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embeddedFontLst>
    <p:embeddedFont>
      <p:font typeface="Bell MT" panose="02020503060305020303" pitchFamily="18" charset="0"/>
      <p:regular r:id="rId21"/>
      <p:bold r:id="rId22"/>
      <p:italic r:id="rId23"/>
      <p:boldItalic r:id="rId24"/>
    </p:embeddedFont>
    <p:embeddedFont>
      <p:font typeface="Comic Sans MS" panose="030F0702030302020204" pitchFamily="66" charset="0"/>
      <p:regular r:id="rId25"/>
      <p:bold r:id="rId26"/>
      <p:italic r:id="rId27"/>
      <p:boldItalic r:id="rId28"/>
    </p:embeddedFont>
    <p:embeddedFont>
      <p:font typeface="Roboto" panose="02000000000000000000" pitchFamily="2"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3" roundtripDataSignature="AMtx7miNZo/BdzzlUGKVgEqo3rnNWlpsbw=="/>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66" d="100"/>
          <a:sy n="66" d="100"/>
        </p:scale>
        <p:origin x="-1500" y="-1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21" Type="http://schemas.openxmlformats.org/officeDocument/2006/relationships/font" Target="fonts/font1.fntdata"/><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33"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32" Type="http://schemas.openxmlformats.org/officeDocument/2006/relationships/font" Target="fonts/font12.fntdata"/><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font" Target="fonts/font8.fntdata"/><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font" Target="fonts/font10.fntdata"/><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sz="1500"/>
              <a:t>Hello..welcome to aitrich academy.Today we are discussing about the topic DDL that is data definition language.</a:t>
            </a:r>
            <a:r>
              <a:rPr lang="en-US" sz="1600">
                <a:solidFill>
                  <a:srgbClr val="0D0D0D"/>
                </a:solidFill>
                <a:highlight>
                  <a:srgbClr val="FFFFFF"/>
                </a:highlight>
                <a:latin typeface="Roboto"/>
                <a:ea typeface="Roboto"/>
                <a:cs typeface="Roboto"/>
                <a:sym typeface="Roboto"/>
              </a:rPr>
              <a:t>e, and it's a subset of SQL (Structured Query Language) used to define and manage the structure of a database. Essentially, DDL allows you to create, modify, and delete database objects such as tables, indexes, views, and schemas.DDL commands are powerful tools for database administrators and developers to manage the structure of a database and ensure it meets the requirements of an application.</a:t>
            </a:r>
            <a:endParaRPr sz="1500"/>
          </a:p>
        </p:txBody>
      </p:sp>
      <p:sp>
        <p:nvSpPr>
          <p:cNvPr id="82" name="Google Shape;82;p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4" name="Google Shape;174;p9: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2" name="Google Shape;18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5" name="Google Shape;195;p11: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05" name="Google Shape;205;p12: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1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31" name="Google Shape;231;p14: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44" name="Google Shape;244;p1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57" name="Google Shape;257;p1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70" name="Google Shape;270;p1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Let’s talk with DDL.</a:t>
            </a:r>
            <a:r>
              <a:rPr lang="en-US" sz="1200" dirty="0">
                <a:solidFill>
                  <a:srgbClr val="0D0D0D"/>
                </a:solidFill>
                <a:highlight>
                  <a:srgbClr val="FFFFFF"/>
                </a:highlight>
                <a:latin typeface="Roboto"/>
                <a:ea typeface="Roboto"/>
                <a:cs typeface="Roboto"/>
                <a:sym typeface="Roboto"/>
              </a:rPr>
              <a:t>DDL commands are subset of SQL </a:t>
            </a:r>
            <a:r>
              <a:rPr lang="en-US" sz="1200" dirty="0" err="1">
                <a:solidFill>
                  <a:srgbClr val="0D0D0D"/>
                </a:solidFill>
                <a:highlight>
                  <a:srgbClr val="FFFFFF"/>
                </a:highlight>
                <a:latin typeface="Roboto"/>
                <a:ea typeface="Roboto"/>
                <a:cs typeface="Roboto"/>
                <a:sym typeface="Roboto"/>
              </a:rPr>
              <a:t>Language.DDL</a:t>
            </a:r>
            <a:r>
              <a:rPr lang="en-US" sz="1200" dirty="0">
                <a:solidFill>
                  <a:srgbClr val="0D0D0D"/>
                </a:solidFill>
                <a:highlight>
                  <a:srgbClr val="FFFFFF"/>
                </a:highlight>
                <a:latin typeface="Roboto"/>
                <a:ea typeface="Roboto"/>
                <a:cs typeface="Roboto"/>
                <a:sym typeface="Roboto"/>
              </a:rPr>
              <a:t> are powerful tools for database administrators and developers to manage the structure of a database and ensure it meets the requirements of an application used for defining and managing the structure of a </a:t>
            </a:r>
            <a:r>
              <a:rPr lang="en-US" sz="1200" dirty="0" err="1">
                <a:solidFill>
                  <a:srgbClr val="0D0D0D"/>
                </a:solidFill>
                <a:highlight>
                  <a:srgbClr val="FFFFFF"/>
                </a:highlight>
                <a:latin typeface="Roboto"/>
                <a:ea typeface="Roboto"/>
                <a:cs typeface="Roboto"/>
                <a:sym typeface="Roboto"/>
              </a:rPr>
              <a:t>database.DDL</a:t>
            </a:r>
            <a:r>
              <a:rPr lang="en-US" sz="1200" dirty="0">
                <a:solidFill>
                  <a:srgbClr val="0D0D0D"/>
                </a:solidFill>
                <a:highlight>
                  <a:srgbClr val="FFFFFF"/>
                </a:highlight>
                <a:latin typeface="Roboto"/>
                <a:ea typeface="Roboto"/>
                <a:cs typeface="Roboto"/>
                <a:sym typeface="Roboto"/>
              </a:rPr>
              <a:t>, or Data Definition Language, is a set of SQL commands used to define, modify, and delete the structure of a database. It includes commands like CREATE (to create new database objects), ALTER (to modify existing objects), DROP (to delete objects), and others. DDL is crucial for managing the schema of a database and ensuring its integrity and </a:t>
            </a:r>
            <a:r>
              <a:rPr lang="en-US" sz="1200" dirty="0" err="1">
                <a:solidFill>
                  <a:srgbClr val="0D0D0D"/>
                </a:solidFill>
                <a:highlight>
                  <a:srgbClr val="FFFFFF"/>
                </a:highlight>
                <a:latin typeface="Roboto"/>
                <a:ea typeface="Roboto"/>
                <a:cs typeface="Roboto"/>
                <a:sym typeface="Roboto"/>
              </a:rPr>
              <a:t>organization.Exactly</a:t>
            </a:r>
            <a:r>
              <a:rPr lang="en-US" sz="1200" dirty="0">
                <a:solidFill>
                  <a:srgbClr val="0D0D0D"/>
                </a:solidFill>
                <a:highlight>
                  <a:srgbClr val="FFFFFF"/>
                </a:highlight>
                <a:latin typeface="Roboto"/>
                <a:ea typeface="Roboto"/>
                <a:cs typeface="Roboto"/>
                <a:sym typeface="Roboto"/>
              </a:rPr>
              <a:t>! You've captured the essence of DDL perfectly. Its primary purpose is indeed to specify the schema or structure of the database and its objects. With DDL, you can define the layout of tables, the relationships between them, constraints, indexes, and other properties that dictate how data is organized and stored in the database.</a:t>
            </a:r>
            <a:endParaRPr dirty="0"/>
          </a:p>
        </p:txBody>
      </p:sp>
      <p:sp>
        <p:nvSpPr>
          <p:cNvPr id="90" name="Google Shape;90;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1f0e9eed0ae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1f0e9eed0ae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The Main DDL Commands are </a:t>
            </a:r>
            <a:r>
              <a:rPr lang="en-US">
                <a:solidFill>
                  <a:schemeClr val="dk1"/>
                </a:solidFill>
              </a:rPr>
              <a:t> CREATE,ALTER,DROP,TRUNCATE,COMMENT,RENAME we will  explain on the next slide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First we discuss About CREATE Command =.</a:t>
            </a:r>
            <a:endParaRPr/>
          </a:p>
        </p:txBody>
      </p:sp>
      <p:sp>
        <p:nvSpPr>
          <p:cNvPr id="111" name="Google Shape;111;p3: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119" name="Google Shape;11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2" name="Google Shape;132;p5: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6: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3" name="Google Shape;153;p7: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1" name="Google Shape;161;p8:notes"/>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19"/>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3" name="Google Shape;13;p19"/>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4" name="Google Shape;14;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5" name="Google Shape;15;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 name="Google Shape;16;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2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28"/>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1" name="Google Shape;71;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29"/>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29"/>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7" name="Google Shape;77;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 name="Google Shape;19;p2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0" name="Google Shape;20;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1" name="Google Shape;21;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2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26" name="Google Shape;26;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7" name="Google Shape;27;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 name="Google Shape;28;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1" name="Google Shape;31;p2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2" name="Google Shape;32;p2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3" name="Google Shape;33;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 name="Google Shape;34;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5" name="Google Shape;35;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8" name="Google Shape;38;p2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9" name="Google Shape;39;p2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0" name="Google Shape;40;p2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1" name="Google Shape;41;p2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2" name="Google Shape;42;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26"/>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6"/>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57" name="Google Shape;57;p26"/>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58" name="Google Shape;58;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27"/>
          <p:cNvSpPr>
            <a:spLocks noGrp="1"/>
          </p:cNvSpPr>
          <p:nvPr>
            <p:ph type="pic" idx="2"/>
          </p:nvPr>
        </p:nvSpPr>
        <p:spPr>
          <a:xfrm>
            <a:off x="5183188" y="987425"/>
            <a:ext cx="6172200" cy="4873625"/>
          </a:xfrm>
          <a:prstGeom prst="rect">
            <a:avLst/>
          </a:prstGeom>
          <a:noFill/>
          <a:ln>
            <a:noFill/>
          </a:ln>
        </p:spPr>
      </p:sp>
      <p:sp>
        <p:nvSpPr>
          <p:cNvPr id="64" name="Google Shape;64;p27"/>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5" name="Google Shape;65;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8"/>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8" name="Google Shape;8;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1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g"/></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570230" y="2591435"/>
            <a:ext cx="6029960" cy="990600"/>
          </a:xfrm>
          <a:prstGeom prst="rect">
            <a:avLst/>
          </a:prstGeom>
          <a:noFill/>
          <a:ln>
            <a:noFill/>
          </a:ln>
        </p:spPr>
        <p:txBody>
          <a:bodyPr spcFirstLastPara="1" wrap="square" lIns="91425" tIns="45700" rIns="91425" bIns="45700" anchor="b" anchorCtr="0">
            <a:normAutofit fontScale="90000"/>
          </a:bodyPr>
          <a:lstStyle/>
          <a:p>
            <a:pPr marL="0" lvl="0" indent="0" algn="ctr" rtl="0">
              <a:lnSpc>
                <a:spcPct val="90000"/>
              </a:lnSpc>
              <a:spcBef>
                <a:spcPts val="0"/>
              </a:spcBef>
              <a:spcAft>
                <a:spcPts val="0"/>
              </a:spcAft>
              <a:buClr>
                <a:srgbClr val="012D86"/>
              </a:buClr>
              <a:buSzPct val="100000"/>
              <a:buFont typeface="Bell MT"/>
              <a:buNone/>
            </a:pP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br>
              <a:rPr lang="en-US" b="1">
                <a:solidFill>
                  <a:srgbClr val="012D86"/>
                </a:solidFill>
                <a:latin typeface="Bell MT"/>
                <a:ea typeface="Bell MT"/>
                <a:cs typeface="Bell MT"/>
                <a:sym typeface="Bell MT"/>
              </a:rPr>
            </a:br>
            <a:r>
              <a:rPr lang="en-US" b="1">
                <a:solidFill>
                  <a:srgbClr val="012D86"/>
                </a:solidFill>
                <a:latin typeface="Bell MT"/>
                <a:ea typeface="Bell MT"/>
                <a:cs typeface="Bell MT"/>
                <a:sym typeface="Bell MT"/>
              </a:rPr>
              <a:t>DDL</a:t>
            </a:r>
            <a:br>
              <a:rPr lang="en-US" b="1">
                <a:solidFill>
                  <a:srgbClr val="012D86"/>
                </a:solidFill>
                <a:latin typeface="Bell MT"/>
                <a:ea typeface="Bell MT"/>
                <a:cs typeface="Bell MT"/>
                <a:sym typeface="Bell MT"/>
              </a:rPr>
            </a:br>
            <a:endParaRPr b="1">
              <a:solidFill>
                <a:srgbClr val="012D86"/>
              </a:solidFill>
              <a:latin typeface="Bell MT"/>
              <a:ea typeface="Bell MT"/>
              <a:cs typeface="Bell MT"/>
              <a:sym typeface="Bell MT"/>
            </a:endParaRPr>
          </a:p>
        </p:txBody>
      </p:sp>
      <p:pic>
        <p:nvPicPr>
          <p:cNvPr id="85" name="Google Shape;85;p1"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86" name="Google Shape;86;p1"/>
          <p:cNvSpPr/>
          <p:nvPr/>
        </p:nvSpPr>
        <p:spPr>
          <a:xfrm>
            <a:off x="570230" y="2975610"/>
            <a:ext cx="6029960" cy="744220"/>
          </a:xfrm>
          <a:prstGeom prst="rect">
            <a:avLst/>
          </a:prstGeom>
          <a:noFill/>
          <a:ln>
            <a:noFill/>
          </a:ln>
        </p:spPr>
        <p:txBody>
          <a:bodyPr spcFirstLastPara="1" wrap="square" lIns="91425" tIns="45700" rIns="91425" bIns="45700" anchor="b" anchorCtr="0">
            <a:noAutofit/>
          </a:bodyPr>
          <a:lstStyle/>
          <a:p>
            <a:pPr marL="0" marR="0" lvl="0" indent="0" algn="ctr" rtl="0">
              <a:lnSpc>
                <a:spcPct val="90000"/>
              </a:lnSpc>
              <a:spcBef>
                <a:spcPts val="0"/>
              </a:spcBef>
              <a:spcAft>
                <a:spcPts val="0"/>
              </a:spcAft>
              <a:buClr>
                <a:srgbClr val="012D86"/>
              </a:buClr>
              <a:buSzPts val="3600"/>
              <a:buFont typeface="Bell MT"/>
              <a:buNone/>
            </a:pPr>
            <a:r>
              <a:rPr lang="en-US" sz="3600" b="1" i="0" u="none" strike="noStrike" cap="none">
                <a:solidFill>
                  <a:srgbClr val="012D86"/>
                </a:solidFill>
                <a:latin typeface="Bell MT"/>
                <a:ea typeface="Bell MT"/>
                <a:cs typeface="Bell MT"/>
                <a:sym typeface="Bell MT"/>
              </a:rPr>
              <a:t>Data Definition Language</a:t>
            </a:r>
            <a:endParaRPr sz="3600" b="1" i="0" u="none" strike="noStrike" cap="none">
              <a:solidFill>
                <a:srgbClr val="012D86"/>
              </a:solidFill>
              <a:latin typeface="Bell MT"/>
              <a:ea typeface="Bell MT"/>
              <a:cs typeface="Bell MT"/>
              <a:sym typeface="Bell MT"/>
            </a:endParaRPr>
          </a:p>
        </p:txBody>
      </p:sp>
      <p:pic>
        <p:nvPicPr>
          <p:cNvPr id="87" name="Google Shape;87;p1" descr="2794209"/>
          <p:cNvPicPr preferRelativeResize="0"/>
          <p:nvPr/>
        </p:nvPicPr>
        <p:blipFill rotWithShape="1">
          <a:blip r:embed="rId4">
            <a:alphaModFix/>
          </a:blip>
          <a:srcRect/>
          <a:stretch/>
        </p:blipFill>
        <p:spPr>
          <a:xfrm>
            <a:off x="6600190" y="662940"/>
            <a:ext cx="5325745" cy="6031230"/>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6"/>
                                        </p:tgtEl>
                                        <p:attrNameLst>
                                          <p:attrName>style.visibility</p:attrName>
                                        </p:attrNameLst>
                                      </p:cBhvr>
                                      <p:to>
                                        <p:strVal val="visible"/>
                                      </p:to>
                                    </p:set>
                                    <p:animEffect transition="in" filter="fade">
                                      <p:cBhvr>
                                        <p:cTn id="7" dur="500"/>
                                        <p:tgtEl>
                                          <p:spTgt spid="86"/>
                                        </p:tgtEl>
                                      </p:cBhvr>
                                    </p:animEffect>
                                  </p:childTnLst>
                                </p:cTn>
                              </p:par>
                              <p:par>
                                <p:cTn id="8" presetID="10" presetClass="entr" presetSubtype="0" fill="hold" nodeType="withEffect">
                                  <p:stCondLst>
                                    <p:cond delay="0"/>
                                  </p:stCondLst>
                                  <p:childTnLst>
                                    <p:set>
                                      <p:cBhvr>
                                        <p:cTn id="9" dur="1" fill="hold">
                                          <p:stCondLst>
                                            <p:cond delay="0"/>
                                          </p:stCondLst>
                                        </p:cTn>
                                        <p:tgtEl>
                                          <p:spTgt spid="84"/>
                                        </p:tgtEl>
                                        <p:attrNameLst>
                                          <p:attrName>style.visibility</p:attrName>
                                        </p:attrNameLst>
                                      </p:cBhvr>
                                      <p:to>
                                        <p:strVal val="visible"/>
                                      </p:to>
                                    </p:set>
                                    <p:animEffect transition="in" filter="fade">
                                      <p:cBhvr>
                                        <p:cTn id="10" dur="5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pic>
        <p:nvPicPr>
          <p:cNvPr id="176" name="Google Shape;176;p9"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77" name="Google Shape;177;p9"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78" name="Google Shape;178;p9"/>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4. RENAME Statement:</a:t>
            </a:r>
            <a:endParaRPr sz="4000" b="1">
              <a:solidFill>
                <a:srgbClr val="002060"/>
              </a:solidFill>
              <a:latin typeface="Bell MT"/>
              <a:ea typeface="Bell MT"/>
              <a:cs typeface="Bell MT"/>
              <a:sym typeface="Bell MT"/>
            </a:endParaRPr>
          </a:p>
        </p:txBody>
      </p:sp>
      <p:sp>
        <p:nvSpPr>
          <p:cNvPr id="179" name="Google Shape;179;p9"/>
          <p:cNvSpPr/>
          <p:nvPr/>
        </p:nvSpPr>
        <p:spPr>
          <a:xfrm>
            <a:off x="797560" y="1905000"/>
            <a:ext cx="6369685" cy="117284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RENAME statement is used to rename database objects.</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8"/>
                                        </p:tgtEl>
                                        <p:attrNameLst>
                                          <p:attrName>style.visibility</p:attrName>
                                        </p:attrNameLst>
                                      </p:cBhvr>
                                      <p:to>
                                        <p:strVal val="visible"/>
                                      </p:to>
                                    </p:set>
                                    <p:animEffect transition="in" filter="fade">
                                      <p:cBhvr>
                                        <p:cTn id="7" dur="500"/>
                                        <p:tgtEl>
                                          <p:spTgt spid="17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9"/>
                                        </p:tgtEl>
                                        <p:attrNameLst>
                                          <p:attrName>style.visibility</p:attrName>
                                        </p:attrNameLst>
                                      </p:cBhvr>
                                      <p:to>
                                        <p:strVal val="visible"/>
                                      </p:to>
                                    </p:set>
                                    <p:animEffect transition="in" filter="fade">
                                      <p:cBhvr>
                                        <p:cTn id="12" dur="1000"/>
                                        <p:tgtEl>
                                          <p:spTgt spid="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pic>
        <p:nvPicPr>
          <p:cNvPr id="184" name="Google Shape;184;p10"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85" name="Google Shape;185;p10"/>
          <p:cNvSpPr txBox="1"/>
          <p:nvPr/>
        </p:nvSpPr>
        <p:spPr>
          <a:xfrm>
            <a:off x="745490"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RENAME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86" name="Google Shape;186;p10" descr="computer"/>
          <p:cNvPicPr preferRelativeResize="0">
            <a:picLocks noGrp="1"/>
          </p:cNvPicPr>
          <p:nvPr>
            <p:ph type="body" idx="1"/>
          </p:nvPr>
        </p:nvPicPr>
        <p:blipFill rotWithShape="1">
          <a:blip r:embed="rId4">
            <a:alphaModFix/>
          </a:blip>
          <a:srcRect/>
          <a:stretch/>
        </p:blipFill>
        <p:spPr>
          <a:xfrm>
            <a:off x="-208915" y="3318510"/>
            <a:ext cx="5824855" cy="2258060"/>
          </a:xfrm>
          <a:prstGeom prst="rect">
            <a:avLst/>
          </a:prstGeom>
          <a:noFill/>
          <a:ln>
            <a:noFill/>
          </a:ln>
        </p:spPr>
      </p:pic>
      <p:sp>
        <p:nvSpPr>
          <p:cNvPr id="187" name="Google Shape;187;p10"/>
          <p:cNvSpPr txBox="1"/>
          <p:nvPr/>
        </p:nvSpPr>
        <p:spPr>
          <a:xfrm>
            <a:off x="1139190" y="4013200"/>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EXEC sp_rename 'old_table_name', 'new_table_name'  </a:t>
            </a:r>
            <a:endParaRPr sz="1200">
              <a:solidFill>
                <a:schemeClr val="dk1"/>
              </a:solidFill>
              <a:latin typeface="Arial"/>
              <a:ea typeface="Arial"/>
              <a:cs typeface="Arial"/>
              <a:sym typeface="Arial"/>
            </a:endParaRPr>
          </a:p>
        </p:txBody>
      </p:sp>
      <p:pic>
        <p:nvPicPr>
          <p:cNvPr id="188" name="Google Shape;188;p10" descr="computer"/>
          <p:cNvPicPr preferRelativeResize="0"/>
          <p:nvPr/>
        </p:nvPicPr>
        <p:blipFill rotWithShape="1">
          <a:blip r:embed="rId4">
            <a:alphaModFix/>
          </a:blip>
          <a:srcRect/>
          <a:stretch/>
        </p:blipFill>
        <p:spPr>
          <a:xfrm>
            <a:off x="6724650" y="3189605"/>
            <a:ext cx="5824855" cy="2515870"/>
          </a:xfrm>
          <a:prstGeom prst="rect">
            <a:avLst/>
          </a:prstGeom>
          <a:noFill/>
          <a:ln>
            <a:noFill/>
          </a:ln>
        </p:spPr>
      </p:pic>
      <p:sp>
        <p:nvSpPr>
          <p:cNvPr id="190" name="Google Shape;190;p10"/>
          <p:cNvSpPr txBox="1"/>
          <p:nvPr/>
        </p:nvSpPr>
        <p:spPr>
          <a:xfrm>
            <a:off x="821055" y="310070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91" name="Google Shape;191;p10"/>
          <p:cNvSpPr/>
          <p:nvPr/>
        </p:nvSpPr>
        <p:spPr>
          <a:xfrm>
            <a:off x="745490" y="1504315"/>
            <a:ext cx="6369685" cy="109156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800">
                <a:solidFill>
                  <a:schemeClr val="lt1"/>
                </a:solidFill>
                <a:latin typeface="Comic Sans MS"/>
                <a:ea typeface="Comic Sans MS"/>
                <a:cs typeface="Comic Sans MS"/>
                <a:sym typeface="Comic Sans MS"/>
              </a:rPr>
              <a:t>This syntax renames an existing table.</a:t>
            </a:r>
            <a:endParaRPr sz="1800">
              <a:solidFill>
                <a:schemeClr val="lt1"/>
              </a:solidFill>
              <a:latin typeface="Comic Sans MS"/>
              <a:ea typeface="Comic Sans MS"/>
              <a:cs typeface="Comic Sans MS"/>
              <a:sym typeface="Comic Sans MS"/>
            </a:endParaRPr>
          </a:p>
        </p:txBody>
      </p:sp>
      <p:sp>
        <p:nvSpPr>
          <p:cNvPr id="192" name="Google Shape;192;p10"/>
          <p:cNvSpPr txBox="1"/>
          <p:nvPr/>
        </p:nvSpPr>
        <p:spPr>
          <a:xfrm>
            <a:off x="7847965" y="288861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1"/>
                                        </p:tgtEl>
                                        <p:attrNameLst>
                                          <p:attrName>style.visibility</p:attrName>
                                        </p:attrNameLst>
                                      </p:cBhvr>
                                      <p:to>
                                        <p:strVal val="visible"/>
                                      </p:to>
                                    </p:set>
                                    <p:animEffect transition="in" filter="fade">
                                      <p:cBhvr>
                                        <p:cTn id="7" dur="1000"/>
                                        <p:tgtEl>
                                          <p:spTgt spid="19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86"/>
                                        </p:tgtEl>
                                        <p:attrNameLst>
                                          <p:attrName>style.visibility</p:attrName>
                                        </p:attrNameLst>
                                      </p:cBhvr>
                                      <p:to>
                                        <p:strVal val="visible"/>
                                      </p:to>
                                    </p:set>
                                    <p:animEffect transition="in" filter="fade">
                                      <p:cBhvr>
                                        <p:cTn id="12" dur="500"/>
                                        <p:tgtEl>
                                          <p:spTgt spid="186"/>
                                        </p:tgtEl>
                                      </p:cBhvr>
                                    </p:animEffect>
                                  </p:childTnLst>
                                </p:cTn>
                              </p:par>
                              <p:par>
                                <p:cTn id="13" presetID="10" presetClass="entr" presetSubtype="0" fill="hold" nodeType="withEffect">
                                  <p:stCondLst>
                                    <p:cond delay="0"/>
                                  </p:stCondLst>
                                  <p:childTnLst>
                                    <p:set>
                                      <p:cBhvr>
                                        <p:cTn id="14" dur="1" fill="hold">
                                          <p:stCondLst>
                                            <p:cond delay="0"/>
                                          </p:stCondLst>
                                        </p:cTn>
                                        <p:tgtEl>
                                          <p:spTgt spid="187"/>
                                        </p:tgtEl>
                                        <p:attrNameLst>
                                          <p:attrName>style.visibility</p:attrName>
                                        </p:attrNameLst>
                                      </p:cBhvr>
                                      <p:to>
                                        <p:strVal val="visible"/>
                                      </p:to>
                                    </p:set>
                                    <p:animEffect transition="in" filter="fade">
                                      <p:cBhvr>
                                        <p:cTn id="15" dur="500"/>
                                        <p:tgtEl>
                                          <p:spTgt spid="187"/>
                                        </p:tgtEl>
                                      </p:cBhvr>
                                    </p:animEffect>
                                  </p:childTnLst>
                                </p:cTn>
                              </p:par>
                              <p:par>
                                <p:cTn id="16" presetID="10" presetClass="entr" presetSubtype="0" fill="hold" nodeType="withEffect">
                                  <p:stCondLst>
                                    <p:cond delay="0"/>
                                  </p:stCondLst>
                                  <p:childTnLst>
                                    <p:set>
                                      <p:cBhvr>
                                        <p:cTn id="17" dur="1" fill="hold">
                                          <p:stCondLst>
                                            <p:cond delay="0"/>
                                          </p:stCondLst>
                                        </p:cTn>
                                        <p:tgtEl>
                                          <p:spTgt spid="190"/>
                                        </p:tgtEl>
                                        <p:attrNameLst>
                                          <p:attrName>style.visibility</p:attrName>
                                        </p:attrNameLst>
                                      </p:cBhvr>
                                      <p:to>
                                        <p:strVal val="visible"/>
                                      </p:to>
                                    </p:set>
                                    <p:animEffect transition="in" filter="fade">
                                      <p:cBhvr>
                                        <p:cTn id="18" dur="500"/>
                                        <p:tgtEl>
                                          <p:spTgt spid="190"/>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92"/>
                                        </p:tgtEl>
                                        <p:attrNameLst>
                                          <p:attrName>style.visibility</p:attrName>
                                        </p:attrNameLst>
                                      </p:cBhvr>
                                      <p:to>
                                        <p:strVal val="visible"/>
                                      </p:to>
                                    </p:set>
                                    <p:animEffect transition="in" filter="fade">
                                      <p:cBhvr>
                                        <p:cTn id="23" dur="500"/>
                                        <p:tgtEl>
                                          <p:spTgt spid="192"/>
                                        </p:tgtEl>
                                      </p:cBhvr>
                                    </p:animEffect>
                                  </p:childTnLst>
                                </p:cTn>
                              </p:par>
                              <p:par>
                                <p:cTn id="24" presetID="10" presetClass="entr" presetSubtype="0" fill="hold" nodeType="withEffect">
                                  <p:stCondLst>
                                    <p:cond delay="0"/>
                                  </p:stCondLst>
                                  <p:childTnLst>
                                    <p:set>
                                      <p:cBhvr>
                                        <p:cTn id="25" dur="1" fill="hold">
                                          <p:stCondLst>
                                            <p:cond delay="0"/>
                                          </p:stCondLst>
                                        </p:cTn>
                                        <p:tgtEl>
                                          <p:spTgt spid="188"/>
                                        </p:tgtEl>
                                        <p:attrNameLst>
                                          <p:attrName>style.visibility</p:attrName>
                                        </p:attrNameLst>
                                      </p:cBhvr>
                                      <p:to>
                                        <p:strVal val="visible"/>
                                      </p:to>
                                    </p:set>
                                    <p:animEffect transition="in" filter="fade">
                                      <p:cBhvr>
                                        <p:cTn id="26" dur="500"/>
                                        <p:tgtEl>
                                          <p:spTgt spid="1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pic>
        <p:nvPicPr>
          <p:cNvPr id="197" name="Google Shape;197;p11"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98" name="Google Shape;198;p11"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99" name="Google Shape;199;p11"/>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CONSTRAINTS</a:t>
            </a:r>
            <a:endParaRPr sz="4000" b="1">
              <a:solidFill>
                <a:srgbClr val="002060"/>
              </a:solidFill>
              <a:latin typeface="Bell MT"/>
              <a:ea typeface="Bell MT"/>
              <a:cs typeface="Bell MT"/>
              <a:sym typeface="Bell MT"/>
            </a:endParaRPr>
          </a:p>
        </p:txBody>
      </p:sp>
      <p:sp>
        <p:nvSpPr>
          <p:cNvPr id="200" name="Google Shape;200;p11"/>
          <p:cNvSpPr/>
          <p:nvPr/>
        </p:nvSpPr>
        <p:spPr>
          <a:xfrm>
            <a:off x="797560" y="1905000"/>
            <a:ext cx="6369685" cy="117284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Constraints in SQL are rules or conditions applied to the columns or tables to enforce data integrity and ensure that the data meets certain requirements. </a:t>
            </a:r>
            <a:endParaRPr sz="1600">
              <a:solidFill>
                <a:schemeClr val="lt1"/>
              </a:solidFill>
              <a:latin typeface="Comic Sans MS"/>
              <a:ea typeface="Comic Sans MS"/>
              <a:cs typeface="Comic Sans MS"/>
              <a:sym typeface="Comic Sans MS"/>
            </a:endParaRPr>
          </a:p>
        </p:txBody>
      </p:sp>
      <p:sp>
        <p:nvSpPr>
          <p:cNvPr id="201" name="Google Shape;201;p11"/>
          <p:cNvSpPr/>
          <p:nvPr/>
        </p:nvSpPr>
        <p:spPr>
          <a:xfrm>
            <a:off x="797560" y="4312285"/>
            <a:ext cx="6369685" cy="70929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Here are the commonly used constraints in SQL:</a:t>
            </a:r>
            <a:endParaRPr sz="1600">
              <a:solidFill>
                <a:schemeClr val="lt1"/>
              </a:solidFill>
              <a:latin typeface="Comic Sans MS"/>
              <a:ea typeface="Comic Sans MS"/>
              <a:cs typeface="Comic Sans MS"/>
              <a:sym typeface="Comic Sans MS"/>
            </a:endParaRPr>
          </a:p>
        </p:txBody>
      </p:sp>
      <p:sp>
        <p:nvSpPr>
          <p:cNvPr id="202" name="Google Shape;202;p11"/>
          <p:cNvSpPr/>
          <p:nvPr/>
        </p:nvSpPr>
        <p:spPr>
          <a:xfrm>
            <a:off x="797560" y="3221990"/>
            <a:ext cx="6369685" cy="9461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Constraints help maintain the accuracy, consistency, and validity of the data stored in a database. </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9"/>
                                        </p:tgtEl>
                                        <p:attrNameLst>
                                          <p:attrName>style.visibility</p:attrName>
                                        </p:attrNameLst>
                                      </p:cBhvr>
                                      <p:to>
                                        <p:strVal val="visible"/>
                                      </p:to>
                                    </p:set>
                                    <p:animEffect transition="in" filter="fade">
                                      <p:cBhvr>
                                        <p:cTn id="7" dur="500"/>
                                        <p:tgtEl>
                                          <p:spTgt spid="19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00"/>
                                        </p:tgtEl>
                                        <p:attrNameLst>
                                          <p:attrName>style.visibility</p:attrName>
                                        </p:attrNameLst>
                                      </p:cBhvr>
                                      <p:to>
                                        <p:strVal val="visible"/>
                                      </p:to>
                                    </p:set>
                                    <p:animEffect transition="in" filter="fade">
                                      <p:cBhvr>
                                        <p:cTn id="12" dur="1000"/>
                                        <p:tgtEl>
                                          <p:spTgt spid="20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02"/>
                                        </p:tgtEl>
                                        <p:attrNameLst>
                                          <p:attrName>style.visibility</p:attrName>
                                        </p:attrNameLst>
                                      </p:cBhvr>
                                      <p:to>
                                        <p:strVal val="visible"/>
                                      </p:to>
                                    </p:set>
                                    <p:animEffect transition="in" filter="fade">
                                      <p:cBhvr>
                                        <p:cTn id="17" dur="1000"/>
                                        <p:tgtEl>
                                          <p:spTgt spid="20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01"/>
                                        </p:tgtEl>
                                        <p:attrNameLst>
                                          <p:attrName>style.visibility</p:attrName>
                                        </p:attrNameLst>
                                      </p:cBhvr>
                                      <p:to>
                                        <p:strVal val="visible"/>
                                      </p:to>
                                    </p:set>
                                    <p:animEffect transition="in" filter="fade">
                                      <p:cBhvr>
                                        <p:cTn id="22"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12"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08" name="Google Shape;208;p12"/>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1. NOT NULL Constraint:</a:t>
            </a:r>
            <a:endParaRPr sz="3200" b="1">
              <a:solidFill>
                <a:srgbClr val="002060"/>
              </a:solidFill>
              <a:latin typeface="Bell MT"/>
              <a:ea typeface="Bell MT"/>
              <a:cs typeface="Bell MT"/>
              <a:sym typeface="Bell MT"/>
            </a:endParaRPr>
          </a:p>
        </p:txBody>
      </p:sp>
      <p:pic>
        <p:nvPicPr>
          <p:cNvPr id="209" name="Google Shape;209;p12" descr="computer"/>
          <p:cNvPicPr preferRelativeResize="0">
            <a:picLocks noGrp="1"/>
          </p:cNvPicPr>
          <p:nvPr>
            <p:ph type="body" idx="1"/>
          </p:nvPr>
        </p:nvPicPr>
        <p:blipFill rotWithShape="1">
          <a:blip r:embed="rId4">
            <a:alphaModFix/>
          </a:blip>
          <a:srcRect/>
          <a:stretch/>
        </p:blipFill>
        <p:spPr>
          <a:xfrm>
            <a:off x="113665" y="3499485"/>
            <a:ext cx="5824855" cy="2258060"/>
          </a:xfrm>
          <a:prstGeom prst="rect">
            <a:avLst/>
          </a:prstGeom>
          <a:noFill/>
          <a:ln>
            <a:noFill/>
          </a:ln>
        </p:spPr>
      </p:pic>
      <p:sp>
        <p:nvSpPr>
          <p:cNvPr id="210" name="Google Shape;210;p12"/>
          <p:cNvSpPr txBox="1"/>
          <p:nvPr/>
        </p:nvSpPr>
        <p:spPr>
          <a:xfrm>
            <a:off x="1389380" y="4069715"/>
            <a:ext cx="327342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id="211" name="Google Shape;211;p12" descr="computer"/>
          <p:cNvPicPr preferRelativeResize="0"/>
          <p:nvPr/>
        </p:nvPicPr>
        <p:blipFill rotWithShape="1">
          <a:blip r:embed="rId4">
            <a:alphaModFix/>
          </a:blip>
          <a:srcRect/>
          <a:stretch/>
        </p:blipFill>
        <p:spPr>
          <a:xfrm>
            <a:off x="6274435" y="3499485"/>
            <a:ext cx="5824855" cy="2515870"/>
          </a:xfrm>
          <a:prstGeom prst="rect">
            <a:avLst/>
          </a:prstGeom>
          <a:noFill/>
          <a:ln>
            <a:noFill/>
          </a:ln>
        </p:spPr>
      </p:pic>
      <p:sp>
        <p:nvSpPr>
          <p:cNvPr id="212" name="Google Shape;212;p12"/>
          <p:cNvSpPr txBox="1"/>
          <p:nvPr/>
        </p:nvSpPr>
        <p:spPr>
          <a:xfrm>
            <a:off x="7550150" y="406082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 NOT NULL,</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13" name="Google Shape;213;p12"/>
          <p:cNvSpPr txBox="1"/>
          <p:nvPr/>
        </p:nvSpPr>
        <p:spPr>
          <a:xfrm>
            <a:off x="1143635" y="329184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14" name="Google Shape;214;p12"/>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NOT NULL constraint ensures that a column cannot contain NULL values, meaning it must always have a value.</a:t>
            </a:r>
            <a:endParaRPr sz="1600">
              <a:solidFill>
                <a:schemeClr val="lt1"/>
              </a:solidFill>
              <a:latin typeface="Comic Sans MS"/>
              <a:ea typeface="Comic Sans MS"/>
              <a:cs typeface="Comic Sans MS"/>
              <a:sym typeface="Comic Sans MS"/>
            </a:endParaRPr>
          </a:p>
        </p:txBody>
      </p:sp>
      <p:sp>
        <p:nvSpPr>
          <p:cNvPr id="215" name="Google Shape;215;p12"/>
          <p:cNvSpPr txBox="1"/>
          <p:nvPr/>
        </p:nvSpPr>
        <p:spPr>
          <a:xfrm>
            <a:off x="7304405" y="325882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08"/>
                                        </p:tgtEl>
                                        <p:attrNameLst>
                                          <p:attrName>style.visibility</p:attrName>
                                        </p:attrNameLst>
                                      </p:cBhvr>
                                      <p:to>
                                        <p:strVal val="visible"/>
                                      </p:to>
                                    </p:set>
                                    <p:animEffect transition="in" filter="fade">
                                      <p:cBhvr>
                                        <p:cTn id="7" dur="500"/>
                                        <p:tgtEl>
                                          <p:spTgt spid="20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4"/>
                                        </p:tgtEl>
                                        <p:attrNameLst>
                                          <p:attrName>style.visibility</p:attrName>
                                        </p:attrNameLst>
                                      </p:cBhvr>
                                      <p:to>
                                        <p:strVal val="visible"/>
                                      </p:to>
                                    </p:set>
                                    <p:animEffect transition="in" filter="fade">
                                      <p:cBhvr>
                                        <p:cTn id="12" dur="1000"/>
                                        <p:tgtEl>
                                          <p:spTgt spid="2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13"/>
                                        </p:tgtEl>
                                        <p:attrNameLst>
                                          <p:attrName>style.visibility</p:attrName>
                                        </p:attrNameLst>
                                      </p:cBhvr>
                                      <p:to>
                                        <p:strVal val="visible"/>
                                      </p:to>
                                    </p:set>
                                    <p:animEffect transition="in" filter="fade">
                                      <p:cBhvr>
                                        <p:cTn id="17" dur="500"/>
                                        <p:tgtEl>
                                          <p:spTgt spid="213"/>
                                        </p:tgtEl>
                                      </p:cBhvr>
                                    </p:animEffect>
                                  </p:childTnLst>
                                </p:cTn>
                              </p:par>
                              <p:par>
                                <p:cTn id="18" presetID="10" presetClass="entr" presetSubtype="0" fill="hold" nodeType="withEffect">
                                  <p:stCondLst>
                                    <p:cond delay="0"/>
                                  </p:stCondLst>
                                  <p:childTnLst>
                                    <p:set>
                                      <p:cBhvr>
                                        <p:cTn id="19" dur="1" fill="hold">
                                          <p:stCondLst>
                                            <p:cond delay="0"/>
                                          </p:stCondLst>
                                        </p:cTn>
                                        <p:tgtEl>
                                          <p:spTgt spid="210"/>
                                        </p:tgtEl>
                                        <p:attrNameLst>
                                          <p:attrName>style.visibility</p:attrName>
                                        </p:attrNameLst>
                                      </p:cBhvr>
                                      <p:to>
                                        <p:strVal val="visible"/>
                                      </p:to>
                                    </p:set>
                                    <p:animEffect transition="in" filter="fade">
                                      <p:cBhvr>
                                        <p:cTn id="20" dur="500"/>
                                        <p:tgtEl>
                                          <p:spTgt spid="210"/>
                                        </p:tgtEl>
                                      </p:cBhvr>
                                    </p:animEffect>
                                  </p:childTnLst>
                                </p:cTn>
                              </p:par>
                              <p:par>
                                <p:cTn id="21" presetID="10" presetClass="entr" presetSubtype="0" fill="hold" nodeType="withEffect">
                                  <p:stCondLst>
                                    <p:cond delay="0"/>
                                  </p:stCondLst>
                                  <p:childTnLst>
                                    <p:set>
                                      <p:cBhvr>
                                        <p:cTn id="22" dur="1" fill="hold">
                                          <p:stCondLst>
                                            <p:cond delay="0"/>
                                          </p:stCondLst>
                                        </p:cTn>
                                        <p:tgtEl>
                                          <p:spTgt spid="209"/>
                                        </p:tgtEl>
                                        <p:attrNameLst>
                                          <p:attrName>style.visibility</p:attrName>
                                        </p:attrNameLst>
                                      </p:cBhvr>
                                      <p:to>
                                        <p:strVal val="visible"/>
                                      </p:to>
                                    </p:set>
                                    <p:animEffect transition="in" filter="fade">
                                      <p:cBhvr>
                                        <p:cTn id="23" dur="500"/>
                                        <p:tgtEl>
                                          <p:spTgt spid="209"/>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15"/>
                                        </p:tgtEl>
                                        <p:attrNameLst>
                                          <p:attrName>style.visibility</p:attrName>
                                        </p:attrNameLst>
                                      </p:cBhvr>
                                      <p:to>
                                        <p:strVal val="visible"/>
                                      </p:to>
                                    </p:set>
                                    <p:animEffect transition="in" filter="fade">
                                      <p:cBhvr>
                                        <p:cTn id="28" dur="500"/>
                                        <p:tgtEl>
                                          <p:spTgt spid="215"/>
                                        </p:tgtEl>
                                      </p:cBhvr>
                                    </p:animEffect>
                                  </p:childTnLst>
                                </p:cTn>
                              </p:par>
                              <p:par>
                                <p:cTn id="29" presetID="10" presetClass="entr" presetSubtype="0" fill="hold" nodeType="withEffect">
                                  <p:stCondLst>
                                    <p:cond delay="0"/>
                                  </p:stCondLst>
                                  <p:childTnLst>
                                    <p:set>
                                      <p:cBhvr>
                                        <p:cTn id="30" dur="1" fill="hold">
                                          <p:stCondLst>
                                            <p:cond delay="0"/>
                                          </p:stCondLst>
                                        </p:cTn>
                                        <p:tgtEl>
                                          <p:spTgt spid="212"/>
                                        </p:tgtEl>
                                        <p:attrNameLst>
                                          <p:attrName>style.visibility</p:attrName>
                                        </p:attrNameLst>
                                      </p:cBhvr>
                                      <p:to>
                                        <p:strVal val="visible"/>
                                      </p:to>
                                    </p:set>
                                    <p:animEffect transition="in" filter="fade">
                                      <p:cBhvr>
                                        <p:cTn id="31" dur="500"/>
                                        <p:tgtEl>
                                          <p:spTgt spid="212"/>
                                        </p:tgtEl>
                                      </p:cBhvr>
                                    </p:animEffect>
                                  </p:childTnLst>
                                </p:cTn>
                              </p:par>
                              <p:par>
                                <p:cTn id="32" presetID="10" presetClass="entr" presetSubtype="0" fill="hold" nodeType="withEffect">
                                  <p:stCondLst>
                                    <p:cond delay="0"/>
                                  </p:stCondLst>
                                  <p:childTnLst>
                                    <p:set>
                                      <p:cBhvr>
                                        <p:cTn id="33" dur="1" fill="hold">
                                          <p:stCondLst>
                                            <p:cond delay="0"/>
                                          </p:stCondLst>
                                        </p:cTn>
                                        <p:tgtEl>
                                          <p:spTgt spid="211"/>
                                        </p:tgtEl>
                                        <p:attrNameLst>
                                          <p:attrName>style.visibility</p:attrName>
                                        </p:attrNameLst>
                                      </p:cBhvr>
                                      <p:to>
                                        <p:strVal val="visible"/>
                                      </p:to>
                                    </p:set>
                                    <p:animEffect transition="in" filter="fade">
                                      <p:cBhvr>
                                        <p:cTn id="34"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19"/>
        <p:cNvGrpSpPr/>
        <p:nvPr/>
      </p:nvGrpSpPr>
      <p:grpSpPr>
        <a:xfrm>
          <a:off x="0" y="0"/>
          <a:ext cx="0" cy="0"/>
          <a:chOff x="0" y="0"/>
          <a:chExt cx="0" cy="0"/>
        </a:xfrm>
      </p:grpSpPr>
      <p:pic>
        <p:nvPicPr>
          <p:cNvPr id="220" name="Google Shape;220;p13"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21" name="Google Shape;221;p13"/>
          <p:cNvSpPr txBox="1"/>
          <p:nvPr/>
        </p:nvSpPr>
        <p:spPr>
          <a:xfrm>
            <a:off x="797560" y="429260"/>
            <a:ext cx="566293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2. PRIMARY KEY Constraint:</a:t>
            </a:r>
            <a:endParaRPr sz="3200" b="1">
              <a:solidFill>
                <a:srgbClr val="002060"/>
              </a:solidFill>
              <a:latin typeface="Bell MT"/>
              <a:ea typeface="Bell MT"/>
              <a:cs typeface="Bell MT"/>
              <a:sym typeface="Bell MT"/>
            </a:endParaRPr>
          </a:p>
        </p:txBody>
      </p:sp>
      <p:pic>
        <p:nvPicPr>
          <p:cNvPr id="222" name="Google Shape;222;p13" descr="computer"/>
          <p:cNvPicPr preferRelativeResize="0">
            <a:picLocks noGrp="1"/>
          </p:cNvPicPr>
          <p:nvPr>
            <p:ph type="body" idx="1"/>
          </p:nvPr>
        </p:nvPicPr>
        <p:blipFill rotWithShape="1">
          <a:blip r:embed="rId4">
            <a:alphaModFix/>
          </a:blip>
          <a:srcRect/>
          <a:stretch/>
        </p:blipFill>
        <p:spPr>
          <a:xfrm>
            <a:off x="0" y="3678555"/>
            <a:ext cx="5824855" cy="2258060"/>
          </a:xfrm>
          <a:prstGeom prst="rect">
            <a:avLst/>
          </a:prstGeom>
          <a:noFill/>
          <a:ln>
            <a:noFill/>
          </a:ln>
        </p:spPr>
      </p:pic>
      <p:sp>
        <p:nvSpPr>
          <p:cNvPr id="223" name="Google Shape;223;p13"/>
          <p:cNvSpPr txBox="1"/>
          <p:nvPr/>
        </p:nvSpPr>
        <p:spPr>
          <a:xfrm>
            <a:off x="1275715" y="416623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4" name="Google Shape;224;p13"/>
          <p:cNvSpPr txBox="1"/>
          <p:nvPr/>
        </p:nvSpPr>
        <p:spPr>
          <a:xfrm>
            <a:off x="1029970" y="347091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25" name="Google Shape;225;p13"/>
          <p:cNvSpPr/>
          <p:nvPr/>
        </p:nvSpPr>
        <p:spPr>
          <a:xfrm>
            <a:off x="797560" y="1494155"/>
            <a:ext cx="6369685" cy="132778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PRIMARY KEY constraint uniquely identifies each record in a table. It ensures that the specified column or combination of columns has unique values and cannot contain NULL</a:t>
            </a:r>
            <a:endParaRPr sz="1600">
              <a:solidFill>
                <a:schemeClr val="lt1"/>
              </a:solidFill>
              <a:latin typeface="Comic Sans MS"/>
              <a:ea typeface="Comic Sans MS"/>
              <a:cs typeface="Comic Sans MS"/>
              <a:sym typeface="Comic Sans MS"/>
            </a:endParaRPr>
          </a:p>
        </p:txBody>
      </p:sp>
      <p:pic>
        <p:nvPicPr>
          <p:cNvPr id="226" name="Google Shape;226;p13" descr="computer"/>
          <p:cNvPicPr preferRelativeResize="0"/>
          <p:nvPr/>
        </p:nvPicPr>
        <p:blipFill rotWithShape="1">
          <a:blip r:embed="rId4">
            <a:alphaModFix/>
          </a:blip>
          <a:srcRect/>
          <a:stretch/>
        </p:blipFill>
        <p:spPr>
          <a:xfrm>
            <a:off x="6460490" y="3549650"/>
            <a:ext cx="5824855" cy="2515870"/>
          </a:xfrm>
          <a:prstGeom prst="rect">
            <a:avLst/>
          </a:prstGeom>
          <a:noFill/>
          <a:ln>
            <a:noFill/>
          </a:ln>
        </p:spPr>
      </p:pic>
      <p:sp>
        <p:nvSpPr>
          <p:cNvPr id="227" name="Google Shape;227;p13"/>
          <p:cNvSpPr txBox="1"/>
          <p:nvPr/>
        </p:nvSpPr>
        <p:spPr>
          <a:xfrm>
            <a:off x="7736205" y="4110990"/>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28" name="Google Shape;228;p13"/>
          <p:cNvSpPr txBox="1"/>
          <p:nvPr/>
        </p:nvSpPr>
        <p:spPr>
          <a:xfrm>
            <a:off x="7467600" y="330898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1"/>
                                        </p:tgtEl>
                                        <p:attrNameLst>
                                          <p:attrName>style.visibility</p:attrName>
                                        </p:attrNameLst>
                                      </p:cBhvr>
                                      <p:to>
                                        <p:strVal val="visible"/>
                                      </p:to>
                                    </p:set>
                                    <p:animEffect transition="in" filter="fade">
                                      <p:cBhvr>
                                        <p:cTn id="7" dur="500"/>
                                        <p:tgtEl>
                                          <p:spTgt spid="22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5"/>
                                        </p:tgtEl>
                                        <p:attrNameLst>
                                          <p:attrName>style.visibility</p:attrName>
                                        </p:attrNameLst>
                                      </p:cBhvr>
                                      <p:to>
                                        <p:strVal val="visible"/>
                                      </p:to>
                                    </p:set>
                                    <p:animEffect transition="in" filter="fade">
                                      <p:cBhvr>
                                        <p:cTn id="12" dur="1000"/>
                                        <p:tgtEl>
                                          <p:spTgt spid="22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24"/>
                                        </p:tgtEl>
                                        <p:attrNameLst>
                                          <p:attrName>style.visibility</p:attrName>
                                        </p:attrNameLst>
                                      </p:cBhvr>
                                      <p:to>
                                        <p:strVal val="visible"/>
                                      </p:to>
                                    </p:set>
                                    <p:animEffect transition="in" filter="fade">
                                      <p:cBhvr>
                                        <p:cTn id="17" dur="500"/>
                                        <p:tgtEl>
                                          <p:spTgt spid="224"/>
                                        </p:tgtEl>
                                      </p:cBhvr>
                                    </p:animEffect>
                                  </p:childTnLst>
                                </p:cTn>
                              </p:par>
                              <p:par>
                                <p:cTn id="18" presetID="10" presetClass="entr" presetSubtype="0" fill="hold" nodeType="withEffect">
                                  <p:stCondLst>
                                    <p:cond delay="0"/>
                                  </p:stCondLst>
                                  <p:childTnLst>
                                    <p:set>
                                      <p:cBhvr>
                                        <p:cTn id="19" dur="1" fill="hold">
                                          <p:stCondLst>
                                            <p:cond delay="0"/>
                                          </p:stCondLst>
                                        </p:cTn>
                                        <p:tgtEl>
                                          <p:spTgt spid="223"/>
                                        </p:tgtEl>
                                        <p:attrNameLst>
                                          <p:attrName>style.visibility</p:attrName>
                                        </p:attrNameLst>
                                      </p:cBhvr>
                                      <p:to>
                                        <p:strVal val="visible"/>
                                      </p:to>
                                    </p:set>
                                    <p:animEffect transition="in" filter="fade">
                                      <p:cBhvr>
                                        <p:cTn id="20" dur="500"/>
                                        <p:tgtEl>
                                          <p:spTgt spid="223"/>
                                        </p:tgtEl>
                                      </p:cBhvr>
                                    </p:animEffect>
                                  </p:childTnLst>
                                </p:cTn>
                              </p:par>
                              <p:par>
                                <p:cTn id="21" presetID="10" presetClass="entr" presetSubtype="0" fill="hold" nodeType="withEffect">
                                  <p:stCondLst>
                                    <p:cond delay="0"/>
                                  </p:stCondLst>
                                  <p:childTnLst>
                                    <p:set>
                                      <p:cBhvr>
                                        <p:cTn id="22" dur="1" fill="hold">
                                          <p:stCondLst>
                                            <p:cond delay="0"/>
                                          </p:stCondLst>
                                        </p:cTn>
                                        <p:tgtEl>
                                          <p:spTgt spid="222"/>
                                        </p:tgtEl>
                                        <p:attrNameLst>
                                          <p:attrName>style.visibility</p:attrName>
                                        </p:attrNameLst>
                                      </p:cBhvr>
                                      <p:to>
                                        <p:strVal val="visible"/>
                                      </p:to>
                                    </p:set>
                                    <p:animEffect transition="in" filter="fade">
                                      <p:cBhvr>
                                        <p:cTn id="23" dur="500"/>
                                        <p:tgtEl>
                                          <p:spTgt spid="22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28"/>
                                        </p:tgtEl>
                                        <p:attrNameLst>
                                          <p:attrName>style.visibility</p:attrName>
                                        </p:attrNameLst>
                                      </p:cBhvr>
                                      <p:to>
                                        <p:strVal val="visible"/>
                                      </p:to>
                                    </p:set>
                                    <p:animEffect transition="in" filter="fade">
                                      <p:cBhvr>
                                        <p:cTn id="28" dur="500"/>
                                        <p:tgtEl>
                                          <p:spTgt spid="228"/>
                                        </p:tgtEl>
                                      </p:cBhvr>
                                    </p:animEffect>
                                  </p:childTnLst>
                                </p:cTn>
                              </p:par>
                              <p:par>
                                <p:cTn id="29" presetID="10" presetClass="entr" presetSubtype="0" fill="hold" nodeType="withEffect">
                                  <p:stCondLst>
                                    <p:cond delay="0"/>
                                  </p:stCondLst>
                                  <p:childTnLst>
                                    <p:set>
                                      <p:cBhvr>
                                        <p:cTn id="30" dur="1" fill="hold">
                                          <p:stCondLst>
                                            <p:cond delay="0"/>
                                          </p:stCondLst>
                                        </p:cTn>
                                        <p:tgtEl>
                                          <p:spTgt spid="226"/>
                                        </p:tgtEl>
                                        <p:attrNameLst>
                                          <p:attrName>style.visibility</p:attrName>
                                        </p:attrNameLst>
                                      </p:cBhvr>
                                      <p:to>
                                        <p:strVal val="visible"/>
                                      </p:to>
                                    </p:set>
                                    <p:animEffect transition="in" filter="fade">
                                      <p:cBhvr>
                                        <p:cTn id="31" dur="500"/>
                                        <p:tgtEl>
                                          <p:spTgt spid="226"/>
                                        </p:tgtEl>
                                      </p:cBhvr>
                                    </p:animEffect>
                                  </p:childTnLst>
                                </p:cTn>
                              </p:par>
                              <p:par>
                                <p:cTn id="32" presetID="10" presetClass="entr" presetSubtype="0" fill="hold" nodeType="withEffect">
                                  <p:stCondLst>
                                    <p:cond delay="0"/>
                                  </p:stCondLst>
                                  <p:childTnLst>
                                    <p:set>
                                      <p:cBhvr>
                                        <p:cTn id="33" dur="1" fill="hold">
                                          <p:stCondLst>
                                            <p:cond delay="0"/>
                                          </p:stCondLst>
                                        </p:cTn>
                                        <p:tgtEl>
                                          <p:spTgt spid="227"/>
                                        </p:tgtEl>
                                        <p:attrNameLst>
                                          <p:attrName>style.visibility</p:attrName>
                                        </p:attrNameLst>
                                      </p:cBhvr>
                                      <p:to>
                                        <p:strVal val="visible"/>
                                      </p:to>
                                    </p:set>
                                    <p:animEffect transition="in" filter="fade">
                                      <p:cBhvr>
                                        <p:cTn id="34" dur="500"/>
                                        <p:tgtEl>
                                          <p:spTgt spid="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pic>
        <p:nvPicPr>
          <p:cNvPr id="233" name="Google Shape;233;p14"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34" name="Google Shape;234;p14"/>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3. UNIQUE Constraint:</a:t>
            </a:r>
            <a:endParaRPr sz="3200" b="1">
              <a:solidFill>
                <a:srgbClr val="002060"/>
              </a:solidFill>
              <a:latin typeface="Bell MT"/>
              <a:ea typeface="Bell MT"/>
              <a:cs typeface="Bell MT"/>
              <a:sym typeface="Bell MT"/>
            </a:endParaRPr>
          </a:p>
        </p:txBody>
      </p:sp>
      <p:pic>
        <p:nvPicPr>
          <p:cNvPr id="235" name="Google Shape;235;p14" descr="computer"/>
          <p:cNvPicPr preferRelativeResize="0">
            <a:picLocks noGrp="1"/>
          </p:cNvPicPr>
          <p:nvPr>
            <p:ph type="body" idx="1"/>
          </p:nvPr>
        </p:nvPicPr>
        <p:blipFill rotWithShape="1">
          <a:blip r:embed="rId4">
            <a:alphaModFix/>
          </a:blip>
          <a:srcRect/>
          <a:stretch/>
        </p:blipFill>
        <p:spPr>
          <a:xfrm>
            <a:off x="-72390" y="3499485"/>
            <a:ext cx="5824855" cy="2258060"/>
          </a:xfrm>
          <a:prstGeom prst="rect">
            <a:avLst/>
          </a:prstGeom>
          <a:noFill/>
          <a:ln>
            <a:noFill/>
          </a:ln>
        </p:spPr>
      </p:pic>
      <p:sp>
        <p:nvSpPr>
          <p:cNvPr id="236" name="Google Shape;236;p14"/>
          <p:cNvSpPr txBox="1"/>
          <p:nvPr/>
        </p:nvSpPr>
        <p:spPr>
          <a:xfrm>
            <a:off x="1203325" y="4069715"/>
            <a:ext cx="3273425" cy="82994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 UNIQUE,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pic>
        <p:nvPicPr>
          <p:cNvPr id="237" name="Google Shape;237;p14" descr="computer"/>
          <p:cNvPicPr preferRelativeResize="0"/>
          <p:nvPr/>
        </p:nvPicPr>
        <p:blipFill rotWithShape="1">
          <a:blip r:embed="rId4">
            <a:alphaModFix/>
          </a:blip>
          <a:srcRect/>
          <a:stretch/>
        </p:blipFill>
        <p:spPr>
          <a:xfrm>
            <a:off x="6149975" y="3499485"/>
            <a:ext cx="5824855" cy="2515870"/>
          </a:xfrm>
          <a:prstGeom prst="rect">
            <a:avLst/>
          </a:prstGeom>
          <a:noFill/>
          <a:ln>
            <a:noFill/>
          </a:ln>
        </p:spPr>
      </p:pic>
      <p:sp>
        <p:nvSpPr>
          <p:cNvPr id="238" name="Google Shape;238;p14"/>
          <p:cNvSpPr txBox="1"/>
          <p:nvPr/>
        </p:nvSpPr>
        <p:spPr>
          <a:xfrm>
            <a:off x="7425690" y="406082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email VARCHAR(50) UNIQUE,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39" name="Google Shape;239;p14"/>
          <p:cNvSpPr txBox="1"/>
          <p:nvPr/>
        </p:nvSpPr>
        <p:spPr>
          <a:xfrm>
            <a:off x="957580" y="329184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40" name="Google Shape;240;p14"/>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UNIQUE constraint ensures that the values in a column or a combination of columns are unique, meaning no duplicate values are allowed.</a:t>
            </a:r>
            <a:endParaRPr sz="1600">
              <a:solidFill>
                <a:schemeClr val="lt1"/>
              </a:solidFill>
              <a:latin typeface="Comic Sans MS"/>
              <a:ea typeface="Comic Sans MS"/>
              <a:cs typeface="Comic Sans MS"/>
              <a:sym typeface="Comic Sans MS"/>
            </a:endParaRPr>
          </a:p>
        </p:txBody>
      </p:sp>
      <p:sp>
        <p:nvSpPr>
          <p:cNvPr id="241" name="Google Shape;241;p14"/>
          <p:cNvSpPr txBox="1"/>
          <p:nvPr/>
        </p:nvSpPr>
        <p:spPr>
          <a:xfrm>
            <a:off x="7179945" y="325882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4"/>
                                        </p:tgtEl>
                                        <p:attrNameLst>
                                          <p:attrName>style.visibility</p:attrName>
                                        </p:attrNameLst>
                                      </p:cBhvr>
                                      <p:to>
                                        <p:strVal val="visible"/>
                                      </p:to>
                                    </p:set>
                                    <p:animEffect transition="in" filter="fade">
                                      <p:cBhvr>
                                        <p:cTn id="7" dur="500"/>
                                        <p:tgtEl>
                                          <p:spTgt spid="23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40"/>
                                        </p:tgtEl>
                                        <p:attrNameLst>
                                          <p:attrName>style.visibility</p:attrName>
                                        </p:attrNameLst>
                                      </p:cBhvr>
                                      <p:to>
                                        <p:strVal val="visible"/>
                                      </p:to>
                                    </p:set>
                                    <p:animEffect transition="in" filter="fade">
                                      <p:cBhvr>
                                        <p:cTn id="12" dur="1000"/>
                                        <p:tgtEl>
                                          <p:spTgt spid="24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39"/>
                                        </p:tgtEl>
                                        <p:attrNameLst>
                                          <p:attrName>style.visibility</p:attrName>
                                        </p:attrNameLst>
                                      </p:cBhvr>
                                      <p:to>
                                        <p:strVal val="visible"/>
                                      </p:to>
                                    </p:set>
                                    <p:animEffect transition="in" filter="fade">
                                      <p:cBhvr>
                                        <p:cTn id="17" dur="500"/>
                                        <p:tgtEl>
                                          <p:spTgt spid="239"/>
                                        </p:tgtEl>
                                      </p:cBhvr>
                                    </p:animEffect>
                                  </p:childTnLst>
                                </p:cTn>
                              </p:par>
                              <p:par>
                                <p:cTn id="18" presetID="10" presetClass="entr" presetSubtype="0" fill="hold" nodeType="withEffect">
                                  <p:stCondLst>
                                    <p:cond delay="0"/>
                                  </p:stCondLst>
                                  <p:childTnLst>
                                    <p:set>
                                      <p:cBhvr>
                                        <p:cTn id="19" dur="1" fill="hold">
                                          <p:stCondLst>
                                            <p:cond delay="0"/>
                                          </p:stCondLst>
                                        </p:cTn>
                                        <p:tgtEl>
                                          <p:spTgt spid="235"/>
                                        </p:tgtEl>
                                        <p:attrNameLst>
                                          <p:attrName>style.visibility</p:attrName>
                                        </p:attrNameLst>
                                      </p:cBhvr>
                                      <p:to>
                                        <p:strVal val="visible"/>
                                      </p:to>
                                    </p:set>
                                    <p:animEffect transition="in" filter="fade">
                                      <p:cBhvr>
                                        <p:cTn id="20" dur="500"/>
                                        <p:tgtEl>
                                          <p:spTgt spid="235"/>
                                        </p:tgtEl>
                                      </p:cBhvr>
                                    </p:animEffect>
                                  </p:childTnLst>
                                </p:cTn>
                              </p:par>
                              <p:par>
                                <p:cTn id="21" presetID="10" presetClass="entr" presetSubtype="0" fill="hold" nodeType="withEffect">
                                  <p:stCondLst>
                                    <p:cond delay="0"/>
                                  </p:stCondLst>
                                  <p:childTnLst>
                                    <p:set>
                                      <p:cBhvr>
                                        <p:cTn id="22" dur="1" fill="hold">
                                          <p:stCondLst>
                                            <p:cond delay="0"/>
                                          </p:stCondLst>
                                        </p:cTn>
                                        <p:tgtEl>
                                          <p:spTgt spid="236"/>
                                        </p:tgtEl>
                                        <p:attrNameLst>
                                          <p:attrName>style.visibility</p:attrName>
                                        </p:attrNameLst>
                                      </p:cBhvr>
                                      <p:to>
                                        <p:strVal val="visible"/>
                                      </p:to>
                                    </p:set>
                                    <p:animEffect transition="in" filter="fade">
                                      <p:cBhvr>
                                        <p:cTn id="23" dur="500"/>
                                        <p:tgtEl>
                                          <p:spTgt spid="236"/>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41"/>
                                        </p:tgtEl>
                                        <p:attrNameLst>
                                          <p:attrName>style.visibility</p:attrName>
                                        </p:attrNameLst>
                                      </p:cBhvr>
                                      <p:to>
                                        <p:strVal val="visible"/>
                                      </p:to>
                                    </p:set>
                                    <p:animEffect transition="in" filter="fade">
                                      <p:cBhvr>
                                        <p:cTn id="28" dur="500"/>
                                        <p:tgtEl>
                                          <p:spTgt spid="241"/>
                                        </p:tgtEl>
                                      </p:cBhvr>
                                    </p:animEffect>
                                  </p:childTnLst>
                                </p:cTn>
                              </p:par>
                              <p:par>
                                <p:cTn id="29" presetID="10" presetClass="entr" presetSubtype="0" fill="hold" nodeType="withEffect">
                                  <p:stCondLst>
                                    <p:cond delay="0"/>
                                  </p:stCondLst>
                                  <p:childTnLst>
                                    <p:set>
                                      <p:cBhvr>
                                        <p:cTn id="30" dur="1" fill="hold">
                                          <p:stCondLst>
                                            <p:cond delay="0"/>
                                          </p:stCondLst>
                                        </p:cTn>
                                        <p:tgtEl>
                                          <p:spTgt spid="238"/>
                                        </p:tgtEl>
                                        <p:attrNameLst>
                                          <p:attrName>style.visibility</p:attrName>
                                        </p:attrNameLst>
                                      </p:cBhvr>
                                      <p:to>
                                        <p:strVal val="visible"/>
                                      </p:to>
                                    </p:set>
                                    <p:animEffect transition="in" filter="fade">
                                      <p:cBhvr>
                                        <p:cTn id="31" dur="500"/>
                                        <p:tgtEl>
                                          <p:spTgt spid="238"/>
                                        </p:tgtEl>
                                      </p:cBhvr>
                                    </p:animEffect>
                                  </p:childTnLst>
                                </p:cTn>
                              </p:par>
                              <p:par>
                                <p:cTn id="32" presetID="10" presetClass="entr" presetSubtype="0" fill="hold" nodeType="withEffect">
                                  <p:stCondLst>
                                    <p:cond delay="0"/>
                                  </p:stCondLst>
                                  <p:childTnLst>
                                    <p:set>
                                      <p:cBhvr>
                                        <p:cTn id="33" dur="1" fill="hold">
                                          <p:stCondLst>
                                            <p:cond delay="0"/>
                                          </p:stCondLst>
                                        </p:cTn>
                                        <p:tgtEl>
                                          <p:spTgt spid="237"/>
                                        </p:tgtEl>
                                        <p:attrNameLst>
                                          <p:attrName>style.visibility</p:attrName>
                                        </p:attrNameLst>
                                      </p:cBhvr>
                                      <p:to>
                                        <p:strVal val="visible"/>
                                      </p:to>
                                    </p:set>
                                    <p:animEffect transition="in" filter="fade">
                                      <p:cBhvr>
                                        <p:cTn id="34" dur="500"/>
                                        <p:tgtEl>
                                          <p:spTgt spid="2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pic>
        <p:nvPicPr>
          <p:cNvPr id="246" name="Google Shape;246;p15"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47" name="Google Shape;247;p15"/>
          <p:cNvSpPr txBox="1"/>
          <p:nvPr/>
        </p:nvSpPr>
        <p:spPr>
          <a:xfrm>
            <a:off x="797560" y="429260"/>
            <a:ext cx="5708015"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4. FOREIGN KEY Constraint</a:t>
            </a:r>
            <a:endParaRPr sz="3200" b="1">
              <a:solidFill>
                <a:srgbClr val="002060"/>
              </a:solidFill>
              <a:latin typeface="Bell MT"/>
              <a:ea typeface="Bell MT"/>
              <a:cs typeface="Bell MT"/>
              <a:sym typeface="Bell MT"/>
            </a:endParaRPr>
          </a:p>
        </p:txBody>
      </p:sp>
      <p:pic>
        <p:nvPicPr>
          <p:cNvPr id="248" name="Google Shape;248;p15" descr="computer"/>
          <p:cNvPicPr preferRelativeResize="0">
            <a:picLocks noGrp="1"/>
          </p:cNvPicPr>
          <p:nvPr>
            <p:ph type="body" idx="1"/>
          </p:nvPr>
        </p:nvPicPr>
        <p:blipFill rotWithShape="1">
          <a:blip r:embed="rId4">
            <a:alphaModFix/>
          </a:blip>
          <a:srcRect/>
          <a:stretch/>
        </p:blipFill>
        <p:spPr>
          <a:xfrm>
            <a:off x="172720" y="3754120"/>
            <a:ext cx="5824855" cy="2940050"/>
          </a:xfrm>
          <a:prstGeom prst="rect">
            <a:avLst/>
          </a:prstGeom>
          <a:noFill/>
          <a:ln>
            <a:noFill/>
          </a:ln>
        </p:spPr>
      </p:pic>
      <p:sp>
        <p:nvSpPr>
          <p:cNvPr id="249" name="Google Shape;249;p15"/>
          <p:cNvSpPr txBox="1"/>
          <p:nvPr/>
        </p:nvSpPr>
        <p:spPr>
          <a:xfrm>
            <a:off x="1448435" y="4241800"/>
            <a:ext cx="3273300" cy="12006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table_name1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 name data</a:t>
            </a:r>
            <a:r>
              <a:rPr lang="en-US" sz="1200">
                <a:solidFill>
                  <a:schemeClr val="dk1"/>
                </a:solidFill>
              </a:rPr>
              <a:t>_</a:t>
            </a:r>
            <a:r>
              <a:rPr lang="en-US" sz="1200">
                <a:solidFill>
                  <a:schemeClr val="dk1"/>
                </a:solidFill>
                <a:latin typeface="Arial"/>
                <a:ea typeface="Arial"/>
                <a:cs typeface="Arial"/>
                <a:sym typeface="Arial"/>
              </a:rPr>
              <a:t>type foreign key references </a:t>
            </a:r>
            <a:r>
              <a:rPr lang="en-US" sz="1200">
                <a:solidFill>
                  <a:schemeClr val="dk1"/>
                </a:solidFill>
              </a:rPr>
              <a:t>referenced_table</a:t>
            </a:r>
            <a:r>
              <a:rPr lang="en-US" sz="1200">
                <a:solidFill>
                  <a:schemeClr val="dk1"/>
                </a:solidFill>
                <a:latin typeface="Arial"/>
                <a:ea typeface="Arial"/>
                <a:cs typeface="Arial"/>
                <a:sym typeface="Arial"/>
              </a:rPr>
              <a:t>(</a:t>
            </a:r>
            <a:r>
              <a:rPr lang="en-US" sz="1200">
                <a:solidFill>
                  <a:schemeClr val="dk1"/>
                </a:solidFill>
              </a:rPr>
              <a:t>referenced column</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r>
              <a:rPr lang="en-US" sz="1200">
                <a:solidFill>
                  <a:schemeClr val="dk1"/>
                </a:solidFill>
              </a:rPr>
              <a:t>)</a:t>
            </a:r>
            <a:endParaRPr sz="1200">
              <a:solidFill>
                <a:schemeClr val="dk1"/>
              </a:solidFill>
              <a:latin typeface="Arial"/>
              <a:ea typeface="Arial"/>
              <a:cs typeface="Arial"/>
              <a:sym typeface="Arial"/>
            </a:endParaRPr>
          </a:p>
        </p:txBody>
      </p:sp>
      <p:pic>
        <p:nvPicPr>
          <p:cNvPr id="250" name="Google Shape;250;p15" descr="computer"/>
          <p:cNvPicPr preferRelativeResize="0"/>
          <p:nvPr/>
        </p:nvPicPr>
        <p:blipFill rotWithShape="1">
          <a:blip r:embed="rId4">
            <a:alphaModFix/>
          </a:blip>
          <a:srcRect/>
          <a:stretch/>
        </p:blipFill>
        <p:spPr>
          <a:xfrm>
            <a:off x="6367145" y="3394075"/>
            <a:ext cx="5824855" cy="3300095"/>
          </a:xfrm>
          <a:prstGeom prst="rect">
            <a:avLst/>
          </a:prstGeom>
          <a:noFill/>
          <a:ln>
            <a:noFill/>
          </a:ln>
        </p:spPr>
      </p:pic>
      <p:sp>
        <p:nvSpPr>
          <p:cNvPr id="251" name="Google Shape;251;p15"/>
          <p:cNvSpPr txBox="1"/>
          <p:nvPr/>
        </p:nvSpPr>
        <p:spPr>
          <a:xfrm>
            <a:off x="7642860" y="3954780"/>
            <a:ext cx="3531900" cy="13854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department_id INT forei</a:t>
            </a:r>
            <a:r>
              <a:rPr lang="en-US" sz="1200">
                <a:solidFill>
                  <a:schemeClr val="dk1"/>
                </a:solidFill>
              </a:rPr>
              <a:t>gn key references department(id)</a:t>
            </a:r>
            <a:r>
              <a:rPr lang="en-US" sz="1200">
                <a:solidFill>
                  <a:schemeClr val="dk1"/>
                </a:solidFill>
                <a:latin typeface="Arial"/>
                <a:ea typeface="Arial"/>
                <a:cs typeface="Arial"/>
                <a:sym typeface="Aria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r>
              <a:rPr lang="en-US" sz="1200">
                <a:solidFill>
                  <a:schemeClr val="dk1"/>
                </a:solidFill>
              </a:rPr>
              <a:t>)</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52" name="Google Shape;252;p15"/>
          <p:cNvSpPr txBox="1"/>
          <p:nvPr/>
        </p:nvSpPr>
        <p:spPr>
          <a:xfrm>
            <a:off x="1202690" y="354647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253" name="Google Shape;253;p15"/>
          <p:cNvSpPr/>
          <p:nvPr/>
        </p:nvSpPr>
        <p:spPr>
          <a:xfrm>
            <a:off x="797560" y="1504315"/>
            <a:ext cx="6369685" cy="183134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FOREIGN KEY constraint establishes a relationship between two tables by referencing the primary key of one table in another table. It ensures referential integrity, meaning the values in the foreign key column must match the values in the referenced primary key column.</a:t>
            </a:r>
            <a:endParaRPr sz="1600">
              <a:solidFill>
                <a:schemeClr val="lt1"/>
              </a:solidFill>
              <a:latin typeface="Comic Sans MS"/>
              <a:ea typeface="Comic Sans MS"/>
              <a:cs typeface="Comic Sans MS"/>
              <a:sym typeface="Comic Sans MS"/>
            </a:endParaRPr>
          </a:p>
        </p:txBody>
      </p:sp>
      <p:sp>
        <p:nvSpPr>
          <p:cNvPr id="254" name="Google Shape;254;p15"/>
          <p:cNvSpPr txBox="1"/>
          <p:nvPr/>
        </p:nvSpPr>
        <p:spPr>
          <a:xfrm>
            <a:off x="7397115" y="324548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47"/>
                                        </p:tgtEl>
                                        <p:attrNameLst>
                                          <p:attrName>style.visibility</p:attrName>
                                        </p:attrNameLst>
                                      </p:cBhvr>
                                      <p:to>
                                        <p:strVal val="visible"/>
                                      </p:to>
                                    </p:set>
                                    <p:animEffect transition="in" filter="fade">
                                      <p:cBhvr>
                                        <p:cTn id="7" dur="500"/>
                                        <p:tgtEl>
                                          <p:spTgt spid="24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3"/>
                                        </p:tgtEl>
                                        <p:attrNameLst>
                                          <p:attrName>style.visibility</p:attrName>
                                        </p:attrNameLst>
                                      </p:cBhvr>
                                      <p:to>
                                        <p:strVal val="visible"/>
                                      </p:to>
                                    </p:set>
                                    <p:animEffect transition="in" filter="fade">
                                      <p:cBhvr>
                                        <p:cTn id="12" dur="1000"/>
                                        <p:tgtEl>
                                          <p:spTgt spid="25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49"/>
                                        </p:tgtEl>
                                        <p:attrNameLst>
                                          <p:attrName>style.visibility</p:attrName>
                                        </p:attrNameLst>
                                      </p:cBhvr>
                                      <p:to>
                                        <p:strVal val="visible"/>
                                      </p:to>
                                    </p:set>
                                    <p:animEffect transition="in" filter="fade">
                                      <p:cBhvr>
                                        <p:cTn id="17" dur="500"/>
                                        <p:tgtEl>
                                          <p:spTgt spid="249"/>
                                        </p:tgtEl>
                                      </p:cBhvr>
                                    </p:animEffect>
                                  </p:childTnLst>
                                </p:cTn>
                              </p:par>
                              <p:par>
                                <p:cTn id="18" presetID="10" presetClass="entr" presetSubtype="0" fill="hold" nodeType="withEffect">
                                  <p:stCondLst>
                                    <p:cond delay="0"/>
                                  </p:stCondLst>
                                  <p:childTnLst>
                                    <p:set>
                                      <p:cBhvr>
                                        <p:cTn id="19" dur="1" fill="hold">
                                          <p:stCondLst>
                                            <p:cond delay="0"/>
                                          </p:stCondLst>
                                        </p:cTn>
                                        <p:tgtEl>
                                          <p:spTgt spid="252"/>
                                        </p:tgtEl>
                                        <p:attrNameLst>
                                          <p:attrName>style.visibility</p:attrName>
                                        </p:attrNameLst>
                                      </p:cBhvr>
                                      <p:to>
                                        <p:strVal val="visible"/>
                                      </p:to>
                                    </p:set>
                                    <p:animEffect transition="in" filter="fade">
                                      <p:cBhvr>
                                        <p:cTn id="20" dur="500"/>
                                        <p:tgtEl>
                                          <p:spTgt spid="252"/>
                                        </p:tgtEl>
                                      </p:cBhvr>
                                    </p:animEffect>
                                  </p:childTnLst>
                                </p:cTn>
                              </p:par>
                              <p:par>
                                <p:cTn id="21" presetID="10" presetClass="entr" presetSubtype="0" fill="hold" nodeType="withEffect">
                                  <p:stCondLst>
                                    <p:cond delay="0"/>
                                  </p:stCondLst>
                                  <p:childTnLst>
                                    <p:set>
                                      <p:cBhvr>
                                        <p:cTn id="22" dur="1" fill="hold">
                                          <p:stCondLst>
                                            <p:cond delay="0"/>
                                          </p:stCondLst>
                                        </p:cTn>
                                        <p:tgtEl>
                                          <p:spTgt spid="248"/>
                                        </p:tgtEl>
                                        <p:attrNameLst>
                                          <p:attrName>style.visibility</p:attrName>
                                        </p:attrNameLst>
                                      </p:cBhvr>
                                      <p:to>
                                        <p:strVal val="visible"/>
                                      </p:to>
                                    </p:set>
                                    <p:animEffect transition="in" filter="fade">
                                      <p:cBhvr>
                                        <p:cTn id="23" dur="500"/>
                                        <p:tgtEl>
                                          <p:spTgt spid="24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51"/>
                                        </p:tgtEl>
                                        <p:attrNameLst>
                                          <p:attrName>style.visibility</p:attrName>
                                        </p:attrNameLst>
                                      </p:cBhvr>
                                      <p:to>
                                        <p:strVal val="visible"/>
                                      </p:to>
                                    </p:set>
                                    <p:animEffect transition="in" filter="fade">
                                      <p:cBhvr>
                                        <p:cTn id="28" dur="500"/>
                                        <p:tgtEl>
                                          <p:spTgt spid="251"/>
                                        </p:tgtEl>
                                      </p:cBhvr>
                                    </p:animEffect>
                                  </p:childTnLst>
                                </p:cTn>
                              </p:par>
                              <p:par>
                                <p:cTn id="29" presetID="10" presetClass="entr" presetSubtype="0" fill="hold" nodeType="withEffect">
                                  <p:stCondLst>
                                    <p:cond delay="0"/>
                                  </p:stCondLst>
                                  <p:childTnLst>
                                    <p:set>
                                      <p:cBhvr>
                                        <p:cTn id="30" dur="1" fill="hold">
                                          <p:stCondLst>
                                            <p:cond delay="0"/>
                                          </p:stCondLst>
                                        </p:cTn>
                                        <p:tgtEl>
                                          <p:spTgt spid="254"/>
                                        </p:tgtEl>
                                        <p:attrNameLst>
                                          <p:attrName>style.visibility</p:attrName>
                                        </p:attrNameLst>
                                      </p:cBhvr>
                                      <p:to>
                                        <p:strVal val="visible"/>
                                      </p:to>
                                    </p:set>
                                    <p:animEffect transition="in" filter="fade">
                                      <p:cBhvr>
                                        <p:cTn id="31" dur="500"/>
                                        <p:tgtEl>
                                          <p:spTgt spid="254"/>
                                        </p:tgtEl>
                                      </p:cBhvr>
                                    </p:animEffect>
                                  </p:childTnLst>
                                </p:cTn>
                              </p:par>
                              <p:par>
                                <p:cTn id="32" presetID="10" presetClass="entr" presetSubtype="0" fill="hold" nodeType="withEffect">
                                  <p:stCondLst>
                                    <p:cond delay="0"/>
                                  </p:stCondLst>
                                  <p:childTnLst>
                                    <p:set>
                                      <p:cBhvr>
                                        <p:cTn id="33" dur="1" fill="hold">
                                          <p:stCondLst>
                                            <p:cond delay="0"/>
                                          </p:stCondLst>
                                        </p:cTn>
                                        <p:tgtEl>
                                          <p:spTgt spid="250"/>
                                        </p:tgtEl>
                                        <p:attrNameLst>
                                          <p:attrName>style.visibility</p:attrName>
                                        </p:attrNameLst>
                                      </p:cBhvr>
                                      <p:to>
                                        <p:strVal val="visible"/>
                                      </p:to>
                                    </p:set>
                                    <p:animEffect transition="in" filter="fade">
                                      <p:cBhvr>
                                        <p:cTn id="34" dur="500"/>
                                        <p:tgtEl>
                                          <p:spTgt spid="2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pic>
        <p:nvPicPr>
          <p:cNvPr id="259" name="Google Shape;259;p16"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260" name="Google Shape;260;p16"/>
          <p:cNvSpPr txBox="1"/>
          <p:nvPr/>
        </p:nvSpPr>
        <p:spPr>
          <a:xfrm>
            <a:off x="797560" y="429260"/>
            <a:ext cx="5140960" cy="5835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1">
                <a:solidFill>
                  <a:srgbClr val="002060"/>
                </a:solidFill>
                <a:latin typeface="Bell MT"/>
                <a:ea typeface="Bell MT"/>
                <a:cs typeface="Bell MT"/>
                <a:sym typeface="Bell MT"/>
              </a:rPr>
              <a:t>5. CHECK Constraint</a:t>
            </a:r>
            <a:endParaRPr sz="3200" b="1">
              <a:solidFill>
                <a:srgbClr val="002060"/>
              </a:solidFill>
              <a:latin typeface="Bell MT"/>
              <a:ea typeface="Bell MT"/>
              <a:cs typeface="Bell MT"/>
              <a:sym typeface="Bell MT"/>
            </a:endParaRPr>
          </a:p>
        </p:txBody>
      </p:sp>
      <p:pic>
        <p:nvPicPr>
          <p:cNvPr id="261" name="Google Shape;261;p16" descr="computer"/>
          <p:cNvPicPr preferRelativeResize="0">
            <a:picLocks noGrp="1"/>
          </p:cNvPicPr>
          <p:nvPr>
            <p:ph type="body" idx="1"/>
          </p:nvPr>
        </p:nvPicPr>
        <p:blipFill rotWithShape="1">
          <a:blip r:embed="rId4">
            <a:alphaModFix/>
          </a:blip>
          <a:srcRect/>
          <a:stretch/>
        </p:blipFill>
        <p:spPr>
          <a:xfrm>
            <a:off x="113665" y="3498215"/>
            <a:ext cx="5824855" cy="2698750"/>
          </a:xfrm>
          <a:prstGeom prst="rect">
            <a:avLst/>
          </a:prstGeom>
          <a:noFill/>
          <a:ln>
            <a:noFill/>
          </a:ln>
        </p:spPr>
      </p:pic>
      <p:sp>
        <p:nvSpPr>
          <p:cNvPr id="262" name="Google Shape;262;p16"/>
          <p:cNvSpPr txBox="1"/>
          <p:nvPr/>
        </p:nvSpPr>
        <p:spPr>
          <a:xfrm>
            <a:off x="1389380" y="3970655"/>
            <a:ext cx="3273425" cy="138366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table_name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column_name data_type,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CONSTRAINT check_constraint_name CHECK (condition)</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3" name="Google Shape;263;p16"/>
          <p:cNvSpPr/>
          <p:nvPr/>
        </p:nvSpPr>
        <p:spPr>
          <a:xfrm>
            <a:off x="797560" y="1504315"/>
            <a:ext cx="6369685" cy="122555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CHECK constraint defines a condition that must be satisfied by the values in a column. It allows you to specify a logical expression to restrict the range of valid values.</a:t>
            </a:r>
            <a:endParaRPr sz="1600">
              <a:solidFill>
                <a:schemeClr val="lt1"/>
              </a:solidFill>
              <a:latin typeface="Comic Sans MS"/>
              <a:ea typeface="Comic Sans MS"/>
              <a:cs typeface="Comic Sans MS"/>
              <a:sym typeface="Comic Sans MS"/>
            </a:endParaRPr>
          </a:p>
        </p:txBody>
      </p:sp>
      <p:pic>
        <p:nvPicPr>
          <p:cNvPr id="264" name="Google Shape;264;p16" descr="computer"/>
          <p:cNvPicPr preferRelativeResize="0"/>
          <p:nvPr/>
        </p:nvPicPr>
        <p:blipFill rotWithShape="1">
          <a:blip r:embed="rId4">
            <a:alphaModFix/>
          </a:blip>
          <a:srcRect/>
          <a:stretch/>
        </p:blipFill>
        <p:spPr>
          <a:xfrm>
            <a:off x="6294755" y="3498215"/>
            <a:ext cx="5824855" cy="2515870"/>
          </a:xfrm>
          <a:prstGeom prst="rect">
            <a:avLst/>
          </a:prstGeom>
          <a:noFill/>
          <a:ln>
            <a:noFill/>
          </a:ln>
        </p:spPr>
      </p:pic>
      <p:sp>
        <p:nvSpPr>
          <p:cNvPr id="265" name="Google Shape;265;p16"/>
          <p:cNvSpPr txBox="1"/>
          <p:nvPr/>
        </p:nvSpPr>
        <p:spPr>
          <a:xfrm>
            <a:off x="7570470" y="405955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CREATE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id INT PRIMARY KEY,</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name VARCHAR(50),</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age INT CHECK (age &gt;= 18)</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    );</a:t>
            </a:r>
            <a:endParaRPr sz="1200">
              <a:solidFill>
                <a:schemeClr val="dk1"/>
              </a:solidFill>
              <a:latin typeface="Arial"/>
              <a:ea typeface="Arial"/>
              <a:cs typeface="Arial"/>
              <a:sym typeface="Arial"/>
            </a:endParaRPr>
          </a:p>
        </p:txBody>
      </p:sp>
      <p:sp>
        <p:nvSpPr>
          <p:cNvPr id="266" name="Google Shape;266;p16"/>
          <p:cNvSpPr txBox="1"/>
          <p:nvPr/>
        </p:nvSpPr>
        <p:spPr>
          <a:xfrm>
            <a:off x="7324725" y="325755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
        <p:nvSpPr>
          <p:cNvPr id="267" name="Google Shape;267;p16"/>
          <p:cNvSpPr txBox="1"/>
          <p:nvPr/>
        </p:nvSpPr>
        <p:spPr>
          <a:xfrm>
            <a:off x="1132840" y="328866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60"/>
                                        </p:tgtEl>
                                        <p:attrNameLst>
                                          <p:attrName>style.visibility</p:attrName>
                                        </p:attrNameLst>
                                      </p:cBhvr>
                                      <p:to>
                                        <p:strVal val="visible"/>
                                      </p:to>
                                    </p:set>
                                    <p:animEffect transition="in" filter="fade">
                                      <p:cBhvr>
                                        <p:cTn id="7" dur="500"/>
                                        <p:tgtEl>
                                          <p:spTgt spid="2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63"/>
                                        </p:tgtEl>
                                        <p:attrNameLst>
                                          <p:attrName>style.visibility</p:attrName>
                                        </p:attrNameLst>
                                      </p:cBhvr>
                                      <p:to>
                                        <p:strVal val="visible"/>
                                      </p:to>
                                    </p:set>
                                    <p:animEffect transition="in" filter="fade">
                                      <p:cBhvr>
                                        <p:cTn id="12" dur="1000"/>
                                        <p:tgtEl>
                                          <p:spTgt spid="26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62"/>
                                        </p:tgtEl>
                                        <p:attrNameLst>
                                          <p:attrName>style.visibility</p:attrName>
                                        </p:attrNameLst>
                                      </p:cBhvr>
                                      <p:to>
                                        <p:strVal val="visible"/>
                                      </p:to>
                                    </p:set>
                                    <p:animEffect transition="in" filter="fade">
                                      <p:cBhvr>
                                        <p:cTn id="17" dur="500"/>
                                        <p:tgtEl>
                                          <p:spTgt spid="262"/>
                                        </p:tgtEl>
                                      </p:cBhvr>
                                    </p:animEffect>
                                  </p:childTnLst>
                                </p:cTn>
                              </p:par>
                              <p:par>
                                <p:cTn id="18" presetID="10" presetClass="entr" presetSubtype="0" fill="hold" nodeType="withEffect">
                                  <p:stCondLst>
                                    <p:cond delay="0"/>
                                  </p:stCondLst>
                                  <p:childTnLst>
                                    <p:set>
                                      <p:cBhvr>
                                        <p:cTn id="19" dur="1" fill="hold">
                                          <p:stCondLst>
                                            <p:cond delay="0"/>
                                          </p:stCondLst>
                                        </p:cTn>
                                        <p:tgtEl>
                                          <p:spTgt spid="267"/>
                                        </p:tgtEl>
                                        <p:attrNameLst>
                                          <p:attrName>style.visibility</p:attrName>
                                        </p:attrNameLst>
                                      </p:cBhvr>
                                      <p:to>
                                        <p:strVal val="visible"/>
                                      </p:to>
                                    </p:set>
                                    <p:animEffect transition="in" filter="fade">
                                      <p:cBhvr>
                                        <p:cTn id="20" dur="500"/>
                                        <p:tgtEl>
                                          <p:spTgt spid="267"/>
                                        </p:tgtEl>
                                      </p:cBhvr>
                                    </p:animEffect>
                                  </p:childTnLst>
                                </p:cTn>
                              </p:par>
                              <p:par>
                                <p:cTn id="21" presetID="10" presetClass="entr" presetSubtype="0" fill="hold" nodeType="withEffect">
                                  <p:stCondLst>
                                    <p:cond delay="0"/>
                                  </p:stCondLst>
                                  <p:childTnLst>
                                    <p:set>
                                      <p:cBhvr>
                                        <p:cTn id="22" dur="1" fill="hold">
                                          <p:stCondLst>
                                            <p:cond delay="0"/>
                                          </p:stCondLst>
                                        </p:cTn>
                                        <p:tgtEl>
                                          <p:spTgt spid="261"/>
                                        </p:tgtEl>
                                        <p:attrNameLst>
                                          <p:attrName>style.visibility</p:attrName>
                                        </p:attrNameLst>
                                      </p:cBhvr>
                                      <p:to>
                                        <p:strVal val="visible"/>
                                      </p:to>
                                    </p:set>
                                    <p:animEffect transition="in" filter="fade">
                                      <p:cBhvr>
                                        <p:cTn id="23" dur="500"/>
                                        <p:tgtEl>
                                          <p:spTgt spid="261"/>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264"/>
                                        </p:tgtEl>
                                        <p:attrNameLst>
                                          <p:attrName>style.visibility</p:attrName>
                                        </p:attrNameLst>
                                      </p:cBhvr>
                                      <p:to>
                                        <p:strVal val="visible"/>
                                      </p:to>
                                    </p:set>
                                    <p:animEffect transition="in" filter="fade">
                                      <p:cBhvr>
                                        <p:cTn id="28" dur="500"/>
                                        <p:tgtEl>
                                          <p:spTgt spid="264"/>
                                        </p:tgtEl>
                                      </p:cBhvr>
                                    </p:animEffect>
                                  </p:childTnLst>
                                </p:cTn>
                              </p:par>
                              <p:par>
                                <p:cTn id="29" presetID="10" presetClass="entr" presetSubtype="0" fill="hold" nodeType="withEffect">
                                  <p:stCondLst>
                                    <p:cond delay="0"/>
                                  </p:stCondLst>
                                  <p:childTnLst>
                                    <p:set>
                                      <p:cBhvr>
                                        <p:cTn id="30" dur="1" fill="hold">
                                          <p:stCondLst>
                                            <p:cond delay="0"/>
                                          </p:stCondLst>
                                        </p:cTn>
                                        <p:tgtEl>
                                          <p:spTgt spid="266"/>
                                        </p:tgtEl>
                                        <p:attrNameLst>
                                          <p:attrName>style.visibility</p:attrName>
                                        </p:attrNameLst>
                                      </p:cBhvr>
                                      <p:to>
                                        <p:strVal val="visible"/>
                                      </p:to>
                                    </p:set>
                                    <p:animEffect transition="in" filter="fade">
                                      <p:cBhvr>
                                        <p:cTn id="31" dur="500"/>
                                        <p:tgtEl>
                                          <p:spTgt spid="266"/>
                                        </p:tgtEl>
                                      </p:cBhvr>
                                    </p:animEffect>
                                  </p:childTnLst>
                                </p:cTn>
                              </p:par>
                              <p:par>
                                <p:cTn id="32" presetID="10" presetClass="entr" presetSubtype="0" fill="hold" nodeType="withEffect">
                                  <p:stCondLst>
                                    <p:cond delay="0"/>
                                  </p:stCondLst>
                                  <p:childTnLst>
                                    <p:set>
                                      <p:cBhvr>
                                        <p:cTn id="33" dur="1" fill="hold">
                                          <p:stCondLst>
                                            <p:cond delay="0"/>
                                          </p:stCondLst>
                                        </p:cTn>
                                        <p:tgtEl>
                                          <p:spTgt spid="265"/>
                                        </p:tgtEl>
                                        <p:attrNameLst>
                                          <p:attrName>style.visibility</p:attrName>
                                        </p:attrNameLst>
                                      </p:cBhvr>
                                      <p:to>
                                        <p:strVal val="visible"/>
                                      </p:to>
                                    </p:set>
                                    <p:animEffect transition="in" filter="fade">
                                      <p:cBhvr>
                                        <p:cTn id="34" dur="500"/>
                                        <p:tgtEl>
                                          <p:spTgt spid="2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pic>
        <p:nvPicPr>
          <p:cNvPr id="272" name="Google Shape;272;p17" descr="tnq"/>
          <p:cNvPicPr preferRelativeResize="0">
            <a:picLocks noGrp="1"/>
          </p:cNvPicPr>
          <p:nvPr>
            <p:ph type="body" idx="1"/>
          </p:nvPr>
        </p:nvPicPr>
        <p:blipFill rotWithShape="1">
          <a:blip r:embed="rId3">
            <a:alphaModFix/>
          </a:blip>
          <a:srcRect/>
          <a:stretch/>
        </p:blipFill>
        <p:spPr>
          <a:xfrm>
            <a:off x="2742565" y="1253490"/>
            <a:ext cx="6706235" cy="4351655"/>
          </a:xfrm>
          <a:prstGeom prst="rect">
            <a:avLst/>
          </a:prstGeom>
          <a:noFill/>
          <a:ln>
            <a:noFill/>
          </a:ln>
        </p:spPr>
      </p:pic>
      <p:pic>
        <p:nvPicPr>
          <p:cNvPr id="273" name="Google Shape;273;p17"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2"/>
          <p:cNvSpPr txBox="1">
            <a:spLocks noGrp="1"/>
          </p:cNvSpPr>
          <p:nvPr>
            <p:ph type="title"/>
          </p:nvPr>
        </p:nvSpPr>
        <p:spPr>
          <a:xfrm>
            <a:off x="914400" y="365125"/>
            <a:ext cx="10515600" cy="1325700"/>
          </a:xfrm>
          <a:prstGeom prst="rect">
            <a:avLst/>
          </a:prstGeom>
          <a:noFill/>
          <a:ln>
            <a:noFill/>
          </a:ln>
        </p:spPr>
        <p:txBody>
          <a:bodyPr spcFirstLastPara="1" wrap="square" lIns="91425" tIns="45700" rIns="91425" bIns="45700" anchor="ctr" anchorCtr="0">
            <a:normAutofit/>
          </a:bodyPr>
          <a:lstStyle/>
          <a:p>
            <a:pPr marL="0" lvl="0" indent="0" algn="l" rtl="0">
              <a:lnSpc>
                <a:spcPct val="90000"/>
              </a:lnSpc>
              <a:spcBef>
                <a:spcPts val="0"/>
              </a:spcBef>
              <a:spcAft>
                <a:spcPts val="0"/>
              </a:spcAft>
              <a:buClr>
                <a:srgbClr val="012D86"/>
              </a:buClr>
              <a:buSzPts val="4000"/>
              <a:buFont typeface="Bell MT"/>
              <a:buNone/>
            </a:pPr>
            <a:r>
              <a:rPr lang="en-US" sz="4000" b="1">
                <a:solidFill>
                  <a:srgbClr val="012D86"/>
                </a:solidFill>
                <a:latin typeface="Bell MT"/>
                <a:ea typeface="Bell MT"/>
                <a:cs typeface="Bell MT"/>
                <a:sym typeface="Bell MT"/>
              </a:rPr>
              <a:t>INTRODUCTION</a:t>
            </a:r>
            <a:endParaRPr sz="4000" b="1">
              <a:solidFill>
                <a:srgbClr val="012D86"/>
              </a:solidFill>
              <a:latin typeface="Bell MT"/>
              <a:ea typeface="Bell MT"/>
              <a:cs typeface="Bell MT"/>
              <a:sym typeface="Bell MT"/>
            </a:endParaRPr>
          </a:p>
        </p:txBody>
      </p:sp>
      <p:sp>
        <p:nvSpPr>
          <p:cNvPr id="93" name="Google Shape;93;p2"/>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p>
            <a:pPr marL="0" lvl="0" indent="0" algn="l" rtl="0">
              <a:lnSpc>
                <a:spcPct val="90000"/>
              </a:lnSpc>
              <a:spcBef>
                <a:spcPts val="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a:p>
            <a:pPr marL="0" lvl="0" indent="0" algn="l" rtl="0">
              <a:lnSpc>
                <a:spcPct val="90000"/>
              </a:lnSpc>
              <a:spcBef>
                <a:spcPts val="1000"/>
              </a:spcBef>
              <a:spcAft>
                <a:spcPts val="0"/>
              </a:spcAft>
              <a:buClr>
                <a:schemeClr val="dk1"/>
              </a:buClr>
              <a:buSzPts val="1800"/>
              <a:buNone/>
            </a:pPr>
            <a:endParaRPr sz="1800" dirty="0">
              <a:solidFill>
                <a:srgbClr val="012D86"/>
              </a:solidFill>
            </a:endParaRPr>
          </a:p>
        </p:txBody>
      </p:sp>
      <p:pic>
        <p:nvPicPr>
          <p:cNvPr id="94" name="Google Shape;94;p2" descr="3808949"/>
          <p:cNvPicPr preferRelativeResize="0">
            <a:picLocks noGrp="1"/>
          </p:cNvPicPr>
          <p:nvPr>
            <p:ph type="body" idx="4294967295"/>
          </p:nvPr>
        </p:nvPicPr>
        <p:blipFill rotWithShape="1">
          <a:blip r:embed="rId3">
            <a:alphaModFix/>
          </a:blip>
          <a:srcRect/>
          <a:stretch/>
        </p:blipFill>
        <p:spPr>
          <a:xfrm>
            <a:off x="6794500" y="2284730"/>
            <a:ext cx="4559300" cy="3454400"/>
          </a:xfrm>
          <a:prstGeom prst="rect">
            <a:avLst/>
          </a:prstGeom>
          <a:noFill/>
          <a:ln>
            <a:noFill/>
          </a:ln>
        </p:spPr>
      </p:pic>
      <p:sp>
        <p:nvSpPr>
          <p:cNvPr id="95" name="Google Shape;95;p2"/>
          <p:cNvSpPr/>
          <p:nvPr/>
        </p:nvSpPr>
        <p:spPr>
          <a:xfrm>
            <a:off x="709930" y="1667510"/>
            <a:ext cx="5309235" cy="90741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DDL stands for Data Definition Language, and it is a subset of SQL</a:t>
            </a:r>
            <a:endParaRPr sz="1600" b="0" i="0" u="none" strike="noStrike" cap="none" dirty="0">
              <a:solidFill>
                <a:schemeClr val="lt1"/>
              </a:solidFill>
              <a:latin typeface="Comic Sans MS"/>
              <a:ea typeface="Comic Sans MS"/>
              <a:cs typeface="Comic Sans MS"/>
              <a:sym typeface="Comic Sans MS"/>
            </a:endParaRPr>
          </a:p>
        </p:txBody>
      </p:sp>
      <p:sp>
        <p:nvSpPr>
          <p:cNvPr id="96" name="Google Shape;96;p2"/>
          <p:cNvSpPr/>
          <p:nvPr/>
        </p:nvSpPr>
        <p:spPr>
          <a:xfrm>
            <a:off x="710565" y="2687955"/>
            <a:ext cx="5309235" cy="863600"/>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It is used to define and manage the structure of a database.</a:t>
            </a:r>
            <a:endParaRPr sz="1600" b="0" i="0" u="none" strike="noStrike" cap="none" dirty="0">
              <a:solidFill>
                <a:schemeClr val="lt1"/>
              </a:solidFill>
              <a:latin typeface="Comic Sans MS"/>
              <a:ea typeface="Comic Sans MS"/>
              <a:cs typeface="Comic Sans MS"/>
              <a:sym typeface="Comic Sans MS"/>
            </a:endParaRPr>
          </a:p>
        </p:txBody>
      </p:sp>
      <p:sp>
        <p:nvSpPr>
          <p:cNvPr id="97" name="Google Shape;97;p2"/>
          <p:cNvSpPr/>
          <p:nvPr/>
        </p:nvSpPr>
        <p:spPr>
          <a:xfrm>
            <a:off x="710565" y="3721100"/>
            <a:ext cx="5309235" cy="91757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DDL statements are responsible for creating, altering, and deleting database objects such as tables, views, indexes, and constraints. </a:t>
            </a:r>
            <a:endParaRPr sz="1600" b="0" i="0" u="none" strike="noStrike" cap="none" dirty="0">
              <a:solidFill>
                <a:schemeClr val="lt1"/>
              </a:solidFill>
              <a:latin typeface="Comic Sans MS"/>
              <a:ea typeface="Comic Sans MS"/>
              <a:cs typeface="Comic Sans MS"/>
              <a:sym typeface="Comic Sans MS"/>
            </a:endParaRPr>
          </a:p>
        </p:txBody>
      </p:sp>
      <p:pic>
        <p:nvPicPr>
          <p:cNvPr id="98" name="Google Shape;98;p2"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99" name="Google Shape;99;p2"/>
          <p:cNvSpPr/>
          <p:nvPr/>
        </p:nvSpPr>
        <p:spPr>
          <a:xfrm>
            <a:off x="786765" y="4808220"/>
            <a:ext cx="5309235" cy="917575"/>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r>
              <a:rPr lang="en-US" sz="1600" b="0" i="0" u="none" strike="noStrike" cap="none" dirty="0">
                <a:solidFill>
                  <a:schemeClr val="lt1"/>
                </a:solidFill>
                <a:latin typeface="Comic Sans MS"/>
                <a:ea typeface="Comic Sans MS"/>
                <a:cs typeface="Comic Sans MS"/>
                <a:sym typeface="Comic Sans MS"/>
              </a:rPr>
              <a:t>The primary purpose of DDL in SQL is to specify the schema or structure of the database and its objects.</a:t>
            </a:r>
            <a:endParaRPr sz="1600" b="0" i="0" u="none" strike="noStrike" cap="none" dirty="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2"/>
                                        </p:tgtEl>
                                        <p:attrNameLst>
                                          <p:attrName>style.visibility</p:attrName>
                                        </p:attrNameLst>
                                      </p:cBhvr>
                                      <p:to>
                                        <p:strVal val="visible"/>
                                      </p:to>
                                    </p:set>
                                    <p:animEffect transition="in" filter="fade">
                                      <p:cBhvr>
                                        <p:cTn id="7" dur="500"/>
                                        <p:tgtEl>
                                          <p:spTgt spid="92"/>
                                        </p:tgtEl>
                                      </p:cBhvr>
                                    </p:animEffect>
                                  </p:childTnLst>
                                </p:cTn>
                              </p:par>
                              <p:par>
                                <p:cTn id="8" presetID="10" presetClass="entr" presetSubtype="0" fill="hold" nodeType="withEffect">
                                  <p:stCondLst>
                                    <p:cond delay="0"/>
                                  </p:stCondLst>
                                  <p:childTnLst>
                                    <p:set>
                                      <p:cBhvr>
                                        <p:cTn id="9" dur="1" fill="hold">
                                          <p:stCondLst>
                                            <p:cond delay="0"/>
                                          </p:stCondLst>
                                        </p:cTn>
                                        <p:tgtEl>
                                          <p:spTgt spid="94"/>
                                        </p:tgtEl>
                                        <p:attrNameLst>
                                          <p:attrName>style.visibility</p:attrName>
                                        </p:attrNameLst>
                                      </p:cBhvr>
                                      <p:to>
                                        <p:strVal val="visible"/>
                                      </p:to>
                                    </p:set>
                                    <p:animEffect transition="in" filter="fade">
                                      <p:cBhvr>
                                        <p:cTn id="10" dur="500"/>
                                        <p:tgtEl>
                                          <p:spTgt spid="9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95"/>
                                        </p:tgtEl>
                                        <p:attrNameLst>
                                          <p:attrName>style.visibility</p:attrName>
                                        </p:attrNameLst>
                                      </p:cBhvr>
                                      <p:to>
                                        <p:strVal val="visible"/>
                                      </p:to>
                                    </p:set>
                                    <p:animEffect transition="in" filter="fade">
                                      <p:cBhvr>
                                        <p:cTn id="15" dur="1000"/>
                                        <p:tgtEl>
                                          <p:spTgt spid="9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96"/>
                                        </p:tgtEl>
                                        <p:attrNameLst>
                                          <p:attrName>style.visibility</p:attrName>
                                        </p:attrNameLst>
                                      </p:cBhvr>
                                      <p:to>
                                        <p:strVal val="visible"/>
                                      </p:to>
                                    </p:set>
                                    <p:animEffect transition="in" filter="fade">
                                      <p:cBhvr>
                                        <p:cTn id="20" dur="1000"/>
                                        <p:tgtEl>
                                          <p:spTgt spid="96"/>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97"/>
                                        </p:tgtEl>
                                        <p:attrNameLst>
                                          <p:attrName>style.visibility</p:attrName>
                                        </p:attrNameLst>
                                      </p:cBhvr>
                                      <p:to>
                                        <p:strVal val="visible"/>
                                      </p:to>
                                    </p:set>
                                    <p:animEffect transition="in" filter="fade">
                                      <p:cBhvr>
                                        <p:cTn id="25" dur="1000"/>
                                        <p:tgtEl>
                                          <p:spTgt spid="97"/>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99"/>
                                        </p:tgtEl>
                                        <p:attrNameLst>
                                          <p:attrName>style.visibility</p:attrName>
                                        </p:attrNameLst>
                                      </p:cBhvr>
                                      <p:to>
                                        <p:strVal val="visible"/>
                                      </p:to>
                                    </p:set>
                                    <p:animEffect transition="in" filter="fade">
                                      <p:cBhvr>
                                        <p:cTn id="30" dur="10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g1f0e9eed0ae_0_8"/>
          <p:cNvSpPr txBox="1">
            <a:spLocks noGrp="1"/>
          </p:cNvSpPr>
          <p:nvPr>
            <p:ph type="title"/>
          </p:nvPr>
        </p:nvSpPr>
        <p:spPr>
          <a:xfrm>
            <a:off x="838200" y="365125"/>
            <a:ext cx="10515600" cy="13257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sz="4900" b="1" dirty="0">
                <a:solidFill>
                  <a:srgbClr val="002060"/>
                </a:solidFill>
                <a:highlight>
                  <a:schemeClr val="lt1"/>
                </a:highlight>
                <a:latin typeface="Bell MT"/>
                <a:ea typeface="Bell MT"/>
                <a:cs typeface="Bell MT"/>
                <a:sym typeface="Bell MT"/>
              </a:rPr>
              <a:t>LIST OF DDL COMMANDS</a:t>
            </a:r>
            <a:endParaRPr sz="4900" b="1" dirty="0">
              <a:solidFill>
                <a:srgbClr val="002060"/>
              </a:solidFill>
              <a:highlight>
                <a:schemeClr val="lt1"/>
              </a:highlight>
              <a:latin typeface="Bell MT"/>
              <a:ea typeface="Bell MT"/>
              <a:cs typeface="Bell MT"/>
              <a:sym typeface="Bell MT"/>
            </a:endParaRPr>
          </a:p>
        </p:txBody>
      </p:sp>
      <p:sp>
        <p:nvSpPr>
          <p:cNvPr id="105" name="Google Shape;105;g1f0e9eed0ae_0_8"/>
          <p:cNvSpPr txBox="1">
            <a:spLocks noGrp="1"/>
          </p:cNvSpPr>
          <p:nvPr>
            <p:ph type="body" idx="1"/>
          </p:nvPr>
        </p:nvSpPr>
        <p:spPr>
          <a:xfrm>
            <a:off x="5962975" y="1825625"/>
            <a:ext cx="5507100" cy="4351200"/>
          </a:xfrm>
          <a:prstGeom prst="rect">
            <a:avLst/>
          </a:prstGeom>
        </p:spPr>
        <p:txBody>
          <a:bodyPr spcFirstLastPara="1" wrap="square" lIns="91425" tIns="45700" rIns="91425" bIns="45700" anchor="t" anchorCtr="0">
            <a:normAutofit/>
          </a:bodyPr>
          <a:lstStyle/>
          <a:p>
            <a:pPr marL="0" lvl="0" indent="0" algn="l" rtl="0">
              <a:lnSpc>
                <a:spcPct val="100000"/>
              </a:lnSpc>
              <a:spcBef>
                <a:spcPts val="0"/>
              </a:spcBef>
              <a:spcAft>
                <a:spcPts val="0"/>
              </a:spcAft>
              <a:buClr>
                <a:schemeClr val="lt1"/>
              </a:buClr>
              <a:buSzPts val="1600"/>
              <a:buFont typeface="Comic Sans MS"/>
              <a:buNone/>
            </a:pPr>
            <a:r>
              <a:rPr lang="en-US" sz="1600">
                <a:solidFill>
                  <a:schemeClr val="lt1"/>
                </a:solidFill>
                <a:latin typeface="Comic Sans MS"/>
                <a:ea typeface="Comic Sans MS"/>
                <a:cs typeface="Comic Sans MS"/>
                <a:sym typeface="Comic Sans MS"/>
              </a:rPr>
              <a:t>DDL stands for Data Definition Language, and it is a subset of SQL</a:t>
            </a:r>
            <a:endParaRPr sz="1600">
              <a:solidFill>
                <a:schemeClr val="lt1"/>
              </a:solidFill>
              <a:latin typeface="Comic Sans MS"/>
              <a:ea typeface="Comic Sans MS"/>
              <a:cs typeface="Comic Sans MS"/>
              <a:sym typeface="Comic Sans MS"/>
            </a:endParaRPr>
          </a:p>
          <a:p>
            <a:pPr marL="0" lvl="0" indent="0" algn="l" rtl="0">
              <a:spcBef>
                <a:spcPts val="1000"/>
              </a:spcBef>
              <a:spcAft>
                <a:spcPts val="0"/>
              </a:spcAft>
              <a:buNone/>
            </a:pPr>
            <a:endParaRPr/>
          </a:p>
        </p:txBody>
      </p:sp>
      <p:sp>
        <p:nvSpPr>
          <p:cNvPr id="106" name="Google Shape;106;g1f0e9eed0ae_0_8"/>
          <p:cNvSpPr/>
          <p:nvPr/>
        </p:nvSpPr>
        <p:spPr>
          <a:xfrm>
            <a:off x="709925" y="1667450"/>
            <a:ext cx="5507100" cy="4998900"/>
          </a:xfrm>
          <a:prstGeom prst="roundRect">
            <a:avLst>
              <a:gd name="adj" fmla="val 16667"/>
            </a:avLst>
          </a:prstGeom>
          <a:gradFill>
            <a:gsLst>
              <a:gs pos="0">
                <a:srgbClr val="012D86"/>
              </a:gs>
              <a:gs pos="100000">
                <a:srgbClr val="0E2557"/>
              </a:gs>
            </a:gsLst>
            <a:lin ang="0" scaled="0"/>
          </a:gradFill>
          <a:ln w="12700" cap="flat" cmpd="sng">
            <a:solidFill>
              <a:srgbClr val="31538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Clr>
                <a:schemeClr val="lt1"/>
              </a:buClr>
              <a:buSzPts val="1600"/>
              <a:buFont typeface="Comic Sans MS"/>
              <a:buNone/>
            </a:pPr>
            <a:endParaRPr sz="1600" b="0" i="0" u="none" strike="noStrike" cap="none">
              <a:solidFill>
                <a:schemeClr val="lt1"/>
              </a:solidFill>
              <a:latin typeface="Comic Sans MS"/>
              <a:ea typeface="Comic Sans MS"/>
              <a:cs typeface="Comic Sans MS"/>
              <a:sym typeface="Comic Sans MS"/>
            </a:endParaRPr>
          </a:p>
        </p:txBody>
      </p:sp>
      <p:pic>
        <p:nvPicPr>
          <p:cNvPr id="107" name="Google Shape;107;g1f0e9eed0ae_0_8"/>
          <p:cNvPicPr preferRelativeResize="0"/>
          <p:nvPr/>
        </p:nvPicPr>
        <p:blipFill>
          <a:blip r:embed="rId3">
            <a:alphaModFix/>
          </a:blip>
          <a:stretch>
            <a:fillRect/>
          </a:stretch>
        </p:blipFill>
        <p:spPr>
          <a:xfrm>
            <a:off x="6602275" y="1580575"/>
            <a:ext cx="4867799" cy="4841298"/>
          </a:xfrm>
          <a:prstGeom prst="rect">
            <a:avLst/>
          </a:prstGeom>
          <a:noFill/>
          <a:ln>
            <a:noFill/>
          </a:ln>
        </p:spPr>
      </p:pic>
      <p:sp>
        <p:nvSpPr>
          <p:cNvPr id="108" name="Google Shape;108;g1f0e9eed0ae_0_8"/>
          <p:cNvSpPr txBox="1"/>
          <p:nvPr/>
        </p:nvSpPr>
        <p:spPr>
          <a:xfrm>
            <a:off x="1284425" y="2249200"/>
            <a:ext cx="4504200" cy="3927600"/>
          </a:xfrm>
          <a:prstGeom prst="rect">
            <a:avLst/>
          </a:prstGeom>
          <a:noFill/>
          <a:ln>
            <a:noFill/>
          </a:ln>
        </p:spPr>
        <p:txBody>
          <a:bodyPr spcFirstLastPara="1" wrap="square" lIns="91425" tIns="91425" rIns="91425" bIns="91425" anchor="t" anchorCtr="0">
            <a:noAutofit/>
          </a:bodyPr>
          <a:lstStyle/>
          <a:p>
            <a:pPr marL="0" lvl="0" indent="45720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CREATE</a:t>
            </a:r>
            <a:endParaRPr sz="3700" dirty="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ALTER</a:t>
            </a:r>
            <a:endParaRPr sz="3700" dirty="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DROP</a:t>
            </a:r>
            <a:endParaRPr sz="3700" dirty="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TRUNCATE</a:t>
            </a:r>
            <a:endParaRPr sz="3700" dirty="0">
              <a:solidFill>
                <a:schemeClr val="lt1"/>
              </a:solidFill>
              <a:latin typeface="Calibri"/>
              <a:ea typeface="Calibri"/>
              <a:cs typeface="Calibri"/>
              <a:sym typeface="Calibri"/>
            </a:endParaRPr>
          </a:p>
          <a:p>
            <a:pPr marL="457200" lvl="0" indent="0" algn="l" rtl="0">
              <a:lnSpc>
                <a:spcPct val="115000"/>
              </a:lnSpc>
              <a:spcBef>
                <a:spcPts val="0"/>
              </a:spcBef>
              <a:spcAft>
                <a:spcPts val="0"/>
              </a:spcAft>
              <a:buClr>
                <a:schemeClr val="dk1"/>
              </a:buClr>
              <a:buSzPts val="1100"/>
              <a:buFont typeface="Arial"/>
              <a:buNone/>
            </a:pPr>
            <a:r>
              <a:rPr lang="en-US" sz="3700" dirty="0">
                <a:solidFill>
                  <a:schemeClr val="lt1"/>
                </a:solidFill>
                <a:latin typeface="Calibri"/>
                <a:ea typeface="Calibri"/>
                <a:cs typeface="Calibri"/>
                <a:sym typeface="Calibri"/>
              </a:rPr>
              <a:t>RENAME</a:t>
            </a:r>
            <a:endParaRPr sz="3200" dirty="0">
              <a:solidFill>
                <a:schemeClr val="dk1"/>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3"/>
          <p:cNvSpPr/>
          <p:nvPr/>
        </p:nvSpPr>
        <p:spPr>
          <a:xfrm>
            <a:off x="633730" y="2296795"/>
            <a:ext cx="6369685" cy="188468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b="0" i="0" u="none" strike="noStrike" cap="none" dirty="0">
                <a:solidFill>
                  <a:schemeClr val="lt1"/>
                </a:solidFill>
                <a:latin typeface="Comic Sans MS"/>
                <a:ea typeface="Comic Sans MS"/>
                <a:cs typeface="Comic Sans MS"/>
                <a:sym typeface="Comic Sans MS"/>
              </a:rPr>
              <a:t> The CREATE statement is used to create new database objects such as tables, views, indexes, and constraints. It defines the structure of the object, including column names, data types, and other properties.</a:t>
            </a:r>
            <a:endParaRPr sz="1600" b="0" i="0" u="none" strike="noStrike" cap="none" dirty="0">
              <a:solidFill>
                <a:schemeClr val="lt1"/>
              </a:solidFill>
              <a:latin typeface="Comic Sans MS"/>
              <a:ea typeface="Comic Sans MS"/>
              <a:cs typeface="Comic Sans MS"/>
              <a:sym typeface="Comic Sans MS"/>
            </a:endParaRPr>
          </a:p>
        </p:txBody>
      </p:sp>
      <p:pic>
        <p:nvPicPr>
          <p:cNvPr id="114" name="Google Shape;114;p3"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15" name="Google Shape;115;p3"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16" name="Google Shape;116;p3"/>
          <p:cNvSpPr/>
          <p:nvPr/>
        </p:nvSpPr>
        <p:spPr>
          <a:xfrm>
            <a:off x="572135" y="1150620"/>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3600"/>
              <a:buFont typeface="Bell MT"/>
              <a:buNone/>
            </a:pPr>
            <a:r>
              <a:rPr lang="en-US" sz="3600" b="1" i="0" u="none" strike="noStrike" cap="none">
                <a:solidFill>
                  <a:srgbClr val="002060"/>
                </a:solidFill>
                <a:latin typeface="Bell MT"/>
                <a:ea typeface="Bell MT"/>
                <a:cs typeface="Bell MT"/>
                <a:sym typeface="Bell MT"/>
              </a:rPr>
              <a:t>1. CREATE Statement:</a:t>
            </a:r>
            <a:endParaRPr sz="3600" b="1" i="0" u="none" strike="noStrike" cap="none">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6"/>
                                        </p:tgtEl>
                                        <p:attrNameLst>
                                          <p:attrName>style.visibility</p:attrName>
                                        </p:attrNameLst>
                                      </p:cBhvr>
                                      <p:to>
                                        <p:strVal val="visible"/>
                                      </p:to>
                                    </p:set>
                                    <p:animEffect transition="in" filter="fade">
                                      <p:cBhvr>
                                        <p:cTn id="7" dur="1000"/>
                                        <p:tgtEl>
                                          <p:spTgt spid="1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1000"/>
                                        <p:tgtEl>
                                          <p:spTgt spid="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pic>
        <p:nvPicPr>
          <p:cNvPr id="121" name="Google Shape;121;p4"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22" name="Google Shape;122;p4"/>
          <p:cNvSpPr txBox="1"/>
          <p:nvPr/>
        </p:nvSpPr>
        <p:spPr>
          <a:xfrm>
            <a:off x="869315" y="665480"/>
            <a:ext cx="3830320"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i="0" u="none" strike="noStrike" cap="none" dirty="0">
                <a:solidFill>
                  <a:schemeClr val="dk1"/>
                </a:solidFill>
                <a:latin typeface="Bell MT"/>
                <a:ea typeface="Bell MT"/>
                <a:cs typeface="Bell MT"/>
                <a:sym typeface="Bell MT"/>
              </a:rPr>
              <a:t>a) </a:t>
            </a:r>
            <a:r>
              <a:rPr lang="en-US" sz="2000" b="1" i="0" u="none" strike="noStrike" cap="none" dirty="0" err="1">
                <a:solidFill>
                  <a:schemeClr val="dk1"/>
                </a:solidFill>
                <a:latin typeface="Bell MT"/>
                <a:ea typeface="Bell MT"/>
                <a:cs typeface="Bell MT"/>
                <a:sym typeface="Bell MT"/>
              </a:rPr>
              <a:t>Tabl</a:t>
            </a:r>
            <a:r>
              <a:rPr lang="en-US" sz="2000" b="1" i="0" u="none" strike="noStrike" cap="none" dirty="0">
                <a:solidFill>
                  <a:schemeClr val="dk1"/>
                </a:solidFill>
                <a:latin typeface="Bell MT"/>
                <a:ea typeface="Bell MT"/>
                <a:cs typeface="Bell MT"/>
                <a:sym typeface="Bell MT"/>
              </a:rPr>
              <a:t>  e:</a:t>
            </a:r>
            <a:endParaRPr sz="2000" b="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b="1" dirty="0">
              <a:solidFill>
                <a:schemeClr val="dk1"/>
              </a:solidFill>
              <a:latin typeface="Bell MT"/>
              <a:ea typeface="Bell MT"/>
              <a:cs typeface="Bell MT"/>
              <a:sym typeface="Bell MT"/>
            </a:endParaRPr>
          </a:p>
          <a:p>
            <a:pPr marL="0" marR="0" lvl="0" indent="0" algn="l" rtl="0">
              <a:spcBef>
                <a:spcPts val="0"/>
              </a:spcBef>
              <a:spcAft>
                <a:spcPts val="0"/>
              </a:spcAft>
              <a:buNone/>
            </a:pPr>
            <a:endParaRPr sz="2000" b="1" dirty="0">
              <a:solidFill>
                <a:schemeClr val="dk1"/>
              </a:solidFill>
              <a:latin typeface="Bell MT"/>
              <a:ea typeface="Bell MT"/>
              <a:cs typeface="Bell MT"/>
              <a:sym typeface="Bell MT"/>
            </a:endParaRPr>
          </a:p>
        </p:txBody>
      </p:sp>
      <p:pic>
        <p:nvPicPr>
          <p:cNvPr id="123" name="Google Shape;123;p4" descr="computer"/>
          <p:cNvPicPr preferRelativeResize="0">
            <a:picLocks noGrp="1"/>
          </p:cNvPicPr>
          <p:nvPr>
            <p:ph type="body" idx="1"/>
          </p:nvPr>
        </p:nvPicPr>
        <p:blipFill rotWithShape="1">
          <a:blip r:embed="rId4">
            <a:alphaModFix/>
          </a:blip>
          <a:srcRect/>
          <a:stretch/>
        </p:blipFill>
        <p:spPr>
          <a:xfrm>
            <a:off x="-127635" y="3602355"/>
            <a:ext cx="5824855" cy="2258060"/>
          </a:xfrm>
          <a:prstGeom prst="rect">
            <a:avLst/>
          </a:prstGeom>
          <a:noFill/>
          <a:ln>
            <a:noFill/>
          </a:ln>
        </p:spPr>
      </p:pic>
      <p:sp>
        <p:nvSpPr>
          <p:cNvPr id="124" name="Google Shape;124;p4"/>
          <p:cNvSpPr txBox="1"/>
          <p:nvPr/>
        </p:nvSpPr>
        <p:spPr>
          <a:xfrm>
            <a:off x="1148080" y="4043045"/>
            <a:ext cx="3273425" cy="101473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CREATE TABLE </a:t>
            </a:r>
            <a:r>
              <a:rPr lang="en-US" sz="1200" dirty="0" err="1">
                <a:solidFill>
                  <a:schemeClr val="dk1"/>
                </a:solidFill>
                <a:latin typeface="Arial"/>
                <a:ea typeface="Arial"/>
                <a:cs typeface="Arial"/>
                <a:sym typeface="Arial"/>
              </a:rPr>
              <a:t>table_name</a:t>
            </a:r>
            <a:r>
              <a:rPr lang="en-US" sz="1200"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column1 datatype constraint,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column2 datatype constraint,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p:txBody>
      </p:sp>
      <p:pic>
        <p:nvPicPr>
          <p:cNvPr id="125" name="Google Shape;125;p4" descr="computer"/>
          <p:cNvPicPr preferRelativeResize="0"/>
          <p:nvPr/>
        </p:nvPicPr>
        <p:blipFill rotWithShape="1">
          <a:blip r:embed="rId4">
            <a:alphaModFix/>
          </a:blip>
          <a:srcRect/>
          <a:stretch/>
        </p:blipFill>
        <p:spPr>
          <a:xfrm>
            <a:off x="6501765" y="3704590"/>
            <a:ext cx="5824855" cy="2515870"/>
          </a:xfrm>
          <a:prstGeom prst="rect">
            <a:avLst/>
          </a:prstGeom>
          <a:noFill/>
          <a:ln>
            <a:noFill/>
          </a:ln>
        </p:spPr>
      </p:pic>
      <p:sp>
        <p:nvSpPr>
          <p:cNvPr id="126" name="Google Shape;126;p4"/>
          <p:cNvSpPr txBox="1"/>
          <p:nvPr/>
        </p:nvSpPr>
        <p:spPr>
          <a:xfrm>
            <a:off x="7777480" y="4145280"/>
            <a:ext cx="3273425" cy="119888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dirty="0">
                <a:solidFill>
                  <a:schemeClr val="dk1"/>
                </a:solidFill>
                <a:latin typeface="Arial"/>
                <a:ea typeface="Arial"/>
                <a:cs typeface="Arial"/>
                <a:sym typeface="Arial"/>
              </a:rPr>
              <a:t>CREATE TABLE </a:t>
            </a:r>
            <a:r>
              <a:rPr lang="en-US" sz="1200" dirty="0" err="1">
                <a:solidFill>
                  <a:schemeClr val="dk1"/>
                </a:solidFill>
                <a:latin typeface="Arial"/>
                <a:ea typeface="Arial"/>
                <a:cs typeface="Arial"/>
                <a:sym typeface="Arial"/>
              </a:rPr>
              <a:t>jobSeeker</a:t>
            </a: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id INT PRIMARY KEY,</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name VARCHAR(50) NOT NULL,</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age INT,</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    salary DECIMAL(10, 2)</a:t>
            </a:r>
            <a:endParaRPr sz="1200" dirty="0">
              <a:solidFill>
                <a:schemeClr val="dk1"/>
              </a:solidFill>
              <a:latin typeface="Arial"/>
              <a:ea typeface="Arial"/>
              <a:cs typeface="Arial"/>
              <a:sym typeface="Arial"/>
            </a:endParaRPr>
          </a:p>
          <a:p>
            <a:pPr marL="0" marR="0" lvl="0" indent="0" algn="l" rtl="0">
              <a:spcBef>
                <a:spcPts val="0"/>
              </a:spcBef>
              <a:spcAft>
                <a:spcPts val="0"/>
              </a:spcAft>
              <a:buNone/>
            </a:pPr>
            <a:r>
              <a:rPr lang="en-US" sz="1200" dirty="0">
                <a:solidFill>
                  <a:schemeClr val="dk1"/>
                </a:solidFill>
                <a:latin typeface="Arial"/>
                <a:ea typeface="Arial"/>
                <a:cs typeface="Arial"/>
                <a:sym typeface="Arial"/>
              </a:rPr>
              <a:t>);</a:t>
            </a:r>
            <a:endParaRPr sz="1200" dirty="0">
              <a:solidFill>
                <a:schemeClr val="dk1"/>
              </a:solidFill>
              <a:latin typeface="Arial"/>
              <a:ea typeface="Arial"/>
              <a:cs typeface="Arial"/>
              <a:sym typeface="Arial"/>
            </a:endParaRPr>
          </a:p>
        </p:txBody>
      </p:sp>
      <p:sp>
        <p:nvSpPr>
          <p:cNvPr id="127" name="Google Shape;127;p4"/>
          <p:cNvSpPr/>
          <p:nvPr/>
        </p:nvSpPr>
        <p:spPr>
          <a:xfrm>
            <a:off x="1122682" y="1459049"/>
            <a:ext cx="6369685" cy="116840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 It creates a new table with the specified name and defines the columns, data types, and constraints.</a:t>
            </a: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a:p>
            <a:pPr marL="0" marR="0" lvl="0" indent="0" algn="l" rtl="0">
              <a:lnSpc>
                <a:spcPct val="110000"/>
              </a:lnSpc>
              <a:spcBef>
                <a:spcPts val="1000"/>
              </a:spcBef>
              <a:spcAft>
                <a:spcPts val="0"/>
              </a:spcAft>
              <a:buClr>
                <a:schemeClr val="lt1"/>
              </a:buClr>
              <a:buSzPts val="1800"/>
              <a:buFont typeface="Arial"/>
              <a:buNone/>
            </a:pPr>
            <a:endParaRPr sz="1600">
              <a:solidFill>
                <a:schemeClr val="lt1"/>
              </a:solidFill>
              <a:latin typeface="Comic Sans MS"/>
              <a:ea typeface="Comic Sans MS"/>
              <a:cs typeface="Comic Sans MS"/>
              <a:sym typeface="Comic Sans MS"/>
            </a:endParaRPr>
          </a:p>
        </p:txBody>
      </p:sp>
      <p:sp>
        <p:nvSpPr>
          <p:cNvPr id="128" name="Google Shape;128;p4"/>
          <p:cNvSpPr txBox="1"/>
          <p:nvPr/>
        </p:nvSpPr>
        <p:spPr>
          <a:xfrm>
            <a:off x="948055" y="3373755"/>
            <a:ext cx="92075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29" name="Google Shape;129;p4"/>
          <p:cNvSpPr txBox="1"/>
          <p:nvPr/>
        </p:nvSpPr>
        <p:spPr>
          <a:xfrm>
            <a:off x="7334885" y="344678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3"/>
                                        </p:tgtEl>
                                        <p:attrNameLst>
                                          <p:attrName>style.visibility</p:attrName>
                                        </p:attrNameLst>
                                      </p:cBhvr>
                                      <p:to>
                                        <p:strVal val="visible"/>
                                      </p:to>
                                    </p:set>
                                    <p:animEffect transition="in" filter="fade">
                                      <p:cBhvr>
                                        <p:cTn id="12" dur="500"/>
                                        <p:tgtEl>
                                          <p:spTgt spid="123"/>
                                        </p:tgtEl>
                                      </p:cBhvr>
                                    </p:animEffect>
                                  </p:childTnLst>
                                </p:cTn>
                              </p:par>
                              <p:par>
                                <p:cTn id="13" presetID="10" presetClass="entr" presetSubtype="0" fill="hold" nodeType="withEffect">
                                  <p:stCondLst>
                                    <p:cond delay="0"/>
                                  </p:stCondLst>
                                  <p:childTnLst>
                                    <p:set>
                                      <p:cBhvr>
                                        <p:cTn id="14" dur="1" fill="hold">
                                          <p:stCondLst>
                                            <p:cond delay="0"/>
                                          </p:stCondLst>
                                        </p:cTn>
                                        <p:tgtEl>
                                          <p:spTgt spid="128"/>
                                        </p:tgtEl>
                                        <p:attrNameLst>
                                          <p:attrName>style.visibility</p:attrName>
                                        </p:attrNameLst>
                                      </p:cBhvr>
                                      <p:to>
                                        <p:strVal val="visible"/>
                                      </p:to>
                                    </p:set>
                                    <p:animEffect transition="in" filter="fade">
                                      <p:cBhvr>
                                        <p:cTn id="15" dur="500"/>
                                        <p:tgtEl>
                                          <p:spTgt spid="128"/>
                                        </p:tgtEl>
                                      </p:cBhvr>
                                    </p:animEffect>
                                  </p:childTnLst>
                                </p:cTn>
                              </p:par>
                              <p:par>
                                <p:cTn id="16" presetID="10" presetClass="entr" presetSubtype="0" fill="hold" nodeType="withEffect">
                                  <p:stCondLst>
                                    <p:cond delay="0"/>
                                  </p:stCondLst>
                                  <p:childTnLst>
                                    <p:set>
                                      <p:cBhvr>
                                        <p:cTn id="17" dur="1" fill="hold">
                                          <p:stCondLst>
                                            <p:cond delay="0"/>
                                          </p:stCondLst>
                                        </p:cTn>
                                        <p:tgtEl>
                                          <p:spTgt spid="124"/>
                                        </p:tgtEl>
                                        <p:attrNameLst>
                                          <p:attrName>style.visibility</p:attrName>
                                        </p:attrNameLst>
                                      </p:cBhvr>
                                      <p:to>
                                        <p:strVal val="visible"/>
                                      </p:to>
                                    </p:set>
                                    <p:animEffect transition="in" filter="fade">
                                      <p:cBhvr>
                                        <p:cTn id="18" dur="500"/>
                                        <p:tgtEl>
                                          <p:spTgt spid="1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29"/>
                                        </p:tgtEl>
                                        <p:attrNameLst>
                                          <p:attrName>style.visibility</p:attrName>
                                        </p:attrNameLst>
                                      </p:cBhvr>
                                      <p:to>
                                        <p:strVal val="visible"/>
                                      </p:to>
                                    </p:set>
                                    <p:animEffect transition="in" filter="fade">
                                      <p:cBhvr>
                                        <p:cTn id="23" dur="1000"/>
                                        <p:tgtEl>
                                          <p:spTgt spid="129"/>
                                        </p:tgtEl>
                                      </p:cBhvr>
                                    </p:animEffect>
                                  </p:childTnLst>
                                </p:cTn>
                              </p:par>
                              <p:par>
                                <p:cTn id="24" presetID="10" presetClass="entr" presetSubtype="0" fill="hold" nodeType="withEffect">
                                  <p:stCondLst>
                                    <p:cond delay="0"/>
                                  </p:stCondLst>
                                  <p:childTnLst>
                                    <p:set>
                                      <p:cBhvr>
                                        <p:cTn id="25" dur="1" fill="hold">
                                          <p:stCondLst>
                                            <p:cond delay="0"/>
                                          </p:stCondLst>
                                        </p:cTn>
                                        <p:tgtEl>
                                          <p:spTgt spid="126"/>
                                        </p:tgtEl>
                                        <p:attrNameLst>
                                          <p:attrName>style.visibility</p:attrName>
                                        </p:attrNameLst>
                                      </p:cBhvr>
                                      <p:to>
                                        <p:strVal val="visible"/>
                                      </p:to>
                                    </p:set>
                                    <p:animEffect transition="in" filter="fade">
                                      <p:cBhvr>
                                        <p:cTn id="26" dur="1000"/>
                                        <p:tgtEl>
                                          <p:spTgt spid="126"/>
                                        </p:tgtEl>
                                      </p:cBhvr>
                                    </p:animEffect>
                                  </p:childTnLst>
                                </p:cTn>
                              </p:par>
                              <p:par>
                                <p:cTn id="27" presetID="10" presetClass="entr" presetSubtype="0" fill="hold" nodeType="withEffect">
                                  <p:stCondLst>
                                    <p:cond delay="0"/>
                                  </p:stCondLst>
                                  <p:childTnLst>
                                    <p:set>
                                      <p:cBhvr>
                                        <p:cTn id="28" dur="1" fill="hold">
                                          <p:stCondLst>
                                            <p:cond delay="0"/>
                                          </p:stCondLst>
                                        </p:cTn>
                                        <p:tgtEl>
                                          <p:spTgt spid="125"/>
                                        </p:tgtEl>
                                        <p:attrNameLst>
                                          <p:attrName>style.visibility</p:attrName>
                                        </p:attrNameLst>
                                      </p:cBhvr>
                                      <p:to>
                                        <p:strVal val="visible"/>
                                      </p:to>
                                    </p:set>
                                    <p:animEffect transition="in" filter="fade">
                                      <p:cBhvr>
                                        <p:cTn id="29" dur="1000"/>
                                        <p:tgtEl>
                                          <p:spTgt spid="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5"/>
          <p:cNvSpPr/>
          <p:nvPr/>
        </p:nvSpPr>
        <p:spPr>
          <a:xfrm>
            <a:off x="602615" y="1760855"/>
            <a:ext cx="6369685" cy="13176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ALTER statement is used to modify the structure of existing database objects. </a:t>
            </a:r>
            <a:endParaRPr sz="1600">
              <a:solidFill>
                <a:schemeClr val="lt1"/>
              </a:solidFill>
              <a:latin typeface="Comic Sans MS"/>
              <a:ea typeface="Comic Sans MS"/>
              <a:cs typeface="Comic Sans MS"/>
              <a:sym typeface="Comic Sans MS"/>
            </a:endParaRPr>
          </a:p>
        </p:txBody>
      </p:sp>
      <p:pic>
        <p:nvPicPr>
          <p:cNvPr id="135" name="Google Shape;135;p5"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36" name="Google Shape;136;p5"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37" name="Google Shape;137;p5"/>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2. Alter Statement:</a:t>
            </a:r>
            <a:endParaRPr sz="4000" b="1">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7"/>
                                        </p:tgtEl>
                                        <p:attrNameLst>
                                          <p:attrName>style.visibility</p:attrName>
                                        </p:attrNameLst>
                                      </p:cBhvr>
                                      <p:to>
                                        <p:strVal val="visible"/>
                                      </p:to>
                                    </p:set>
                                    <p:animEffect transition="in" filter="fade">
                                      <p:cBhvr>
                                        <p:cTn id="7" dur="500"/>
                                        <p:tgtEl>
                                          <p:spTgt spid="1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4"/>
                                        </p:tgtEl>
                                        <p:attrNameLst>
                                          <p:attrName>style.visibility</p:attrName>
                                        </p:attrNameLst>
                                      </p:cBhvr>
                                      <p:to>
                                        <p:strVal val="visible"/>
                                      </p:to>
                                    </p:set>
                                    <p:animEffect transition="in" filter="fade">
                                      <p:cBhvr>
                                        <p:cTn id="12" dur="1000"/>
                                        <p:tgtEl>
                                          <p:spTgt spid="1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6"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43" name="Google Shape;143;p6"/>
          <p:cNvSpPr txBox="1"/>
          <p:nvPr/>
        </p:nvSpPr>
        <p:spPr>
          <a:xfrm>
            <a:off x="869315"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ALTER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44" name="Google Shape;144;p6" descr="computer"/>
          <p:cNvPicPr preferRelativeResize="0">
            <a:picLocks noGrp="1"/>
          </p:cNvPicPr>
          <p:nvPr>
            <p:ph type="body" idx="1"/>
          </p:nvPr>
        </p:nvPicPr>
        <p:blipFill rotWithShape="1">
          <a:blip r:embed="rId4">
            <a:alphaModFix/>
          </a:blip>
          <a:srcRect/>
          <a:stretch/>
        </p:blipFill>
        <p:spPr>
          <a:xfrm>
            <a:off x="365125" y="3938270"/>
            <a:ext cx="5824855" cy="2258060"/>
          </a:xfrm>
          <a:prstGeom prst="rect">
            <a:avLst/>
          </a:prstGeom>
          <a:noFill/>
          <a:ln>
            <a:noFill/>
          </a:ln>
        </p:spPr>
      </p:pic>
      <p:sp>
        <p:nvSpPr>
          <p:cNvPr id="145" name="Google Shape;145;p6"/>
          <p:cNvSpPr txBox="1"/>
          <p:nvPr/>
        </p:nvSpPr>
        <p:spPr>
          <a:xfrm>
            <a:off x="1640840" y="4490085"/>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ALTER TABLE table_name</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ADD column_name datatype;</a:t>
            </a:r>
            <a:endParaRPr sz="1200">
              <a:solidFill>
                <a:schemeClr val="dk1"/>
              </a:solidFill>
              <a:latin typeface="Arial"/>
              <a:ea typeface="Arial"/>
              <a:cs typeface="Arial"/>
              <a:sym typeface="Arial"/>
            </a:endParaRPr>
          </a:p>
        </p:txBody>
      </p:sp>
      <p:sp>
        <p:nvSpPr>
          <p:cNvPr id="146" name="Google Shape;146;p6"/>
          <p:cNvSpPr txBox="1"/>
          <p:nvPr/>
        </p:nvSpPr>
        <p:spPr>
          <a:xfrm>
            <a:off x="7768590" y="3508375"/>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pic>
        <p:nvPicPr>
          <p:cNvPr id="147" name="Google Shape;147;p6" descr="computer"/>
          <p:cNvPicPr preferRelativeResize="0"/>
          <p:nvPr/>
        </p:nvPicPr>
        <p:blipFill rotWithShape="1">
          <a:blip r:embed="rId4">
            <a:alphaModFix/>
          </a:blip>
          <a:srcRect/>
          <a:stretch/>
        </p:blipFill>
        <p:spPr>
          <a:xfrm>
            <a:off x="6676390" y="3862705"/>
            <a:ext cx="5824855" cy="2515870"/>
          </a:xfrm>
          <a:prstGeom prst="rect">
            <a:avLst/>
          </a:prstGeom>
          <a:noFill/>
          <a:ln>
            <a:noFill/>
          </a:ln>
        </p:spPr>
      </p:pic>
      <p:sp>
        <p:nvSpPr>
          <p:cNvPr id="148" name="Google Shape;148;p6"/>
          <p:cNvSpPr txBox="1"/>
          <p:nvPr/>
        </p:nvSpPr>
        <p:spPr>
          <a:xfrm>
            <a:off x="7952105" y="4602480"/>
            <a:ext cx="3273425" cy="46037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ALTER TABLE jobSeeker</a:t>
            </a:r>
            <a:endParaRPr sz="1200">
              <a:solidFill>
                <a:schemeClr val="dk1"/>
              </a:solidFill>
              <a:latin typeface="Arial"/>
              <a:ea typeface="Arial"/>
              <a:cs typeface="Arial"/>
              <a:sym typeface="Arial"/>
            </a:endParaRPr>
          </a:p>
          <a:p>
            <a:pPr marL="0" marR="0" lvl="0" indent="0" algn="l" rtl="0">
              <a:spcBef>
                <a:spcPts val="0"/>
              </a:spcBef>
              <a:spcAft>
                <a:spcPts val="0"/>
              </a:spcAft>
              <a:buNone/>
            </a:pPr>
            <a:r>
              <a:rPr lang="en-US" sz="1200">
                <a:solidFill>
                  <a:schemeClr val="dk1"/>
                </a:solidFill>
                <a:latin typeface="Arial"/>
                <a:ea typeface="Arial"/>
                <a:cs typeface="Arial"/>
                <a:sym typeface="Arial"/>
              </a:rPr>
              <a:t>ADD salary INT;</a:t>
            </a:r>
            <a:endParaRPr sz="1200">
              <a:solidFill>
                <a:schemeClr val="dk1"/>
              </a:solidFill>
              <a:latin typeface="Arial"/>
              <a:ea typeface="Arial"/>
              <a:cs typeface="Arial"/>
              <a:sym typeface="Arial"/>
            </a:endParaRPr>
          </a:p>
        </p:txBody>
      </p:sp>
      <p:sp>
        <p:nvSpPr>
          <p:cNvPr id="149" name="Google Shape;149;p6"/>
          <p:cNvSpPr txBox="1"/>
          <p:nvPr/>
        </p:nvSpPr>
        <p:spPr>
          <a:xfrm>
            <a:off x="1436370" y="3699510"/>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50" name="Google Shape;150;p6"/>
          <p:cNvSpPr/>
          <p:nvPr/>
        </p:nvSpPr>
        <p:spPr>
          <a:xfrm>
            <a:off x="931545" y="1504315"/>
            <a:ext cx="6369685" cy="188468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dirty="0">
                <a:solidFill>
                  <a:schemeClr val="lt1"/>
                </a:solidFill>
                <a:latin typeface="Comic Sans MS"/>
                <a:ea typeface="Comic Sans MS"/>
                <a:cs typeface="Comic Sans MS"/>
                <a:sym typeface="Comic Sans MS"/>
              </a:rPr>
              <a:t>The ALTER statement is used to modify the structure of existing database objects. It can be used to add or drop columns, modify data types, rename objects, or add constraints.</a:t>
            </a:r>
            <a:endParaRPr sz="1600" dirty="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0"/>
                                        </p:tgtEl>
                                        <p:attrNameLst>
                                          <p:attrName>style.visibility</p:attrName>
                                        </p:attrNameLst>
                                      </p:cBhvr>
                                      <p:to>
                                        <p:strVal val="visible"/>
                                      </p:to>
                                    </p:set>
                                    <p:animEffect transition="in" filter="fade">
                                      <p:cBhvr>
                                        <p:cTn id="7" dur="1000"/>
                                        <p:tgtEl>
                                          <p:spTgt spid="15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fade">
                                      <p:cBhvr>
                                        <p:cTn id="12" dur="500"/>
                                        <p:tgtEl>
                                          <p:spTgt spid="144"/>
                                        </p:tgtEl>
                                      </p:cBhvr>
                                    </p:animEffect>
                                  </p:childTnLst>
                                </p:cTn>
                              </p:par>
                              <p:par>
                                <p:cTn id="13" presetID="10" presetClass="entr" presetSubtype="0" fill="hold" nodeType="withEffect">
                                  <p:stCondLst>
                                    <p:cond delay="0"/>
                                  </p:stCondLst>
                                  <p:childTnLst>
                                    <p:set>
                                      <p:cBhvr>
                                        <p:cTn id="14" dur="1" fill="hold">
                                          <p:stCondLst>
                                            <p:cond delay="0"/>
                                          </p:stCondLst>
                                        </p:cTn>
                                        <p:tgtEl>
                                          <p:spTgt spid="145"/>
                                        </p:tgtEl>
                                        <p:attrNameLst>
                                          <p:attrName>style.visibility</p:attrName>
                                        </p:attrNameLst>
                                      </p:cBhvr>
                                      <p:to>
                                        <p:strVal val="visible"/>
                                      </p:to>
                                    </p:set>
                                    <p:animEffect transition="in" filter="fade">
                                      <p:cBhvr>
                                        <p:cTn id="15" dur="500"/>
                                        <p:tgtEl>
                                          <p:spTgt spid="145"/>
                                        </p:tgtEl>
                                      </p:cBhvr>
                                    </p:animEffect>
                                  </p:childTnLst>
                                </p:cTn>
                              </p:par>
                              <p:par>
                                <p:cTn id="16" presetID="10" presetClass="entr" presetSubtype="0" fill="hold" nodeType="withEffect">
                                  <p:stCondLst>
                                    <p:cond delay="0"/>
                                  </p:stCondLst>
                                  <p:childTnLst>
                                    <p:set>
                                      <p:cBhvr>
                                        <p:cTn id="17" dur="1" fill="hold">
                                          <p:stCondLst>
                                            <p:cond delay="0"/>
                                          </p:stCondLst>
                                        </p:cTn>
                                        <p:tgtEl>
                                          <p:spTgt spid="149"/>
                                        </p:tgtEl>
                                        <p:attrNameLst>
                                          <p:attrName>style.visibility</p:attrName>
                                        </p:attrNameLst>
                                      </p:cBhvr>
                                      <p:to>
                                        <p:strVal val="visible"/>
                                      </p:to>
                                    </p:set>
                                    <p:animEffect transition="in" filter="fade">
                                      <p:cBhvr>
                                        <p:cTn id="18" dur="500"/>
                                        <p:tgtEl>
                                          <p:spTgt spid="14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46"/>
                                        </p:tgtEl>
                                        <p:attrNameLst>
                                          <p:attrName>style.visibility</p:attrName>
                                        </p:attrNameLst>
                                      </p:cBhvr>
                                      <p:to>
                                        <p:strVal val="visible"/>
                                      </p:to>
                                    </p:set>
                                    <p:animEffect transition="in" filter="fade">
                                      <p:cBhvr>
                                        <p:cTn id="23" dur="500"/>
                                        <p:tgtEl>
                                          <p:spTgt spid="146"/>
                                        </p:tgtEl>
                                      </p:cBhvr>
                                    </p:animEffect>
                                  </p:childTnLst>
                                </p:cTn>
                              </p:par>
                              <p:par>
                                <p:cTn id="24" presetID="10" presetClass="entr" presetSubtype="0" fill="hold" nodeType="withEffect">
                                  <p:stCondLst>
                                    <p:cond delay="0"/>
                                  </p:stCondLst>
                                  <p:childTnLst>
                                    <p:set>
                                      <p:cBhvr>
                                        <p:cTn id="25" dur="1" fill="hold">
                                          <p:stCondLst>
                                            <p:cond delay="0"/>
                                          </p:stCondLst>
                                        </p:cTn>
                                        <p:tgtEl>
                                          <p:spTgt spid="147"/>
                                        </p:tgtEl>
                                        <p:attrNameLst>
                                          <p:attrName>style.visibility</p:attrName>
                                        </p:attrNameLst>
                                      </p:cBhvr>
                                      <p:to>
                                        <p:strVal val="visible"/>
                                      </p:to>
                                    </p:set>
                                    <p:animEffect transition="in" filter="fade">
                                      <p:cBhvr>
                                        <p:cTn id="26" dur="500"/>
                                        <p:tgtEl>
                                          <p:spTgt spid="147"/>
                                        </p:tgtEl>
                                      </p:cBhvr>
                                    </p:animEffect>
                                  </p:childTnLst>
                                </p:cTn>
                              </p:par>
                              <p:par>
                                <p:cTn id="27" presetID="10" presetClass="entr" presetSubtype="0" fill="hold" nodeType="withEffect">
                                  <p:stCondLst>
                                    <p:cond delay="0"/>
                                  </p:stCondLst>
                                  <p:childTnLst>
                                    <p:set>
                                      <p:cBhvr>
                                        <p:cTn id="28" dur="1" fill="hold">
                                          <p:stCondLst>
                                            <p:cond delay="0"/>
                                          </p:stCondLst>
                                        </p:cTn>
                                        <p:tgtEl>
                                          <p:spTgt spid="148"/>
                                        </p:tgtEl>
                                        <p:attrNameLst>
                                          <p:attrName>style.visibility</p:attrName>
                                        </p:attrNameLst>
                                      </p:cBhvr>
                                      <p:to>
                                        <p:strVal val="visible"/>
                                      </p:to>
                                    </p:set>
                                    <p:animEffect transition="in" filter="fade">
                                      <p:cBhvr>
                                        <p:cTn id="29"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7"/>
          <p:cNvSpPr/>
          <p:nvPr/>
        </p:nvSpPr>
        <p:spPr>
          <a:xfrm>
            <a:off x="602615" y="1760855"/>
            <a:ext cx="6369685" cy="1317625"/>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2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The DROP statement is used to delete database objects from the database. Here are some common uses:</a:t>
            </a:r>
            <a:endParaRPr sz="1600">
              <a:solidFill>
                <a:schemeClr val="lt1"/>
              </a:solidFill>
              <a:latin typeface="Comic Sans MS"/>
              <a:ea typeface="Comic Sans MS"/>
              <a:cs typeface="Comic Sans MS"/>
              <a:sym typeface="Comic Sans MS"/>
            </a:endParaRPr>
          </a:p>
        </p:txBody>
      </p:sp>
      <p:pic>
        <p:nvPicPr>
          <p:cNvPr id="156" name="Google Shape;156;p7" descr="4952527"/>
          <p:cNvPicPr preferRelativeResize="0">
            <a:picLocks noGrp="1"/>
          </p:cNvPicPr>
          <p:nvPr>
            <p:ph type="body" idx="1"/>
          </p:nvPr>
        </p:nvPicPr>
        <p:blipFill rotWithShape="1">
          <a:blip r:embed="rId3">
            <a:alphaModFix/>
          </a:blip>
          <a:srcRect/>
          <a:stretch/>
        </p:blipFill>
        <p:spPr>
          <a:xfrm>
            <a:off x="7266940" y="1553210"/>
            <a:ext cx="4351655" cy="5108575"/>
          </a:xfrm>
          <a:prstGeom prst="rect">
            <a:avLst/>
          </a:prstGeom>
          <a:noFill/>
          <a:ln>
            <a:noFill/>
          </a:ln>
        </p:spPr>
      </p:pic>
      <p:pic>
        <p:nvPicPr>
          <p:cNvPr id="157" name="Google Shape;157;p7" descr="Aitrich-Logo-Transparent-BG-2048x671"/>
          <p:cNvPicPr preferRelativeResize="0"/>
          <p:nvPr/>
        </p:nvPicPr>
        <p:blipFill rotWithShape="1">
          <a:blip r:embed="rId4">
            <a:alphaModFix/>
          </a:blip>
          <a:srcRect/>
          <a:stretch/>
        </p:blipFill>
        <p:spPr>
          <a:xfrm>
            <a:off x="365125" y="6527165"/>
            <a:ext cx="1166495" cy="167005"/>
          </a:xfrm>
          <a:prstGeom prst="rect">
            <a:avLst/>
          </a:prstGeom>
          <a:noFill/>
          <a:ln>
            <a:noFill/>
          </a:ln>
        </p:spPr>
      </p:pic>
      <p:sp>
        <p:nvSpPr>
          <p:cNvPr id="158" name="Google Shape;158;p7"/>
          <p:cNvSpPr/>
          <p:nvPr/>
        </p:nvSpPr>
        <p:spPr>
          <a:xfrm>
            <a:off x="541020" y="434975"/>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rgbClr val="002060"/>
              </a:buClr>
              <a:buSzPts val="4000"/>
              <a:buFont typeface="Bell MT"/>
              <a:buNone/>
            </a:pPr>
            <a:r>
              <a:rPr lang="en-US" sz="4000" b="1">
                <a:solidFill>
                  <a:srgbClr val="002060"/>
                </a:solidFill>
                <a:latin typeface="Bell MT"/>
                <a:ea typeface="Bell MT"/>
                <a:cs typeface="Bell MT"/>
                <a:sym typeface="Bell MT"/>
              </a:rPr>
              <a:t>3. Drop Statement:</a:t>
            </a:r>
            <a:endParaRPr sz="4000" b="1">
              <a:solidFill>
                <a:srgbClr val="002060"/>
              </a:solidFill>
              <a:latin typeface="Bell MT"/>
              <a:ea typeface="Bell MT"/>
              <a:cs typeface="Bell MT"/>
              <a:sym typeface="Bell MT"/>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5"/>
                                        </p:tgtEl>
                                        <p:attrNameLst>
                                          <p:attrName>style.visibility</p:attrName>
                                        </p:attrNameLst>
                                      </p:cBhvr>
                                      <p:to>
                                        <p:strVal val="visible"/>
                                      </p:to>
                                    </p:set>
                                    <p:animEffect transition="in" filter="fade">
                                      <p:cBhvr>
                                        <p:cTn id="7" dur="1000"/>
                                        <p:tgtEl>
                                          <p:spTgt spid="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pic>
        <p:nvPicPr>
          <p:cNvPr id="163" name="Google Shape;163;p8" descr="Aitrich-Logo-Transparent-BG-2048x671"/>
          <p:cNvPicPr preferRelativeResize="0"/>
          <p:nvPr/>
        </p:nvPicPr>
        <p:blipFill rotWithShape="1">
          <a:blip r:embed="rId3">
            <a:alphaModFix/>
          </a:blip>
          <a:srcRect/>
          <a:stretch/>
        </p:blipFill>
        <p:spPr>
          <a:xfrm>
            <a:off x="365125" y="6527165"/>
            <a:ext cx="1166495" cy="167005"/>
          </a:xfrm>
          <a:prstGeom prst="rect">
            <a:avLst/>
          </a:prstGeom>
          <a:noFill/>
          <a:ln>
            <a:noFill/>
          </a:ln>
        </p:spPr>
      </p:pic>
      <p:sp>
        <p:nvSpPr>
          <p:cNvPr id="164" name="Google Shape;164;p8"/>
          <p:cNvSpPr txBox="1"/>
          <p:nvPr/>
        </p:nvSpPr>
        <p:spPr>
          <a:xfrm>
            <a:off x="869315" y="665480"/>
            <a:ext cx="3830320" cy="706755"/>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0" b="1">
                <a:solidFill>
                  <a:schemeClr val="dk1"/>
                </a:solidFill>
                <a:latin typeface="Bell MT"/>
                <a:ea typeface="Bell MT"/>
                <a:cs typeface="Bell MT"/>
                <a:sym typeface="Bell MT"/>
              </a:rPr>
              <a:t>a) DROP Table:</a:t>
            </a:r>
            <a:endParaRPr sz="2000" b="1">
              <a:solidFill>
                <a:schemeClr val="dk1"/>
              </a:solidFill>
              <a:latin typeface="Bell MT"/>
              <a:ea typeface="Bell MT"/>
              <a:cs typeface="Bell MT"/>
              <a:sym typeface="Bell MT"/>
            </a:endParaRPr>
          </a:p>
          <a:p>
            <a:pPr marL="0" marR="0" lvl="0" indent="0" algn="l" rtl="0">
              <a:spcBef>
                <a:spcPts val="0"/>
              </a:spcBef>
              <a:spcAft>
                <a:spcPts val="0"/>
              </a:spcAft>
              <a:buNone/>
            </a:pPr>
            <a:endParaRPr sz="2000" b="1">
              <a:solidFill>
                <a:schemeClr val="dk1"/>
              </a:solidFill>
              <a:latin typeface="Bell MT"/>
              <a:ea typeface="Bell MT"/>
              <a:cs typeface="Bell MT"/>
              <a:sym typeface="Bell MT"/>
            </a:endParaRPr>
          </a:p>
        </p:txBody>
      </p:sp>
      <p:pic>
        <p:nvPicPr>
          <p:cNvPr id="165" name="Google Shape;165;p8" descr="computer"/>
          <p:cNvPicPr preferRelativeResize="0">
            <a:picLocks noGrp="1"/>
          </p:cNvPicPr>
          <p:nvPr>
            <p:ph type="body" idx="1"/>
          </p:nvPr>
        </p:nvPicPr>
        <p:blipFill rotWithShape="1">
          <a:blip r:embed="rId4">
            <a:alphaModFix/>
          </a:blip>
          <a:srcRect/>
          <a:stretch/>
        </p:blipFill>
        <p:spPr>
          <a:xfrm>
            <a:off x="251460" y="3670300"/>
            <a:ext cx="5824855" cy="2258060"/>
          </a:xfrm>
          <a:prstGeom prst="rect">
            <a:avLst/>
          </a:prstGeom>
          <a:noFill/>
          <a:ln>
            <a:noFill/>
          </a:ln>
        </p:spPr>
      </p:pic>
      <p:sp>
        <p:nvSpPr>
          <p:cNvPr id="166" name="Google Shape;166;p8"/>
          <p:cNvSpPr txBox="1"/>
          <p:nvPr/>
        </p:nvSpPr>
        <p:spPr>
          <a:xfrm>
            <a:off x="1599565" y="4375150"/>
            <a:ext cx="327342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DROP TABLE table_name;</a:t>
            </a:r>
            <a:endParaRPr sz="1200">
              <a:solidFill>
                <a:schemeClr val="dk1"/>
              </a:solidFill>
              <a:latin typeface="Arial"/>
              <a:ea typeface="Arial"/>
              <a:cs typeface="Arial"/>
              <a:sym typeface="Arial"/>
            </a:endParaRPr>
          </a:p>
        </p:txBody>
      </p:sp>
      <p:sp>
        <p:nvSpPr>
          <p:cNvPr id="167" name="Google Shape;167;p8"/>
          <p:cNvSpPr txBox="1"/>
          <p:nvPr/>
        </p:nvSpPr>
        <p:spPr>
          <a:xfrm>
            <a:off x="7324725" y="3456940"/>
            <a:ext cx="2540000" cy="429895"/>
          </a:xfrm>
          <a:prstGeom prst="rect">
            <a:avLst/>
          </a:prstGeom>
          <a:noFill/>
          <a:ln>
            <a:noFill/>
          </a:ln>
        </p:spPr>
        <p:txBody>
          <a:bodyPr spcFirstLastPara="1" wrap="square" lIns="91425" tIns="45700" rIns="91425" bIns="45700" anchor="t" anchorCtr="0">
            <a:spAutoFit/>
          </a:bodyPr>
          <a:lstStyle/>
          <a:p>
            <a:pPr marL="0" marR="0" lvl="0" indent="0" algn="l" rtl="0">
              <a:lnSpc>
                <a:spcPct val="110000"/>
              </a:lnSpc>
              <a:spcBef>
                <a:spcPts val="0"/>
              </a:spcBef>
              <a:spcAft>
                <a:spcPts val="0"/>
              </a:spcAft>
              <a:buClr>
                <a:schemeClr val="lt1"/>
              </a:buClr>
              <a:buSzPts val="1800"/>
              <a:buFont typeface="Arial"/>
              <a:buNone/>
            </a:pPr>
            <a:r>
              <a:rPr lang="en-US" sz="2000" b="1">
                <a:solidFill>
                  <a:srgbClr val="002060"/>
                </a:solidFill>
                <a:latin typeface="Bell MT"/>
                <a:ea typeface="Bell MT"/>
                <a:cs typeface="Bell MT"/>
                <a:sym typeface="Bell MT"/>
              </a:rPr>
              <a:t>Example</a:t>
            </a:r>
            <a:r>
              <a:rPr lang="en-US" sz="1600">
                <a:solidFill>
                  <a:srgbClr val="002060"/>
                </a:solidFill>
                <a:latin typeface="Comic Sans MS"/>
                <a:ea typeface="Comic Sans MS"/>
                <a:cs typeface="Comic Sans MS"/>
                <a:sym typeface="Comic Sans MS"/>
              </a:rPr>
              <a:t>:</a:t>
            </a:r>
            <a:endParaRPr sz="1600" b="1">
              <a:solidFill>
                <a:srgbClr val="002060"/>
              </a:solidFill>
              <a:latin typeface="Comic Sans MS"/>
              <a:ea typeface="Comic Sans MS"/>
              <a:cs typeface="Comic Sans MS"/>
              <a:sym typeface="Comic Sans MS"/>
            </a:endParaRPr>
          </a:p>
        </p:txBody>
      </p:sp>
      <p:pic>
        <p:nvPicPr>
          <p:cNvPr id="168" name="Google Shape;168;p8" descr="computer"/>
          <p:cNvPicPr preferRelativeResize="0"/>
          <p:nvPr/>
        </p:nvPicPr>
        <p:blipFill rotWithShape="1">
          <a:blip r:embed="rId4">
            <a:alphaModFix/>
          </a:blip>
          <a:srcRect/>
          <a:stretch/>
        </p:blipFill>
        <p:spPr>
          <a:xfrm>
            <a:off x="6367145" y="3886835"/>
            <a:ext cx="5824855" cy="2330450"/>
          </a:xfrm>
          <a:prstGeom prst="rect">
            <a:avLst/>
          </a:prstGeom>
          <a:noFill/>
          <a:ln>
            <a:noFill/>
          </a:ln>
        </p:spPr>
      </p:pic>
      <p:sp>
        <p:nvSpPr>
          <p:cNvPr id="169" name="Google Shape;169;p8"/>
          <p:cNvSpPr txBox="1"/>
          <p:nvPr/>
        </p:nvSpPr>
        <p:spPr>
          <a:xfrm>
            <a:off x="7642860" y="4551045"/>
            <a:ext cx="3273425" cy="27559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200">
                <a:solidFill>
                  <a:schemeClr val="dk1"/>
                </a:solidFill>
                <a:latin typeface="Arial"/>
                <a:ea typeface="Arial"/>
                <a:cs typeface="Arial"/>
                <a:sym typeface="Arial"/>
              </a:rPr>
              <a:t>DROP TABLE jobSeeker;</a:t>
            </a:r>
            <a:endParaRPr sz="1200">
              <a:solidFill>
                <a:schemeClr val="dk1"/>
              </a:solidFill>
              <a:latin typeface="Arial"/>
              <a:ea typeface="Arial"/>
              <a:cs typeface="Arial"/>
              <a:sym typeface="Arial"/>
            </a:endParaRPr>
          </a:p>
        </p:txBody>
      </p:sp>
      <p:sp>
        <p:nvSpPr>
          <p:cNvPr id="170" name="Google Shape;170;p8"/>
          <p:cNvSpPr txBox="1"/>
          <p:nvPr/>
        </p:nvSpPr>
        <p:spPr>
          <a:xfrm>
            <a:off x="1281430" y="3462655"/>
            <a:ext cx="866140" cy="3683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1">
                <a:solidFill>
                  <a:schemeClr val="dk1"/>
                </a:solidFill>
                <a:latin typeface="Bell MT"/>
                <a:ea typeface="Bell MT"/>
                <a:cs typeface="Bell MT"/>
                <a:sym typeface="Bell MT"/>
              </a:rPr>
              <a:t>Syntax</a:t>
            </a:r>
            <a:endParaRPr sz="1800">
              <a:solidFill>
                <a:schemeClr val="dk1"/>
              </a:solidFill>
              <a:latin typeface="Calibri"/>
              <a:ea typeface="Calibri"/>
              <a:cs typeface="Calibri"/>
              <a:sym typeface="Calibri"/>
            </a:endParaRPr>
          </a:p>
        </p:txBody>
      </p:sp>
      <p:sp>
        <p:nvSpPr>
          <p:cNvPr id="171" name="Google Shape;171;p8"/>
          <p:cNvSpPr/>
          <p:nvPr/>
        </p:nvSpPr>
        <p:spPr>
          <a:xfrm>
            <a:off x="797560" y="1504315"/>
            <a:ext cx="6369685" cy="1431290"/>
          </a:xfrm>
          <a:prstGeom prst="roundRect">
            <a:avLst>
              <a:gd name="adj" fmla="val 16667"/>
            </a:avLst>
          </a:prstGeom>
          <a:gradFill>
            <a:gsLst>
              <a:gs pos="0">
                <a:srgbClr val="012D86"/>
              </a:gs>
              <a:gs pos="100000">
                <a:srgbClr val="0E2557"/>
              </a:gs>
            </a:gsLst>
            <a:lin ang="0" scaled="0"/>
          </a:gradFill>
          <a:ln w="12700" cap="flat" cmpd="sng">
            <a:solidFill>
              <a:srgbClr val="42719B"/>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l" rtl="0">
              <a:lnSpc>
                <a:spcPct val="110000"/>
              </a:lnSpc>
              <a:spcBef>
                <a:spcPts val="0"/>
              </a:spcBef>
              <a:spcAft>
                <a:spcPts val="0"/>
              </a:spcAft>
              <a:buClr>
                <a:schemeClr val="lt1"/>
              </a:buClr>
              <a:buSzPts val="1800"/>
              <a:buFont typeface="Arial"/>
              <a:buNone/>
            </a:pPr>
            <a:r>
              <a:rPr lang="en-US" sz="1600">
                <a:solidFill>
                  <a:schemeClr val="lt1"/>
                </a:solidFill>
                <a:latin typeface="Comic Sans MS"/>
                <a:ea typeface="Comic Sans MS"/>
                <a:cs typeface="Comic Sans MS"/>
                <a:sym typeface="Comic Sans MS"/>
              </a:rPr>
              <a:t>DROP TABLE: This statement is used to delete an entire table from the database. The syntax is as follows:</a:t>
            </a:r>
            <a:endParaRPr sz="1600">
              <a:solidFill>
                <a:schemeClr val="lt1"/>
              </a:solidFill>
              <a:latin typeface="Comic Sans MS"/>
              <a:ea typeface="Comic Sans MS"/>
              <a:cs typeface="Comic Sans MS"/>
              <a:sym typeface="Comic Sans MS"/>
            </a:endParaRPr>
          </a:p>
        </p:txBody>
      </p:sp>
    </p:spTree>
  </p:cSld>
  <p:clrMapOvr>
    <a:masterClrMapping/>
  </p:clrMapOvr>
  <mc:AlternateContent xmlns:mc="http://schemas.openxmlformats.org/markup-compatibility/2006" xmlns:p14="http://schemas.microsoft.com/office/powerpoint/2010/main">
    <mc:Choice Requires="p14">
      <p:transition spd="slow">
        <p:push/>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1"/>
                                        </p:tgtEl>
                                        <p:attrNameLst>
                                          <p:attrName>style.visibility</p:attrName>
                                        </p:attrNameLst>
                                      </p:cBhvr>
                                      <p:to>
                                        <p:strVal val="visible"/>
                                      </p:to>
                                    </p:set>
                                    <p:animEffect transition="in" filter="fade">
                                      <p:cBhvr>
                                        <p:cTn id="7" dur="1000"/>
                                        <p:tgtEl>
                                          <p:spTgt spid="17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5"/>
                                        </p:tgtEl>
                                        <p:attrNameLst>
                                          <p:attrName>style.visibility</p:attrName>
                                        </p:attrNameLst>
                                      </p:cBhvr>
                                      <p:to>
                                        <p:strVal val="visible"/>
                                      </p:to>
                                    </p:set>
                                    <p:animEffect transition="in" filter="fade">
                                      <p:cBhvr>
                                        <p:cTn id="12" dur="500"/>
                                        <p:tgtEl>
                                          <p:spTgt spid="165"/>
                                        </p:tgtEl>
                                      </p:cBhvr>
                                    </p:animEffect>
                                  </p:childTnLst>
                                </p:cTn>
                              </p:par>
                              <p:par>
                                <p:cTn id="13" presetID="10" presetClass="entr" presetSubtype="0" fill="hold" nodeType="withEffect">
                                  <p:stCondLst>
                                    <p:cond delay="0"/>
                                  </p:stCondLst>
                                  <p:childTnLst>
                                    <p:set>
                                      <p:cBhvr>
                                        <p:cTn id="14" dur="1" fill="hold">
                                          <p:stCondLst>
                                            <p:cond delay="0"/>
                                          </p:stCondLst>
                                        </p:cTn>
                                        <p:tgtEl>
                                          <p:spTgt spid="170"/>
                                        </p:tgtEl>
                                        <p:attrNameLst>
                                          <p:attrName>style.visibility</p:attrName>
                                        </p:attrNameLst>
                                      </p:cBhvr>
                                      <p:to>
                                        <p:strVal val="visible"/>
                                      </p:to>
                                    </p:set>
                                    <p:animEffect transition="in" filter="fade">
                                      <p:cBhvr>
                                        <p:cTn id="15" dur="500"/>
                                        <p:tgtEl>
                                          <p:spTgt spid="170"/>
                                        </p:tgtEl>
                                      </p:cBhvr>
                                    </p:animEffect>
                                  </p:childTnLst>
                                </p:cTn>
                              </p:par>
                              <p:par>
                                <p:cTn id="16" presetID="10" presetClass="entr" presetSubtype="0" fill="hold" nodeType="withEffect">
                                  <p:stCondLst>
                                    <p:cond delay="0"/>
                                  </p:stCondLst>
                                  <p:childTnLst>
                                    <p:set>
                                      <p:cBhvr>
                                        <p:cTn id="17" dur="1" fill="hold">
                                          <p:stCondLst>
                                            <p:cond delay="0"/>
                                          </p:stCondLst>
                                        </p:cTn>
                                        <p:tgtEl>
                                          <p:spTgt spid="166"/>
                                        </p:tgtEl>
                                        <p:attrNameLst>
                                          <p:attrName>style.visibility</p:attrName>
                                        </p:attrNameLst>
                                      </p:cBhvr>
                                      <p:to>
                                        <p:strVal val="visible"/>
                                      </p:to>
                                    </p:set>
                                    <p:animEffect transition="in" filter="fade">
                                      <p:cBhvr>
                                        <p:cTn id="18" dur="500"/>
                                        <p:tgtEl>
                                          <p:spTgt spid="16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167"/>
                                        </p:tgtEl>
                                        <p:attrNameLst>
                                          <p:attrName>style.visibility</p:attrName>
                                        </p:attrNameLst>
                                      </p:cBhvr>
                                      <p:to>
                                        <p:strVal val="visible"/>
                                      </p:to>
                                    </p:set>
                                    <p:animEffect transition="in" filter="fade">
                                      <p:cBhvr>
                                        <p:cTn id="23" dur="500"/>
                                        <p:tgtEl>
                                          <p:spTgt spid="167"/>
                                        </p:tgtEl>
                                      </p:cBhvr>
                                    </p:animEffect>
                                  </p:childTnLst>
                                </p:cTn>
                              </p:par>
                              <p:par>
                                <p:cTn id="24" presetID="10" presetClass="entr" presetSubtype="0" fill="hold" nodeType="withEffect">
                                  <p:stCondLst>
                                    <p:cond delay="0"/>
                                  </p:stCondLst>
                                  <p:childTnLst>
                                    <p:set>
                                      <p:cBhvr>
                                        <p:cTn id="25" dur="1" fill="hold">
                                          <p:stCondLst>
                                            <p:cond delay="0"/>
                                          </p:stCondLst>
                                        </p:cTn>
                                        <p:tgtEl>
                                          <p:spTgt spid="168"/>
                                        </p:tgtEl>
                                        <p:attrNameLst>
                                          <p:attrName>style.visibility</p:attrName>
                                        </p:attrNameLst>
                                      </p:cBhvr>
                                      <p:to>
                                        <p:strVal val="visible"/>
                                      </p:to>
                                    </p:set>
                                    <p:animEffect transition="in" filter="fade">
                                      <p:cBhvr>
                                        <p:cTn id="26" dur="500"/>
                                        <p:tgtEl>
                                          <p:spTgt spid="168"/>
                                        </p:tgtEl>
                                      </p:cBhvr>
                                    </p:animEffect>
                                  </p:childTnLst>
                                </p:cTn>
                              </p:par>
                              <p:par>
                                <p:cTn id="27" presetID="10" presetClass="entr" presetSubtype="0" fill="hold" nodeType="withEffect">
                                  <p:stCondLst>
                                    <p:cond delay="0"/>
                                  </p:stCondLst>
                                  <p:childTnLst>
                                    <p:set>
                                      <p:cBhvr>
                                        <p:cTn id="28" dur="1" fill="hold">
                                          <p:stCondLst>
                                            <p:cond delay="0"/>
                                          </p:stCondLst>
                                        </p:cTn>
                                        <p:tgtEl>
                                          <p:spTgt spid="169"/>
                                        </p:tgtEl>
                                        <p:attrNameLst>
                                          <p:attrName>style.visibility</p:attrName>
                                        </p:attrNameLst>
                                      </p:cBhvr>
                                      <p:to>
                                        <p:strVal val="visible"/>
                                      </p:to>
                                    </p:set>
                                    <p:animEffect transition="in" filter="fade">
                                      <p:cBhvr>
                                        <p:cTn id="29" dur="500"/>
                                        <p:tgtEl>
                                          <p:spTgt spid="1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231</TotalTime>
  <Words>1232</Words>
  <Application>Microsoft Office PowerPoint</Application>
  <PresentationFormat>Widescreen</PresentationFormat>
  <Paragraphs>138</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Roboto</vt:lpstr>
      <vt:lpstr>Arial</vt:lpstr>
      <vt:lpstr>Comic Sans MS</vt:lpstr>
      <vt:lpstr>Calibri</vt:lpstr>
      <vt:lpstr>Bell MT</vt:lpstr>
      <vt:lpstr>Office Theme</vt:lpstr>
      <vt:lpstr>        DDL </vt:lpstr>
      <vt:lpstr>INTRODUCTION</vt:lpstr>
      <vt:lpstr>LIST OF DDL COMMANDS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mumthas t</cp:lastModifiedBy>
  <cp:revision>3</cp:revision>
  <dcterms:created xsi:type="dcterms:W3CDTF">2023-06-20T11:25:00Z</dcterms:created>
  <dcterms:modified xsi:type="dcterms:W3CDTF">2025-04-22T10:17:15Z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18EB89C3C24F45E2A58E83028A774C93</vt:lpwstr>
  </property>
  <property fmtid="{D5CDD505-2E9C-101B-9397-08002B2CF9AE}" pid="3" name="KSOProductBuildVer">
    <vt:lpwstr>1033-11.2.0.11537</vt:lpwstr>
  </property>
</Properties>
</file>