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78" r:id="rId3"/>
    <p:sldId id="279" r:id="rId4"/>
    <p:sldId id="259" r:id="rId5"/>
    <p:sldId id="281" r:id="rId6"/>
    <p:sldId id="282" r:id="rId7"/>
    <p:sldId id="284" r:id="rId8"/>
    <p:sldId id="285" r:id="rId9"/>
    <p:sldId id="286" r:id="rId10"/>
    <p:sldId id="283" r:id="rId11"/>
    <p:sldId id="288" r:id="rId12"/>
    <p:sldId id="289" r:id="rId13"/>
    <p:sldId id="290" r:id="rId14"/>
    <p:sldId id="269" r:id="rId15"/>
    <p:sldId id="291" r:id="rId16"/>
    <p:sldId id="292" r:id="rId17"/>
    <p:sldId id="294" r:id="rId18"/>
    <p:sldId id="293" r:id="rId19"/>
    <p:sldId id="295" r:id="rId20"/>
    <p:sldId id="296" r:id="rId21"/>
    <p:sldId id="297" r:id="rId22"/>
    <p:sldId id="298" r:id="rId23"/>
    <p:sldId id="299" r:id="rId24"/>
    <p:sldId id="301" r:id="rId25"/>
    <p:sldId id="302" r:id="rId26"/>
    <p:sldId id="303" r:id="rId27"/>
    <p:sldId id="304" r:id="rId28"/>
    <p:sldId id="263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00FF"/>
    <a:srgbClr val="FF99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85EB9-1DB9-45E1-B9A1-7C9423BA2BD7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B1928-6433-48A3-8323-A6416197E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34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B1928-6433-48A3-8323-A6416197E07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5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B1928-6433-48A3-8323-A6416197E07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185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B1928-6433-48A3-8323-A6416197E07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80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2C9B-2014-A8F1-51F0-F324EBC1F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FA99C-B4C1-6AB7-B7EE-9AC8F3988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ACCF9-0151-4354-1CEF-8484ACD4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1EF9-4F44-458E-A612-8A566C8B061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C23FE-DE66-2E09-E101-60150CD2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4BDBD-AC2F-36AA-E73F-0AD3C026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4676-2B9E-436C-AA54-155F9BE1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85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CF70-76B5-E8D8-AB1E-87997206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8EF1C-4A1D-9B56-37D6-47A576875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65C55-AEFE-2667-8B62-2FA7A0F5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1EF9-4F44-458E-A612-8A566C8B061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39CA6-84D3-B264-3270-B6477893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4BFD6-16A5-58D2-1275-5975B8D0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4676-2B9E-436C-AA54-155F9BE1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1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65100-7C8E-FE9F-35BF-094E571D2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D5F7B-726D-4EAF-927F-246982F62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FE8A8-6433-415E-1243-E9ADD226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1EF9-4F44-458E-A612-8A566C8B061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FB40-136F-3896-E6F8-E190B900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84D6B-784A-7B62-EEB4-08260E80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4676-2B9E-436C-AA54-155F9BE1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F57F-89D4-D9F5-04D4-B699FD18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29DC-B4FD-6FE8-0FC2-5982BBDE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79CEB-5CD1-8D9C-EFCD-8A0583D8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1EF9-4F44-458E-A612-8A566C8B061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FD2D-38B8-0CDB-9335-901E6F00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0A06-A7C6-E8BE-5117-16660B87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4676-2B9E-436C-AA54-155F9BE1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39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46CD-E092-4663-6C04-B0202544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B7B23-4D05-CDC1-E545-DC0FBA65A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BFCD-5053-477D-9BDE-1BBE9972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1EF9-4F44-458E-A612-8A566C8B061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01AC5-B0FB-6718-676F-D509094E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29B5-D00F-A7C8-225F-989E01A5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4676-2B9E-436C-AA54-155F9BE1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16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605E-D134-5C42-14C2-C846EB43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4277-A4A7-75F4-3FA4-BF241AE01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02EB6-0F89-DDB5-82AE-9C5F8BAFF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D08F2-D4A5-12E9-B81C-0E1FCEA5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1EF9-4F44-458E-A612-8A566C8B061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45E34-118C-4D89-7546-1A926DF5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AA6F1-184F-97E5-AE65-1D36BDB1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4676-2B9E-436C-AA54-155F9BE1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13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9DBF-50E1-E2E8-5AB8-E11FAE76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1DAF3-EAA8-CE55-DC8F-1A49492D8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17C5A-DA6B-C33D-9672-8EBB4985B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605D3-DF4A-45F0-8125-4C7A1A911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F7461-166F-E0CC-31CE-627BF1A78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36AE1-62CE-B73A-73F1-7229490F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1EF9-4F44-458E-A612-8A566C8B061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A454E-E414-48B5-EBE0-0A4C3DE7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517B8-CD08-44F0-EADA-6D8CE116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4676-2B9E-436C-AA54-155F9BE1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20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9A48-36F8-6442-A484-1A4C6918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103C2-0259-4E11-AD31-9CBF5DE0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1EF9-4F44-458E-A612-8A566C8B061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DF36B-2CA2-CE8B-ED23-FC13119E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3074C-7CD1-14A4-3FBB-5F3042D1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4676-2B9E-436C-AA54-155F9BE1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13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F2406-D477-ACB6-A97A-E770E6F0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1EF9-4F44-458E-A612-8A566C8B061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DC165-336E-0BDA-1EFB-5BBE61AF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0C4DD-7C91-1403-3486-72712E2D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4676-2B9E-436C-AA54-155F9BE1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33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E9C3-05DC-A249-B6E5-1C5CA43B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EFBE-8E22-721E-EECD-0AB82A6DF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6E103-053C-5DFB-BC3A-1FDDA69F6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5F6B1-7ACB-14E5-0CA8-ED359B87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1EF9-4F44-458E-A612-8A566C8B061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B4B5B-FA01-732F-88FC-5FE95CF3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8973F-FAE5-EEED-74C5-6B7B4A4B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4676-2B9E-436C-AA54-155F9BE1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2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718B-7E1A-AFD1-24F5-5CBF0362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E826C-EE51-A34C-546C-ABE16C79F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5FA8D-C660-44A8-61EB-4133E9E14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1319C-5113-8112-669A-52DAF8C4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1EF9-4F44-458E-A612-8A566C8B061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AF09D-D6D5-CF44-1730-A206989F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2F953-6562-2279-BED9-BB7D6BF1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4676-2B9E-436C-AA54-155F9BE1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74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C4185-5312-CF73-61D7-374CBFFC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81C3F-B3F1-3677-0897-BA64C48FE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52245-47BC-2AFE-C758-AD6F9FBB9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61EF9-4F44-458E-A612-8A566C8B061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51283-0C81-5331-931E-E98ABBECA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5D102-C891-1995-14FA-8B777A048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E4676-2B9E-436C-AA54-155F9BE1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34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7D44-C7DD-4857-5A3E-B4BDA9828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5807" y="672536"/>
            <a:ext cx="7202590" cy="477837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JAVASCRIPT Chapter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099DF-DEE6-4CF0-7B70-90E26926A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8" y="2515518"/>
            <a:ext cx="5082048" cy="1485441"/>
          </a:xfrm>
        </p:spPr>
        <p:txBody>
          <a:bodyPr>
            <a:noAutofit/>
          </a:bodyPr>
          <a:lstStyle/>
          <a:p>
            <a:pPr algn="l"/>
            <a:r>
              <a:rPr lang="en-IN" sz="5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JAVASCRIPT BASICS</a:t>
            </a:r>
            <a:endParaRPr lang="en-IN" sz="5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615AD-2B50-1CD0-A54E-0AAEC941B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8" y="5984767"/>
            <a:ext cx="1528148" cy="498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00923-7CBE-9FA6-9C3B-39CC5EF0FF62}"/>
              </a:ext>
            </a:extLst>
          </p:cNvPr>
          <p:cNvSpPr txBox="1"/>
          <p:nvPr/>
        </p:nvSpPr>
        <p:spPr>
          <a:xfrm>
            <a:off x="2755333" y="24004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4CD3D-32FB-8981-2A18-1A4C4B553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68" y="531958"/>
            <a:ext cx="5619135" cy="56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4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32" y="362615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 Variable Scope</a:t>
            </a:r>
            <a:endParaRPr lang="en-IN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3250BA-239B-5899-50F2-613D219E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804" y="3182386"/>
            <a:ext cx="3891116" cy="580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IN" sz="2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A08268-AB9D-B11D-97A8-0B61FFC66A21}"/>
              </a:ext>
            </a:extLst>
          </p:cNvPr>
          <p:cNvGrpSpPr/>
          <p:nvPr/>
        </p:nvGrpSpPr>
        <p:grpSpPr>
          <a:xfrm>
            <a:off x="581332" y="1449737"/>
            <a:ext cx="7973566" cy="1562529"/>
            <a:chOff x="-85038" y="-31426"/>
            <a:chExt cx="7973566" cy="156252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FF8D3E-7E7B-6C4A-29EF-8EA39578EA6B}"/>
                </a:ext>
              </a:extLst>
            </p:cNvPr>
            <p:cNvSpPr/>
            <p:nvPr/>
          </p:nvSpPr>
          <p:spPr bwMode="white">
            <a:xfrm>
              <a:off x="1312541" y="619429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DD45BEC-B92B-609E-2EE8-E9F5F7540EF3}"/>
                </a:ext>
              </a:extLst>
            </p:cNvPr>
            <p:cNvSpPr txBox="1"/>
            <p:nvPr/>
          </p:nvSpPr>
          <p:spPr>
            <a:xfrm>
              <a:off x="-85038" y="-31426"/>
              <a:ext cx="7973566" cy="911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fontAlgn="base"/>
              <a:r>
                <a:rPr lang="en-US" sz="2400" b="0" i="0" u="none" strike="noStrike" dirty="0">
                  <a:solidFill>
                    <a:srgbClr val="3F3F3F"/>
                  </a:solidFill>
                  <a:effectLst/>
                  <a:latin typeface="Arial Rounded MT Bold" panose="020F0704030504030204" pitchFamily="34" charset="0"/>
                </a:rPr>
                <a:t>JavaScript </a:t>
              </a:r>
              <a:r>
                <a:rPr lang="en-US" sz="2000" b="0" i="0" u="none" strike="noStrike" dirty="0">
                  <a:solidFill>
                    <a:srgbClr val="3F3F3F"/>
                  </a:solidFill>
                  <a:effectLst/>
                  <a:latin typeface="Arial Rounded MT Bold" panose="020F0704030504030204" pitchFamily="34" charset="0"/>
                </a:rPr>
                <a:t>variable will have only two scopes: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BDBEE64-81AB-6D86-8097-4118EFEA148D}"/>
              </a:ext>
            </a:extLst>
          </p:cNvPr>
          <p:cNvGrpSpPr/>
          <p:nvPr/>
        </p:nvGrpSpPr>
        <p:grpSpPr>
          <a:xfrm>
            <a:off x="581332" y="2997341"/>
            <a:ext cx="10740385" cy="580052"/>
            <a:chOff x="1117632" y="2158301"/>
            <a:chExt cx="6438864" cy="98750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D61742-B50D-6A38-527B-AA14A5BA69E2}"/>
                </a:ext>
              </a:extLst>
            </p:cNvPr>
            <p:cNvSpPr/>
            <p:nvPr/>
          </p:nvSpPr>
          <p:spPr bwMode="white">
            <a:xfrm>
              <a:off x="1312541" y="2158301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F6EE09F-0B9A-83C9-38D6-E3BA3B46771D}"/>
                </a:ext>
              </a:extLst>
            </p:cNvPr>
            <p:cNvSpPr txBox="1"/>
            <p:nvPr/>
          </p:nvSpPr>
          <p:spPr>
            <a:xfrm>
              <a:off x="1117632" y="2234127"/>
              <a:ext cx="6438864" cy="91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95135" algn="just" rtl="0" fontAlgn="base">
                <a:spcBef>
                  <a:spcPts val="400"/>
                </a:spcBef>
                <a:spcAft>
                  <a:spcPts val="0"/>
                </a:spcAft>
              </a:pPr>
              <a:r>
                <a:rPr lang="en-US" b="0" i="0" u="none" strike="noStrike" dirty="0">
                  <a:solidFill>
                    <a:srgbClr val="3F3F3F"/>
                  </a:solidFill>
                  <a:effectLst/>
                  <a:highlight>
                    <a:srgbClr val="FFFF00"/>
                  </a:highlight>
                  <a:latin typeface="Arial Rounded MT Bold" panose="020F0704030504030204" pitchFamily="34" charset="0"/>
                </a:rPr>
                <a:t>A global variable has global scope which means it is defined everywhere in your JavaScript code.</a:t>
              </a:r>
              <a:endParaRPr lang="en-US" b="0" i="0" u="none" strike="noStrike" dirty="0">
                <a:solidFill>
                  <a:srgbClr val="99CB38"/>
                </a:solidFill>
                <a:effectLst/>
                <a:highlight>
                  <a:srgbClr val="FFFF00"/>
                </a:highligh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F24902F-0FDB-1929-667A-8FD6D8BB5F31}"/>
              </a:ext>
            </a:extLst>
          </p:cNvPr>
          <p:cNvSpPr txBox="1"/>
          <p:nvPr/>
        </p:nvSpPr>
        <p:spPr>
          <a:xfrm>
            <a:off x="581332" y="2308215"/>
            <a:ext cx="7973566" cy="9116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fontAlgn="base"/>
            <a:r>
              <a:rPr lang="en-US" sz="2400" dirty="0">
                <a:solidFill>
                  <a:srgbClr val="3F3F3F"/>
                </a:solidFill>
                <a:latin typeface="Arial Rounded MT Bold" panose="020F0704030504030204" pitchFamily="34" charset="0"/>
              </a:rPr>
              <a:t>1) Global Variables:</a:t>
            </a:r>
            <a:endParaRPr lang="en-US" sz="2000" b="0" i="0" u="none" strike="noStrike" dirty="0">
              <a:solidFill>
                <a:srgbClr val="3F3F3F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E7391AF2-02F7-C203-4CC9-3C9F9AA3111B}"/>
              </a:ext>
            </a:extLst>
          </p:cNvPr>
          <p:cNvSpPr txBox="1">
            <a:spLocks/>
          </p:cNvSpPr>
          <p:nvPr/>
        </p:nvSpPr>
        <p:spPr>
          <a:xfrm>
            <a:off x="2223804" y="4461853"/>
            <a:ext cx="3891116" cy="580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IN" sz="2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6ECA2D-EFBA-6345-AC4D-ED3ECD65CA72}"/>
              </a:ext>
            </a:extLst>
          </p:cNvPr>
          <p:cNvGrpSpPr/>
          <p:nvPr/>
        </p:nvGrpSpPr>
        <p:grpSpPr>
          <a:xfrm>
            <a:off x="581332" y="4276808"/>
            <a:ext cx="10740385" cy="580052"/>
            <a:chOff x="1117632" y="2158301"/>
            <a:chExt cx="6438864" cy="9875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681A4F-569F-A5D5-1A62-08E758ED2E77}"/>
                </a:ext>
              </a:extLst>
            </p:cNvPr>
            <p:cNvSpPr/>
            <p:nvPr/>
          </p:nvSpPr>
          <p:spPr bwMode="white">
            <a:xfrm>
              <a:off x="1312541" y="2158301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A6C625-96A1-0329-7676-34A7537AABF4}"/>
                </a:ext>
              </a:extLst>
            </p:cNvPr>
            <p:cNvSpPr txBox="1"/>
            <p:nvPr/>
          </p:nvSpPr>
          <p:spPr>
            <a:xfrm>
              <a:off x="1117632" y="2234127"/>
              <a:ext cx="6438864" cy="91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95135" algn="just" rtl="0" fontAlgn="base">
                <a:spcBef>
                  <a:spcPts val="400"/>
                </a:spcBef>
                <a:spcAft>
                  <a:spcPts val="0"/>
                </a:spcAft>
              </a:pPr>
              <a:r>
                <a:rPr lang="en-US" sz="1800" b="0" i="0" u="none" strike="noStrike" dirty="0">
                  <a:solidFill>
                    <a:srgbClr val="3F3F3F"/>
                  </a:solidFill>
                  <a:effectLst/>
                  <a:highlight>
                    <a:srgbClr val="FFFF00"/>
                  </a:highlight>
                  <a:latin typeface="Arial Rounded MT Bold" panose="020F0704030504030204" pitchFamily="34" charset="0"/>
                </a:rPr>
                <a:t>A local variable will be visible only within a function where it is defined. Function parameters are always local to that function.</a:t>
              </a:r>
              <a:endParaRPr lang="en-US" sz="1600" b="0" i="0" u="none" strike="noStrike" dirty="0">
                <a:solidFill>
                  <a:srgbClr val="99CB38"/>
                </a:solidFill>
                <a:effectLst/>
                <a:highlight>
                  <a:srgbClr val="FFFF00"/>
                </a:highligh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50F51FE-3CF6-6DF0-BB5F-AF21775188ED}"/>
              </a:ext>
            </a:extLst>
          </p:cNvPr>
          <p:cNvSpPr txBox="1"/>
          <p:nvPr/>
        </p:nvSpPr>
        <p:spPr>
          <a:xfrm>
            <a:off x="581332" y="3587682"/>
            <a:ext cx="7973566" cy="9116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fontAlgn="base"/>
            <a:r>
              <a:rPr lang="en-US" sz="2400" dirty="0">
                <a:solidFill>
                  <a:srgbClr val="3F3F3F"/>
                </a:solidFill>
                <a:latin typeface="Arial Rounded MT Bold" panose="020F0704030504030204" pitchFamily="34" charset="0"/>
              </a:rPr>
              <a:t>2) Local Variables:</a:t>
            </a:r>
            <a:endParaRPr lang="en-US" sz="2000" b="0" i="0" u="none" strike="noStrike" dirty="0">
              <a:solidFill>
                <a:srgbClr val="3F3F3F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767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32" y="362615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 Variable Scope</a:t>
            </a:r>
            <a:endParaRPr lang="en-IN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15BBEBC-AF04-189A-35DB-DBF997C3E7D5}"/>
              </a:ext>
            </a:extLst>
          </p:cNvPr>
          <p:cNvGrpSpPr/>
          <p:nvPr/>
        </p:nvGrpSpPr>
        <p:grpSpPr>
          <a:xfrm>
            <a:off x="581332" y="1271849"/>
            <a:ext cx="5742397" cy="4490485"/>
            <a:chOff x="3851275" y="1611313"/>
            <a:chExt cx="1406525" cy="1000125"/>
          </a:xfrm>
        </p:grpSpPr>
        <p:sp>
          <p:nvSpPr>
            <p:cNvPr id="11" name="Freeform 92">
              <a:extLst>
                <a:ext uri="{FF2B5EF4-FFF2-40B4-BE49-F238E27FC236}">
                  <a16:creationId xmlns:a16="http://schemas.microsoft.com/office/drawing/2014/main" id="{9FAB3959-3FE4-8C54-E697-05B8654046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8738" y="1684338"/>
              <a:ext cx="1371600" cy="909638"/>
            </a:xfrm>
            <a:custGeom>
              <a:avLst/>
              <a:gdLst>
                <a:gd name="T0" fmla="*/ 2336 w 16672"/>
                <a:gd name="T1" fmla="*/ 1176 h 11043"/>
                <a:gd name="T2" fmla="*/ 2342 w 16672"/>
                <a:gd name="T3" fmla="*/ 1170 h 11043"/>
                <a:gd name="T4" fmla="*/ 2573 w 16672"/>
                <a:gd name="T5" fmla="*/ 1183 h 11043"/>
                <a:gd name="T6" fmla="*/ 2349 w 16672"/>
                <a:gd name="T7" fmla="*/ 2631 h 11043"/>
                <a:gd name="T8" fmla="*/ 2573 w 16672"/>
                <a:gd name="T9" fmla="*/ 2644 h 11043"/>
                <a:gd name="T10" fmla="*/ 2349 w 16672"/>
                <a:gd name="T11" fmla="*/ 4093 h 11043"/>
                <a:gd name="T12" fmla="*/ 2573 w 16672"/>
                <a:gd name="T13" fmla="*/ 4105 h 11043"/>
                <a:gd name="T14" fmla="*/ 2349 w 16672"/>
                <a:gd name="T15" fmla="*/ 5554 h 11043"/>
                <a:gd name="T16" fmla="*/ 2573 w 16672"/>
                <a:gd name="T17" fmla="*/ 5567 h 11043"/>
                <a:gd name="T18" fmla="*/ 2349 w 16672"/>
                <a:gd name="T19" fmla="*/ 7015 h 11043"/>
                <a:gd name="T20" fmla="*/ 2573 w 16672"/>
                <a:gd name="T21" fmla="*/ 7028 h 11043"/>
                <a:gd name="T22" fmla="*/ 2349 w 16672"/>
                <a:gd name="T23" fmla="*/ 8477 h 11043"/>
                <a:gd name="T24" fmla="*/ 2573 w 16672"/>
                <a:gd name="T25" fmla="*/ 8489 h 11043"/>
                <a:gd name="T26" fmla="*/ 2349 w 16672"/>
                <a:gd name="T27" fmla="*/ 9725 h 11043"/>
                <a:gd name="T28" fmla="*/ 2573 w 16672"/>
                <a:gd name="T29" fmla="*/ 9938 h 11043"/>
                <a:gd name="T30" fmla="*/ 4647 w 16672"/>
                <a:gd name="T31" fmla="*/ 8479 h 11043"/>
                <a:gd name="T32" fmla="*/ 4647 w 16672"/>
                <a:gd name="T33" fmla="*/ 1897 h 11043"/>
                <a:gd name="T34" fmla="*/ 9270 w 16672"/>
                <a:gd name="T35" fmla="*/ 8497 h 11043"/>
                <a:gd name="T36" fmla="*/ 9270 w 16672"/>
                <a:gd name="T37" fmla="*/ 9459 h 11043"/>
                <a:gd name="T38" fmla="*/ 11568 w 16672"/>
                <a:gd name="T39" fmla="*/ 9938 h 11043"/>
                <a:gd name="T40" fmla="*/ 11581 w 16672"/>
                <a:gd name="T41" fmla="*/ 9725 h 11043"/>
                <a:gd name="T42" fmla="*/ 11574 w 16672"/>
                <a:gd name="T43" fmla="*/ 9944 h 11043"/>
                <a:gd name="T44" fmla="*/ 2573 w 16672"/>
                <a:gd name="T45" fmla="*/ 9951 h 11043"/>
                <a:gd name="T46" fmla="*/ 2342 w 16672"/>
                <a:gd name="T47" fmla="*/ 9944 h 11043"/>
                <a:gd name="T48" fmla="*/ 2336 w 16672"/>
                <a:gd name="T49" fmla="*/ 9725 h 11043"/>
                <a:gd name="T50" fmla="*/ 8150 w 16672"/>
                <a:gd name="T51" fmla="*/ 1319 h 11043"/>
                <a:gd name="T52" fmla="*/ 9379 w 16672"/>
                <a:gd name="T53" fmla="*/ 919 h 11043"/>
                <a:gd name="T54" fmla="*/ 9388 w 16672"/>
                <a:gd name="T55" fmla="*/ 919 h 11043"/>
                <a:gd name="T56" fmla="*/ 11450 w 16672"/>
                <a:gd name="T57" fmla="*/ 2986 h 11043"/>
                <a:gd name="T58" fmla="*/ 10848 w 16672"/>
                <a:gd name="T59" fmla="*/ 4444 h 11043"/>
                <a:gd name="T60" fmla="*/ 10842 w 16672"/>
                <a:gd name="T61" fmla="*/ 4450 h 11043"/>
                <a:gd name="T62" fmla="*/ 9885 w 16672"/>
                <a:gd name="T63" fmla="*/ 4998 h 11043"/>
                <a:gd name="T64" fmla="*/ 8783 w 16672"/>
                <a:gd name="T65" fmla="*/ 4964 h 11043"/>
                <a:gd name="T66" fmla="*/ 8779 w 16672"/>
                <a:gd name="T67" fmla="*/ 4962 h 11043"/>
                <a:gd name="T68" fmla="*/ 8775 w 16672"/>
                <a:gd name="T69" fmla="*/ 4961 h 11043"/>
                <a:gd name="T70" fmla="*/ 12397 w 16672"/>
                <a:gd name="T71" fmla="*/ 2597 h 11043"/>
                <a:gd name="T72" fmla="*/ 12399 w 16672"/>
                <a:gd name="T73" fmla="*/ 2589 h 11043"/>
                <a:gd name="T74" fmla="*/ 14094 w 16672"/>
                <a:gd name="T75" fmla="*/ 1241 h 11043"/>
                <a:gd name="T76" fmla="*/ 14098 w 16672"/>
                <a:gd name="T77" fmla="*/ 1241 h 11043"/>
                <a:gd name="T78" fmla="*/ 14102 w 16672"/>
                <a:gd name="T79" fmla="*/ 1241 h 11043"/>
                <a:gd name="T80" fmla="*/ 15790 w 16672"/>
                <a:gd name="T81" fmla="*/ 2559 h 11043"/>
                <a:gd name="T82" fmla="*/ 15792 w 16672"/>
                <a:gd name="T83" fmla="*/ 2568 h 11043"/>
                <a:gd name="T84" fmla="*/ 14520 w 16672"/>
                <a:gd name="T85" fmla="*/ 4679 h 11043"/>
                <a:gd name="T86" fmla="*/ 12405 w 16672"/>
                <a:gd name="T87" fmla="*/ 3408 h 11043"/>
                <a:gd name="T88" fmla="*/ 0 w 16672"/>
                <a:gd name="T89" fmla="*/ 11043 h 11043"/>
                <a:gd name="T90" fmla="*/ 16672 w 16672"/>
                <a:gd name="T91" fmla="*/ 0 h 11043"/>
                <a:gd name="T92" fmla="*/ 0 w 16672"/>
                <a:gd name="T93" fmla="*/ 11043 h 1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72" h="11043">
                  <a:moveTo>
                    <a:pt x="2336" y="9725"/>
                  </a:moveTo>
                  <a:lnTo>
                    <a:pt x="2336" y="1176"/>
                  </a:lnTo>
                  <a:lnTo>
                    <a:pt x="2342" y="1176"/>
                  </a:lnTo>
                  <a:lnTo>
                    <a:pt x="2342" y="1170"/>
                  </a:lnTo>
                  <a:lnTo>
                    <a:pt x="2573" y="1170"/>
                  </a:lnTo>
                  <a:lnTo>
                    <a:pt x="2573" y="1183"/>
                  </a:lnTo>
                  <a:lnTo>
                    <a:pt x="2349" y="1183"/>
                  </a:lnTo>
                  <a:lnTo>
                    <a:pt x="2349" y="2631"/>
                  </a:lnTo>
                  <a:lnTo>
                    <a:pt x="2573" y="2631"/>
                  </a:lnTo>
                  <a:lnTo>
                    <a:pt x="2573" y="2644"/>
                  </a:lnTo>
                  <a:lnTo>
                    <a:pt x="2349" y="2644"/>
                  </a:lnTo>
                  <a:lnTo>
                    <a:pt x="2349" y="4093"/>
                  </a:lnTo>
                  <a:lnTo>
                    <a:pt x="2573" y="4093"/>
                  </a:lnTo>
                  <a:lnTo>
                    <a:pt x="2573" y="4105"/>
                  </a:lnTo>
                  <a:lnTo>
                    <a:pt x="2349" y="4105"/>
                  </a:lnTo>
                  <a:lnTo>
                    <a:pt x="2349" y="5554"/>
                  </a:lnTo>
                  <a:lnTo>
                    <a:pt x="2573" y="5554"/>
                  </a:lnTo>
                  <a:lnTo>
                    <a:pt x="2573" y="5567"/>
                  </a:lnTo>
                  <a:lnTo>
                    <a:pt x="2349" y="5567"/>
                  </a:lnTo>
                  <a:lnTo>
                    <a:pt x="2349" y="7015"/>
                  </a:lnTo>
                  <a:lnTo>
                    <a:pt x="2573" y="7015"/>
                  </a:lnTo>
                  <a:lnTo>
                    <a:pt x="2573" y="7028"/>
                  </a:lnTo>
                  <a:lnTo>
                    <a:pt x="2349" y="7028"/>
                  </a:lnTo>
                  <a:lnTo>
                    <a:pt x="2349" y="8477"/>
                  </a:lnTo>
                  <a:lnTo>
                    <a:pt x="2573" y="8477"/>
                  </a:lnTo>
                  <a:lnTo>
                    <a:pt x="2573" y="8489"/>
                  </a:lnTo>
                  <a:lnTo>
                    <a:pt x="2349" y="8489"/>
                  </a:lnTo>
                  <a:lnTo>
                    <a:pt x="2349" y="9725"/>
                  </a:lnTo>
                  <a:lnTo>
                    <a:pt x="2349" y="9938"/>
                  </a:lnTo>
                  <a:lnTo>
                    <a:pt x="2573" y="9938"/>
                  </a:lnTo>
                  <a:lnTo>
                    <a:pt x="4647" y="9938"/>
                  </a:lnTo>
                  <a:lnTo>
                    <a:pt x="4647" y="8479"/>
                  </a:lnTo>
                  <a:lnTo>
                    <a:pt x="4647" y="2628"/>
                  </a:lnTo>
                  <a:lnTo>
                    <a:pt x="4647" y="1897"/>
                  </a:lnTo>
                  <a:lnTo>
                    <a:pt x="4653" y="1905"/>
                  </a:lnTo>
                  <a:lnTo>
                    <a:pt x="9270" y="8497"/>
                  </a:lnTo>
                  <a:lnTo>
                    <a:pt x="9270" y="8979"/>
                  </a:lnTo>
                  <a:lnTo>
                    <a:pt x="9270" y="9459"/>
                  </a:lnTo>
                  <a:lnTo>
                    <a:pt x="9270" y="9938"/>
                  </a:lnTo>
                  <a:lnTo>
                    <a:pt x="11568" y="9938"/>
                  </a:lnTo>
                  <a:lnTo>
                    <a:pt x="11568" y="9725"/>
                  </a:lnTo>
                  <a:lnTo>
                    <a:pt x="11581" y="9725"/>
                  </a:lnTo>
                  <a:lnTo>
                    <a:pt x="11581" y="9944"/>
                  </a:lnTo>
                  <a:lnTo>
                    <a:pt x="11574" y="9944"/>
                  </a:lnTo>
                  <a:lnTo>
                    <a:pt x="11574" y="9951"/>
                  </a:lnTo>
                  <a:lnTo>
                    <a:pt x="2573" y="9951"/>
                  </a:lnTo>
                  <a:lnTo>
                    <a:pt x="2342" y="9951"/>
                  </a:lnTo>
                  <a:lnTo>
                    <a:pt x="2342" y="9944"/>
                  </a:lnTo>
                  <a:lnTo>
                    <a:pt x="2336" y="9944"/>
                  </a:lnTo>
                  <a:lnTo>
                    <a:pt x="2336" y="9725"/>
                  </a:lnTo>
                  <a:close/>
                  <a:moveTo>
                    <a:pt x="7407" y="2381"/>
                  </a:moveTo>
                  <a:cubicBezTo>
                    <a:pt x="7539" y="1949"/>
                    <a:pt x="7796" y="1581"/>
                    <a:pt x="8150" y="1319"/>
                  </a:cubicBezTo>
                  <a:cubicBezTo>
                    <a:pt x="8503" y="1058"/>
                    <a:pt x="8928" y="920"/>
                    <a:pt x="9379" y="919"/>
                  </a:cubicBezTo>
                  <a:lnTo>
                    <a:pt x="9379" y="919"/>
                  </a:lnTo>
                  <a:lnTo>
                    <a:pt x="9383" y="919"/>
                  </a:lnTo>
                  <a:lnTo>
                    <a:pt x="9388" y="919"/>
                  </a:lnTo>
                  <a:lnTo>
                    <a:pt x="9388" y="919"/>
                  </a:lnTo>
                  <a:cubicBezTo>
                    <a:pt x="10526" y="921"/>
                    <a:pt x="11450" y="1848"/>
                    <a:pt x="11450" y="2986"/>
                  </a:cubicBezTo>
                  <a:cubicBezTo>
                    <a:pt x="11450" y="3560"/>
                    <a:pt x="11253" y="4038"/>
                    <a:pt x="10848" y="4444"/>
                  </a:cubicBezTo>
                  <a:lnTo>
                    <a:pt x="10848" y="4444"/>
                  </a:lnTo>
                  <a:lnTo>
                    <a:pt x="10845" y="4447"/>
                  </a:lnTo>
                  <a:lnTo>
                    <a:pt x="10842" y="4450"/>
                  </a:lnTo>
                  <a:lnTo>
                    <a:pt x="10842" y="4450"/>
                  </a:lnTo>
                  <a:cubicBezTo>
                    <a:pt x="10572" y="4720"/>
                    <a:pt x="10241" y="4909"/>
                    <a:pt x="9885" y="4998"/>
                  </a:cubicBezTo>
                  <a:cubicBezTo>
                    <a:pt x="9727" y="5037"/>
                    <a:pt x="9565" y="5056"/>
                    <a:pt x="9401" y="5056"/>
                  </a:cubicBezTo>
                  <a:cubicBezTo>
                    <a:pt x="9195" y="5056"/>
                    <a:pt x="8987" y="5025"/>
                    <a:pt x="8783" y="4964"/>
                  </a:cubicBezTo>
                  <a:lnTo>
                    <a:pt x="8783" y="4964"/>
                  </a:lnTo>
                  <a:lnTo>
                    <a:pt x="8779" y="4962"/>
                  </a:lnTo>
                  <a:lnTo>
                    <a:pt x="8775" y="4961"/>
                  </a:lnTo>
                  <a:lnTo>
                    <a:pt x="8775" y="4961"/>
                  </a:lnTo>
                  <a:cubicBezTo>
                    <a:pt x="7688" y="4626"/>
                    <a:pt x="7074" y="3470"/>
                    <a:pt x="7407" y="2381"/>
                  </a:cubicBezTo>
                  <a:close/>
                  <a:moveTo>
                    <a:pt x="12397" y="2597"/>
                  </a:moveTo>
                  <a:lnTo>
                    <a:pt x="12398" y="2593"/>
                  </a:lnTo>
                  <a:lnTo>
                    <a:pt x="12399" y="2589"/>
                  </a:lnTo>
                  <a:lnTo>
                    <a:pt x="12399" y="2589"/>
                  </a:lnTo>
                  <a:cubicBezTo>
                    <a:pt x="12584" y="1796"/>
                    <a:pt x="13280" y="1243"/>
                    <a:pt x="14094" y="1241"/>
                  </a:cubicBezTo>
                  <a:lnTo>
                    <a:pt x="14094" y="1241"/>
                  </a:lnTo>
                  <a:lnTo>
                    <a:pt x="14098" y="1241"/>
                  </a:lnTo>
                  <a:lnTo>
                    <a:pt x="14102" y="1241"/>
                  </a:lnTo>
                  <a:lnTo>
                    <a:pt x="14102" y="1241"/>
                  </a:lnTo>
                  <a:cubicBezTo>
                    <a:pt x="14915" y="1243"/>
                    <a:pt x="15592" y="1772"/>
                    <a:pt x="15790" y="2559"/>
                  </a:cubicBezTo>
                  <a:lnTo>
                    <a:pt x="15790" y="2559"/>
                  </a:lnTo>
                  <a:lnTo>
                    <a:pt x="15791" y="2564"/>
                  </a:lnTo>
                  <a:lnTo>
                    <a:pt x="15792" y="2568"/>
                  </a:lnTo>
                  <a:lnTo>
                    <a:pt x="15792" y="2568"/>
                  </a:lnTo>
                  <a:cubicBezTo>
                    <a:pt x="16022" y="3500"/>
                    <a:pt x="15453" y="4447"/>
                    <a:pt x="14520" y="4679"/>
                  </a:cubicBezTo>
                  <a:cubicBezTo>
                    <a:pt x="14379" y="4714"/>
                    <a:pt x="14238" y="4731"/>
                    <a:pt x="14098" y="4731"/>
                  </a:cubicBezTo>
                  <a:cubicBezTo>
                    <a:pt x="13316" y="4731"/>
                    <a:pt x="12602" y="4201"/>
                    <a:pt x="12405" y="3408"/>
                  </a:cubicBezTo>
                  <a:cubicBezTo>
                    <a:pt x="12333" y="3121"/>
                    <a:pt x="12331" y="2885"/>
                    <a:pt x="12397" y="2597"/>
                  </a:cubicBezTo>
                  <a:close/>
                  <a:moveTo>
                    <a:pt x="0" y="11043"/>
                  </a:moveTo>
                  <a:lnTo>
                    <a:pt x="16672" y="11043"/>
                  </a:lnTo>
                  <a:lnTo>
                    <a:pt x="16672" y="0"/>
                  </a:lnTo>
                  <a:lnTo>
                    <a:pt x="0" y="0"/>
                  </a:lnTo>
                  <a:lnTo>
                    <a:pt x="0" y="110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96">
              <a:extLst>
                <a:ext uri="{FF2B5EF4-FFF2-40B4-BE49-F238E27FC236}">
                  <a16:creationId xmlns:a16="http://schemas.microsoft.com/office/drawing/2014/main" id="{7259BFF2-BEE3-252A-86D2-FA26C5A1CD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1275" y="1611313"/>
              <a:ext cx="1406525" cy="1000125"/>
            </a:xfrm>
            <a:custGeom>
              <a:avLst/>
              <a:gdLst>
                <a:gd name="T0" fmla="*/ 16889 w 17106"/>
                <a:gd name="T1" fmla="*/ 11926 h 12143"/>
                <a:gd name="T2" fmla="*/ 217 w 17106"/>
                <a:gd name="T3" fmla="*/ 11926 h 12143"/>
                <a:gd name="T4" fmla="*/ 217 w 17106"/>
                <a:gd name="T5" fmla="*/ 883 h 12143"/>
                <a:gd name="T6" fmla="*/ 16889 w 17106"/>
                <a:gd name="T7" fmla="*/ 883 h 12143"/>
                <a:gd name="T8" fmla="*/ 16889 w 17106"/>
                <a:gd name="T9" fmla="*/ 11926 h 12143"/>
                <a:gd name="T10" fmla="*/ 881 w 17106"/>
                <a:gd name="T11" fmla="*/ 225 h 12143"/>
                <a:gd name="T12" fmla="*/ 1097 w 17106"/>
                <a:gd name="T13" fmla="*/ 441 h 12143"/>
                <a:gd name="T14" fmla="*/ 881 w 17106"/>
                <a:gd name="T15" fmla="*/ 658 h 12143"/>
                <a:gd name="T16" fmla="*/ 664 w 17106"/>
                <a:gd name="T17" fmla="*/ 441 h 12143"/>
                <a:gd name="T18" fmla="*/ 881 w 17106"/>
                <a:gd name="T19" fmla="*/ 225 h 12143"/>
                <a:gd name="T20" fmla="*/ 1588 w 17106"/>
                <a:gd name="T21" fmla="*/ 225 h 12143"/>
                <a:gd name="T22" fmla="*/ 1804 w 17106"/>
                <a:gd name="T23" fmla="*/ 441 h 12143"/>
                <a:gd name="T24" fmla="*/ 1588 w 17106"/>
                <a:gd name="T25" fmla="*/ 658 h 12143"/>
                <a:gd name="T26" fmla="*/ 1371 w 17106"/>
                <a:gd name="T27" fmla="*/ 441 h 12143"/>
                <a:gd name="T28" fmla="*/ 1588 w 17106"/>
                <a:gd name="T29" fmla="*/ 225 h 12143"/>
                <a:gd name="T30" fmla="*/ 2295 w 17106"/>
                <a:gd name="T31" fmla="*/ 225 h 12143"/>
                <a:gd name="T32" fmla="*/ 2511 w 17106"/>
                <a:gd name="T33" fmla="*/ 441 h 12143"/>
                <a:gd name="T34" fmla="*/ 2295 w 17106"/>
                <a:gd name="T35" fmla="*/ 658 h 12143"/>
                <a:gd name="T36" fmla="*/ 2078 w 17106"/>
                <a:gd name="T37" fmla="*/ 441 h 12143"/>
                <a:gd name="T38" fmla="*/ 2295 w 17106"/>
                <a:gd name="T39" fmla="*/ 225 h 12143"/>
                <a:gd name="T40" fmla="*/ 17106 w 17106"/>
                <a:gd name="T41" fmla="*/ 500 h 12143"/>
                <a:gd name="T42" fmla="*/ 16606 w 17106"/>
                <a:gd name="T43" fmla="*/ 0 h 12143"/>
                <a:gd name="T44" fmla="*/ 8961 w 17106"/>
                <a:gd name="T45" fmla="*/ 0 h 12143"/>
                <a:gd name="T46" fmla="*/ 8559 w 17106"/>
                <a:gd name="T47" fmla="*/ 0 h 12143"/>
                <a:gd name="T48" fmla="*/ 500 w 17106"/>
                <a:gd name="T49" fmla="*/ 0 h 12143"/>
                <a:gd name="T50" fmla="*/ 0 w 17106"/>
                <a:gd name="T51" fmla="*/ 500 h 12143"/>
                <a:gd name="T52" fmla="*/ 0 w 17106"/>
                <a:gd name="T53" fmla="*/ 12143 h 12143"/>
                <a:gd name="T54" fmla="*/ 17106 w 17106"/>
                <a:gd name="T55" fmla="*/ 12143 h 12143"/>
                <a:gd name="T56" fmla="*/ 17106 w 17106"/>
                <a:gd name="T57" fmla="*/ 500 h 12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106" h="12143">
                  <a:moveTo>
                    <a:pt x="16889" y="11926"/>
                  </a:moveTo>
                  <a:lnTo>
                    <a:pt x="217" y="11926"/>
                  </a:lnTo>
                  <a:lnTo>
                    <a:pt x="217" y="883"/>
                  </a:lnTo>
                  <a:lnTo>
                    <a:pt x="16889" y="883"/>
                  </a:lnTo>
                  <a:lnTo>
                    <a:pt x="16889" y="11926"/>
                  </a:lnTo>
                  <a:close/>
                  <a:moveTo>
                    <a:pt x="881" y="225"/>
                  </a:moveTo>
                  <a:cubicBezTo>
                    <a:pt x="1000" y="225"/>
                    <a:pt x="1097" y="322"/>
                    <a:pt x="1097" y="441"/>
                  </a:cubicBezTo>
                  <a:cubicBezTo>
                    <a:pt x="1097" y="561"/>
                    <a:pt x="1000" y="658"/>
                    <a:pt x="881" y="658"/>
                  </a:cubicBezTo>
                  <a:cubicBezTo>
                    <a:pt x="761" y="658"/>
                    <a:pt x="664" y="561"/>
                    <a:pt x="664" y="441"/>
                  </a:cubicBezTo>
                  <a:cubicBezTo>
                    <a:pt x="664" y="322"/>
                    <a:pt x="761" y="225"/>
                    <a:pt x="881" y="225"/>
                  </a:cubicBezTo>
                  <a:close/>
                  <a:moveTo>
                    <a:pt x="1588" y="225"/>
                  </a:moveTo>
                  <a:cubicBezTo>
                    <a:pt x="1707" y="225"/>
                    <a:pt x="1804" y="322"/>
                    <a:pt x="1804" y="441"/>
                  </a:cubicBezTo>
                  <a:cubicBezTo>
                    <a:pt x="1804" y="561"/>
                    <a:pt x="1707" y="658"/>
                    <a:pt x="1588" y="658"/>
                  </a:cubicBezTo>
                  <a:cubicBezTo>
                    <a:pt x="1468" y="658"/>
                    <a:pt x="1371" y="561"/>
                    <a:pt x="1371" y="441"/>
                  </a:cubicBezTo>
                  <a:cubicBezTo>
                    <a:pt x="1371" y="322"/>
                    <a:pt x="1468" y="225"/>
                    <a:pt x="1588" y="225"/>
                  </a:cubicBezTo>
                  <a:close/>
                  <a:moveTo>
                    <a:pt x="2295" y="225"/>
                  </a:moveTo>
                  <a:cubicBezTo>
                    <a:pt x="2414" y="225"/>
                    <a:pt x="2511" y="322"/>
                    <a:pt x="2511" y="441"/>
                  </a:cubicBezTo>
                  <a:cubicBezTo>
                    <a:pt x="2511" y="561"/>
                    <a:pt x="2414" y="658"/>
                    <a:pt x="2295" y="658"/>
                  </a:cubicBezTo>
                  <a:cubicBezTo>
                    <a:pt x="2175" y="658"/>
                    <a:pt x="2078" y="561"/>
                    <a:pt x="2078" y="441"/>
                  </a:cubicBezTo>
                  <a:cubicBezTo>
                    <a:pt x="2078" y="322"/>
                    <a:pt x="2175" y="225"/>
                    <a:pt x="2295" y="225"/>
                  </a:cubicBezTo>
                  <a:close/>
                  <a:moveTo>
                    <a:pt x="17106" y="500"/>
                  </a:moveTo>
                  <a:cubicBezTo>
                    <a:pt x="17106" y="224"/>
                    <a:pt x="16882" y="0"/>
                    <a:pt x="16606" y="0"/>
                  </a:cubicBezTo>
                  <a:lnTo>
                    <a:pt x="8961" y="0"/>
                  </a:lnTo>
                  <a:lnTo>
                    <a:pt x="8559" y="0"/>
                  </a:lnTo>
                  <a:lnTo>
                    <a:pt x="500" y="0"/>
                  </a:lnTo>
                  <a:cubicBezTo>
                    <a:pt x="224" y="0"/>
                    <a:pt x="0" y="224"/>
                    <a:pt x="0" y="500"/>
                  </a:cubicBezTo>
                  <a:lnTo>
                    <a:pt x="0" y="12143"/>
                  </a:lnTo>
                  <a:lnTo>
                    <a:pt x="17106" y="12143"/>
                  </a:lnTo>
                  <a:lnTo>
                    <a:pt x="17106" y="500"/>
                  </a:lnTo>
                </a:path>
              </a:pathLst>
            </a:custGeom>
            <a:solidFill>
              <a:srgbClr val="1B1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98BAAAE-E00D-FFFE-E83D-23EA460EE7F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353800" y="5692877"/>
            <a:ext cx="395748" cy="48408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1B2D48-4C34-8D39-62D6-D4A14AC7B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8" y="1670255"/>
            <a:ext cx="5599809" cy="341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27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85" y="215868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JavaScript </a:t>
            </a:r>
            <a:r>
              <a:rPr lang="en-IN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Variable Names</a:t>
            </a:r>
            <a:endParaRPr lang="en-IN" sz="8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3041B2-72D9-6D76-9ECA-1413B85FAF43}"/>
              </a:ext>
            </a:extLst>
          </p:cNvPr>
          <p:cNvSpPr/>
          <p:nvPr/>
        </p:nvSpPr>
        <p:spPr>
          <a:xfrm>
            <a:off x="461544" y="1468480"/>
            <a:ext cx="7819314" cy="90893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Should not use any of the JavaScript-reserved keywords as variable names.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13" y="6178224"/>
            <a:ext cx="1265902" cy="4133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4F7BF6-1D07-E733-218C-EB3BD7218268}"/>
              </a:ext>
            </a:extLst>
          </p:cNvPr>
          <p:cNvSpPr/>
          <p:nvPr/>
        </p:nvSpPr>
        <p:spPr>
          <a:xfrm>
            <a:off x="483510" y="2666868"/>
            <a:ext cx="7797347" cy="90893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>
              <a:spcBef>
                <a:spcPts val="1400"/>
              </a:spcBef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JavaScript variable names should not start with a numeral (0-9).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56F4E-93C4-1EBA-3A89-83836691A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215" y="1648970"/>
            <a:ext cx="3560059" cy="356005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38918C-65E7-6F92-3215-B119640439AD}"/>
              </a:ext>
            </a:extLst>
          </p:cNvPr>
          <p:cNvSpPr/>
          <p:nvPr/>
        </p:nvSpPr>
        <p:spPr>
          <a:xfrm>
            <a:off x="527754" y="3907518"/>
            <a:ext cx="7753104" cy="90893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Must begin with a letter or the underscore character</a:t>
            </a:r>
          </a:p>
        </p:txBody>
      </p:sp>
    </p:spTree>
    <p:extLst>
      <p:ext uri="{BB962C8B-B14F-4D97-AF65-F5344CB8AC3E}">
        <p14:creationId xmlns:p14="http://schemas.microsoft.com/office/powerpoint/2010/main" val="3931949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85" y="215869"/>
            <a:ext cx="9249175" cy="606363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JavaScript </a:t>
            </a:r>
            <a:r>
              <a:rPr lang="en-IN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Reserved Names</a:t>
            </a:r>
            <a:endParaRPr lang="en-IN" sz="8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710" y="6180837"/>
            <a:ext cx="1090708" cy="3561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3B5248-7E1F-FEBE-CC74-D8651D373B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2" t="19433" r="20612" b="13050"/>
          <a:stretch/>
        </p:blipFill>
        <p:spPr>
          <a:xfrm>
            <a:off x="478484" y="822231"/>
            <a:ext cx="9784715" cy="57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74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7" y="329944"/>
            <a:ext cx="10515600" cy="736087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70C0"/>
                </a:solidFill>
                <a:latin typeface="Arial Rounded MT Bold" panose="020F0704030504030204" pitchFamily="34" charset="0"/>
              </a:rPr>
              <a:t>JavaScript </a:t>
            </a:r>
            <a:r>
              <a:rPr lang="en-IN" dirty="0">
                <a:solidFill>
                  <a:srgbClr val="002060"/>
                </a:solidFill>
                <a:latin typeface="Arial Rounded MT Bold" panose="020F0704030504030204" pitchFamily="34" charset="0"/>
              </a:rPr>
              <a:t>Operators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682E0A5-4631-2F27-F51A-DEB001D0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9680" y="5014452"/>
            <a:ext cx="3891116" cy="580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IN" sz="2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22DD8E-7DD0-34B0-D831-834B7DC56091}"/>
              </a:ext>
            </a:extLst>
          </p:cNvPr>
          <p:cNvGrpSpPr/>
          <p:nvPr/>
        </p:nvGrpSpPr>
        <p:grpSpPr>
          <a:xfrm>
            <a:off x="848637" y="857598"/>
            <a:ext cx="6967152" cy="1653222"/>
            <a:chOff x="108397" y="-122119"/>
            <a:chExt cx="6967152" cy="16532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C9AD40-070E-B23F-F84E-2D425B3E6E20}"/>
                </a:ext>
              </a:extLst>
            </p:cNvPr>
            <p:cNvSpPr/>
            <p:nvPr/>
          </p:nvSpPr>
          <p:spPr bwMode="white">
            <a:xfrm>
              <a:off x="1312541" y="619429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CF5B25-E430-4E11-A924-AB5E3DEE2A81}"/>
                </a:ext>
              </a:extLst>
            </p:cNvPr>
            <p:cNvSpPr txBox="1"/>
            <p:nvPr/>
          </p:nvSpPr>
          <p:spPr>
            <a:xfrm>
              <a:off x="108397" y="-122119"/>
              <a:ext cx="6967152" cy="911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i="0" u="none" strike="noStrike" dirty="0">
                  <a:solidFill>
                    <a:srgbClr val="3F3F3F"/>
                  </a:solidFill>
                  <a:effectLst/>
                  <a:latin typeface="Arial Rounded MT Bold" panose="020F0704030504030204" pitchFamily="34" charset="0"/>
                </a:rPr>
                <a:t>JavaScript language supports the following type of operators</a:t>
              </a:r>
              <a:r>
                <a:rPr lang="en-US" sz="2400" b="0" i="0" u="none" strike="noStrike" dirty="0">
                  <a:solidFill>
                    <a:srgbClr val="3F3F3F"/>
                  </a:solidFill>
                  <a:effectLst/>
                  <a:latin typeface="Arial Rounded MT Bold" panose="020F0704030504030204" pitchFamily="34" charset="0"/>
                </a:rPr>
                <a:t>: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7E43BD8-2D9F-9281-9F5A-B993C0FF66E5}"/>
              </a:ext>
            </a:extLst>
          </p:cNvPr>
          <p:cNvSpPr/>
          <p:nvPr/>
        </p:nvSpPr>
        <p:spPr bwMode="white">
          <a:xfrm>
            <a:off x="8980250" y="3694515"/>
            <a:ext cx="2148945" cy="91167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F098469-CC4A-D8EF-2238-3EEABA339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21" y="3586747"/>
            <a:ext cx="4882025" cy="325161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588779F-E486-ACBC-D034-92EB05350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2805" y="1930975"/>
            <a:ext cx="2607328" cy="18425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5894977-6A00-D1A8-9CA2-CD87ED034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547" y="1263496"/>
            <a:ext cx="2515584" cy="18928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DE94B9B-62CB-7E2D-7BB9-2C8BC3524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93005" y="4032549"/>
            <a:ext cx="2077128" cy="161637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1B5277-29D7-B92B-F974-3D33EBB74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3" y="3651992"/>
            <a:ext cx="2027265" cy="170142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C692844-DCC9-0847-8A7E-9C4684E33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2842" y="1654620"/>
            <a:ext cx="2408929" cy="184253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FC2C57D-5DF0-8641-200E-709DEFA0E2A2}"/>
              </a:ext>
            </a:extLst>
          </p:cNvPr>
          <p:cNvSpPr txBox="1"/>
          <p:nvPr/>
        </p:nvSpPr>
        <p:spPr>
          <a:xfrm>
            <a:off x="1180418" y="2036549"/>
            <a:ext cx="229828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40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Arithmetic Operators:</a:t>
            </a:r>
          </a:p>
          <a:p>
            <a:pPr rtl="0" fontAlgn="base">
              <a:spcBef>
                <a:spcPts val="140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(+,-,/,*,%,++,--)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C7D2D9-24EA-B978-FED1-BCE20019815D}"/>
              </a:ext>
            </a:extLst>
          </p:cNvPr>
          <p:cNvSpPr txBox="1"/>
          <p:nvPr/>
        </p:nvSpPr>
        <p:spPr>
          <a:xfrm>
            <a:off x="4817861" y="1755902"/>
            <a:ext cx="2180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Comparison Operators: (==,!=,&lt;=,&gt;=,&lt;,&gt;)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D49ADC-46BC-863F-0587-6470DCCE252C}"/>
              </a:ext>
            </a:extLst>
          </p:cNvPr>
          <p:cNvSpPr txBox="1"/>
          <p:nvPr/>
        </p:nvSpPr>
        <p:spPr>
          <a:xfrm>
            <a:off x="8492202" y="1462638"/>
            <a:ext cx="2408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Logical (or Relational) Operators: (&amp;&amp;,||,!)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E0524-7EBF-DE72-9BDA-AFD7D661511D}"/>
              </a:ext>
            </a:extLst>
          </p:cNvPr>
          <p:cNvSpPr txBox="1"/>
          <p:nvPr/>
        </p:nvSpPr>
        <p:spPr>
          <a:xfrm>
            <a:off x="1818423" y="4123029"/>
            <a:ext cx="16983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Assignment Operators: (=,+=,-=,*=,/=)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3B4D4-94E9-B683-3009-53B01AA0F64E}"/>
              </a:ext>
            </a:extLst>
          </p:cNvPr>
          <p:cNvSpPr txBox="1"/>
          <p:nvPr/>
        </p:nvSpPr>
        <p:spPr>
          <a:xfrm>
            <a:off x="8701514" y="3789132"/>
            <a:ext cx="22731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Conditional (or ternary) Operators: (?: )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89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7" y="329944"/>
            <a:ext cx="10515600" cy="736087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Conditional </a:t>
            </a:r>
            <a:r>
              <a:rPr lang="en-IN" sz="3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Statements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FB9D7B-E3B5-314D-0C74-67BB55F79383}"/>
              </a:ext>
            </a:extLst>
          </p:cNvPr>
          <p:cNvSpPr/>
          <p:nvPr/>
        </p:nvSpPr>
        <p:spPr>
          <a:xfrm>
            <a:off x="848636" y="2569450"/>
            <a:ext cx="10664937" cy="263265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1B0C3-6E9B-68D0-D147-BC3837CB6E0E}"/>
              </a:ext>
            </a:extLst>
          </p:cNvPr>
          <p:cNvSpPr txBox="1"/>
          <p:nvPr/>
        </p:nvSpPr>
        <p:spPr>
          <a:xfrm>
            <a:off x="848637" y="1234674"/>
            <a:ext cx="10664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>
                <a:latin typeface="Arial Rounded MT Bold" panose="020F0704030504030204" pitchFamily="34" charset="0"/>
              </a:rPr>
              <a:t>JavaScript supports conditional statements which are used to perform different actions based on different conditions.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5E21F-D9ED-361E-358E-5E86C6FBD50A}"/>
              </a:ext>
            </a:extLst>
          </p:cNvPr>
          <p:cNvSpPr txBox="1"/>
          <p:nvPr/>
        </p:nvSpPr>
        <p:spPr>
          <a:xfrm>
            <a:off x="1022519" y="2778056"/>
            <a:ext cx="9684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JavaScript supports the following forms of 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if-else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 statements: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54DEA15-E73D-1359-98FE-BDA7DCA55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697" y="601161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BEF7-ECB3-EF83-EFC8-2FDE4FBF7EE6}"/>
              </a:ext>
            </a:extLst>
          </p:cNvPr>
          <p:cNvSpPr txBox="1"/>
          <p:nvPr/>
        </p:nvSpPr>
        <p:spPr>
          <a:xfrm>
            <a:off x="1081548" y="3412633"/>
            <a:ext cx="9674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 </a:t>
            </a:r>
            <a:r>
              <a:rPr lang="en-US" alt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if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 to specify a block of code to be executed, if a specified condition is true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 </a:t>
            </a:r>
            <a:r>
              <a:rPr lang="en-US" alt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else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 to specify a block of code to be executed, if the same condition is false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 </a:t>
            </a:r>
            <a:r>
              <a:rPr lang="en-US" alt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else if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to specify a new condition to test, if the first condition is false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 </a:t>
            </a:r>
            <a:r>
              <a:rPr lang="en-US" alt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switch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 to specify many alternative blocks of code to be executed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03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7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7" y="329944"/>
            <a:ext cx="10515600" cy="736087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If </a:t>
            </a:r>
            <a:r>
              <a:rPr lang="en-IN" sz="3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E9217F1D-A658-2152-E03C-23207DAEE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37" y="1237821"/>
            <a:ext cx="107330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Rounded MT Bold" panose="020F0704030504030204" pitchFamily="34" charset="0"/>
              </a:rPr>
              <a:t>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Arial Rounded MT Bold" panose="020F0704030504030204" pitchFamily="34" charset="0"/>
              </a:rPr>
              <a:t>if 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Rounded MT Bold" panose="020F0704030504030204" pitchFamily="34" charset="0"/>
              </a:rPr>
              <a:t> to specify a block of JavaScript code to be executed if a condition is true.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F5A2D-7B8F-D3ED-BAA1-A7E86BE69D23}"/>
              </a:ext>
            </a:extLst>
          </p:cNvPr>
          <p:cNvSpPr txBox="1"/>
          <p:nvPr/>
        </p:nvSpPr>
        <p:spPr>
          <a:xfrm>
            <a:off x="1042219" y="2268396"/>
            <a:ext cx="44048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b="0" i="1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condition</a:t>
            </a:r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 </a:t>
            </a:r>
          </a:p>
          <a:p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 </a:t>
            </a:r>
            <a:r>
              <a:rPr lang="en-US" b="0" i="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//</a:t>
            </a:r>
            <a:r>
              <a:rPr lang="en-US" b="0" i="1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block of code to be executed if the condition is true</a:t>
            </a:r>
            <a:br>
              <a:rPr lang="en-US" b="0" i="1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I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Freeform 96">
            <a:extLst>
              <a:ext uri="{FF2B5EF4-FFF2-40B4-BE49-F238E27FC236}">
                <a16:creationId xmlns:a16="http://schemas.microsoft.com/office/drawing/2014/main" id="{E1E3B25C-F5E6-1C58-1C62-E9796F418A54}"/>
              </a:ext>
            </a:extLst>
          </p:cNvPr>
          <p:cNvSpPr>
            <a:spLocks noEditPoints="1"/>
          </p:cNvSpPr>
          <p:nvPr/>
        </p:nvSpPr>
        <p:spPr bwMode="auto">
          <a:xfrm>
            <a:off x="848638" y="1778944"/>
            <a:ext cx="4922898" cy="3333830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96">
            <a:extLst>
              <a:ext uri="{FF2B5EF4-FFF2-40B4-BE49-F238E27FC236}">
                <a16:creationId xmlns:a16="http://schemas.microsoft.com/office/drawing/2014/main" id="{E0363B93-6F95-C364-4F6D-2EB6357DFB3F}"/>
              </a:ext>
            </a:extLst>
          </p:cNvPr>
          <p:cNvSpPr>
            <a:spLocks noEditPoints="1"/>
          </p:cNvSpPr>
          <p:nvPr/>
        </p:nvSpPr>
        <p:spPr bwMode="auto">
          <a:xfrm>
            <a:off x="6341806" y="1778944"/>
            <a:ext cx="5001556" cy="3333830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CBF49A-FD4E-D8A0-40ED-964D3DAA849E}"/>
              </a:ext>
            </a:extLst>
          </p:cNvPr>
          <p:cNvSpPr txBox="1"/>
          <p:nvPr/>
        </p:nvSpPr>
        <p:spPr>
          <a:xfrm>
            <a:off x="6529224" y="2222229"/>
            <a:ext cx="44632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(hour &lt;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 greeting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"Good day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35365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7" y="329944"/>
            <a:ext cx="10515600" cy="736087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Else </a:t>
            </a:r>
            <a:r>
              <a:rPr lang="en-IN" sz="3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8F5A2D-7B8F-D3ED-BAA1-A7E86BE69D23}"/>
              </a:ext>
            </a:extLst>
          </p:cNvPr>
          <p:cNvSpPr txBox="1"/>
          <p:nvPr/>
        </p:nvSpPr>
        <p:spPr>
          <a:xfrm>
            <a:off x="1032387" y="2004921"/>
            <a:ext cx="44048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block of code to be executed if the condition is true</a:t>
            </a:r>
            <a:br>
              <a:rPr lang="en-US" b="0" i="1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 </a:t>
            </a:r>
          </a:p>
          <a:p>
            <a:r>
              <a:rPr lang="en-US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 //</a:t>
            </a:r>
            <a:r>
              <a:rPr 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block of code to be executed if the condition is false</a:t>
            </a:r>
            <a:br>
              <a:rPr 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endParaRPr lang="en-IN" dirty="0">
              <a:highlight>
                <a:srgbClr val="FFFF00"/>
              </a:highligh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Freeform 96">
            <a:extLst>
              <a:ext uri="{FF2B5EF4-FFF2-40B4-BE49-F238E27FC236}">
                <a16:creationId xmlns:a16="http://schemas.microsoft.com/office/drawing/2014/main" id="{E1E3B25C-F5E6-1C58-1C62-E9796F418A54}"/>
              </a:ext>
            </a:extLst>
          </p:cNvPr>
          <p:cNvSpPr>
            <a:spLocks noEditPoints="1"/>
          </p:cNvSpPr>
          <p:nvPr/>
        </p:nvSpPr>
        <p:spPr bwMode="auto">
          <a:xfrm>
            <a:off x="848638" y="1667055"/>
            <a:ext cx="4922898" cy="3583371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96">
            <a:extLst>
              <a:ext uri="{FF2B5EF4-FFF2-40B4-BE49-F238E27FC236}">
                <a16:creationId xmlns:a16="http://schemas.microsoft.com/office/drawing/2014/main" id="{E0363B93-6F95-C364-4F6D-2EB6357DFB3F}"/>
              </a:ext>
            </a:extLst>
          </p:cNvPr>
          <p:cNvSpPr>
            <a:spLocks noEditPoints="1"/>
          </p:cNvSpPr>
          <p:nvPr/>
        </p:nvSpPr>
        <p:spPr bwMode="auto">
          <a:xfrm>
            <a:off x="6341806" y="1667055"/>
            <a:ext cx="5001556" cy="3583371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CBF49A-FD4E-D8A0-40ED-964D3DAA849E}"/>
              </a:ext>
            </a:extLst>
          </p:cNvPr>
          <p:cNvSpPr txBox="1"/>
          <p:nvPr/>
        </p:nvSpPr>
        <p:spPr>
          <a:xfrm>
            <a:off x="6529224" y="2222229"/>
            <a:ext cx="44632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(hour &lt;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greeting = "Good day";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} </a:t>
            </a:r>
          </a:p>
          <a:p>
            <a:r>
              <a:rPr lang="en-US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 greeting = "Good evening";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01D74C7-8F24-B419-D0A5-57691CE83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37" y="1181877"/>
            <a:ext cx="100711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Arial Rounded MT Bold" panose="020F0704030504030204" pitchFamily="34" charset="0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 statement to specify a block of code to be executed if the condition is false.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808253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74" y="258823"/>
            <a:ext cx="10515600" cy="736087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else if </a:t>
            </a:r>
            <a:r>
              <a:rPr lang="en-IN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statement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2" y="6230615"/>
            <a:ext cx="1375287" cy="4490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8F5A2D-7B8F-D3ED-BAA1-A7E86BE69D23}"/>
              </a:ext>
            </a:extLst>
          </p:cNvPr>
          <p:cNvSpPr txBox="1"/>
          <p:nvPr/>
        </p:nvSpPr>
        <p:spPr>
          <a:xfrm>
            <a:off x="608731" y="1993793"/>
            <a:ext cx="44048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condition1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block of code to be executed if condition1 is true</a:t>
            </a:r>
            <a:br>
              <a:rPr lang="en-US" b="0" i="1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 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else if 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condition2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block of code to be executed if the condition1 is false and condition2 is true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 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block of code to be executed if the condition1 is false and condition2 is false</a:t>
            </a:r>
            <a:br>
              <a:rPr lang="en-US" b="0" i="1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endParaRPr lang="en-I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Freeform 96">
            <a:extLst>
              <a:ext uri="{FF2B5EF4-FFF2-40B4-BE49-F238E27FC236}">
                <a16:creationId xmlns:a16="http://schemas.microsoft.com/office/drawing/2014/main" id="{E1E3B25C-F5E6-1C58-1C62-E9796F418A54}"/>
              </a:ext>
            </a:extLst>
          </p:cNvPr>
          <p:cNvSpPr>
            <a:spLocks noEditPoints="1"/>
          </p:cNvSpPr>
          <p:nvPr/>
        </p:nvSpPr>
        <p:spPr bwMode="auto">
          <a:xfrm>
            <a:off x="574317" y="1537224"/>
            <a:ext cx="5119543" cy="4474787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96">
            <a:extLst>
              <a:ext uri="{FF2B5EF4-FFF2-40B4-BE49-F238E27FC236}">
                <a16:creationId xmlns:a16="http://schemas.microsoft.com/office/drawing/2014/main" id="{E0363B93-6F95-C364-4F6D-2EB6357DFB3F}"/>
              </a:ext>
            </a:extLst>
          </p:cNvPr>
          <p:cNvSpPr>
            <a:spLocks noEditPoints="1"/>
          </p:cNvSpPr>
          <p:nvPr/>
        </p:nvSpPr>
        <p:spPr bwMode="auto">
          <a:xfrm>
            <a:off x="6067485" y="1537225"/>
            <a:ext cx="5565059" cy="4474786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CBF49A-FD4E-D8A0-40ED-964D3DAA849E}"/>
              </a:ext>
            </a:extLst>
          </p:cNvPr>
          <p:cNvSpPr txBox="1"/>
          <p:nvPr/>
        </p:nvSpPr>
        <p:spPr>
          <a:xfrm>
            <a:off x="6254904" y="2151109"/>
            <a:ext cx="52157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if (time &lt;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 greeting = "Good morning";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} 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else if (time &lt;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 greeting = "Good day";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} 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else 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 greeting = "Good evening";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01307F-EB07-B292-D2AA-BB3A75A91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74" y="1023252"/>
            <a:ext cx="9231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Arial Rounded MT Bold" panose="020F0704030504030204" pitchFamily="34" charset="0"/>
              </a:rPr>
              <a:t>else 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 statement to specify a new condition if the first condition is false.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2483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7" y="329944"/>
            <a:ext cx="10515600" cy="736087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Switch </a:t>
            </a:r>
            <a:r>
              <a:rPr lang="en-IN" sz="3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8F5A2D-7B8F-D3ED-BAA1-A7E86BE69D23}"/>
              </a:ext>
            </a:extLst>
          </p:cNvPr>
          <p:cNvSpPr txBox="1"/>
          <p:nvPr/>
        </p:nvSpPr>
        <p:spPr>
          <a:xfrm>
            <a:off x="924232" y="2004921"/>
            <a:ext cx="44048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switch(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expression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case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x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1" dirty="0">
                <a:effectLst/>
                <a:latin typeface="Consolas" panose="020B0609020204030204" pitchFamily="49" charset="0"/>
              </a:rPr>
              <a:t>   </a:t>
            </a:r>
            <a:r>
              <a:rPr 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// code block</a:t>
            </a:r>
            <a:br>
              <a:rPr lang="en-US" b="0" i="1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break;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case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y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1" dirty="0">
                <a:effectLst/>
                <a:latin typeface="Consolas" panose="020B0609020204030204" pitchFamily="49" charset="0"/>
              </a:rPr>
              <a:t>    </a:t>
            </a:r>
            <a:r>
              <a:rPr 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code block</a:t>
            </a:r>
            <a:br>
              <a:rPr lang="en-US" b="0" i="1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break;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default: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  </a:t>
            </a:r>
            <a:r>
              <a:rPr lang="en-US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code block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endParaRPr lang="en-IN" dirty="0">
              <a:highlight>
                <a:srgbClr val="FFFF00"/>
              </a:highligh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Freeform 96">
            <a:extLst>
              <a:ext uri="{FF2B5EF4-FFF2-40B4-BE49-F238E27FC236}">
                <a16:creationId xmlns:a16="http://schemas.microsoft.com/office/drawing/2014/main" id="{E1E3B25C-F5E6-1C58-1C62-E9796F418A54}"/>
              </a:ext>
            </a:extLst>
          </p:cNvPr>
          <p:cNvSpPr>
            <a:spLocks noEditPoints="1"/>
          </p:cNvSpPr>
          <p:nvPr/>
        </p:nvSpPr>
        <p:spPr bwMode="auto">
          <a:xfrm>
            <a:off x="848638" y="1667055"/>
            <a:ext cx="4922898" cy="4045487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96">
            <a:extLst>
              <a:ext uri="{FF2B5EF4-FFF2-40B4-BE49-F238E27FC236}">
                <a16:creationId xmlns:a16="http://schemas.microsoft.com/office/drawing/2014/main" id="{E0363B93-6F95-C364-4F6D-2EB6357DFB3F}"/>
              </a:ext>
            </a:extLst>
          </p:cNvPr>
          <p:cNvSpPr>
            <a:spLocks noEditPoints="1"/>
          </p:cNvSpPr>
          <p:nvPr/>
        </p:nvSpPr>
        <p:spPr bwMode="auto">
          <a:xfrm>
            <a:off x="6341806" y="1667055"/>
            <a:ext cx="5001556" cy="4045487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CBF49A-FD4E-D8A0-40ED-964D3DAA849E}"/>
              </a:ext>
            </a:extLst>
          </p:cNvPr>
          <p:cNvSpPr txBox="1"/>
          <p:nvPr/>
        </p:nvSpPr>
        <p:spPr>
          <a:xfrm>
            <a:off x="6538452" y="2088794"/>
            <a:ext cx="472931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let a = 2;</a:t>
            </a:r>
          </a:p>
          <a:p>
            <a:endParaRPr lang="en-US" sz="1400" b="0" i="0" dirty="0">
              <a:effectLst/>
              <a:latin typeface="Consolas" panose="020B0609020204030204" pitchFamily="49" charset="0"/>
            </a:endParaRP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switch (a) {</a:t>
            </a:r>
          </a:p>
          <a:p>
            <a:endParaRPr lang="en-US" sz="1400" b="0" i="0" dirty="0">
              <a:effectLst/>
              <a:latin typeface="Consolas" panose="020B0609020204030204" pitchFamily="49" charset="0"/>
            </a:endParaRP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    case 1: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        a = 'one';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        break;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    case 2: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        a = 'two';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        break;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    default: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        a = 'not found’;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        break;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console.log(`The value is ${a}`);</a:t>
            </a:r>
            <a:endParaRPr lang="en-IN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6DC7D0-BE6C-E3C3-47BF-DC82584EF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37" y="1024703"/>
            <a:ext cx="8692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Arial Rounded MT Bold" panose="020F0704030504030204" pitchFamily="34" charset="0"/>
              </a:rPr>
              <a:t>switch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 statement to select one of many code blocks to be executed.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44985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28" y="361543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 Syntax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291" y="6478660"/>
            <a:ext cx="233516" cy="2972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8" y="6178224"/>
            <a:ext cx="1375287" cy="44907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3B6AB8-9FA5-28D5-DCE1-07A06EB554B0}"/>
              </a:ext>
            </a:extLst>
          </p:cNvPr>
          <p:cNvSpPr/>
          <p:nvPr/>
        </p:nvSpPr>
        <p:spPr>
          <a:xfrm>
            <a:off x="5977891" y="1356427"/>
            <a:ext cx="5873152" cy="954154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1B5E2-8963-18B1-5C3B-2772C9B55811}"/>
              </a:ext>
            </a:extLst>
          </p:cNvPr>
          <p:cNvSpPr txBox="1"/>
          <p:nvPr/>
        </p:nvSpPr>
        <p:spPr>
          <a:xfrm>
            <a:off x="6096000" y="1479135"/>
            <a:ext cx="539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JavaScript consists of JavaScript statements that are placed within the </a:t>
            </a:r>
            <a:r>
              <a:rPr lang="en-US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Rounded MT Bold" panose="020F0704030504030204" pitchFamily="34" charset="0"/>
              </a:rPr>
              <a:t>&lt;script&gt;…&lt;/script&gt;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C0FE33-D596-3179-A1D4-893C19BEE179}"/>
              </a:ext>
            </a:extLst>
          </p:cNvPr>
          <p:cNvSpPr/>
          <p:nvPr/>
        </p:nvSpPr>
        <p:spPr>
          <a:xfrm>
            <a:off x="5977891" y="2697039"/>
            <a:ext cx="5873153" cy="865902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B8E831-837F-4419-C8A3-4BD8670B570F}"/>
              </a:ext>
            </a:extLst>
          </p:cNvPr>
          <p:cNvSpPr txBox="1"/>
          <p:nvPr/>
        </p:nvSpPr>
        <p:spPr>
          <a:xfrm>
            <a:off x="6096296" y="2806825"/>
            <a:ext cx="563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&lt;script&gt; type="text/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javascript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"&gt; and &lt;/script&gt; tell where JavaScript starts and ends.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Freeform 96">
            <a:extLst>
              <a:ext uri="{FF2B5EF4-FFF2-40B4-BE49-F238E27FC236}">
                <a16:creationId xmlns:a16="http://schemas.microsoft.com/office/drawing/2014/main" id="{6FAF551B-9EA0-8FFE-4B0C-9C73A703A809}"/>
              </a:ext>
            </a:extLst>
          </p:cNvPr>
          <p:cNvSpPr>
            <a:spLocks noEditPoints="1"/>
          </p:cNvSpPr>
          <p:nvPr/>
        </p:nvSpPr>
        <p:spPr bwMode="auto">
          <a:xfrm>
            <a:off x="340956" y="1336975"/>
            <a:ext cx="5297843" cy="3899584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B2C638-8AEA-5F67-4D08-9FE4E6D7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0" y="1659537"/>
            <a:ext cx="4320781" cy="22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275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4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6" y="207047"/>
            <a:ext cx="10515600" cy="736087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JavaScript </a:t>
            </a:r>
            <a:r>
              <a:rPr lang="en-IN" sz="3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Events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3" y="6162872"/>
            <a:ext cx="1131079" cy="369332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954DEA15-E73D-1359-98FE-BDA7DCA55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697" y="601161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3E5F8A-F5C3-974F-5D40-E40BDF87AE59}"/>
              </a:ext>
            </a:extLst>
          </p:cNvPr>
          <p:cNvSpPr/>
          <p:nvPr/>
        </p:nvSpPr>
        <p:spPr>
          <a:xfrm>
            <a:off x="848636" y="1058465"/>
            <a:ext cx="10664937" cy="62995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8358B-CBA2-781A-BB83-ED779E0196D1}"/>
              </a:ext>
            </a:extLst>
          </p:cNvPr>
          <p:cNvSpPr txBox="1"/>
          <p:nvPr/>
        </p:nvSpPr>
        <p:spPr>
          <a:xfrm>
            <a:off x="1014744" y="1142984"/>
            <a:ext cx="10664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JavaScript's interaction with HTML is handled through events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2F3DCB-EA0C-0155-4023-CBF1E1F16128}"/>
              </a:ext>
            </a:extLst>
          </p:cNvPr>
          <p:cNvSpPr/>
          <p:nvPr/>
        </p:nvSpPr>
        <p:spPr>
          <a:xfrm>
            <a:off x="848636" y="1919085"/>
            <a:ext cx="10664937" cy="62995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F8B50-46D0-8893-A384-2F45DB158A6A}"/>
              </a:ext>
            </a:extLst>
          </p:cNvPr>
          <p:cNvSpPr txBox="1"/>
          <p:nvPr/>
        </p:nvSpPr>
        <p:spPr>
          <a:xfrm>
            <a:off x="1087120" y="2003604"/>
            <a:ext cx="105925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Events are actions.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3809352-EE2A-EE63-D697-3CFAD8DC1E0D}"/>
              </a:ext>
            </a:extLst>
          </p:cNvPr>
          <p:cNvSpPr/>
          <p:nvPr/>
        </p:nvSpPr>
        <p:spPr>
          <a:xfrm>
            <a:off x="848636" y="2832848"/>
            <a:ext cx="10664937" cy="3052560"/>
          </a:xfrm>
          <a:prstGeom prst="roundRect">
            <a:avLst>
              <a:gd name="adj" fmla="val 17942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 fontAlgn="base">
              <a:spcBef>
                <a:spcPts val="140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A few examples of events:</a:t>
            </a:r>
          </a:p>
          <a:p>
            <a:pPr marL="742950" lvl="1" indent="-285750" algn="just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A mouse click</a:t>
            </a:r>
          </a:p>
          <a:p>
            <a:pPr marL="742950" lvl="1" indent="-28575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The webpage loading</a:t>
            </a:r>
          </a:p>
          <a:p>
            <a:pPr marL="742950" lvl="1" indent="-28575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Mousing over a hot spot on the webpage, also known as hovering</a:t>
            </a:r>
          </a:p>
          <a:p>
            <a:pPr marL="742950" lvl="1" indent="-28575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Selecting an input box in an HTML form</a:t>
            </a:r>
          </a:p>
          <a:p>
            <a:pPr marL="742950" lvl="1" indent="-28575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A keystroke</a:t>
            </a:r>
          </a:p>
        </p:txBody>
      </p:sp>
    </p:spTree>
    <p:extLst>
      <p:ext uri="{BB962C8B-B14F-4D97-AF65-F5344CB8AC3E}">
        <p14:creationId xmlns:p14="http://schemas.microsoft.com/office/powerpoint/2010/main" val="2201813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80" y="253681"/>
            <a:ext cx="4942840" cy="887345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Standard </a:t>
            </a:r>
            <a:r>
              <a:rPr lang="en-IN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Events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3" y="6162872"/>
            <a:ext cx="1131079" cy="369332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954DEA15-E73D-1359-98FE-BDA7DCA55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697" y="601161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CC9F96-DCAD-B71D-8EB8-9463FDDE1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662869"/>
              </p:ext>
            </p:extLst>
          </p:nvPr>
        </p:nvGraphicFramePr>
        <p:xfrm>
          <a:off x="1059180" y="1458531"/>
          <a:ext cx="10073640" cy="4084320"/>
        </p:xfrm>
        <a:graphic>
          <a:graphicData uri="http://schemas.openxmlformats.org/drawingml/2006/table">
            <a:tbl>
              <a:tblPr/>
              <a:tblGrid>
                <a:gridCol w="1831571">
                  <a:extLst>
                    <a:ext uri="{9D8B030D-6E8A-4147-A177-3AD203B41FA5}">
                      <a16:colId xmlns:a16="http://schemas.microsoft.com/office/drawing/2014/main" val="1125240871"/>
                    </a:ext>
                  </a:extLst>
                </a:gridCol>
                <a:gridCol w="8242069">
                  <a:extLst>
                    <a:ext uri="{9D8B030D-6E8A-4147-A177-3AD203B41FA5}">
                      <a16:colId xmlns:a16="http://schemas.microsoft.com/office/drawing/2014/main" val="3060079623"/>
                    </a:ext>
                  </a:extLst>
                </a:gridCol>
              </a:tblGrid>
              <a:tr h="5105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3340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onchange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the element changes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04823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onsubmit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the form is submitted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55565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onreset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the form is reset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966374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onselect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the element is selected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684452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onfocus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the element gets focus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960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onkeydown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key is pressed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183264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onkeypress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key is pressed and released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0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67128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80" y="253681"/>
            <a:ext cx="4942840" cy="887345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Standard </a:t>
            </a:r>
            <a:r>
              <a:rPr lang="en-IN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Events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3" y="6162872"/>
            <a:ext cx="1131079" cy="369332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954DEA15-E73D-1359-98FE-BDA7DCA55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697" y="601161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1D6622-D364-604C-702B-DA794E48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66039"/>
              </p:ext>
            </p:extLst>
          </p:nvPr>
        </p:nvGraphicFramePr>
        <p:xfrm>
          <a:off x="1072514" y="1297172"/>
          <a:ext cx="10060305" cy="4338087"/>
        </p:xfrm>
        <a:graphic>
          <a:graphicData uri="http://schemas.openxmlformats.org/drawingml/2006/table">
            <a:tbl>
              <a:tblPr/>
              <a:tblGrid>
                <a:gridCol w="2565128">
                  <a:extLst>
                    <a:ext uri="{9D8B030D-6E8A-4147-A177-3AD203B41FA5}">
                      <a16:colId xmlns:a16="http://schemas.microsoft.com/office/drawing/2014/main" val="3592980479"/>
                    </a:ext>
                  </a:extLst>
                </a:gridCol>
                <a:gridCol w="7495177">
                  <a:extLst>
                    <a:ext uri="{9D8B030D-6E8A-4147-A177-3AD203B41FA5}">
                      <a16:colId xmlns:a16="http://schemas.microsoft.com/office/drawing/2014/main" val="7828922"/>
                    </a:ext>
                  </a:extLst>
                </a:gridCol>
              </a:tblGrid>
              <a:tr h="5044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000573"/>
                  </a:ext>
                </a:extLst>
              </a:tr>
              <a:tr h="4640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onmousedown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mouse button is pressed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239982"/>
                  </a:ext>
                </a:extLst>
              </a:tr>
              <a:tr h="4640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onmousemove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mouse pointer moves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138825"/>
                  </a:ext>
                </a:extLst>
              </a:tr>
              <a:tr h="4640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onmouseout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mouse pointer moves out of an element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63339"/>
                  </a:ext>
                </a:extLst>
              </a:tr>
              <a:tr h="4640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onmouseover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mouse pointer moves over an element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957602"/>
                  </a:ext>
                </a:extLst>
              </a:tr>
              <a:tr h="4640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onmouseup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mouse button is released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441141"/>
                  </a:ext>
                </a:extLst>
              </a:tr>
              <a:tr h="5044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onkeyup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key is released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91516"/>
                  </a:ext>
                </a:extLst>
              </a:tr>
              <a:tr h="5044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onclick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a mouse click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104816"/>
                  </a:ext>
                </a:extLst>
              </a:tr>
              <a:tr h="5044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ondblclick</a:t>
                      </a:r>
                      <a:endParaRPr lang="en-IN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 runs when a mouse double-click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51C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64377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0493F8B3-BE5C-86B7-9DAD-A62158CE3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880" y="1718087"/>
            <a:ext cx="800832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72531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012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 </a:t>
            </a:r>
            <a:r>
              <a:rPr lang="en-IN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Functions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91843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3041B2-72D9-6D76-9ECA-1413B85FAF43}"/>
              </a:ext>
            </a:extLst>
          </p:cNvPr>
          <p:cNvSpPr/>
          <p:nvPr/>
        </p:nvSpPr>
        <p:spPr>
          <a:xfrm>
            <a:off x="701040" y="1534144"/>
            <a:ext cx="7717830" cy="84286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A function is a group of reusable code which can be called anywhere in the program.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3802"/>
            <a:ext cx="1375287" cy="4490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028991-C28A-ED6F-1271-0D98BF0F7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870" y="2266096"/>
            <a:ext cx="3773130" cy="351592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5CBBAB-D94E-1683-2CBF-62C338810B56}"/>
              </a:ext>
            </a:extLst>
          </p:cNvPr>
          <p:cNvSpPr/>
          <p:nvPr/>
        </p:nvSpPr>
        <p:spPr>
          <a:xfrm>
            <a:off x="701040" y="2553928"/>
            <a:ext cx="7717830" cy="84286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Divide a big program into a number of small and manageable functions.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869115-DB72-EC4A-B26E-7DFD9786E0F2}"/>
              </a:ext>
            </a:extLst>
          </p:cNvPr>
          <p:cNvSpPr/>
          <p:nvPr/>
        </p:nvSpPr>
        <p:spPr>
          <a:xfrm>
            <a:off x="701040" y="3619735"/>
            <a:ext cx="7717830" cy="84286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Before using a function we need to define that function.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2B630-8740-57D2-2FB9-617A34936C9B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6C377-E769-8EF7-CF14-336BEF55A4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AB729A-0770-11E2-62C1-523A20E81F8A}"/>
              </a:ext>
            </a:extLst>
          </p:cNvPr>
          <p:cNvSpPr/>
          <p:nvPr/>
        </p:nvSpPr>
        <p:spPr>
          <a:xfrm>
            <a:off x="769134" y="4708049"/>
            <a:ext cx="7717830" cy="84763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Define a function in JavaScript by using the function keyword</a:t>
            </a:r>
          </a:p>
        </p:txBody>
      </p:sp>
    </p:spTree>
    <p:extLst>
      <p:ext uri="{BB962C8B-B14F-4D97-AF65-F5344CB8AC3E}">
        <p14:creationId xmlns:p14="http://schemas.microsoft.com/office/powerpoint/2010/main" val="3624025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7" y="329944"/>
            <a:ext cx="10515600" cy="736087"/>
          </a:xfrm>
        </p:spPr>
        <p:txBody>
          <a:bodyPr>
            <a:noAutofit/>
          </a:bodyPr>
          <a:lstStyle/>
          <a:p>
            <a:r>
              <a:rPr lang="en-IN" sz="3600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 </a:t>
            </a:r>
            <a:r>
              <a:rPr lang="en-IN" sz="3600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Functions</a:t>
            </a:r>
            <a:endParaRPr lang="en-IN" sz="36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11" name="Freeform 96">
            <a:extLst>
              <a:ext uri="{FF2B5EF4-FFF2-40B4-BE49-F238E27FC236}">
                <a16:creationId xmlns:a16="http://schemas.microsoft.com/office/drawing/2014/main" id="{E1E3B25C-F5E6-1C58-1C62-E9796F418A54}"/>
              </a:ext>
            </a:extLst>
          </p:cNvPr>
          <p:cNvSpPr>
            <a:spLocks noEditPoints="1"/>
          </p:cNvSpPr>
          <p:nvPr/>
        </p:nvSpPr>
        <p:spPr bwMode="auto">
          <a:xfrm>
            <a:off x="848637" y="1337481"/>
            <a:ext cx="5634049" cy="4375061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27241F-C14E-2696-4EA0-BEE20840F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76" y="1952317"/>
            <a:ext cx="5189518" cy="23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83602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7" y="329944"/>
            <a:ext cx="10515600" cy="736087"/>
          </a:xfrm>
        </p:spPr>
        <p:txBody>
          <a:bodyPr>
            <a:noAutofit/>
          </a:bodyPr>
          <a:lstStyle/>
          <a:p>
            <a:r>
              <a:rPr lang="en-IN" sz="3600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 </a:t>
            </a:r>
            <a:r>
              <a:rPr lang="en-IN" sz="3600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Functions</a:t>
            </a:r>
            <a:endParaRPr lang="en-IN" sz="36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3" y="6174631"/>
            <a:ext cx="1095068" cy="357573"/>
          </a:xfrm>
          <a:prstGeom prst="rect">
            <a:avLst/>
          </a:prstGeom>
        </p:spPr>
      </p:pic>
      <p:sp>
        <p:nvSpPr>
          <p:cNvPr id="11" name="Freeform 96">
            <a:extLst>
              <a:ext uri="{FF2B5EF4-FFF2-40B4-BE49-F238E27FC236}">
                <a16:creationId xmlns:a16="http://schemas.microsoft.com/office/drawing/2014/main" id="{E1E3B25C-F5E6-1C58-1C62-E9796F418A54}"/>
              </a:ext>
            </a:extLst>
          </p:cNvPr>
          <p:cNvSpPr>
            <a:spLocks noEditPoints="1"/>
          </p:cNvSpPr>
          <p:nvPr/>
        </p:nvSpPr>
        <p:spPr bwMode="auto">
          <a:xfrm>
            <a:off x="1115657" y="2400531"/>
            <a:ext cx="4819319" cy="3464154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D55ACA-CDDD-117F-98BA-30AE6A1A1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241" y="1155996"/>
            <a:ext cx="2486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Calling a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DEDA4-25A1-2430-E507-691432BF0891}"/>
              </a:ext>
            </a:extLst>
          </p:cNvPr>
          <p:cNvSpPr txBox="1"/>
          <p:nvPr/>
        </p:nvSpPr>
        <p:spPr>
          <a:xfrm>
            <a:off x="743241" y="1535755"/>
            <a:ext cx="10383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5135" algn="just" rtl="0" fontAlgn="base">
              <a:spcBef>
                <a:spcPts val="4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To invoke a function somewhere later in the script, you would simply need to write the name of that function</a:t>
            </a:r>
            <a:endParaRPr lang="en-US" sz="1800" b="0" i="0" u="none" strike="noStrike" dirty="0">
              <a:solidFill>
                <a:srgbClr val="99CB38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64CD60-78F1-3141-21C0-3CC3BC9C5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34" y="2934942"/>
            <a:ext cx="2712962" cy="8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C04AF07-DE60-D7B9-90ED-106E8EDF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34" y="4014930"/>
            <a:ext cx="4245417" cy="154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25545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7" y="329944"/>
            <a:ext cx="10515600" cy="736087"/>
          </a:xfrm>
        </p:spPr>
        <p:txBody>
          <a:bodyPr>
            <a:noAutofit/>
          </a:bodyPr>
          <a:lstStyle/>
          <a:p>
            <a:r>
              <a:rPr lang="en-IN" sz="3600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 </a:t>
            </a:r>
            <a:r>
              <a:rPr lang="en-IN" sz="3600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Functions</a:t>
            </a:r>
            <a:endParaRPr lang="en-IN" sz="36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3" y="6174631"/>
            <a:ext cx="1095068" cy="357573"/>
          </a:xfrm>
          <a:prstGeom prst="rect">
            <a:avLst/>
          </a:prstGeom>
        </p:spPr>
      </p:pic>
      <p:sp>
        <p:nvSpPr>
          <p:cNvPr id="11" name="Freeform 96">
            <a:extLst>
              <a:ext uri="{FF2B5EF4-FFF2-40B4-BE49-F238E27FC236}">
                <a16:creationId xmlns:a16="http://schemas.microsoft.com/office/drawing/2014/main" id="{E1E3B25C-F5E6-1C58-1C62-E9796F418A54}"/>
              </a:ext>
            </a:extLst>
          </p:cNvPr>
          <p:cNvSpPr>
            <a:spLocks noEditPoints="1"/>
          </p:cNvSpPr>
          <p:nvPr/>
        </p:nvSpPr>
        <p:spPr bwMode="auto">
          <a:xfrm>
            <a:off x="848637" y="2097378"/>
            <a:ext cx="5247363" cy="3682717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D55ACA-CDDD-117F-98BA-30AE6A1A1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33" y="1155996"/>
            <a:ext cx="3212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The </a:t>
            </a:r>
            <a:r>
              <a:rPr lang="en-IN" sz="1800" b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return</a:t>
            </a:r>
            <a:r>
              <a:rPr lang="en-IN" sz="1800" b="0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 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DEDA4-25A1-2430-E507-691432BF0891}"/>
              </a:ext>
            </a:extLst>
          </p:cNvPr>
          <p:cNvSpPr txBox="1"/>
          <p:nvPr/>
        </p:nvSpPr>
        <p:spPr>
          <a:xfrm>
            <a:off x="581333" y="1550532"/>
            <a:ext cx="10383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    This is required if you want to return a value from a function.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2B76E-5334-2EFA-BE27-EFCE72617D48}"/>
              </a:ext>
            </a:extLst>
          </p:cNvPr>
          <p:cNvSpPr txBox="1"/>
          <p:nvPr/>
        </p:nvSpPr>
        <p:spPr>
          <a:xfrm>
            <a:off x="1000007" y="2521059"/>
            <a:ext cx="509599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&lt;script&gt;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let x = </a:t>
            </a:r>
            <a:r>
              <a:rPr lang="en-IN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myFunction</a:t>
            </a:r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(4, 3); </a:t>
            </a:r>
          </a:p>
          <a:p>
            <a:r>
              <a:rPr lang="en-IN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document.getElementById</a:t>
            </a:r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("demo").</a:t>
            </a:r>
            <a:r>
              <a:rPr lang="en-IN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innerHTML</a:t>
            </a:r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x;</a:t>
            </a:r>
          </a:p>
          <a:p>
            <a:endParaRPr lang="en-IN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function </a:t>
            </a:r>
            <a:r>
              <a:rPr lang="en-IN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myFunction</a:t>
            </a:r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(a, b) {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return a * b;   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  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40004491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7" y="329944"/>
            <a:ext cx="10515600" cy="736087"/>
          </a:xfrm>
        </p:spPr>
        <p:txBody>
          <a:bodyPr>
            <a:noAutofit/>
          </a:bodyPr>
          <a:lstStyle/>
          <a:p>
            <a:r>
              <a:rPr lang="en-IN" sz="3600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 </a:t>
            </a:r>
            <a:r>
              <a:rPr lang="en-IN" sz="3600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Functions</a:t>
            </a:r>
            <a:endParaRPr lang="en-IN" sz="36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3" y="6174631"/>
            <a:ext cx="1095068" cy="357573"/>
          </a:xfrm>
          <a:prstGeom prst="rect">
            <a:avLst/>
          </a:prstGeom>
        </p:spPr>
      </p:pic>
      <p:sp>
        <p:nvSpPr>
          <p:cNvPr id="11" name="Freeform 96">
            <a:extLst>
              <a:ext uri="{FF2B5EF4-FFF2-40B4-BE49-F238E27FC236}">
                <a16:creationId xmlns:a16="http://schemas.microsoft.com/office/drawing/2014/main" id="{E1E3B25C-F5E6-1C58-1C62-E9796F418A54}"/>
              </a:ext>
            </a:extLst>
          </p:cNvPr>
          <p:cNvSpPr>
            <a:spLocks noEditPoints="1"/>
          </p:cNvSpPr>
          <p:nvPr/>
        </p:nvSpPr>
        <p:spPr bwMode="auto">
          <a:xfrm>
            <a:off x="926458" y="1387259"/>
            <a:ext cx="6155278" cy="4342333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C8D763-EB20-26D3-533C-E9313D3C0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36" y="1892537"/>
            <a:ext cx="5749694" cy="318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765C16A-B1A1-B327-C530-5745E17DB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897" y="2408002"/>
            <a:ext cx="39338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75153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615AD-2B50-1CD0-A54E-0AAEC941B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8" y="5984767"/>
            <a:ext cx="1528148" cy="498987"/>
          </a:xfrm>
          <a:prstGeom prst="rect">
            <a:avLst/>
          </a:prstGeom>
        </p:spPr>
      </p:pic>
      <p:sp>
        <p:nvSpPr>
          <p:cNvPr id="131" name="Title 130">
            <a:extLst>
              <a:ext uri="{FF2B5EF4-FFF2-40B4-BE49-F238E27FC236}">
                <a16:creationId xmlns:a16="http://schemas.microsoft.com/office/drawing/2014/main" id="{ECC92A2F-9CF2-78DF-6CAA-BBA1C5EC1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3454" y="2409733"/>
            <a:ext cx="1344545" cy="1100229"/>
          </a:xfrm>
        </p:spPr>
        <p:txBody>
          <a:bodyPr/>
          <a:lstStyle/>
          <a:p>
            <a:r>
              <a:rPr lang="en-IN" sz="20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32" name="Subtitle 131">
            <a:extLst>
              <a:ext uri="{FF2B5EF4-FFF2-40B4-BE49-F238E27FC236}">
                <a16:creationId xmlns:a16="http://schemas.microsoft.com/office/drawing/2014/main" id="{11B58E70-1B59-974A-832E-973398698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0668" y="3602038"/>
            <a:ext cx="5427331" cy="1655762"/>
          </a:xfrm>
        </p:spPr>
        <p:txBody>
          <a:bodyPr/>
          <a:lstStyle/>
          <a:p>
            <a:r>
              <a:rPr lang="en-IN" sz="20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33" name="Title 1">
            <a:extLst>
              <a:ext uri="{FF2B5EF4-FFF2-40B4-BE49-F238E27FC236}">
                <a16:creationId xmlns:a16="http://schemas.microsoft.com/office/drawing/2014/main" id="{7DFF6DED-3923-588F-D82F-14646AA9503F}"/>
              </a:ext>
            </a:extLst>
          </p:cNvPr>
          <p:cNvSpPr txBox="1">
            <a:spLocks/>
          </p:cNvSpPr>
          <p:nvPr/>
        </p:nvSpPr>
        <p:spPr>
          <a:xfrm>
            <a:off x="650158" y="294832"/>
            <a:ext cx="9144000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IN" sz="20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4" name="Subtitle 2">
            <a:extLst>
              <a:ext uri="{FF2B5EF4-FFF2-40B4-BE49-F238E27FC236}">
                <a16:creationId xmlns:a16="http://schemas.microsoft.com/office/drawing/2014/main" id="{63484360-EFB0-B1E1-3A7F-9ABB84107766}"/>
              </a:ext>
            </a:extLst>
          </p:cNvPr>
          <p:cNvSpPr txBox="1">
            <a:spLocks/>
          </p:cNvSpPr>
          <p:nvPr/>
        </p:nvSpPr>
        <p:spPr>
          <a:xfrm>
            <a:off x="-852044" y="472193"/>
            <a:ext cx="9144000" cy="1166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IN" sz="20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B2285AE-B7DC-0FD3-FE82-E313EA67CCF9}"/>
              </a:ext>
            </a:extLst>
          </p:cNvPr>
          <p:cNvSpPr txBox="1"/>
          <p:nvPr/>
        </p:nvSpPr>
        <p:spPr>
          <a:xfrm>
            <a:off x="1620544" y="749975"/>
            <a:ext cx="327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Helvetica Neue Medium" panose="02000503000000020004" pitchFamily="2" charset="0"/>
              </a:rPr>
              <a:t>JavaScript Basics</a:t>
            </a:r>
          </a:p>
        </p:txBody>
      </p:sp>
      <p:pic>
        <p:nvPicPr>
          <p:cNvPr id="248" name="Picture 247">
            <a:extLst>
              <a:ext uri="{FF2B5EF4-FFF2-40B4-BE49-F238E27FC236}">
                <a16:creationId xmlns:a16="http://schemas.microsoft.com/office/drawing/2014/main" id="{3CF4FB61-EF49-1F56-B450-0CEB5EA332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89" y="780974"/>
            <a:ext cx="473780" cy="461817"/>
          </a:xfrm>
          <a:prstGeom prst="rect">
            <a:avLst/>
          </a:prstGeom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03C8C62E-1BCD-F162-E507-F58A9255C747}"/>
              </a:ext>
            </a:extLst>
          </p:cNvPr>
          <p:cNvSpPr txBox="1"/>
          <p:nvPr/>
        </p:nvSpPr>
        <p:spPr>
          <a:xfrm>
            <a:off x="1620544" y="1755628"/>
            <a:ext cx="387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Helvetica Neue Medium" panose="02000503000000020004" pitchFamily="2" charset="0"/>
              </a:rPr>
              <a:t>Variables &amp; Constants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A6F581A-8532-A53B-0BEC-4566D2656C75}"/>
              </a:ext>
            </a:extLst>
          </p:cNvPr>
          <p:cNvSpPr txBox="1"/>
          <p:nvPr/>
        </p:nvSpPr>
        <p:spPr>
          <a:xfrm>
            <a:off x="1582640" y="3630162"/>
            <a:ext cx="327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Helvetica Neue Medium" panose="02000503000000020004" pitchFamily="2" charset="0"/>
              </a:rPr>
              <a:t>Conditional Statements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4ADFC44-2BB2-D568-1AF7-8C25E1DE050A}"/>
              </a:ext>
            </a:extLst>
          </p:cNvPr>
          <p:cNvSpPr txBox="1"/>
          <p:nvPr/>
        </p:nvSpPr>
        <p:spPr>
          <a:xfrm>
            <a:off x="1620544" y="2692895"/>
            <a:ext cx="327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Helvetica Neue Medium" panose="02000503000000020004" pitchFamily="2" charset="0"/>
              </a:rPr>
              <a:t>JavaScript Operators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BCE73D-C2BB-D93F-4C01-CEEED97EC8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85" y="1686437"/>
            <a:ext cx="473780" cy="4618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58385B-E5A7-48FD-F117-68B400640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93" y="2141241"/>
            <a:ext cx="6872516" cy="4577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94008E-3FAA-AA97-4754-2556B22BDC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89" y="2631188"/>
            <a:ext cx="473780" cy="461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5446FC-B007-EC60-B55A-2EBB80B21B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85" y="3601503"/>
            <a:ext cx="473780" cy="4618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B1A3F9-8184-CACC-168F-B5C77AB7ED8C}"/>
              </a:ext>
            </a:extLst>
          </p:cNvPr>
          <p:cNvSpPr txBox="1"/>
          <p:nvPr/>
        </p:nvSpPr>
        <p:spPr>
          <a:xfrm>
            <a:off x="1582640" y="4502208"/>
            <a:ext cx="327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Helvetica Neue Medium" panose="02000503000000020004" pitchFamily="2" charset="0"/>
              </a:rPr>
              <a:t>JavaScript Events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C01495-F3A1-F03C-7FAE-95795F7FCA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85" y="4473549"/>
            <a:ext cx="473780" cy="4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11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 build="p"/>
      <p:bldP spid="133" grpId="0"/>
      <p:bldP spid="134" grpId="0"/>
      <p:bldP spid="247" grpId="0"/>
      <p:bldP spid="249" grpId="0"/>
      <p:bldP spid="251" grpId="0"/>
      <p:bldP spid="252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7D44-C7DD-4857-5A3E-B4BDA9828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41410" y="531958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099DF-DEE6-4CF0-7B70-90E26926A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8" y="182649"/>
            <a:ext cx="6096000" cy="1096854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Questions?</a:t>
            </a:r>
            <a:endParaRPr lang="en-IN" sz="7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615AD-2B50-1CD0-A54E-0AAEC941B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8" y="5984767"/>
            <a:ext cx="1528148" cy="498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00923-7CBE-9FA6-9C3B-39CC5EF0FF62}"/>
              </a:ext>
            </a:extLst>
          </p:cNvPr>
          <p:cNvSpPr txBox="1"/>
          <p:nvPr/>
        </p:nvSpPr>
        <p:spPr>
          <a:xfrm>
            <a:off x="2753344" y="25044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CCFC4C4-F089-E136-CA34-9938331FE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9" y="1151401"/>
            <a:ext cx="5157019" cy="5157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276E24-49E3-B8AE-7F59-348579BEB542}"/>
              </a:ext>
            </a:extLst>
          </p:cNvPr>
          <p:cNvSpPr txBox="1"/>
          <p:nvPr/>
        </p:nvSpPr>
        <p:spPr>
          <a:xfrm>
            <a:off x="1592580" y="3168134"/>
            <a:ext cx="7066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5A6FC-37BD-17D1-C76D-5BE69D71FF4E}"/>
              </a:ext>
            </a:extLst>
          </p:cNvPr>
          <p:cNvSpPr txBox="1"/>
          <p:nvPr/>
        </p:nvSpPr>
        <p:spPr>
          <a:xfrm>
            <a:off x="1592580" y="3168134"/>
            <a:ext cx="7066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27845-339C-0A75-170A-F397C658046A}"/>
              </a:ext>
            </a:extLst>
          </p:cNvPr>
          <p:cNvSpPr txBox="1"/>
          <p:nvPr/>
        </p:nvSpPr>
        <p:spPr>
          <a:xfrm>
            <a:off x="1592580" y="3168134"/>
            <a:ext cx="7066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915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28" y="245456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 Syntax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291" y="6478660"/>
            <a:ext cx="233516" cy="2972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8" y="6178224"/>
            <a:ext cx="1375287" cy="44907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3B6AB8-9FA5-28D5-DCE1-07A06EB554B0}"/>
              </a:ext>
            </a:extLst>
          </p:cNvPr>
          <p:cNvSpPr/>
          <p:nvPr/>
        </p:nvSpPr>
        <p:spPr>
          <a:xfrm>
            <a:off x="735334" y="1601801"/>
            <a:ext cx="2350562" cy="899636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1B5E2-8963-18B1-5C3B-2772C9B55811}"/>
              </a:ext>
            </a:extLst>
          </p:cNvPr>
          <p:cNvSpPr txBox="1"/>
          <p:nvPr/>
        </p:nvSpPr>
        <p:spPr>
          <a:xfrm>
            <a:off x="980305" y="1736383"/>
            <a:ext cx="190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JavaScript is case-sensitive. 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C0FE33-D596-3179-A1D4-893C19BEE179}"/>
              </a:ext>
            </a:extLst>
          </p:cNvPr>
          <p:cNvSpPr/>
          <p:nvPr/>
        </p:nvSpPr>
        <p:spPr>
          <a:xfrm>
            <a:off x="8286228" y="1063059"/>
            <a:ext cx="3058400" cy="105490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B8E831-837F-4419-C8A3-4BD8670B570F}"/>
              </a:ext>
            </a:extLst>
          </p:cNvPr>
          <p:cNvSpPr txBox="1"/>
          <p:nvPr/>
        </p:nvSpPr>
        <p:spPr>
          <a:xfrm>
            <a:off x="8424995" y="1278635"/>
            <a:ext cx="27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4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Certain characters and terms are reserved.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CEB327-D484-6B32-FB60-89BFB4619BC3}"/>
              </a:ext>
            </a:extLst>
          </p:cNvPr>
          <p:cNvSpPr/>
          <p:nvPr/>
        </p:nvSpPr>
        <p:spPr>
          <a:xfrm>
            <a:off x="5472693" y="5136455"/>
            <a:ext cx="2950331" cy="946633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14779D-CBCB-2F1E-F344-F0D5DD1C9444}"/>
              </a:ext>
            </a:extLst>
          </p:cNvPr>
          <p:cNvSpPr/>
          <p:nvPr/>
        </p:nvSpPr>
        <p:spPr>
          <a:xfrm>
            <a:off x="243191" y="3579443"/>
            <a:ext cx="3616447" cy="1540966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6C0C5-8945-51DE-F2EB-C632713BB900}"/>
              </a:ext>
            </a:extLst>
          </p:cNvPr>
          <p:cNvSpPr txBox="1"/>
          <p:nvPr/>
        </p:nvSpPr>
        <p:spPr>
          <a:xfrm>
            <a:off x="5738581" y="5278583"/>
            <a:ext cx="283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40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JavaScript is simple text (ASCII). 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385620-F76E-7322-E747-30B9ABD418A5}"/>
              </a:ext>
            </a:extLst>
          </p:cNvPr>
          <p:cNvSpPr/>
          <p:nvPr/>
        </p:nvSpPr>
        <p:spPr>
          <a:xfrm>
            <a:off x="8247938" y="3250881"/>
            <a:ext cx="3327977" cy="1243298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A3A4CA-A2E3-37D7-7567-ED1A8A6D6A26}"/>
              </a:ext>
            </a:extLst>
          </p:cNvPr>
          <p:cNvSpPr txBox="1"/>
          <p:nvPr/>
        </p:nvSpPr>
        <p:spPr>
          <a:xfrm>
            <a:off x="8681996" y="3410865"/>
            <a:ext cx="252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4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Each code statement has to end with a semicolon (;).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27EEC7-757A-D268-8497-D8151BF25F21}"/>
              </a:ext>
            </a:extLst>
          </p:cNvPr>
          <p:cNvSpPr txBox="1"/>
          <p:nvPr/>
        </p:nvSpPr>
        <p:spPr>
          <a:xfrm>
            <a:off x="735334" y="3749761"/>
            <a:ext cx="3131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JavaScript ignores spaces, tabs, and newlines that appear in JavaScript programs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8E9A57F-9542-F1E3-5797-2F2E17974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56" y="933085"/>
            <a:ext cx="4056808" cy="418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97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4" grpId="0" animBg="1"/>
      <p:bldP spid="10" grpId="0" animBg="1"/>
      <p:bldP spid="12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32" y="362615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Where to put your </a:t>
            </a:r>
            <a:r>
              <a:rPr lang="en-US" b="1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scripts</a:t>
            </a:r>
            <a:r>
              <a:rPr lang="en-US" b="1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?</a:t>
            </a:r>
            <a:endParaRPr lang="en-IN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AA08268-AB9D-B11D-97A8-0B61FFC66A21}"/>
              </a:ext>
            </a:extLst>
          </p:cNvPr>
          <p:cNvGrpSpPr/>
          <p:nvPr/>
        </p:nvGrpSpPr>
        <p:grpSpPr>
          <a:xfrm>
            <a:off x="718150" y="1127954"/>
            <a:ext cx="6967152" cy="1382866"/>
            <a:chOff x="-22090" y="148237"/>
            <a:chExt cx="6967152" cy="138286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FF8D3E-7E7B-6C4A-29EF-8EA39578EA6B}"/>
                </a:ext>
              </a:extLst>
            </p:cNvPr>
            <p:cNvSpPr/>
            <p:nvPr/>
          </p:nvSpPr>
          <p:spPr bwMode="white">
            <a:xfrm>
              <a:off x="1312541" y="619429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DD45BEC-B92B-609E-2EE8-E9F5F7540EF3}"/>
                </a:ext>
              </a:extLst>
            </p:cNvPr>
            <p:cNvSpPr txBox="1"/>
            <p:nvPr/>
          </p:nvSpPr>
          <p:spPr>
            <a:xfrm>
              <a:off x="-22090" y="148237"/>
              <a:ext cx="6967152" cy="911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0" i="0" u="none" strike="noStrike" dirty="0">
                  <a:solidFill>
                    <a:srgbClr val="3F3F3F"/>
                  </a:solidFill>
                  <a:effectLst/>
                  <a:latin typeface="Arial Rounded MT Bold" panose="020F0704030504030204" pitchFamily="34" charset="0"/>
                </a:rPr>
                <a:t>Place scripts in any of the following locations: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00196B-ADC3-D4AB-EC7E-2B9E4D70CDAB}"/>
              </a:ext>
            </a:extLst>
          </p:cNvPr>
          <p:cNvGrpSpPr/>
          <p:nvPr/>
        </p:nvGrpSpPr>
        <p:grpSpPr>
          <a:xfrm>
            <a:off x="1559711" y="2226899"/>
            <a:ext cx="5410930" cy="911674"/>
            <a:chOff x="1312541" y="2158301"/>
            <a:chExt cx="2148945" cy="91167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B2B35BC-B0B0-AE06-C6D8-F1E74F78525E}"/>
                </a:ext>
              </a:extLst>
            </p:cNvPr>
            <p:cNvSpPr/>
            <p:nvPr/>
          </p:nvSpPr>
          <p:spPr bwMode="white">
            <a:xfrm>
              <a:off x="1312541" y="2158301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D2689C-069A-C515-1BF8-A5A5683B5809}"/>
                </a:ext>
              </a:extLst>
            </p:cNvPr>
            <p:cNvSpPr txBox="1"/>
            <p:nvPr/>
          </p:nvSpPr>
          <p:spPr>
            <a:xfrm>
              <a:off x="1312541" y="2158301"/>
              <a:ext cx="2148945" cy="911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95135" algn="just" rtl="0" fontAlgn="base">
                <a:spcBef>
                  <a:spcPts val="400"/>
                </a:spcBef>
                <a:spcAft>
                  <a:spcPts val="0"/>
                </a:spcAft>
              </a:pPr>
              <a:r>
                <a:rPr lang="en-US" sz="1800" b="0" i="0" u="none" strike="noStrike" dirty="0">
                  <a:solidFill>
                    <a:srgbClr val="3F3F3F"/>
                  </a:solidFill>
                  <a:effectLst/>
                  <a:highlight>
                    <a:srgbClr val="FFFF00"/>
                  </a:highlight>
                  <a:latin typeface="Arial Rounded MT Bold" panose="020F0704030504030204" pitchFamily="34" charset="0"/>
                </a:rPr>
                <a:t>Between the HTML document's head tags.</a:t>
              </a:r>
              <a:endParaRPr lang="en-US" sz="1800" b="0" i="0" u="none" strike="noStrike" dirty="0">
                <a:solidFill>
                  <a:srgbClr val="99CB38"/>
                </a:solidFill>
                <a:effectLst/>
                <a:highlight>
                  <a:srgbClr val="FFFF00"/>
                </a:highligh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5481603-CB22-0C9E-C8A5-28FD7C4A661E}"/>
              </a:ext>
            </a:extLst>
          </p:cNvPr>
          <p:cNvSpPr/>
          <p:nvPr/>
        </p:nvSpPr>
        <p:spPr bwMode="white">
          <a:xfrm>
            <a:off x="9152603" y="4032549"/>
            <a:ext cx="2148945" cy="91167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076ACB-91A4-E6EE-B77C-B1E5FD28B729}"/>
              </a:ext>
            </a:extLst>
          </p:cNvPr>
          <p:cNvSpPr/>
          <p:nvPr/>
        </p:nvSpPr>
        <p:spPr>
          <a:xfrm>
            <a:off x="718150" y="2226899"/>
            <a:ext cx="911674" cy="911674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C8A377-04BB-5DE1-6A73-AC8B82105144}"/>
              </a:ext>
            </a:extLst>
          </p:cNvPr>
          <p:cNvSpPr/>
          <p:nvPr/>
        </p:nvSpPr>
        <p:spPr>
          <a:xfrm>
            <a:off x="909601" y="2418350"/>
            <a:ext cx="528770" cy="5287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14ECB2-0C90-20A4-E329-B0E3A45F77AF}"/>
              </a:ext>
            </a:extLst>
          </p:cNvPr>
          <p:cNvGrpSpPr/>
          <p:nvPr/>
        </p:nvGrpSpPr>
        <p:grpSpPr>
          <a:xfrm>
            <a:off x="1559711" y="3379945"/>
            <a:ext cx="8220718" cy="911674"/>
            <a:chOff x="1312541" y="2158301"/>
            <a:chExt cx="2148945" cy="9116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BA763A-905D-A3F2-8A7D-660E24C00C42}"/>
                </a:ext>
              </a:extLst>
            </p:cNvPr>
            <p:cNvSpPr/>
            <p:nvPr/>
          </p:nvSpPr>
          <p:spPr bwMode="white">
            <a:xfrm>
              <a:off x="1312541" y="2158301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29FDD1-1B73-3883-C523-1C711A869022}"/>
                </a:ext>
              </a:extLst>
            </p:cNvPr>
            <p:cNvSpPr txBox="1"/>
            <p:nvPr/>
          </p:nvSpPr>
          <p:spPr>
            <a:xfrm>
              <a:off x="1312541" y="2158301"/>
              <a:ext cx="2148945" cy="911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95135" algn="just" rtl="0" fontAlgn="base">
                <a:spcBef>
                  <a:spcPts val="600"/>
                </a:spcBef>
                <a:spcAft>
                  <a:spcPts val="0"/>
                </a:spcAft>
              </a:pPr>
              <a:r>
                <a:rPr lang="en-US" sz="1800" b="0" i="0" u="none" strike="noStrike" dirty="0">
                  <a:solidFill>
                    <a:srgbClr val="3F3F3F"/>
                  </a:solidFill>
                  <a:effectLst/>
                  <a:highlight>
                    <a:srgbClr val="FFFF00"/>
                  </a:highlight>
                  <a:latin typeface="Arial Rounded MT Bold" panose="020F0704030504030204" pitchFamily="34" charset="0"/>
                </a:rPr>
                <a:t>Within the HTML document's body (i.e. between the body tags).</a:t>
              </a:r>
              <a:endParaRPr lang="en-US" sz="1800" b="0" i="0" u="none" strike="noStrike" dirty="0">
                <a:solidFill>
                  <a:srgbClr val="99CB38"/>
                </a:solidFill>
                <a:effectLst/>
                <a:highlight>
                  <a:srgbClr val="FFFF00"/>
                </a:highligh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4CB862D7-16D2-0BD8-2EBF-F20151E909E2}"/>
              </a:ext>
            </a:extLst>
          </p:cNvPr>
          <p:cNvSpPr/>
          <p:nvPr/>
        </p:nvSpPr>
        <p:spPr>
          <a:xfrm>
            <a:off x="718150" y="3379945"/>
            <a:ext cx="911674" cy="911674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2B6CDD-FED8-1D5C-13D9-036E104AF2DC}"/>
              </a:ext>
            </a:extLst>
          </p:cNvPr>
          <p:cNvSpPr/>
          <p:nvPr/>
        </p:nvSpPr>
        <p:spPr>
          <a:xfrm>
            <a:off x="909601" y="3571396"/>
            <a:ext cx="528770" cy="5287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BDBEE64-81AB-6D86-8097-4118EFEA148D}"/>
              </a:ext>
            </a:extLst>
          </p:cNvPr>
          <p:cNvGrpSpPr/>
          <p:nvPr/>
        </p:nvGrpSpPr>
        <p:grpSpPr>
          <a:xfrm>
            <a:off x="1559711" y="4532992"/>
            <a:ext cx="8387866" cy="911674"/>
            <a:chOff x="1312541" y="2158301"/>
            <a:chExt cx="3331232" cy="9116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D61742-B50D-6A38-527B-AA14A5BA69E2}"/>
                </a:ext>
              </a:extLst>
            </p:cNvPr>
            <p:cNvSpPr/>
            <p:nvPr/>
          </p:nvSpPr>
          <p:spPr bwMode="white">
            <a:xfrm>
              <a:off x="1312541" y="2158301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F6EE09F-0B9A-83C9-38D6-E3BA3B46771D}"/>
                </a:ext>
              </a:extLst>
            </p:cNvPr>
            <p:cNvSpPr txBox="1"/>
            <p:nvPr/>
          </p:nvSpPr>
          <p:spPr>
            <a:xfrm>
              <a:off x="1312541" y="2158301"/>
              <a:ext cx="3331232" cy="911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95135" algn="just" rtl="0" fontAlgn="base">
                <a:spcBef>
                  <a:spcPts val="600"/>
                </a:spcBef>
                <a:spcAft>
                  <a:spcPts val="0"/>
                </a:spcAft>
              </a:pPr>
              <a:r>
                <a:rPr lang="en-US" sz="1800" b="0" i="0" u="none" strike="noStrike" dirty="0">
                  <a:solidFill>
                    <a:srgbClr val="3F3F3F"/>
                  </a:solidFill>
                  <a:effectLst/>
                  <a:highlight>
                    <a:srgbClr val="FFFF00"/>
                  </a:highlight>
                  <a:latin typeface="Arial Rounded MT Bold" panose="020F0704030504030204" pitchFamily="34" charset="0"/>
                </a:rPr>
                <a:t>In an external file (and link to it from your HTML document).</a:t>
              </a:r>
              <a:endParaRPr lang="en-US" sz="1800" b="0" i="0" u="none" strike="noStrike" dirty="0">
                <a:solidFill>
                  <a:srgbClr val="99CB38"/>
                </a:solidFill>
                <a:effectLst/>
                <a:highlight>
                  <a:srgbClr val="FFFF00"/>
                </a:highligh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9D93EEC4-0C3A-F171-0721-6D073B93FC35}"/>
              </a:ext>
            </a:extLst>
          </p:cNvPr>
          <p:cNvSpPr/>
          <p:nvPr/>
        </p:nvSpPr>
        <p:spPr>
          <a:xfrm>
            <a:off x="718150" y="4532992"/>
            <a:ext cx="911674" cy="911674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34DA4E-CDA5-5E7E-C7EC-3459AF5DA84B}"/>
              </a:ext>
            </a:extLst>
          </p:cNvPr>
          <p:cNvSpPr/>
          <p:nvPr/>
        </p:nvSpPr>
        <p:spPr>
          <a:xfrm>
            <a:off x="909601" y="4724443"/>
            <a:ext cx="528770" cy="5287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51582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32" y="362615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Comments in </a:t>
            </a:r>
            <a:r>
              <a:rPr lang="en-US" b="1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</a:t>
            </a:r>
            <a:endParaRPr lang="en-IN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3250BA-239B-5899-50F2-613D219E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9680" y="5014452"/>
            <a:ext cx="3891116" cy="580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IN" sz="2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A08268-AB9D-B11D-97A8-0B61FFC66A21}"/>
              </a:ext>
            </a:extLst>
          </p:cNvPr>
          <p:cNvGrpSpPr/>
          <p:nvPr/>
        </p:nvGrpSpPr>
        <p:grpSpPr>
          <a:xfrm>
            <a:off x="821204" y="1363019"/>
            <a:ext cx="6967152" cy="1382866"/>
            <a:chOff x="-73412" y="148237"/>
            <a:chExt cx="6967152" cy="138286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FF8D3E-7E7B-6C4A-29EF-8EA39578EA6B}"/>
                </a:ext>
              </a:extLst>
            </p:cNvPr>
            <p:cNvSpPr/>
            <p:nvPr/>
          </p:nvSpPr>
          <p:spPr bwMode="white">
            <a:xfrm>
              <a:off x="1312541" y="619429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DD45BEC-B92B-609E-2EE8-E9F5F7540EF3}"/>
                </a:ext>
              </a:extLst>
            </p:cNvPr>
            <p:cNvSpPr txBox="1"/>
            <p:nvPr/>
          </p:nvSpPr>
          <p:spPr>
            <a:xfrm>
              <a:off x="-73412" y="148237"/>
              <a:ext cx="6967152" cy="911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0" i="0" u="none" strike="noStrike" dirty="0">
                  <a:solidFill>
                    <a:srgbClr val="3F3F3F"/>
                  </a:solidFill>
                  <a:effectLst/>
                  <a:latin typeface="Arial Rounded MT Bold" panose="020F0704030504030204" pitchFamily="34" charset="0"/>
                </a:rPr>
                <a:t>Single Line Comments: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00196B-ADC3-D4AB-EC7E-2B9E4D70CDAB}"/>
              </a:ext>
            </a:extLst>
          </p:cNvPr>
          <p:cNvGrpSpPr/>
          <p:nvPr/>
        </p:nvGrpSpPr>
        <p:grpSpPr>
          <a:xfrm>
            <a:off x="1471314" y="2026476"/>
            <a:ext cx="5410930" cy="911674"/>
            <a:chOff x="1312541" y="2158301"/>
            <a:chExt cx="2148945" cy="91167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B2B35BC-B0B0-AE06-C6D8-F1E74F78525E}"/>
                </a:ext>
              </a:extLst>
            </p:cNvPr>
            <p:cNvSpPr/>
            <p:nvPr/>
          </p:nvSpPr>
          <p:spPr bwMode="white">
            <a:xfrm>
              <a:off x="1312541" y="2158301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D2689C-069A-C515-1BF8-A5A5683B5809}"/>
                </a:ext>
              </a:extLst>
            </p:cNvPr>
            <p:cNvSpPr txBox="1"/>
            <p:nvPr/>
          </p:nvSpPr>
          <p:spPr>
            <a:xfrm>
              <a:off x="1312541" y="2158301"/>
              <a:ext cx="2148945" cy="911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95135" algn="just" rtl="0" fontAlgn="base">
                <a:spcBef>
                  <a:spcPts val="400"/>
                </a:spcBef>
                <a:spcAft>
                  <a:spcPts val="0"/>
                </a:spcAft>
              </a:pPr>
              <a:r>
                <a:rPr lang="en-US" sz="1800" b="0" i="0" u="none" strike="noStrike" dirty="0">
                  <a:solidFill>
                    <a:srgbClr val="3F3F3F"/>
                  </a:solidFill>
                  <a:effectLst/>
                  <a:highlight>
                    <a:srgbClr val="FFFF00"/>
                  </a:highlight>
                  <a:latin typeface="Arial Rounded MT Bold" panose="020F0704030504030204" pitchFamily="34" charset="0"/>
                </a:rPr>
                <a:t>Any text between a // and the end of a line is treated as a comment </a:t>
              </a:r>
              <a:endParaRPr lang="en-US" sz="1800" b="0" i="0" u="none" strike="noStrike" dirty="0">
                <a:solidFill>
                  <a:srgbClr val="99CB38"/>
                </a:solidFill>
                <a:effectLst/>
                <a:highlight>
                  <a:srgbClr val="FFFF00"/>
                </a:highligh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5481603-CB22-0C9E-C8A5-28FD7C4A661E}"/>
              </a:ext>
            </a:extLst>
          </p:cNvPr>
          <p:cNvSpPr/>
          <p:nvPr/>
        </p:nvSpPr>
        <p:spPr bwMode="white">
          <a:xfrm>
            <a:off x="9152603" y="4032549"/>
            <a:ext cx="2148945" cy="91167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076ACB-91A4-E6EE-B77C-B1E5FD28B729}"/>
              </a:ext>
            </a:extLst>
          </p:cNvPr>
          <p:cNvSpPr/>
          <p:nvPr/>
        </p:nvSpPr>
        <p:spPr>
          <a:xfrm>
            <a:off x="821204" y="2212690"/>
            <a:ext cx="550211" cy="514581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C8A377-04BB-5DE1-6A73-AC8B82105144}"/>
              </a:ext>
            </a:extLst>
          </p:cNvPr>
          <p:cNvSpPr/>
          <p:nvPr/>
        </p:nvSpPr>
        <p:spPr>
          <a:xfrm>
            <a:off x="905108" y="2232083"/>
            <a:ext cx="382401" cy="47579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093BB6-87DE-FD17-43A6-CB2F748C229A}"/>
              </a:ext>
            </a:extLst>
          </p:cNvPr>
          <p:cNvGrpSpPr/>
          <p:nvPr/>
        </p:nvGrpSpPr>
        <p:grpSpPr>
          <a:xfrm>
            <a:off x="1471314" y="2842307"/>
            <a:ext cx="5410930" cy="911674"/>
            <a:chOff x="1312541" y="2158301"/>
            <a:chExt cx="2148945" cy="9116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7F94D5-A717-9087-7A21-C5C285139147}"/>
                </a:ext>
              </a:extLst>
            </p:cNvPr>
            <p:cNvSpPr/>
            <p:nvPr/>
          </p:nvSpPr>
          <p:spPr bwMode="white">
            <a:xfrm>
              <a:off x="1312541" y="2158301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C97EB5-EC5C-741E-4A2E-C6E52D332831}"/>
                </a:ext>
              </a:extLst>
            </p:cNvPr>
            <p:cNvSpPr txBox="1"/>
            <p:nvPr/>
          </p:nvSpPr>
          <p:spPr>
            <a:xfrm>
              <a:off x="1312541" y="2158301"/>
              <a:ext cx="2148945" cy="911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95135" algn="just" rtl="0" fontAlgn="base">
                <a:spcBef>
                  <a:spcPts val="600"/>
                </a:spcBef>
                <a:spcAft>
                  <a:spcPts val="0"/>
                </a:spcAft>
              </a:pPr>
              <a:r>
                <a:rPr lang="en-US" sz="1800" b="0" i="0" u="none" strike="noStrike" dirty="0">
                  <a:solidFill>
                    <a:srgbClr val="3F3F3F"/>
                  </a:solidFill>
                  <a:effectLst/>
                  <a:highlight>
                    <a:srgbClr val="FFFF00"/>
                  </a:highlight>
                  <a:latin typeface="Arial Rounded MT Bold" panose="020F0704030504030204" pitchFamily="34" charset="0"/>
                </a:rPr>
                <a:t>Any Text between a&lt;!– closing sequence //--&gt;</a:t>
              </a:r>
              <a:endParaRPr lang="en-US" sz="1800" b="0" i="0" u="none" strike="noStrike" dirty="0">
                <a:solidFill>
                  <a:srgbClr val="99CB38"/>
                </a:solidFill>
                <a:effectLst/>
                <a:highlight>
                  <a:srgbClr val="FFFF00"/>
                </a:highligh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9DA38160-6EEE-4172-1101-7CC78827F27A}"/>
              </a:ext>
            </a:extLst>
          </p:cNvPr>
          <p:cNvSpPr/>
          <p:nvPr/>
        </p:nvSpPr>
        <p:spPr>
          <a:xfrm>
            <a:off x="821204" y="3028521"/>
            <a:ext cx="550211" cy="514581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C495DB-B6A9-3FC7-53D8-AA9CB08FBE13}"/>
              </a:ext>
            </a:extLst>
          </p:cNvPr>
          <p:cNvSpPr/>
          <p:nvPr/>
        </p:nvSpPr>
        <p:spPr>
          <a:xfrm>
            <a:off x="905108" y="3047914"/>
            <a:ext cx="382401" cy="47579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A0C92E-17AB-10EB-DFEF-8D59E56F5F57}"/>
              </a:ext>
            </a:extLst>
          </p:cNvPr>
          <p:cNvSpPr txBox="1"/>
          <p:nvPr/>
        </p:nvSpPr>
        <p:spPr>
          <a:xfrm>
            <a:off x="821204" y="3505764"/>
            <a:ext cx="6967152" cy="9116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Multiple Line Comments: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DC5D3D-C18E-A862-D693-1161DB986A52}"/>
              </a:ext>
            </a:extLst>
          </p:cNvPr>
          <p:cNvGrpSpPr/>
          <p:nvPr/>
        </p:nvGrpSpPr>
        <p:grpSpPr>
          <a:xfrm>
            <a:off x="1471314" y="4330662"/>
            <a:ext cx="6061042" cy="920741"/>
            <a:chOff x="1312541" y="2149234"/>
            <a:chExt cx="2407136" cy="92074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0541D2-FFD4-4F06-D898-3EFA58CEDAB2}"/>
                </a:ext>
              </a:extLst>
            </p:cNvPr>
            <p:cNvSpPr/>
            <p:nvPr/>
          </p:nvSpPr>
          <p:spPr bwMode="white">
            <a:xfrm>
              <a:off x="1312541" y="2158301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DFB816-F8B4-065E-0397-E6CE107910B1}"/>
                </a:ext>
              </a:extLst>
            </p:cNvPr>
            <p:cNvSpPr txBox="1"/>
            <p:nvPr/>
          </p:nvSpPr>
          <p:spPr>
            <a:xfrm>
              <a:off x="1422156" y="2149234"/>
              <a:ext cx="2297521" cy="911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r>
                <a:rPr lang="en-US" sz="1800" b="0" i="0" u="none" strike="noStrike" dirty="0">
                  <a:solidFill>
                    <a:srgbClr val="3F3F3F"/>
                  </a:solidFill>
                  <a:effectLst/>
                  <a:highlight>
                    <a:srgbClr val="FFFF00"/>
                  </a:highlight>
                  <a:latin typeface="Arial Rounded MT Bold" panose="020F0704030504030204" pitchFamily="34" charset="0"/>
                </a:rPr>
                <a:t>Any text between the characters /* and */ is treated as a comment. This may span multiple lines.</a:t>
              </a:r>
              <a:endParaRPr lang="en-IN" dirty="0">
                <a:highlight>
                  <a:srgbClr val="FFFF00"/>
                </a:highligh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3461C23-2C26-ABB5-EDAB-40206156D17D}"/>
              </a:ext>
            </a:extLst>
          </p:cNvPr>
          <p:cNvSpPr/>
          <p:nvPr/>
        </p:nvSpPr>
        <p:spPr>
          <a:xfrm>
            <a:off x="821204" y="4525943"/>
            <a:ext cx="550211" cy="514581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6AC2EB-EF78-532E-694B-5AB0EFA8853C}"/>
              </a:ext>
            </a:extLst>
          </p:cNvPr>
          <p:cNvSpPr/>
          <p:nvPr/>
        </p:nvSpPr>
        <p:spPr>
          <a:xfrm>
            <a:off x="905108" y="4545336"/>
            <a:ext cx="382401" cy="47579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909F99-F74B-3F09-F74E-4E07D65DD29B}"/>
              </a:ext>
            </a:extLst>
          </p:cNvPr>
          <p:cNvSpPr/>
          <p:nvPr/>
        </p:nvSpPr>
        <p:spPr bwMode="white">
          <a:xfrm>
            <a:off x="1316938" y="4920495"/>
            <a:ext cx="5410930" cy="91167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279731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7" grpId="0" animBg="1"/>
      <p:bldP spid="24" grpId="0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32" y="362615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Comments in </a:t>
            </a:r>
            <a:r>
              <a:rPr lang="en-US" b="1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</a:t>
            </a:r>
            <a:endParaRPr lang="en-IN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5481603-CB22-0C9E-C8A5-28FD7C4A661E}"/>
              </a:ext>
            </a:extLst>
          </p:cNvPr>
          <p:cNvSpPr/>
          <p:nvPr/>
        </p:nvSpPr>
        <p:spPr bwMode="white">
          <a:xfrm>
            <a:off x="9152603" y="4032549"/>
            <a:ext cx="2148945" cy="91167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E50917-CE69-7F2E-036F-C26A556F5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27" y="1765480"/>
            <a:ext cx="4798316" cy="311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96">
            <a:extLst>
              <a:ext uri="{FF2B5EF4-FFF2-40B4-BE49-F238E27FC236}">
                <a16:creationId xmlns:a16="http://schemas.microsoft.com/office/drawing/2014/main" id="{33A892E7-8D19-8F6D-C971-4DA2E2445118}"/>
              </a:ext>
            </a:extLst>
          </p:cNvPr>
          <p:cNvSpPr>
            <a:spLocks noEditPoints="1"/>
          </p:cNvSpPr>
          <p:nvPr/>
        </p:nvSpPr>
        <p:spPr bwMode="auto">
          <a:xfrm>
            <a:off x="694917" y="1404894"/>
            <a:ext cx="5297843" cy="3899584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77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32" y="281585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 Data Types</a:t>
            </a:r>
            <a:endParaRPr lang="en-IN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3250BA-239B-5899-50F2-613D219E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9680" y="5014452"/>
            <a:ext cx="3891116" cy="580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IN" sz="2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FF8D3E-7E7B-6C4A-29EF-8EA39578EA6B}"/>
              </a:ext>
            </a:extLst>
          </p:cNvPr>
          <p:cNvSpPr/>
          <p:nvPr/>
        </p:nvSpPr>
        <p:spPr bwMode="white">
          <a:xfrm>
            <a:off x="2052781" y="1599146"/>
            <a:ext cx="2148945" cy="91167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481603-CB22-0C9E-C8A5-28FD7C4A661E}"/>
              </a:ext>
            </a:extLst>
          </p:cNvPr>
          <p:cNvSpPr/>
          <p:nvPr/>
        </p:nvSpPr>
        <p:spPr bwMode="white">
          <a:xfrm>
            <a:off x="9152295" y="3564134"/>
            <a:ext cx="2148945" cy="91167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4BBD01-36F8-4BDD-4907-F099F3389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55" y="3063848"/>
            <a:ext cx="5696602" cy="37941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9671B44-FCD9-A584-E443-844463839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37" y="1045810"/>
            <a:ext cx="3493801" cy="27453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BEE247-7BE4-748C-C5FE-3917AAF21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469" y="1688604"/>
            <a:ext cx="3589265" cy="27453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0BDF41-55CF-BAEB-A833-CAB5BDB74DBE}"/>
              </a:ext>
            </a:extLst>
          </p:cNvPr>
          <p:cNvSpPr txBox="1"/>
          <p:nvPr/>
        </p:nvSpPr>
        <p:spPr>
          <a:xfrm>
            <a:off x="1000933" y="2016581"/>
            <a:ext cx="33645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JavaScript does not make a distinction between integer values and floating-point values. </a:t>
            </a:r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2A5CF-DBB9-C92B-6F24-D4D26A50078F}"/>
              </a:ext>
            </a:extLst>
          </p:cNvPr>
          <p:cNvSpPr txBox="1"/>
          <p:nvPr/>
        </p:nvSpPr>
        <p:spPr>
          <a:xfrm>
            <a:off x="7842455" y="1393110"/>
            <a:ext cx="3254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All numbers in JavaScript are represented as floating-point values.</a:t>
            </a:r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712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012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 </a:t>
            </a:r>
            <a:r>
              <a:rPr lang="en-IN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Variables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91843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3041B2-72D9-6D76-9ECA-1413B85FAF43}"/>
              </a:ext>
            </a:extLst>
          </p:cNvPr>
          <p:cNvSpPr/>
          <p:nvPr/>
        </p:nvSpPr>
        <p:spPr>
          <a:xfrm>
            <a:off x="838200" y="1524416"/>
            <a:ext cx="7580670" cy="624116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Variables can be thought of as named containers.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3802"/>
            <a:ext cx="1375287" cy="44907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2529CB-AEBD-0F8B-5F88-2EA3AA084732}"/>
              </a:ext>
            </a:extLst>
          </p:cNvPr>
          <p:cNvSpPr/>
          <p:nvPr/>
        </p:nvSpPr>
        <p:spPr>
          <a:xfrm>
            <a:off x="838200" y="2328602"/>
            <a:ext cx="7580670" cy="81765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Place data into these containers and then refer to the data simply by naming the container.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834862-185D-4F61-DA85-80F3A8864AA7}"/>
              </a:ext>
            </a:extLst>
          </p:cNvPr>
          <p:cNvSpPr/>
          <p:nvPr/>
        </p:nvSpPr>
        <p:spPr>
          <a:xfrm>
            <a:off x="838200" y="4277233"/>
            <a:ext cx="7580670" cy="65760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Variables are declared with the </a:t>
            </a:r>
            <a:r>
              <a:rPr lang="en-US" b="1" dirty="0">
                <a:latin typeface="Arial Rounded MT Bold" panose="020F0704030504030204" pitchFamily="34" charset="0"/>
              </a:rPr>
              <a:t>var</a:t>
            </a:r>
            <a:r>
              <a:rPr lang="en-US" dirty="0">
                <a:latin typeface="Arial Rounded MT Bold" panose="020F0704030504030204" pitchFamily="34" charset="0"/>
              </a:rPr>
              <a:t> keyword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B0D5E4-10F1-6987-B851-58D111AF2AF0}"/>
              </a:ext>
            </a:extLst>
          </p:cNvPr>
          <p:cNvSpPr/>
          <p:nvPr/>
        </p:nvSpPr>
        <p:spPr>
          <a:xfrm>
            <a:off x="838200" y="3339030"/>
            <a:ext cx="7580670" cy="74542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Before using a variable in a JavaScript program, must declare it.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028991-C28A-ED6F-1271-0D98BF0F7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870" y="1524416"/>
            <a:ext cx="3773130" cy="35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14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8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 </a:t>
            </a:r>
            <a:r>
              <a:rPr lang="en-IN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Variables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91843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3041B2-72D9-6D76-9ECA-1413B85FAF43}"/>
              </a:ext>
            </a:extLst>
          </p:cNvPr>
          <p:cNvSpPr/>
          <p:nvPr/>
        </p:nvSpPr>
        <p:spPr>
          <a:xfrm>
            <a:off x="4294240" y="1584254"/>
            <a:ext cx="7580670" cy="624116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N" dirty="0">
                <a:latin typeface="Arial Rounded MT Bold" panose="020F0704030504030204" pitchFamily="34" charset="0"/>
              </a:rPr>
              <a:t>JavaScript is an </a:t>
            </a:r>
            <a:r>
              <a:rPr lang="en-IN" i="1" dirty="0">
                <a:latin typeface="Arial Rounded MT Bold" panose="020F0704030504030204" pitchFamily="34" charset="0"/>
              </a:rPr>
              <a:t>untyped</a:t>
            </a:r>
            <a:r>
              <a:rPr lang="en-IN" dirty="0">
                <a:latin typeface="Arial Rounded MT Bold" panose="020F0704030504030204" pitchFamily="34" charset="0"/>
              </a:rPr>
              <a:t> language.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3802"/>
            <a:ext cx="1375287" cy="44907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2529CB-AEBD-0F8B-5F88-2EA3AA084732}"/>
              </a:ext>
            </a:extLst>
          </p:cNvPr>
          <p:cNvSpPr/>
          <p:nvPr/>
        </p:nvSpPr>
        <p:spPr>
          <a:xfrm>
            <a:off x="4294240" y="2394792"/>
            <a:ext cx="7580670" cy="81765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 This means that a JavaScript variable can hold a value of any data type.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834862-185D-4F61-DA85-80F3A8864AA7}"/>
              </a:ext>
            </a:extLst>
          </p:cNvPr>
          <p:cNvSpPr/>
          <p:nvPr/>
        </p:nvSpPr>
        <p:spPr>
          <a:xfrm>
            <a:off x="4294240" y="4815650"/>
            <a:ext cx="7580670" cy="91619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The value type of a variable can change during the execution of a program and JavaScript takes care of it automatically.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B0D5E4-10F1-6987-B851-58D111AF2AF0}"/>
              </a:ext>
            </a:extLst>
          </p:cNvPr>
          <p:cNvSpPr/>
          <p:nvPr/>
        </p:nvSpPr>
        <p:spPr>
          <a:xfrm>
            <a:off x="4294240" y="3398867"/>
            <a:ext cx="7580670" cy="121204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Unlike many other languages, don't have to tell JavaScript during variable declaration what type of value the variable will hold.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028991-C28A-ED6F-1271-0D98BF0F7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0" y="1739861"/>
            <a:ext cx="3773130" cy="35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57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8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3079</TotalTime>
  <Words>1333</Words>
  <Application>Microsoft Office PowerPoint</Application>
  <PresentationFormat>Widescreen</PresentationFormat>
  <Paragraphs>207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Rounded MT Bold</vt:lpstr>
      <vt:lpstr>Calibri</vt:lpstr>
      <vt:lpstr>Calibri Light</vt:lpstr>
      <vt:lpstr>Cascadia Code</vt:lpstr>
      <vt:lpstr>Consolas</vt:lpstr>
      <vt:lpstr>Office Theme</vt:lpstr>
      <vt:lpstr>JAVASCRIPT Chapter 1</vt:lpstr>
      <vt:lpstr>JavaScript Syntax</vt:lpstr>
      <vt:lpstr>JavaScript Syntax</vt:lpstr>
      <vt:lpstr>Where to put your scripts?</vt:lpstr>
      <vt:lpstr>Comments in JavaScript</vt:lpstr>
      <vt:lpstr>Comments in JavaScript</vt:lpstr>
      <vt:lpstr>JavaScript Data Types</vt:lpstr>
      <vt:lpstr>JavaScript Variables</vt:lpstr>
      <vt:lpstr>JavaScript Variables</vt:lpstr>
      <vt:lpstr>JavaScript Variable Scope</vt:lpstr>
      <vt:lpstr>JavaScript Variable Scope</vt:lpstr>
      <vt:lpstr>JavaScript Variable Names</vt:lpstr>
      <vt:lpstr>JavaScript Reserved Names</vt:lpstr>
      <vt:lpstr>JavaScript Operators</vt:lpstr>
      <vt:lpstr>Conditional Statements</vt:lpstr>
      <vt:lpstr>If Statement</vt:lpstr>
      <vt:lpstr>Else Statement</vt:lpstr>
      <vt:lpstr>else if statement</vt:lpstr>
      <vt:lpstr>Switch Statement</vt:lpstr>
      <vt:lpstr>JavaScript Events</vt:lpstr>
      <vt:lpstr>Standard Events</vt:lpstr>
      <vt:lpstr>Standard Events</vt:lpstr>
      <vt:lpstr>JavaScript Functions</vt:lpstr>
      <vt:lpstr>JavaScript Functions</vt:lpstr>
      <vt:lpstr>JavaScript Functions</vt:lpstr>
      <vt:lpstr>JavaScript Functions</vt:lpstr>
      <vt:lpstr>JavaScript Functions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Pranavkrishna K S</dc:creator>
  <cp:lastModifiedBy>mumthas t</cp:lastModifiedBy>
  <cp:revision>39</cp:revision>
  <dcterms:created xsi:type="dcterms:W3CDTF">2023-06-03T05:46:16Z</dcterms:created>
  <dcterms:modified xsi:type="dcterms:W3CDTF">2024-11-18T15:21:12Z</dcterms:modified>
</cp:coreProperties>
</file>