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Bell MT" panose="02020503060305020303" pitchFamily="18" charset="0"/>
      <p:regular r:id="rId21"/>
      <p:bold r:id="rId22"/>
      <p:italic r:id="rId23"/>
      <p:boldItalic r:id="rId24"/>
    </p:embeddedFont>
    <p:embeddedFont>
      <p:font typeface="Comic Sans MS" panose="030F0702030302020204" pitchFamily="66"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3" roundtripDataSignature="AMtx7miNZo/BdzzlUGKVgEqo3rnNWlpsb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a:t>Hello..welcome to aitrich academy.Today we are discussing about the topic DDL that is data definition language.</a:t>
            </a:r>
            <a:r>
              <a:rPr lang="en-US" sz="1600">
                <a:solidFill>
                  <a:srgbClr val="0D0D0D"/>
                </a:solidFill>
                <a:highlight>
                  <a:srgbClr val="FFFFFF"/>
                </a:highlight>
                <a:latin typeface="Roboto"/>
                <a:ea typeface="Roboto"/>
                <a:cs typeface="Roboto"/>
                <a:sym typeface="Roboto"/>
              </a:rPr>
              <a:t>e, and it's a subset of SQL (Structured Query Language) used to define and manage the structure of a database. Essentially, DDL allows you to create, modify, and delete database objects such as tables, indexes, views, and schemas.DDL commands are powerful tools for database administrators and developers to manage the structure of a database and ensure it meets the requirements of an application.</a:t>
            </a:r>
            <a:endParaRPr sz="1500"/>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Let’s talk with DDL.</a:t>
            </a:r>
            <a:r>
              <a:rPr lang="en-US" sz="1200">
                <a:solidFill>
                  <a:srgbClr val="0D0D0D"/>
                </a:solidFill>
                <a:highlight>
                  <a:srgbClr val="FFFFFF"/>
                </a:highlight>
                <a:latin typeface="Roboto"/>
                <a:ea typeface="Roboto"/>
                <a:cs typeface="Roboto"/>
                <a:sym typeface="Roboto"/>
              </a:rPr>
              <a:t>DDL commands are subset of SQL Language.DDL are powerful tools for database administrators and developers to manage the structure of a database and ensure it meets the requirements of an application used for defining and managing the structure of a database.DDL, or Data Definition Language, is a set of SQL commands used to define, modify, and delete the structure of a database. It includes commands like CREATE (to create new database objects), ALTER (to modify existing objects), DROP (to delete objects), and others. DDL is crucial for managing the schema of a database and ensuring its integrity and organization.Exactly! You've captured the essence of DDL perfectly. Its primary purpose is indeed to specify the schema or structure of the database and its objects. With DDL, you can define the layout of tables, the relationships between them, constraints, indexes, and other properties that dictate how data is organized and stored in the database.</a:t>
            </a: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f0e9eed0ae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f0e9eed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Main DDL Commands are </a:t>
            </a:r>
            <a:r>
              <a:rPr lang="en-US">
                <a:solidFill>
                  <a:schemeClr val="dk1"/>
                </a:solidFill>
              </a:rPr>
              <a:t> CREATE,ALTER,DROP,TRUNCATE,COMMENT,RENAME we will  explain on the next slide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First we discuss About CREATE Command =.</a:t>
            </a:r>
            <a:endParaRPr/>
          </a:p>
        </p:txBody>
      </p:sp>
      <p:sp>
        <p:nvSpPr>
          <p:cNvPr id="111" name="Google Shape;11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7"/>
          <p:cNvSpPr>
            <a:spLocks noGrp="1"/>
          </p:cNvSpPr>
          <p:nvPr>
            <p:ph type="pic" idx="2"/>
          </p:nvPr>
        </p:nvSpPr>
        <p:spPr>
          <a:xfrm>
            <a:off x="5183188" y="987425"/>
            <a:ext cx="6172200" cy="4873625"/>
          </a:xfrm>
          <a:prstGeom prst="rect">
            <a:avLst/>
          </a:prstGeom>
          <a:noFill/>
          <a:ln>
            <a:noFill/>
          </a:ln>
        </p:spPr>
      </p:sp>
      <p:sp>
        <p:nvSpPr>
          <p:cNvPr id="64" name="Google Shape;64;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570230" y="2591435"/>
            <a:ext cx="6029960" cy="990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012D86"/>
              </a:buClr>
              <a:buSzPct val="100000"/>
              <a:buFont typeface="Bell MT"/>
              <a:buNone/>
            </a:pP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r>
              <a:rPr lang="en-US" b="1">
                <a:solidFill>
                  <a:srgbClr val="012D86"/>
                </a:solidFill>
                <a:latin typeface="Bell MT"/>
                <a:ea typeface="Bell MT"/>
                <a:cs typeface="Bell MT"/>
                <a:sym typeface="Bell MT"/>
              </a:rPr>
              <a:t>DDL</a:t>
            </a:r>
            <a:br>
              <a:rPr lang="en-US" b="1">
                <a:solidFill>
                  <a:srgbClr val="012D86"/>
                </a:solidFill>
                <a:latin typeface="Bell MT"/>
                <a:ea typeface="Bell MT"/>
                <a:cs typeface="Bell MT"/>
                <a:sym typeface="Bell MT"/>
              </a:rPr>
            </a:br>
            <a:endParaRPr b="1">
              <a:solidFill>
                <a:srgbClr val="012D86"/>
              </a:solidFill>
              <a:latin typeface="Bell MT"/>
              <a:ea typeface="Bell MT"/>
              <a:cs typeface="Bell MT"/>
              <a:sym typeface="Bell MT"/>
            </a:endParaRPr>
          </a:p>
        </p:txBody>
      </p:sp>
      <p:pic>
        <p:nvPicPr>
          <p:cNvPr id="85" name="Google Shape;85;p1"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86" name="Google Shape;86;p1"/>
          <p:cNvSpPr/>
          <p:nvPr/>
        </p:nvSpPr>
        <p:spPr>
          <a:xfrm>
            <a:off x="570230" y="2975610"/>
            <a:ext cx="6029960" cy="74422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12D86"/>
              </a:buClr>
              <a:buSzPts val="3600"/>
              <a:buFont typeface="Bell MT"/>
              <a:buNone/>
            </a:pPr>
            <a:r>
              <a:rPr lang="en-US" sz="3600" b="1" i="0" u="none" strike="noStrike" cap="none">
                <a:solidFill>
                  <a:srgbClr val="012D86"/>
                </a:solidFill>
                <a:latin typeface="Bell MT"/>
                <a:ea typeface="Bell MT"/>
                <a:cs typeface="Bell MT"/>
                <a:sym typeface="Bell MT"/>
              </a:rPr>
              <a:t>Data Definition Language</a:t>
            </a:r>
            <a:endParaRPr sz="3600" b="1" i="0" u="none" strike="noStrike" cap="none">
              <a:solidFill>
                <a:srgbClr val="012D86"/>
              </a:solidFill>
              <a:latin typeface="Bell MT"/>
              <a:ea typeface="Bell MT"/>
              <a:cs typeface="Bell MT"/>
              <a:sym typeface="Bell MT"/>
            </a:endParaRPr>
          </a:p>
        </p:txBody>
      </p:sp>
      <p:pic>
        <p:nvPicPr>
          <p:cNvPr id="87" name="Google Shape;87;p1" descr="2794209"/>
          <p:cNvPicPr preferRelativeResize="0"/>
          <p:nvPr/>
        </p:nvPicPr>
        <p:blipFill rotWithShape="1">
          <a:blip r:embed="rId4">
            <a:alphaModFix/>
          </a:blip>
          <a:srcRect/>
          <a:stretch/>
        </p:blipFill>
        <p:spPr>
          <a:xfrm>
            <a:off x="6600190" y="662940"/>
            <a:ext cx="5325745" cy="603123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9"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77" name="Google Shape;177;p9"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78" name="Google Shape;178;p9"/>
          <p:cNvSpPr/>
          <p:nvPr/>
        </p:nvSpPr>
        <p:spPr>
          <a:xfrm>
            <a:off x="541020" y="43497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4000"/>
              <a:buFont typeface="Bell MT"/>
              <a:buNone/>
            </a:pPr>
            <a:r>
              <a:rPr lang="en-US" sz="4000" b="1">
                <a:solidFill>
                  <a:srgbClr val="002060"/>
                </a:solidFill>
                <a:latin typeface="Bell MT"/>
                <a:ea typeface="Bell MT"/>
                <a:cs typeface="Bell MT"/>
                <a:sym typeface="Bell MT"/>
              </a:rPr>
              <a:t>4. RENAME Statement:</a:t>
            </a:r>
            <a:endParaRPr sz="4000" b="1">
              <a:solidFill>
                <a:srgbClr val="002060"/>
              </a:solidFill>
              <a:latin typeface="Bell MT"/>
              <a:ea typeface="Bell MT"/>
              <a:cs typeface="Bell MT"/>
              <a:sym typeface="Bell MT"/>
            </a:endParaRPr>
          </a:p>
        </p:txBody>
      </p:sp>
      <p:sp>
        <p:nvSpPr>
          <p:cNvPr id="179" name="Google Shape;179;p9"/>
          <p:cNvSpPr/>
          <p:nvPr/>
        </p:nvSpPr>
        <p:spPr>
          <a:xfrm>
            <a:off x="797560" y="1905000"/>
            <a:ext cx="6369685" cy="117284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RENAME statement is used to rename database objects.</a:t>
            </a:r>
            <a:endParaRPr sz="160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500"/>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1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10"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185" name="Google Shape;185;p10"/>
          <p:cNvSpPr txBox="1"/>
          <p:nvPr/>
        </p:nvSpPr>
        <p:spPr>
          <a:xfrm>
            <a:off x="745490" y="665480"/>
            <a:ext cx="3830320"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Bell MT"/>
                <a:ea typeface="Bell MT"/>
                <a:cs typeface="Bell MT"/>
                <a:sym typeface="Bell MT"/>
              </a:rPr>
              <a:t>a) RENAME Table:</a:t>
            </a:r>
            <a:endParaRPr sz="2000" b="1">
              <a:solidFill>
                <a:schemeClr val="dk1"/>
              </a:solidFill>
              <a:latin typeface="Bell MT"/>
              <a:ea typeface="Bell MT"/>
              <a:cs typeface="Bell MT"/>
              <a:sym typeface="Bell MT"/>
            </a:endParaRPr>
          </a:p>
          <a:p>
            <a:pPr marL="0" marR="0" lvl="0" indent="0" algn="l" rtl="0">
              <a:spcBef>
                <a:spcPts val="0"/>
              </a:spcBef>
              <a:spcAft>
                <a:spcPts val="0"/>
              </a:spcAft>
              <a:buNone/>
            </a:pPr>
            <a:endParaRPr sz="2000" b="1">
              <a:solidFill>
                <a:schemeClr val="dk1"/>
              </a:solidFill>
              <a:latin typeface="Bell MT"/>
              <a:ea typeface="Bell MT"/>
              <a:cs typeface="Bell MT"/>
              <a:sym typeface="Bell MT"/>
            </a:endParaRPr>
          </a:p>
        </p:txBody>
      </p:sp>
      <p:pic>
        <p:nvPicPr>
          <p:cNvPr id="186" name="Google Shape;186;p10" descr="computer"/>
          <p:cNvPicPr preferRelativeResize="0">
            <a:picLocks noGrp="1"/>
          </p:cNvPicPr>
          <p:nvPr>
            <p:ph type="body" idx="1"/>
          </p:nvPr>
        </p:nvPicPr>
        <p:blipFill rotWithShape="1">
          <a:blip r:embed="rId4">
            <a:alphaModFix/>
          </a:blip>
          <a:srcRect/>
          <a:stretch/>
        </p:blipFill>
        <p:spPr>
          <a:xfrm>
            <a:off x="-208915" y="3318510"/>
            <a:ext cx="5824855" cy="2258060"/>
          </a:xfrm>
          <a:prstGeom prst="rect">
            <a:avLst/>
          </a:prstGeom>
          <a:noFill/>
          <a:ln>
            <a:noFill/>
          </a:ln>
        </p:spPr>
      </p:pic>
      <p:sp>
        <p:nvSpPr>
          <p:cNvPr id="187" name="Google Shape;187;p10"/>
          <p:cNvSpPr txBox="1"/>
          <p:nvPr/>
        </p:nvSpPr>
        <p:spPr>
          <a:xfrm>
            <a:off x="1139190" y="4013200"/>
            <a:ext cx="3273425"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EXEC sp_rename 'old_table_name', 'new_table_name'  </a:t>
            </a:r>
            <a:endParaRPr sz="1200">
              <a:solidFill>
                <a:schemeClr val="dk1"/>
              </a:solidFill>
              <a:latin typeface="Arial"/>
              <a:ea typeface="Arial"/>
              <a:cs typeface="Arial"/>
              <a:sym typeface="Arial"/>
            </a:endParaRPr>
          </a:p>
        </p:txBody>
      </p:sp>
      <p:pic>
        <p:nvPicPr>
          <p:cNvPr id="188" name="Google Shape;188;p10" descr="computer"/>
          <p:cNvPicPr preferRelativeResize="0"/>
          <p:nvPr/>
        </p:nvPicPr>
        <p:blipFill rotWithShape="1">
          <a:blip r:embed="rId4">
            <a:alphaModFix/>
          </a:blip>
          <a:srcRect/>
          <a:stretch/>
        </p:blipFill>
        <p:spPr>
          <a:xfrm>
            <a:off x="6724650" y="3189605"/>
            <a:ext cx="5824855" cy="2515870"/>
          </a:xfrm>
          <a:prstGeom prst="rect">
            <a:avLst/>
          </a:prstGeom>
          <a:noFill/>
          <a:ln>
            <a:noFill/>
          </a:ln>
        </p:spPr>
      </p:pic>
      <p:sp>
        <p:nvSpPr>
          <p:cNvPr id="190" name="Google Shape;190;p10"/>
          <p:cNvSpPr txBox="1"/>
          <p:nvPr/>
        </p:nvSpPr>
        <p:spPr>
          <a:xfrm>
            <a:off x="821055" y="3100705"/>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91" name="Google Shape;191;p10"/>
          <p:cNvSpPr/>
          <p:nvPr/>
        </p:nvSpPr>
        <p:spPr>
          <a:xfrm>
            <a:off x="745490" y="1504315"/>
            <a:ext cx="6369685" cy="109156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800">
                <a:solidFill>
                  <a:schemeClr val="lt1"/>
                </a:solidFill>
                <a:latin typeface="Comic Sans MS"/>
                <a:ea typeface="Comic Sans MS"/>
                <a:cs typeface="Comic Sans MS"/>
                <a:sym typeface="Comic Sans MS"/>
              </a:rPr>
              <a:t>This syntax renames an existing table.</a:t>
            </a:r>
            <a:endParaRPr sz="1800">
              <a:solidFill>
                <a:schemeClr val="lt1"/>
              </a:solidFill>
              <a:latin typeface="Comic Sans MS"/>
              <a:ea typeface="Comic Sans MS"/>
              <a:cs typeface="Comic Sans MS"/>
              <a:sym typeface="Comic Sans MS"/>
            </a:endParaRPr>
          </a:p>
        </p:txBody>
      </p:sp>
      <p:sp>
        <p:nvSpPr>
          <p:cNvPr id="192" name="Google Shape;192;p10"/>
          <p:cNvSpPr txBox="1"/>
          <p:nvPr/>
        </p:nvSpPr>
        <p:spPr>
          <a:xfrm>
            <a:off x="7847965" y="288861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gtEl>
                                        <p:attrNameLst>
                                          <p:attrName>style.visibility</p:attrName>
                                        </p:attrNameLst>
                                      </p:cBhvr>
                                      <p:to>
                                        <p:strVal val="visible"/>
                                      </p:to>
                                    </p:set>
                                    <p:animEffect transition="in" filter="fade">
                                      <p:cBhvr>
                                        <p:cTn id="12" dur="500"/>
                                        <p:tgtEl>
                                          <p:spTgt spid="186"/>
                                        </p:tgtEl>
                                      </p:cBhvr>
                                    </p:animEffect>
                                  </p:childTnLst>
                                </p:cTn>
                              </p:par>
                              <p:par>
                                <p:cTn id="13" presetID="10" presetClass="entr" presetSubtype="0" fill="hold" nodeType="withEffect">
                                  <p:stCondLst>
                                    <p:cond delay="0"/>
                                  </p:stCondLst>
                                  <p:childTnLst>
                                    <p:set>
                                      <p:cBhvr>
                                        <p:cTn id="14" dur="1" fill="hold">
                                          <p:stCondLst>
                                            <p:cond delay="0"/>
                                          </p:stCondLst>
                                        </p:cTn>
                                        <p:tgtEl>
                                          <p:spTgt spid="187"/>
                                        </p:tgtEl>
                                        <p:attrNameLst>
                                          <p:attrName>style.visibility</p:attrName>
                                        </p:attrNameLst>
                                      </p:cBhvr>
                                      <p:to>
                                        <p:strVal val="visible"/>
                                      </p:to>
                                    </p:set>
                                    <p:animEffect transition="in" filter="fade">
                                      <p:cBhvr>
                                        <p:cTn id="15" dur="500"/>
                                        <p:tgtEl>
                                          <p:spTgt spid="187"/>
                                        </p:tgtEl>
                                      </p:cBhvr>
                                    </p:animEffect>
                                  </p:childTnLst>
                                </p:cTn>
                              </p:par>
                              <p:par>
                                <p:cTn id="16" presetID="10" presetClass="entr" presetSubtype="0" fill="hold" nodeType="withEffect">
                                  <p:stCondLst>
                                    <p:cond delay="0"/>
                                  </p:stCondLst>
                                  <p:childTnLst>
                                    <p:set>
                                      <p:cBhvr>
                                        <p:cTn id="17" dur="1" fill="hold">
                                          <p:stCondLst>
                                            <p:cond delay="0"/>
                                          </p:stCondLst>
                                        </p:cTn>
                                        <p:tgtEl>
                                          <p:spTgt spid="190"/>
                                        </p:tgtEl>
                                        <p:attrNameLst>
                                          <p:attrName>style.visibility</p:attrName>
                                        </p:attrNameLst>
                                      </p:cBhvr>
                                      <p:to>
                                        <p:strVal val="visible"/>
                                      </p:to>
                                    </p:set>
                                    <p:animEffect transition="in" filter="fade">
                                      <p:cBhvr>
                                        <p:cTn id="18" dur="500"/>
                                        <p:tgtEl>
                                          <p:spTgt spid="19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2"/>
                                        </p:tgtEl>
                                        <p:attrNameLst>
                                          <p:attrName>style.visibility</p:attrName>
                                        </p:attrNameLst>
                                      </p:cBhvr>
                                      <p:to>
                                        <p:strVal val="visible"/>
                                      </p:to>
                                    </p:set>
                                    <p:animEffect transition="in" filter="fade">
                                      <p:cBhvr>
                                        <p:cTn id="23" dur="500"/>
                                        <p:tgtEl>
                                          <p:spTgt spid="192"/>
                                        </p:tgtEl>
                                      </p:cBhvr>
                                    </p:animEffect>
                                  </p:childTnLst>
                                </p:cTn>
                              </p:par>
                              <p:par>
                                <p:cTn id="24" presetID="10" presetClass="entr" presetSubtype="0" fill="hold" nodeType="withEffect">
                                  <p:stCondLst>
                                    <p:cond delay="0"/>
                                  </p:stCondLst>
                                  <p:childTnLst>
                                    <p:set>
                                      <p:cBhvr>
                                        <p:cTn id="25" dur="1" fill="hold">
                                          <p:stCondLst>
                                            <p:cond delay="0"/>
                                          </p:stCondLst>
                                        </p:cTn>
                                        <p:tgtEl>
                                          <p:spTgt spid="188"/>
                                        </p:tgtEl>
                                        <p:attrNameLst>
                                          <p:attrName>style.visibility</p:attrName>
                                        </p:attrNameLst>
                                      </p:cBhvr>
                                      <p:to>
                                        <p:strVal val="visible"/>
                                      </p:to>
                                    </p:set>
                                    <p:animEffect transition="in" filter="fade">
                                      <p:cBhvr>
                                        <p:cTn id="26"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11"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98" name="Google Shape;198;p11"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99" name="Google Shape;199;p11"/>
          <p:cNvSpPr/>
          <p:nvPr/>
        </p:nvSpPr>
        <p:spPr>
          <a:xfrm>
            <a:off x="541020" y="43497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4000"/>
              <a:buFont typeface="Bell MT"/>
              <a:buNone/>
            </a:pPr>
            <a:r>
              <a:rPr lang="en-US" sz="4000" b="1">
                <a:solidFill>
                  <a:srgbClr val="002060"/>
                </a:solidFill>
                <a:latin typeface="Bell MT"/>
                <a:ea typeface="Bell MT"/>
                <a:cs typeface="Bell MT"/>
                <a:sym typeface="Bell MT"/>
              </a:rPr>
              <a:t>CONSTRAINTS</a:t>
            </a:r>
            <a:endParaRPr sz="4000" b="1">
              <a:solidFill>
                <a:srgbClr val="002060"/>
              </a:solidFill>
              <a:latin typeface="Bell MT"/>
              <a:ea typeface="Bell MT"/>
              <a:cs typeface="Bell MT"/>
              <a:sym typeface="Bell MT"/>
            </a:endParaRPr>
          </a:p>
        </p:txBody>
      </p:sp>
      <p:sp>
        <p:nvSpPr>
          <p:cNvPr id="200" name="Google Shape;200;p11"/>
          <p:cNvSpPr/>
          <p:nvPr/>
        </p:nvSpPr>
        <p:spPr>
          <a:xfrm>
            <a:off x="797560" y="1905000"/>
            <a:ext cx="6369685" cy="117284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Constraints in SQL are rules or conditions applied to the columns or tables to enforce data integrity and ensure that the data meets certain requirements. </a:t>
            </a:r>
            <a:endParaRPr sz="1600">
              <a:solidFill>
                <a:schemeClr val="lt1"/>
              </a:solidFill>
              <a:latin typeface="Comic Sans MS"/>
              <a:ea typeface="Comic Sans MS"/>
              <a:cs typeface="Comic Sans MS"/>
              <a:sym typeface="Comic Sans MS"/>
            </a:endParaRPr>
          </a:p>
        </p:txBody>
      </p:sp>
      <p:sp>
        <p:nvSpPr>
          <p:cNvPr id="201" name="Google Shape;201;p11"/>
          <p:cNvSpPr/>
          <p:nvPr/>
        </p:nvSpPr>
        <p:spPr>
          <a:xfrm>
            <a:off x="797560" y="4312285"/>
            <a:ext cx="6369685" cy="70929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Here are the commonly used constraints in SQL:</a:t>
            </a:r>
            <a:endParaRPr sz="1600">
              <a:solidFill>
                <a:schemeClr val="lt1"/>
              </a:solidFill>
              <a:latin typeface="Comic Sans MS"/>
              <a:ea typeface="Comic Sans MS"/>
              <a:cs typeface="Comic Sans MS"/>
              <a:sym typeface="Comic Sans MS"/>
            </a:endParaRPr>
          </a:p>
        </p:txBody>
      </p:sp>
      <p:sp>
        <p:nvSpPr>
          <p:cNvPr id="202" name="Google Shape;202;p11"/>
          <p:cNvSpPr/>
          <p:nvPr/>
        </p:nvSpPr>
        <p:spPr>
          <a:xfrm>
            <a:off x="797560" y="3221990"/>
            <a:ext cx="6369685" cy="94615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 Constraints help maintain the accuracy, consistency, and validity of the data stored in a database. </a:t>
            </a:r>
            <a:endParaRPr sz="160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gtEl>
                                        <p:attrNameLst>
                                          <p:attrName>style.visibility</p:attrName>
                                        </p:attrNameLst>
                                      </p:cBhvr>
                                      <p:to>
                                        <p:strVal val="visible"/>
                                      </p:to>
                                    </p:set>
                                    <p:animEffect transition="in" filter="fade">
                                      <p:cBhvr>
                                        <p:cTn id="12" dur="1000"/>
                                        <p:tgtEl>
                                          <p:spTgt spid="2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gtEl>
                                        <p:attrNameLst>
                                          <p:attrName>style.visibility</p:attrName>
                                        </p:attrNameLst>
                                      </p:cBhvr>
                                      <p:to>
                                        <p:strVal val="visible"/>
                                      </p:to>
                                    </p:set>
                                    <p:animEffect transition="in" filter="fade">
                                      <p:cBhvr>
                                        <p:cTn id="17" dur="1000"/>
                                        <p:tgtEl>
                                          <p:spTgt spid="2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1"/>
                                        </p:tgtEl>
                                        <p:attrNameLst>
                                          <p:attrName>style.visibility</p:attrName>
                                        </p:attrNameLst>
                                      </p:cBhvr>
                                      <p:to>
                                        <p:strVal val="visible"/>
                                      </p:to>
                                    </p:set>
                                    <p:animEffect transition="in" filter="fade">
                                      <p:cBhvr>
                                        <p:cTn id="22"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12"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08" name="Google Shape;208;p12"/>
          <p:cNvSpPr txBox="1"/>
          <p:nvPr/>
        </p:nvSpPr>
        <p:spPr>
          <a:xfrm>
            <a:off x="797560" y="429260"/>
            <a:ext cx="5140960"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1. NOT NULL Constraint:</a:t>
            </a:r>
            <a:endParaRPr sz="3200" b="1">
              <a:solidFill>
                <a:srgbClr val="002060"/>
              </a:solidFill>
              <a:latin typeface="Bell MT"/>
              <a:ea typeface="Bell MT"/>
              <a:cs typeface="Bell MT"/>
              <a:sym typeface="Bell MT"/>
            </a:endParaRPr>
          </a:p>
        </p:txBody>
      </p:sp>
      <p:pic>
        <p:nvPicPr>
          <p:cNvPr id="209" name="Google Shape;209;p12" descr="computer"/>
          <p:cNvPicPr preferRelativeResize="0">
            <a:picLocks noGrp="1"/>
          </p:cNvPicPr>
          <p:nvPr>
            <p:ph type="body" idx="1"/>
          </p:nvPr>
        </p:nvPicPr>
        <p:blipFill rotWithShape="1">
          <a:blip r:embed="rId4">
            <a:alphaModFix/>
          </a:blip>
          <a:srcRect/>
          <a:stretch/>
        </p:blipFill>
        <p:spPr>
          <a:xfrm>
            <a:off x="113665" y="3499485"/>
            <a:ext cx="5824855" cy="2258060"/>
          </a:xfrm>
          <a:prstGeom prst="rect">
            <a:avLst/>
          </a:prstGeom>
          <a:noFill/>
          <a:ln>
            <a:noFill/>
          </a:ln>
        </p:spPr>
      </p:pic>
      <p:sp>
        <p:nvSpPr>
          <p:cNvPr id="210" name="Google Shape;210;p12"/>
          <p:cNvSpPr txBox="1"/>
          <p:nvPr/>
        </p:nvSpPr>
        <p:spPr>
          <a:xfrm>
            <a:off x="1389380" y="4069715"/>
            <a:ext cx="3273425"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 NOT NULL,</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pic>
        <p:nvPicPr>
          <p:cNvPr id="211" name="Google Shape;211;p12" descr="computer"/>
          <p:cNvPicPr preferRelativeResize="0"/>
          <p:nvPr/>
        </p:nvPicPr>
        <p:blipFill rotWithShape="1">
          <a:blip r:embed="rId4">
            <a:alphaModFix/>
          </a:blip>
          <a:srcRect/>
          <a:stretch/>
        </p:blipFill>
        <p:spPr>
          <a:xfrm>
            <a:off x="6274435" y="3499485"/>
            <a:ext cx="5824855" cy="2515870"/>
          </a:xfrm>
          <a:prstGeom prst="rect">
            <a:avLst/>
          </a:prstGeom>
          <a:noFill/>
          <a:ln>
            <a:noFill/>
          </a:ln>
        </p:spPr>
      </p:pic>
      <p:sp>
        <p:nvSpPr>
          <p:cNvPr id="212" name="Google Shape;212;p12"/>
          <p:cNvSpPr txBox="1"/>
          <p:nvPr/>
        </p:nvSpPr>
        <p:spPr>
          <a:xfrm>
            <a:off x="7550150" y="406082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NOT NULL,</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 NOT NULL,</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13" name="Google Shape;213;p12"/>
          <p:cNvSpPr txBox="1"/>
          <p:nvPr/>
        </p:nvSpPr>
        <p:spPr>
          <a:xfrm>
            <a:off x="1143635" y="3291840"/>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14" name="Google Shape;214;p12"/>
          <p:cNvSpPr/>
          <p:nvPr/>
        </p:nvSpPr>
        <p:spPr>
          <a:xfrm>
            <a:off x="797560" y="1504315"/>
            <a:ext cx="6369685" cy="122555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NOT NULL constraint ensures that a column cannot contain NULL values, meaning it must always have a value.</a:t>
            </a:r>
            <a:endParaRPr sz="1600">
              <a:solidFill>
                <a:schemeClr val="lt1"/>
              </a:solidFill>
              <a:latin typeface="Comic Sans MS"/>
              <a:ea typeface="Comic Sans MS"/>
              <a:cs typeface="Comic Sans MS"/>
              <a:sym typeface="Comic Sans MS"/>
            </a:endParaRPr>
          </a:p>
        </p:txBody>
      </p:sp>
      <p:sp>
        <p:nvSpPr>
          <p:cNvPr id="215" name="Google Shape;215;p12"/>
          <p:cNvSpPr txBox="1"/>
          <p:nvPr/>
        </p:nvSpPr>
        <p:spPr>
          <a:xfrm>
            <a:off x="7304405" y="325882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500"/>
                                        <p:tgtEl>
                                          <p:spTgt spid="2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fade">
                                      <p:cBhvr>
                                        <p:cTn id="12" dur="1000"/>
                                        <p:tgtEl>
                                          <p:spTgt spid="2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3"/>
                                        </p:tgtEl>
                                        <p:attrNameLst>
                                          <p:attrName>style.visibility</p:attrName>
                                        </p:attrNameLst>
                                      </p:cBhvr>
                                      <p:to>
                                        <p:strVal val="visible"/>
                                      </p:to>
                                    </p:set>
                                    <p:animEffect transition="in" filter="fade">
                                      <p:cBhvr>
                                        <p:cTn id="17" dur="500"/>
                                        <p:tgtEl>
                                          <p:spTgt spid="213"/>
                                        </p:tgtEl>
                                      </p:cBhvr>
                                    </p:animEffect>
                                  </p:childTnLst>
                                </p:cTn>
                              </p:par>
                              <p:par>
                                <p:cTn id="18" presetID="10" presetClass="entr" presetSubtype="0" fill="hold" nodeType="withEffect">
                                  <p:stCondLst>
                                    <p:cond delay="0"/>
                                  </p:stCondLst>
                                  <p:childTnLst>
                                    <p:set>
                                      <p:cBhvr>
                                        <p:cTn id="19" dur="1" fill="hold">
                                          <p:stCondLst>
                                            <p:cond delay="0"/>
                                          </p:stCondLst>
                                        </p:cTn>
                                        <p:tgtEl>
                                          <p:spTgt spid="210"/>
                                        </p:tgtEl>
                                        <p:attrNameLst>
                                          <p:attrName>style.visibility</p:attrName>
                                        </p:attrNameLst>
                                      </p:cBhvr>
                                      <p:to>
                                        <p:strVal val="visible"/>
                                      </p:to>
                                    </p:set>
                                    <p:animEffect transition="in" filter="fade">
                                      <p:cBhvr>
                                        <p:cTn id="20" dur="500"/>
                                        <p:tgtEl>
                                          <p:spTgt spid="210"/>
                                        </p:tgtEl>
                                      </p:cBhvr>
                                    </p:animEffect>
                                  </p:childTnLst>
                                </p:cTn>
                              </p:par>
                              <p:par>
                                <p:cTn id="21" presetID="10" presetClass="entr" presetSubtype="0" fill="hold" nodeType="withEffect">
                                  <p:stCondLst>
                                    <p:cond delay="0"/>
                                  </p:stCondLst>
                                  <p:childTnLst>
                                    <p:set>
                                      <p:cBhvr>
                                        <p:cTn id="22" dur="1" fill="hold">
                                          <p:stCondLst>
                                            <p:cond delay="0"/>
                                          </p:stCondLst>
                                        </p:cTn>
                                        <p:tgtEl>
                                          <p:spTgt spid="209"/>
                                        </p:tgtEl>
                                        <p:attrNameLst>
                                          <p:attrName>style.visibility</p:attrName>
                                        </p:attrNameLst>
                                      </p:cBhvr>
                                      <p:to>
                                        <p:strVal val="visible"/>
                                      </p:to>
                                    </p:set>
                                    <p:animEffect transition="in" filter="fade">
                                      <p:cBhvr>
                                        <p:cTn id="23" dur="500"/>
                                        <p:tgtEl>
                                          <p:spTgt spid="20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5"/>
                                        </p:tgtEl>
                                        <p:attrNameLst>
                                          <p:attrName>style.visibility</p:attrName>
                                        </p:attrNameLst>
                                      </p:cBhvr>
                                      <p:to>
                                        <p:strVal val="visible"/>
                                      </p:to>
                                    </p:set>
                                    <p:animEffect transition="in" filter="fade">
                                      <p:cBhvr>
                                        <p:cTn id="28" dur="500"/>
                                        <p:tgtEl>
                                          <p:spTgt spid="215"/>
                                        </p:tgtEl>
                                      </p:cBhvr>
                                    </p:animEffect>
                                  </p:childTnLst>
                                </p:cTn>
                              </p:par>
                              <p:par>
                                <p:cTn id="29" presetID="10" presetClass="entr" presetSubtype="0" fill="hold" nodeType="withEffect">
                                  <p:stCondLst>
                                    <p:cond delay="0"/>
                                  </p:stCondLst>
                                  <p:childTnLst>
                                    <p:set>
                                      <p:cBhvr>
                                        <p:cTn id="30" dur="1" fill="hold">
                                          <p:stCondLst>
                                            <p:cond delay="0"/>
                                          </p:stCondLst>
                                        </p:cTn>
                                        <p:tgtEl>
                                          <p:spTgt spid="212"/>
                                        </p:tgtEl>
                                        <p:attrNameLst>
                                          <p:attrName>style.visibility</p:attrName>
                                        </p:attrNameLst>
                                      </p:cBhvr>
                                      <p:to>
                                        <p:strVal val="visible"/>
                                      </p:to>
                                    </p:set>
                                    <p:animEffect transition="in" filter="fade">
                                      <p:cBhvr>
                                        <p:cTn id="31" dur="500"/>
                                        <p:tgtEl>
                                          <p:spTgt spid="212"/>
                                        </p:tgtEl>
                                      </p:cBhvr>
                                    </p:animEffect>
                                  </p:childTnLst>
                                </p:cTn>
                              </p:par>
                              <p:par>
                                <p:cTn id="32" presetID="10" presetClass="entr" presetSubtype="0" fill="hold" nodeType="withEffect">
                                  <p:stCondLst>
                                    <p:cond delay="0"/>
                                  </p:stCondLst>
                                  <p:childTnLst>
                                    <p:set>
                                      <p:cBhvr>
                                        <p:cTn id="33" dur="1" fill="hold">
                                          <p:stCondLst>
                                            <p:cond delay="0"/>
                                          </p:stCondLst>
                                        </p:cTn>
                                        <p:tgtEl>
                                          <p:spTgt spid="211"/>
                                        </p:tgtEl>
                                        <p:attrNameLst>
                                          <p:attrName>style.visibility</p:attrName>
                                        </p:attrNameLst>
                                      </p:cBhvr>
                                      <p:to>
                                        <p:strVal val="visible"/>
                                      </p:to>
                                    </p:set>
                                    <p:animEffect transition="in" filter="fade">
                                      <p:cBhvr>
                                        <p:cTn id="34"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13"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21" name="Google Shape;221;p13"/>
          <p:cNvSpPr txBox="1"/>
          <p:nvPr/>
        </p:nvSpPr>
        <p:spPr>
          <a:xfrm>
            <a:off x="797560" y="429260"/>
            <a:ext cx="5662930"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2. PRIMARY KEY Constraint:</a:t>
            </a:r>
            <a:endParaRPr sz="3200" b="1">
              <a:solidFill>
                <a:srgbClr val="002060"/>
              </a:solidFill>
              <a:latin typeface="Bell MT"/>
              <a:ea typeface="Bell MT"/>
              <a:cs typeface="Bell MT"/>
              <a:sym typeface="Bell MT"/>
            </a:endParaRPr>
          </a:p>
        </p:txBody>
      </p:sp>
      <p:pic>
        <p:nvPicPr>
          <p:cNvPr id="222" name="Google Shape;222;p13" descr="computer"/>
          <p:cNvPicPr preferRelativeResize="0">
            <a:picLocks noGrp="1"/>
          </p:cNvPicPr>
          <p:nvPr>
            <p:ph type="body" idx="1"/>
          </p:nvPr>
        </p:nvPicPr>
        <p:blipFill rotWithShape="1">
          <a:blip r:embed="rId4">
            <a:alphaModFix/>
          </a:blip>
          <a:srcRect/>
          <a:stretch/>
        </p:blipFill>
        <p:spPr>
          <a:xfrm>
            <a:off x="0" y="3678555"/>
            <a:ext cx="5824855" cy="2258060"/>
          </a:xfrm>
          <a:prstGeom prst="rect">
            <a:avLst/>
          </a:prstGeom>
          <a:noFill/>
          <a:ln>
            <a:noFill/>
          </a:ln>
        </p:spPr>
      </p:pic>
      <p:sp>
        <p:nvSpPr>
          <p:cNvPr id="223" name="Google Shape;223;p13"/>
          <p:cNvSpPr txBox="1"/>
          <p:nvPr/>
        </p:nvSpPr>
        <p:spPr>
          <a:xfrm>
            <a:off x="1275715" y="416623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24" name="Google Shape;224;p13"/>
          <p:cNvSpPr txBox="1"/>
          <p:nvPr/>
        </p:nvSpPr>
        <p:spPr>
          <a:xfrm>
            <a:off x="1029970" y="3470910"/>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25" name="Google Shape;225;p13"/>
          <p:cNvSpPr/>
          <p:nvPr/>
        </p:nvSpPr>
        <p:spPr>
          <a:xfrm>
            <a:off x="797560" y="1494155"/>
            <a:ext cx="6369685" cy="132778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PRIMARY KEY constraint uniquely identifies each record in a table. It ensures that the specified column or combination of columns has unique values and cannot contain NULL</a:t>
            </a:r>
            <a:endParaRPr sz="1600">
              <a:solidFill>
                <a:schemeClr val="lt1"/>
              </a:solidFill>
              <a:latin typeface="Comic Sans MS"/>
              <a:ea typeface="Comic Sans MS"/>
              <a:cs typeface="Comic Sans MS"/>
              <a:sym typeface="Comic Sans MS"/>
            </a:endParaRPr>
          </a:p>
        </p:txBody>
      </p:sp>
      <p:pic>
        <p:nvPicPr>
          <p:cNvPr id="226" name="Google Shape;226;p13" descr="computer"/>
          <p:cNvPicPr preferRelativeResize="0"/>
          <p:nvPr/>
        </p:nvPicPr>
        <p:blipFill rotWithShape="1">
          <a:blip r:embed="rId4">
            <a:alphaModFix/>
          </a:blip>
          <a:srcRect/>
          <a:stretch/>
        </p:blipFill>
        <p:spPr>
          <a:xfrm>
            <a:off x="6460490" y="3549650"/>
            <a:ext cx="5824855" cy="2515870"/>
          </a:xfrm>
          <a:prstGeom prst="rect">
            <a:avLst/>
          </a:prstGeom>
          <a:noFill/>
          <a:ln>
            <a:noFill/>
          </a:ln>
        </p:spPr>
      </p:pic>
      <p:sp>
        <p:nvSpPr>
          <p:cNvPr id="227" name="Google Shape;227;p13"/>
          <p:cNvSpPr txBox="1"/>
          <p:nvPr/>
        </p:nvSpPr>
        <p:spPr>
          <a:xfrm>
            <a:off x="7736205" y="4110990"/>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28" name="Google Shape;228;p13"/>
          <p:cNvSpPr txBox="1"/>
          <p:nvPr/>
        </p:nvSpPr>
        <p:spPr>
          <a:xfrm>
            <a:off x="7467600" y="330898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1000"/>
                                        <p:tgtEl>
                                          <p:spTgt spid="2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4"/>
                                        </p:tgtEl>
                                        <p:attrNameLst>
                                          <p:attrName>style.visibility</p:attrName>
                                        </p:attrNameLst>
                                      </p:cBhvr>
                                      <p:to>
                                        <p:strVal val="visible"/>
                                      </p:to>
                                    </p:set>
                                    <p:animEffect transition="in" filter="fade">
                                      <p:cBhvr>
                                        <p:cTn id="17" dur="500"/>
                                        <p:tgtEl>
                                          <p:spTgt spid="224"/>
                                        </p:tgtEl>
                                      </p:cBhvr>
                                    </p:animEffect>
                                  </p:childTnLst>
                                </p:cTn>
                              </p:par>
                              <p:par>
                                <p:cTn id="18" presetID="10" presetClass="entr" presetSubtype="0" fill="hold" nodeType="withEffect">
                                  <p:stCondLst>
                                    <p:cond delay="0"/>
                                  </p:stCondLst>
                                  <p:childTnLst>
                                    <p:set>
                                      <p:cBhvr>
                                        <p:cTn id="19" dur="1" fill="hold">
                                          <p:stCondLst>
                                            <p:cond delay="0"/>
                                          </p:stCondLst>
                                        </p:cTn>
                                        <p:tgtEl>
                                          <p:spTgt spid="223"/>
                                        </p:tgtEl>
                                        <p:attrNameLst>
                                          <p:attrName>style.visibility</p:attrName>
                                        </p:attrNameLst>
                                      </p:cBhvr>
                                      <p:to>
                                        <p:strVal val="visible"/>
                                      </p:to>
                                    </p:set>
                                    <p:animEffect transition="in" filter="fade">
                                      <p:cBhvr>
                                        <p:cTn id="20" dur="500"/>
                                        <p:tgtEl>
                                          <p:spTgt spid="223"/>
                                        </p:tgtEl>
                                      </p:cBhvr>
                                    </p:animEffect>
                                  </p:childTnLst>
                                </p:cTn>
                              </p:par>
                              <p:par>
                                <p:cTn id="21" presetID="10" presetClass="entr" presetSubtype="0" fill="hold" nodeType="withEffect">
                                  <p:stCondLst>
                                    <p:cond delay="0"/>
                                  </p:stCondLst>
                                  <p:childTnLst>
                                    <p:set>
                                      <p:cBhvr>
                                        <p:cTn id="22" dur="1" fill="hold">
                                          <p:stCondLst>
                                            <p:cond delay="0"/>
                                          </p:stCondLst>
                                        </p:cTn>
                                        <p:tgtEl>
                                          <p:spTgt spid="222"/>
                                        </p:tgtEl>
                                        <p:attrNameLst>
                                          <p:attrName>style.visibility</p:attrName>
                                        </p:attrNameLst>
                                      </p:cBhvr>
                                      <p:to>
                                        <p:strVal val="visible"/>
                                      </p:to>
                                    </p:set>
                                    <p:animEffect transition="in" filter="fade">
                                      <p:cBhvr>
                                        <p:cTn id="23" dur="500"/>
                                        <p:tgtEl>
                                          <p:spTgt spid="2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8"/>
                                        </p:tgtEl>
                                        <p:attrNameLst>
                                          <p:attrName>style.visibility</p:attrName>
                                        </p:attrNameLst>
                                      </p:cBhvr>
                                      <p:to>
                                        <p:strVal val="visible"/>
                                      </p:to>
                                    </p:set>
                                    <p:animEffect transition="in" filter="fade">
                                      <p:cBhvr>
                                        <p:cTn id="28" dur="500"/>
                                        <p:tgtEl>
                                          <p:spTgt spid="228"/>
                                        </p:tgtEl>
                                      </p:cBhvr>
                                    </p:animEffect>
                                  </p:childTnLst>
                                </p:cTn>
                              </p:par>
                              <p:par>
                                <p:cTn id="29" presetID="10" presetClass="entr" presetSubtype="0" fill="hold" nodeType="withEffect">
                                  <p:stCondLst>
                                    <p:cond delay="0"/>
                                  </p:stCondLst>
                                  <p:childTnLst>
                                    <p:set>
                                      <p:cBhvr>
                                        <p:cTn id="30" dur="1" fill="hold">
                                          <p:stCondLst>
                                            <p:cond delay="0"/>
                                          </p:stCondLst>
                                        </p:cTn>
                                        <p:tgtEl>
                                          <p:spTgt spid="226"/>
                                        </p:tgtEl>
                                        <p:attrNameLst>
                                          <p:attrName>style.visibility</p:attrName>
                                        </p:attrNameLst>
                                      </p:cBhvr>
                                      <p:to>
                                        <p:strVal val="visible"/>
                                      </p:to>
                                    </p:set>
                                    <p:animEffect transition="in" filter="fade">
                                      <p:cBhvr>
                                        <p:cTn id="31" dur="500"/>
                                        <p:tgtEl>
                                          <p:spTgt spid="226"/>
                                        </p:tgtEl>
                                      </p:cBhvr>
                                    </p:animEffect>
                                  </p:childTnLst>
                                </p:cTn>
                              </p:par>
                              <p:par>
                                <p:cTn id="32" presetID="10" presetClass="entr" presetSubtype="0" fill="hold" nodeType="withEffect">
                                  <p:stCondLst>
                                    <p:cond delay="0"/>
                                  </p:stCondLst>
                                  <p:childTnLst>
                                    <p:set>
                                      <p:cBhvr>
                                        <p:cTn id="33" dur="1" fill="hold">
                                          <p:stCondLst>
                                            <p:cond delay="0"/>
                                          </p:stCondLst>
                                        </p:cTn>
                                        <p:tgtEl>
                                          <p:spTgt spid="227"/>
                                        </p:tgtEl>
                                        <p:attrNameLst>
                                          <p:attrName>style.visibility</p:attrName>
                                        </p:attrNameLst>
                                      </p:cBhvr>
                                      <p:to>
                                        <p:strVal val="visible"/>
                                      </p:to>
                                    </p:set>
                                    <p:animEffect transition="in" filter="fade">
                                      <p:cBhvr>
                                        <p:cTn id="34"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14"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34" name="Google Shape;234;p14"/>
          <p:cNvSpPr txBox="1"/>
          <p:nvPr/>
        </p:nvSpPr>
        <p:spPr>
          <a:xfrm>
            <a:off x="797560" y="429260"/>
            <a:ext cx="5140960"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3. UNIQUE Constraint:</a:t>
            </a:r>
            <a:endParaRPr sz="3200" b="1">
              <a:solidFill>
                <a:srgbClr val="002060"/>
              </a:solidFill>
              <a:latin typeface="Bell MT"/>
              <a:ea typeface="Bell MT"/>
              <a:cs typeface="Bell MT"/>
              <a:sym typeface="Bell MT"/>
            </a:endParaRPr>
          </a:p>
        </p:txBody>
      </p:sp>
      <p:pic>
        <p:nvPicPr>
          <p:cNvPr id="235" name="Google Shape;235;p14" descr="computer"/>
          <p:cNvPicPr preferRelativeResize="0">
            <a:picLocks noGrp="1"/>
          </p:cNvPicPr>
          <p:nvPr>
            <p:ph type="body" idx="1"/>
          </p:nvPr>
        </p:nvPicPr>
        <p:blipFill rotWithShape="1">
          <a:blip r:embed="rId4">
            <a:alphaModFix/>
          </a:blip>
          <a:srcRect/>
          <a:stretch/>
        </p:blipFill>
        <p:spPr>
          <a:xfrm>
            <a:off x="-72390" y="3499485"/>
            <a:ext cx="5824855" cy="2258060"/>
          </a:xfrm>
          <a:prstGeom prst="rect">
            <a:avLst/>
          </a:prstGeom>
          <a:noFill/>
          <a:ln>
            <a:noFill/>
          </a:ln>
        </p:spPr>
      </p:pic>
      <p:sp>
        <p:nvSpPr>
          <p:cNvPr id="236" name="Google Shape;236;p14"/>
          <p:cNvSpPr txBox="1"/>
          <p:nvPr/>
        </p:nvSpPr>
        <p:spPr>
          <a:xfrm>
            <a:off x="1203325" y="4069715"/>
            <a:ext cx="3273425"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 UNIQUE,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pic>
        <p:nvPicPr>
          <p:cNvPr id="237" name="Google Shape;237;p14" descr="computer"/>
          <p:cNvPicPr preferRelativeResize="0"/>
          <p:nvPr/>
        </p:nvPicPr>
        <p:blipFill rotWithShape="1">
          <a:blip r:embed="rId4">
            <a:alphaModFix/>
          </a:blip>
          <a:srcRect/>
          <a:stretch/>
        </p:blipFill>
        <p:spPr>
          <a:xfrm>
            <a:off x="6149975" y="3499485"/>
            <a:ext cx="5824855" cy="2515870"/>
          </a:xfrm>
          <a:prstGeom prst="rect">
            <a:avLst/>
          </a:prstGeom>
          <a:noFill/>
          <a:ln>
            <a:noFill/>
          </a:ln>
        </p:spPr>
      </p:pic>
      <p:sp>
        <p:nvSpPr>
          <p:cNvPr id="238" name="Google Shape;238;p14"/>
          <p:cNvSpPr txBox="1"/>
          <p:nvPr/>
        </p:nvSpPr>
        <p:spPr>
          <a:xfrm>
            <a:off x="7425690" y="406082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email VARCHAR(50) UNIQUE,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39" name="Google Shape;239;p14"/>
          <p:cNvSpPr txBox="1"/>
          <p:nvPr/>
        </p:nvSpPr>
        <p:spPr>
          <a:xfrm>
            <a:off x="957580" y="3291840"/>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40" name="Google Shape;240;p14"/>
          <p:cNvSpPr/>
          <p:nvPr/>
        </p:nvSpPr>
        <p:spPr>
          <a:xfrm>
            <a:off x="797560" y="1504315"/>
            <a:ext cx="6369685" cy="122555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UNIQUE constraint ensures that the values in a column or a combination of columns are unique, meaning no duplicate values are allowed.</a:t>
            </a:r>
            <a:endParaRPr sz="1600">
              <a:solidFill>
                <a:schemeClr val="lt1"/>
              </a:solidFill>
              <a:latin typeface="Comic Sans MS"/>
              <a:ea typeface="Comic Sans MS"/>
              <a:cs typeface="Comic Sans MS"/>
              <a:sym typeface="Comic Sans MS"/>
            </a:endParaRPr>
          </a:p>
        </p:txBody>
      </p:sp>
      <p:sp>
        <p:nvSpPr>
          <p:cNvPr id="241" name="Google Shape;241;p14"/>
          <p:cNvSpPr txBox="1"/>
          <p:nvPr/>
        </p:nvSpPr>
        <p:spPr>
          <a:xfrm>
            <a:off x="7179945" y="325882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500"/>
                                        <p:tgtEl>
                                          <p:spTgt spid="2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0"/>
                                        </p:tgtEl>
                                        <p:attrNameLst>
                                          <p:attrName>style.visibility</p:attrName>
                                        </p:attrNameLst>
                                      </p:cBhvr>
                                      <p:to>
                                        <p:strVal val="visible"/>
                                      </p:to>
                                    </p:set>
                                    <p:animEffect transition="in" filter="fade">
                                      <p:cBhvr>
                                        <p:cTn id="12" dur="1000"/>
                                        <p:tgtEl>
                                          <p:spTgt spid="2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9"/>
                                        </p:tgtEl>
                                        <p:attrNameLst>
                                          <p:attrName>style.visibility</p:attrName>
                                        </p:attrNameLst>
                                      </p:cBhvr>
                                      <p:to>
                                        <p:strVal val="visible"/>
                                      </p:to>
                                    </p:set>
                                    <p:animEffect transition="in" filter="fade">
                                      <p:cBhvr>
                                        <p:cTn id="17" dur="500"/>
                                        <p:tgtEl>
                                          <p:spTgt spid="239"/>
                                        </p:tgtEl>
                                      </p:cBhvr>
                                    </p:animEffect>
                                  </p:childTnLst>
                                </p:cTn>
                              </p:par>
                              <p:par>
                                <p:cTn id="18" presetID="10" presetClass="entr" presetSubtype="0" fill="hold" nodeType="withEffect">
                                  <p:stCondLst>
                                    <p:cond delay="0"/>
                                  </p:stCondLst>
                                  <p:childTnLst>
                                    <p:set>
                                      <p:cBhvr>
                                        <p:cTn id="19" dur="1" fill="hold">
                                          <p:stCondLst>
                                            <p:cond delay="0"/>
                                          </p:stCondLst>
                                        </p:cTn>
                                        <p:tgtEl>
                                          <p:spTgt spid="235"/>
                                        </p:tgtEl>
                                        <p:attrNameLst>
                                          <p:attrName>style.visibility</p:attrName>
                                        </p:attrNameLst>
                                      </p:cBhvr>
                                      <p:to>
                                        <p:strVal val="visible"/>
                                      </p:to>
                                    </p:set>
                                    <p:animEffect transition="in" filter="fade">
                                      <p:cBhvr>
                                        <p:cTn id="20" dur="500"/>
                                        <p:tgtEl>
                                          <p:spTgt spid="235"/>
                                        </p:tgtEl>
                                      </p:cBhvr>
                                    </p:animEffect>
                                  </p:childTnLst>
                                </p:cTn>
                              </p:par>
                              <p:par>
                                <p:cTn id="21" presetID="10" presetClass="entr" presetSubtype="0" fill="hold" nodeType="withEffect">
                                  <p:stCondLst>
                                    <p:cond delay="0"/>
                                  </p:stCondLst>
                                  <p:childTnLst>
                                    <p:set>
                                      <p:cBhvr>
                                        <p:cTn id="22" dur="1" fill="hold">
                                          <p:stCondLst>
                                            <p:cond delay="0"/>
                                          </p:stCondLst>
                                        </p:cTn>
                                        <p:tgtEl>
                                          <p:spTgt spid="236"/>
                                        </p:tgtEl>
                                        <p:attrNameLst>
                                          <p:attrName>style.visibility</p:attrName>
                                        </p:attrNameLst>
                                      </p:cBhvr>
                                      <p:to>
                                        <p:strVal val="visible"/>
                                      </p:to>
                                    </p:set>
                                    <p:animEffect transition="in" filter="fade">
                                      <p:cBhvr>
                                        <p:cTn id="23" dur="500"/>
                                        <p:tgtEl>
                                          <p:spTgt spid="2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41"/>
                                        </p:tgtEl>
                                        <p:attrNameLst>
                                          <p:attrName>style.visibility</p:attrName>
                                        </p:attrNameLst>
                                      </p:cBhvr>
                                      <p:to>
                                        <p:strVal val="visible"/>
                                      </p:to>
                                    </p:set>
                                    <p:animEffect transition="in" filter="fade">
                                      <p:cBhvr>
                                        <p:cTn id="28" dur="500"/>
                                        <p:tgtEl>
                                          <p:spTgt spid="241"/>
                                        </p:tgtEl>
                                      </p:cBhvr>
                                    </p:animEffect>
                                  </p:childTnLst>
                                </p:cTn>
                              </p:par>
                              <p:par>
                                <p:cTn id="29" presetID="10" presetClass="entr" presetSubtype="0" fill="hold" nodeType="withEffect">
                                  <p:stCondLst>
                                    <p:cond delay="0"/>
                                  </p:stCondLst>
                                  <p:childTnLst>
                                    <p:set>
                                      <p:cBhvr>
                                        <p:cTn id="30" dur="1" fill="hold">
                                          <p:stCondLst>
                                            <p:cond delay="0"/>
                                          </p:stCondLst>
                                        </p:cTn>
                                        <p:tgtEl>
                                          <p:spTgt spid="238"/>
                                        </p:tgtEl>
                                        <p:attrNameLst>
                                          <p:attrName>style.visibility</p:attrName>
                                        </p:attrNameLst>
                                      </p:cBhvr>
                                      <p:to>
                                        <p:strVal val="visible"/>
                                      </p:to>
                                    </p:set>
                                    <p:animEffect transition="in" filter="fade">
                                      <p:cBhvr>
                                        <p:cTn id="31" dur="500"/>
                                        <p:tgtEl>
                                          <p:spTgt spid="238"/>
                                        </p:tgtEl>
                                      </p:cBhvr>
                                    </p:animEffect>
                                  </p:childTnLst>
                                </p:cTn>
                              </p:par>
                              <p:par>
                                <p:cTn id="32" presetID="10" presetClass="entr" presetSubtype="0" fill="hold" nodeType="withEffect">
                                  <p:stCondLst>
                                    <p:cond delay="0"/>
                                  </p:stCondLst>
                                  <p:childTnLst>
                                    <p:set>
                                      <p:cBhvr>
                                        <p:cTn id="33" dur="1" fill="hold">
                                          <p:stCondLst>
                                            <p:cond delay="0"/>
                                          </p:stCondLst>
                                        </p:cTn>
                                        <p:tgtEl>
                                          <p:spTgt spid="237"/>
                                        </p:tgtEl>
                                        <p:attrNameLst>
                                          <p:attrName>style.visibility</p:attrName>
                                        </p:attrNameLst>
                                      </p:cBhvr>
                                      <p:to>
                                        <p:strVal val="visible"/>
                                      </p:to>
                                    </p:set>
                                    <p:animEffect transition="in" filter="fade">
                                      <p:cBhvr>
                                        <p:cTn id="34" dur="5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15"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47" name="Google Shape;247;p15"/>
          <p:cNvSpPr txBox="1"/>
          <p:nvPr/>
        </p:nvSpPr>
        <p:spPr>
          <a:xfrm>
            <a:off x="797560" y="429260"/>
            <a:ext cx="5708015"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4. FOREIGN KEY Constraint</a:t>
            </a:r>
            <a:endParaRPr sz="3200" b="1">
              <a:solidFill>
                <a:srgbClr val="002060"/>
              </a:solidFill>
              <a:latin typeface="Bell MT"/>
              <a:ea typeface="Bell MT"/>
              <a:cs typeface="Bell MT"/>
              <a:sym typeface="Bell MT"/>
            </a:endParaRPr>
          </a:p>
        </p:txBody>
      </p:sp>
      <p:pic>
        <p:nvPicPr>
          <p:cNvPr id="248" name="Google Shape;248;p15" descr="computer"/>
          <p:cNvPicPr preferRelativeResize="0">
            <a:picLocks noGrp="1"/>
          </p:cNvPicPr>
          <p:nvPr>
            <p:ph type="body" idx="1"/>
          </p:nvPr>
        </p:nvPicPr>
        <p:blipFill rotWithShape="1">
          <a:blip r:embed="rId4">
            <a:alphaModFix/>
          </a:blip>
          <a:srcRect/>
          <a:stretch/>
        </p:blipFill>
        <p:spPr>
          <a:xfrm>
            <a:off x="172720" y="3754120"/>
            <a:ext cx="5824855" cy="2940050"/>
          </a:xfrm>
          <a:prstGeom prst="rect">
            <a:avLst/>
          </a:prstGeom>
          <a:noFill/>
          <a:ln>
            <a:noFill/>
          </a:ln>
        </p:spPr>
      </p:pic>
      <p:sp>
        <p:nvSpPr>
          <p:cNvPr id="249" name="Google Shape;249;p15"/>
          <p:cNvSpPr txBox="1"/>
          <p:nvPr/>
        </p:nvSpPr>
        <p:spPr>
          <a:xfrm>
            <a:off x="1448435" y="4241800"/>
            <a:ext cx="32733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table_name1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 name data</a:t>
            </a:r>
            <a:r>
              <a:rPr lang="en-US" sz="1200">
                <a:solidFill>
                  <a:schemeClr val="dk1"/>
                </a:solidFill>
              </a:rPr>
              <a:t>_</a:t>
            </a:r>
            <a:r>
              <a:rPr lang="en-US" sz="1200">
                <a:solidFill>
                  <a:schemeClr val="dk1"/>
                </a:solidFill>
                <a:latin typeface="Arial"/>
                <a:ea typeface="Arial"/>
                <a:cs typeface="Arial"/>
                <a:sym typeface="Arial"/>
              </a:rPr>
              <a:t>type foreign key references </a:t>
            </a:r>
            <a:r>
              <a:rPr lang="en-US" sz="1200">
                <a:solidFill>
                  <a:schemeClr val="dk1"/>
                </a:solidFill>
              </a:rPr>
              <a:t>referenced_table</a:t>
            </a:r>
            <a:r>
              <a:rPr lang="en-US" sz="1200">
                <a:solidFill>
                  <a:schemeClr val="dk1"/>
                </a:solidFill>
                <a:latin typeface="Arial"/>
                <a:ea typeface="Arial"/>
                <a:cs typeface="Arial"/>
                <a:sym typeface="Arial"/>
              </a:rPr>
              <a:t>(</a:t>
            </a:r>
            <a:r>
              <a:rPr lang="en-US" sz="1200">
                <a:solidFill>
                  <a:schemeClr val="dk1"/>
                </a:solidFill>
              </a:rPr>
              <a:t>referenced column</a:t>
            </a: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r>
              <a:rPr lang="en-US" sz="1200">
                <a:solidFill>
                  <a:schemeClr val="dk1"/>
                </a:solidFill>
              </a:rPr>
              <a:t>)</a:t>
            </a:r>
            <a:endParaRPr sz="1200">
              <a:solidFill>
                <a:schemeClr val="dk1"/>
              </a:solidFill>
              <a:latin typeface="Arial"/>
              <a:ea typeface="Arial"/>
              <a:cs typeface="Arial"/>
              <a:sym typeface="Arial"/>
            </a:endParaRPr>
          </a:p>
        </p:txBody>
      </p:sp>
      <p:pic>
        <p:nvPicPr>
          <p:cNvPr id="250" name="Google Shape;250;p15" descr="computer"/>
          <p:cNvPicPr preferRelativeResize="0"/>
          <p:nvPr/>
        </p:nvPicPr>
        <p:blipFill rotWithShape="1">
          <a:blip r:embed="rId4">
            <a:alphaModFix/>
          </a:blip>
          <a:srcRect/>
          <a:stretch/>
        </p:blipFill>
        <p:spPr>
          <a:xfrm>
            <a:off x="6367145" y="3394075"/>
            <a:ext cx="5824855" cy="3300095"/>
          </a:xfrm>
          <a:prstGeom prst="rect">
            <a:avLst/>
          </a:prstGeom>
          <a:noFill/>
          <a:ln>
            <a:noFill/>
          </a:ln>
        </p:spPr>
      </p:pic>
      <p:sp>
        <p:nvSpPr>
          <p:cNvPr id="251" name="Google Shape;251;p15"/>
          <p:cNvSpPr txBox="1"/>
          <p:nvPr/>
        </p:nvSpPr>
        <p:spPr>
          <a:xfrm>
            <a:off x="7642860" y="3954780"/>
            <a:ext cx="3531900" cy="13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department_id INT forei</a:t>
            </a:r>
            <a:r>
              <a:rPr lang="en-US" sz="1200">
                <a:solidFill>
                  <a:schemeClr val="dk1"/>
                </a:solidFill>
              </a:rPr>
              <a:t>gn key references department(id)</a:t>
            </a: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a:t>
            </a:r>
            <a:r>
              <a:rPr lang="en-US" sz="1200">
                <a:solidFill>
                  <a:schemeClr val="dk1"/>
                </a:solidFil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52" name="Google Shape;252;p15"/>
          <p:cNvSpPr txBox="1"/>
          <p:nvPr/>
        </p:nvSpPr>
        <p:spPr>
          <a:xfrm>
            <a:off x="1202690" y="3546475"/>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53" name="Google Shape;253;p15"/>
          <p:cNvSpPr/>
          <p:nvPr/>
        </p:nvSpPr>
        <p:spPr>
          <a:xfrm>
            <a:off x="797560" y="1504315"/>
            <a:ext cx="6369685" cy="183134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FOREIGN KEY constraint establishes a relationship between two tables by referencing the primary key of one table in another table. It ensures referential integrity, meaning the values in the foreign key column must match the values in the referenced primary key column.</a:t>
            </a:r>
            <a:endParaRPr sz="1600">
              <a:solidFill>
                <a:schemeClr val="lt1"/>
              </a:solidFill>
              <a:latin typeface="Comic Sans MS"/>
              <a:ea typeface="Comic Sans MS"/>
              <a:cs typeface="Comic Sans MS"/>
              <a:sym typeface="Comic Sans MS"/>
            </a:endParaRPr>
          </a:p>
        </p:txBody>
      </p:sp>
      <p:sp>
        <p:nvSpPr>
          <p:cNvPr id="254" name="Google Shape;254;p15"/>
          <p:cNvSpPr txBox="1"/>
          <p:nvPr/>
        </p:nvSpPr>
        <p:spPr>
          <a:xfrm>
            <a:off x="7397115" y="324548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5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3"/>
                                        </p:tgtEl>
                                        <p:attrNameLst>
                                          <p:attrName>style.visibility</p:attrName>
                                        </p:attrNameLst>
                                      </p:cBhvr>
                                      <p:to>
                                        <p:strVal val="visible"/>
                                      </p:to>
                                    </p:set>
                                    <p:animEffect transition="in" filter="fade">
                                      <p:cBhvr>
                                        <p:cTn id="12" dur="1000"/>
                                        <p:tgtEl>
                                          <p:spTgt spid="2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9"/>
                                        </p:tgtEl>
                                        <p:attrNameLst>
                                          <p:attrName>style.visibility</p:attrName>
                                        </p:attrNameLst>
                                      </p:cBhvr>
                                      <p:to>
                                        <p:strVal val="visible"/>
                                      </p:to>
                                    </p:set>
                                    <p:animEffect transition="in" filter="fade">
                                      <p:cBhvr>
                                        <p:cTn id="17" dur="500"/>
                                        <p:tgtEl>
                                          <p:spTgt spid="249"/>
                                        </p:tgtEl>
                                      </p:cBhvr>
                                    </p:animEffect>
                                  </p:childTnLst>
                                </p:cTn>
                              </p:par>
                              <p:par>
                                <p:cTn id="18" presetID="10" presetClass="entr" presetSubtype="0" fill="hold" nodeType="withEffect">
                                  <p:stCondLst>
                                    <p:cond delay="0"/>
                                  </p:stCondLst>
                                  <p:childTnLst>
                                    <p:set>
                                      <p:cBhvr>
                                        <p:cTn id="19" dur="1" fill="hold">
                                          <p:stCondLst>
                                            <p:cond delay="0"/>
                                          </p:stCondLst>
                                        </p:cTn>
                                        <p:tgtEl>
                                          <p:spTgt spid="252"/>
                                        </p:tgtEl>
                                        <p:attrNameLst>
                                          <p:attrName>style.visibility</p:attrName>
                                        </p:attrNameLst>
                                      </p:cBhvr>
                                      <p:to>
                                        <p:strVal val="visible"/>
                                      </p:to>
                                    </p:set>
                                    <p:animEffect transition="in" filter="fade">
                                      <p:cBhvr>
                                        <p:cTn id="20" dur="500"/>
                                        <p:tgtEl>
                                          <p:spTgt spid="252"/>
                                        </p:tgtEl>
                                      </p:cBhvr>
                                    </p:animEffect>
                                  </p:childTnLst>
                                </p:cTn>
                              </p:par>
                              <p:par>
                                <p:cTn id="21" presetID="10" presetClass="entr" presetSubtype="0" fill="hold" nodeType="withEffect">
                                  <p:stCondLst>
                                    <p:cond delay="0"/>
                                  </p:stCondLst>
                                  <p:childTnLst>
                                    <p:set>
                                      <p:cBhvr>
                                        <p:cTn id="22" dur="1" fill="hold">
                                          <p:stCondLst>
                                            <p:cond delay="0"/>
                                          </p:stCondLst>
                                        </p:cTn>
                                        <p:tgtEl>
                                          <p:spTgt spid="248"/>
                                        </p:tgtEl>
                                        <p:attrNameLst>
                                          <p:attrName>style.visibility</p:attrName>
                                        </p:attrNameLst>
                                      </p:cBhvr>
                                      <p:to>
                                        <p:strVal val="visible"/>
                                      </p:to>
                                    </p:set>
                                    <p:animEffect transition="in" filter="fade">
                                      <p:cBhvr>
                                        <p:cTn id="23" dur="500"/>
                                        <p:tgtEl>
                                          <p:spTgt spid="2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51"/>
                                        </p:tgtEl>
                                        <p:attrNameLst>
                                          <p:attrName>style.visibility</p:attrName>
                                        </p:attrNameLst>
                                      </p:cBhvr>
                                      <p:to>
                                        <p:strVal val="visible"/>
                                      </p:to>
                                    </p:set>
                                    <p:animEffect transition="in" filter="fade">
                                      <p:cBhvr>
                                        <p:cTn id="28" dur="500"/>
                                        <p:tgtEl>
                                          <p:spTgt spid="251"/>
                                        </p:tgtEl>
                                      </p:cBhvr>
                                    </p:animEffect>
                                  </p:childTnLst>
                                </p:cTn>
                              </p:par>
                              <p:par>
                                <p:cTn id="29" presetID="10" presetClass="entr" presetSubtype="0" fill="hold" nodeType="withEffect">
                                  <p:stCondLst>
                                    <p:cond delay="0"/>
                                  </p:stCondLst>
                                  <p:childTnLst>
                                    <p:set>
                                      <p:cBhvr>
                                        <p:cTn id="30" dur="1" fill="hold">
                                          <p:stCondLst>
                                            <p:cond delay="0"/>
                                          </p:stCondLst>
                                        </p:cTn>
                                        <p:tgtEl>
                                          <p:spTgt spid="254"/>
                                        </p:tgtEl>
                                        <p:attrNameLst>
                                          <p:attrName>style.visibility</p:attrName>
                                        </p:attrNameLst>
                                      </p:cBhvr>
                                      <p:to>
                                        <p:strVal val="visible"/>
                                      </p:to>
                                    </p:set>
                                    <p:animEffect transition="in" filter="fade">
                                      <p:cBhvr>
                                        <p:cTn id="31" dur="500"/>
                                        <p:tgtEl>
                                          <p:spTgt spid="254"/>
                                        </p:tgtEl>
                                      </p:cBhvr>
                                    </p:animEffect>
                                  </p:childTnLst>
                                </p:cTn>
                              </p:par>
                              <p:par>
                                <p:cTn id="32" presetID="10" presetClass="entr" presetSubtype="0" fill="hold" nodeType="withEffect">
                                  <p:stCondLst>
                                    <p:cond delay="0"/>
                                  </p:stCondLst>
                                  <p:childTnLst>
                                    <p:set>
                                      <p:cBhvr>
                                        <p:cTn id="33" dur="1" fill="hold">
                                          <p:stCondLst>
                                            <p:cond delay="0"/>
                                          </p:stCondLst>
                                        </p:cTn>
                                        <p:tgtEl>
                                          <p:spTgt spid="250"/>
                                        </p:tgtEl>
                                        <p:attrNameLst>
                                          <p:attrName>style.visibility</p:attrName>
                                        </p:attrNameLst>
                                      </p:cBhvr>
                                      <p:to>
                                        <p:strVal val="visible"/>
                                      </p:to>
                                    </p:set>
                                    <p:animEffect transition="in" filter="fade">
                                      <p:cBhvr>
                                        <p:cTn id="34"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16"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60" name="Google Shape;260;p16"/>
          <p:cNvSpPr txBox="1"/>
          <p:nvPr/>
        </p:nvSpPr>
        <p:spPr>
          <a:xfrm>
            <a:off x="797560" y="429260"/>
            <a:ext cx="5140960"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5. CHECK Constraint</a:t>
            </a:r>
            <a:endParaRPr sz="3200" b="1">
              <a:solidFill>
                <a:srgbClr val="002060"/>
              </a:solidFill>
              <a:latin typeface="Bell MT"/>
              <a:ea typeface="Bell MT"/>
              <a:cs typeface="Bell MT"/>
              <a:sym typeface="Bell MT"/>
            </a:endParaRPr>
          </a:p>
        </p:txBody>
      </p:sp>
      <p:pic>
        <p:nvPicPr>
          <p:cNvPr id="261" name="Google Shape;261;p16" descr="computer"/>
          <p:cNvPicPr preferRelativeResize="0">
            <a:picLocks noGrp="1"/>
          </p:cNvPicPr>
          <p:nvPr>
            <p:ph type="body" idx="1"/>
          </p:nvPr>
        </p:nvPicPr>
        <p:blipFill rotWithShape="1">
          <a:blip r:embed="rId4">
            <a:alphaModFix/>
          </a:blip>
          <a:srcRect/>
          <a:stretch/>
        </p:blipFill>
        <p:spPr>
          <a:xfrm>
            <a:off x="113665" y="3498215"/>
            <a:ext cx="5824855" cy="2698750"/>
          </a:xfrm>
          <a:prstGeom prst="rect">
            <a:avLst/>
          </a:prstGeom>
          <a:noFill/>
          <a:ln>
            <a:noFill/>
          </a:ln>
        </p:spPr>
      </p:pic>
      <p:sp>
        <p:nvSpPr>
          <p:cNvPr id="262" name="Google Shape;262;p16"/>
          <p:cNvSpPr txBox="1"/>
          <p:nvPr/>
        </p:nvSpPr>
        <p:spPr>
          <a:xfrm>
            <a:off x="1389380" y="3970655"/>
            <a:ext cx="3273425" cy="1383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CONSTRAINT check_constraint_name CHECK (condition)</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63" name="Google Shape;263;p16"/>
          <p:cNvSpPr/>
          <p:nvPr/>
        </p:nvSpPr>
        <p:spPr>
          <a:xfrm>
            <a:off x="797560" y="1504315"/>
            <a:ext cx="6369685" cy="122555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CHECK constraint defines a condition that must be satisfied by the values in a column. It allows you to specify a logical expression to restrict the range of valid values.</a:t>
            </a:r>
            <a:endParaRPr sz="1600">
              <a:solidFill>
                <a:schemeClr val="lt1"/>
              </a:solidFill>
              <a:latin typeface="Comic Sans MS"/>
              <a:ea typeface="Comic Sans MS"/>
              <a:cs typeface="Comic Sans MS"/>
              <a:sym typeface="Comic Sans MS"/>
            </a:endParaRPr>
          </a:p>
        </p:txBody>
      </p:sp>
      <p:pic>
        <p:nvPicPr>
          <p:cNvPr id="264" name="Google Shape;264;p16" descr="computer"/>
          <p:cNvPicPr preferRelativeResize="0"/>
          <p:nvPr/>
        </p:nvPicPr>
        <p:blipFill rotWithShape="1">
          <a:blip r:embed="rId4">
            <a:alphaModFix/>
          </a:blip>
          <a:srcRect/>
          <a:stretch/>
        </p:blipFill>
        <p:spPr>
          <a:xfrm>
            <a:off x="6294755" y="3498215"/>
            <a:ext cx="5824855" cy="2515870"/>
          </a:xfrm>
          <a:prstGeom prst="rect">
            <a:avLst/>
          </a:prstGeom>
          <a:noFill/>
          <a:ln>
            <a:noFill/>
          </a:ln>
        </p:spPr>
      </p:pic>
      <p:sp>
        <p:nvSpPr>
          <p:cNvPr id="265" name="Google Shape;265;p16"/>
          <p:cNvSpPr txBox="1"/>
          <p:nvPr/>
        </p:nvSpPr>
        <p:spPr>
          <a:xfrm>
            <a:off x="7570470" y="405955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 CHECK (age &gt;= 18)</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66" name="Google Shape;266;p16"/>
          <p:cNvSpPr txBox="1"/>
          <p:nvPr/>
        </p:nvSpPr>
        <p:spPr>
          <a:xfrm>
            <a:off x="7324725" y="325755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
        <p:nvSpPr>
          <p:cNvPr id="267" name="Google Shape;267;p16"/>
          <p:cNvSpPr txBox="1"/>
          <p:nvPr/>
        </p:nvSpPr>
        <p:spPr>
          <a:xfrm>
            <a:off x="1132840" y="3288665"/>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500"/>
                                        <p:tgtEl>
                                          <p:spTgt spid="2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3"/>
                                        </p:tgtEl>
                                        <p:attrNameLst>
                                          <p:attrName>style.visibility</p:attrName>
                                        </p:attrNameLst>
                                      </p:cBhvr>
                                      <p:to>
                                        <p:strVal val="visible"/>
                                      </p:to>
                                    </p:set>
                                    <p:animEffect transition="in" filter="fade">
                                      <p:cBhvr>
                                        <p:cTn id="12" dur="1000"/>
                                        <p:tgtEl>
                                          <p:spTgt spid="2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gtEl>
                                        <p:attrNameLst>
                                          <p:attrName>style.visibility</p:attrName>
                                        </p:attrNameLst>
                                      </p:cBhvr>
                                      <p:to>
                                        <p:strVal val="visible"/>
                                      </p:to>
                                    </p:set>
                                    <p:animEffect transition="in" filter="fade">
                                      <p:cBhvr>
                                        <p:cTn id="17" dur="500"/>
                                        <p:tgtEl>
                                          <p:spTgt spid="262"/>
                                        </p:tgtEl>
                                      </p:cBhvr>
                                    </p:animEffect>
                                  </p:childTnLst>
                                </p:cTn>
                              </p:par>
                              <p:par>
                                <p:cTn id="18" presetID="10" presetClass="entr" presetSubtype="0" fill="hold" nodeType="withEffect">
                                  <p:stCondLst>
                                    <p:cond delay="0"/>
                                  </p:stCondLst>
                                  <p:childTnLst>
                                    <p:set>
                                      <p:cBhvr>
                                        <p:cTn id="19" dur="1" fill="hold">
                                          <p:stCondLst>
                                            <p:cond delay="0"/>
                                          </p:stCondLst>
                                        </p:cTn>
                                        <p:tgtEl>
                                          <p:spTgt spid="267"/>
                                        </p:tgtEl>
                                        <p:attrNameLst>
                                          <p:attrName>style.visibility</p:attrName>
                                        </p:attrNameLst>
                                      </p:cBhvr>
                                      <p:to>
                                        <p:strVal val="visible"/>
                                      </p:to>
                                    </p:set>
                                    <p:animEffect transition="in" filter="fade">
                                      <p:cBhvr>
                                        <p:cTn id="20" dur="500"/>
                                        <p:tgtEl>
                                          <p:spTgt spid="267"/>
                                        </p:tgtEl>
                                      </p:cBhvr>
                                    </p:animEffect>
                                  </p:childTnLst>
                                </p:cTn>
                              </p:par>
                              <p:par>
                                <p:cTn id="21" presetID="10" presetClass="entr" presetSubtype="0" fill="hold" nodeType="withEffect">
                                  <p:stCondLst>
                                    <p:cond delay="0"/>
                                  </p:stCondLst>
                                  <p:childTnLst>
                                    <p:set>
                                      <p:cBhvr>
                                        <p:cTn id="22" dur="1" fill="hold">
                                          <p:stCondLst>
                                            <p:cond delay="0"/>
                                          </p:stCondLst>
                                        </p:cTn>
                                        <p:tgtEl>
                                          <p:spTgt spid="261"/>
                                        </p:tgtEl>
                                        <p:attrNameLst>
                                          <p:attrName>style.visibility</p:attrName>
                                        </p:attrNameLst>
                                      </p:cBhvr>
                                      <p:to>
                                        <p:strVal val="visible"/>
                                      </p:to>
                                    </p:set>
                                    <p:animEffect transition="in" filter="fade">
                                      <p:cBhvr>
                                        <p:cTn id="23" dur="500"/>
                                        <p:tgtEl>
                                          <p:spTgt spid="26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4"/>
                                        </p:tgtEl>
                                        <p:attrNameLst>
                                          <p:attrName>style.visibility</p:attrName>
                                        </p:attrNameLst>
                                      </p:cBhvr>
                                      <p:to>
                                        <p:strVal val="visible"/>
                                      </p:to>
                                    </p:set>
                                    <p:animEffect transition="in" filter="fade">
                                      <p:cBhvr>
                                        <p:cTn id="28" dur="500"/>
                                        <p:tgtEl>
                                          <p:spTgt spid="264"/>
                                        </p:tgtEl>
                                      </p:cBhvr>
                                    </p:animEffect>
                                  </p:childTnLst>
                                </p:cTn>
                              </p:par>
                              <p:par>
                                <p:cTn id="29" presetID="10" presetClass="entr" presetSubtype="0" fill="hold" nodeType="with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fade">
                                      <p:cBhvr>
                                        <p:cTn id="31" dur="5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265"/>
                                        </p:tgtEl>
                                        <p:attrNameLst>
                                          <p:attrName>style.visibility</p:attrName>
                                        </p:attrNameLst>
                                      </p:cBhvr>
                                      <p:to>
                                        <p:strVal val="visible"/>
                                      </p:to>
                                    </p:set>
                                    <p:animEffect transition="in" filter="fade">
                                      <p:cBhvr>
                                        <p:cTn id="34"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17" descr="tnq"/>
          <p:cNvPicPr preferRelativeResize="0">
            <a:picLocks noGrp="1"/>
          </p:cNvPicPr>
          <p:nvPr>
            <p:ph type="body" idx="1"/>
          </p:nvPr>
        </p:nvPicPr>
        <p:blipFill rotWithShape="1">
          <a:blip r:embed="rId3">
            <a:alphaModFix/>
          </a:blip>
          <a:srcRect/>
          <a:stretch/>
        </p:blipFill>
        <p:spPr>
          <a:xfrm>
            <a:off x="2742565" y="1253490"/>
            <a:ext cx="6706235" cy="4351655"/>
          </a:xfrm>
          <a:prstGeom prst="rect">
            <a:avLst/>
          </a:prstGeom>
          <a:noFill/>
          <a:ln>
            <a:noFill/>
          </a:ln>
        </p:spPr>
      </p:pic>
      <p:pic>
        <p:nvPicPr>
          <p:cNvPr id="273" name="Google Shape;273;p17"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9144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D86"/>
              </a:buClr>
              <a:buSzPts val="4000"/>
              <a:buFont typeface="Bell MT"/>
              <a:buNone/>
            </a:pPr>
            <a:r>
              <a:rPr lang="en-US" sz="4000" b="1">
                <a:solidFill>
                  <a:srgbClr val="012D86"/>
                </a:solidFill>
                <a:latin typeface="Bell MT"/>
                <a:ea typeface="Bell MT"/>
                <a:cs typeface="Bell MT"/>
                <a:sym typeface="Bell MT"/>
              </a:rPr>
              <a:t>INTRODUCTION</a:t>
            </a:r>
            <a:endParaRPr sz="4000" b="1">
              <a:solidFill>
                <a:srgbClr val="012D86"/>
              </a:solidFill>
              <a:latin typeface="Bell MT"/>
              <a:ea typeface="Bell MT"/>
              <a:cs typeface="Bell MT"/>
              <a:sym typeface="Bell MT"/>
            </a:endParaRPr>
          </a:p>
        </p:txBody>
      </p:sp>
      <p:sp>
        <p:nvSpPr>
          <p:cNvPr id="93" name="Google Shape;9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endParaRPr sz="1800">
              <a:solidFill>
                <a:srgbClr val="012D86"/>
              </a:solidFill>
            </a:endParaRPr>
          </a:p>
          <a:p>
            <a:pPr marL="0" lvl="0" indent="0" algn="l" rtl="0">
              <a:lnSpc>
                <a:spcPct val="90000"/>
              </a:lnSpc>
              <a:spcBef>
                <a:spcPts val="1000"/>
              </a:spcBef>
              <a:spcAft>
                <a:spcPts val="0"/>
              </a:spcAft>
              <a:buClr>
                <a:schemeClr val="dk1"/>
              </a:buClr>
              <a:buSzPts val="1800"/>
              <a:buNone/>
            </a:pPr>
            <a:endParaRPr sz="1800">
              <a:solidFill>
                <a:srgbClr val="012D86"/>
              </a:solidFill>
            </a:endParaRPr>
          </a:p>
          <a:p>
            <a:pPr marL="0" lvl="0" indent="0" algn="l" rtl="0">
              <a:lnSpc>
                <a:spcPct val="90000"/>
              </a:lnSpc>
              <a:spcBef>
                <a:spcPts val="1000"/>
              </a:spcBef>
              <a:spcAft>
                <a:spcPts val="0"/>
              </a:spcAft>
              <a:buClr>
                <a:schemeClr val="dk1"/>
              </a:buClr>
              <a:buSzPts val="1800"/>
              <a:buNone/>
            </a:pPr>
            <a:endParaRPr sz="1800">
              <a:solidFill>
                <a:srgbClr val="012D86"/>
              </a:solidFill>
            </a:endParaRPr>
          </a:p>
          <a:p>
            <a:pPr marL="0" lvl="0" indent="0" algn="l" rtl="0">
              <a:lnSpc>
                <a:spcPct val="90000"/>
              </a:lnSpc>
              <a:spcBef>
                <a:spcPts val="1000"/>
              </a:spcBef>
              <a:spcAft>
                <a:spcPts val="0"/>
              </a:spcAft>
              <a:buClr>
                <a:schemeClr val="dk1"/>
              </a:buClr>
              <a:buSzPts val="1800"/>
              <a:buNone/>
            </a:pPr>
            <a:endParaRPr sz="1800">
              <a:solidFill>
                <a:srgbClr val="012D86"/>
              </a:solidFill>
            </a:endParaRPr>
          </a:p>
          <a:p>
            <a:pPr marL="0" lvl="0" indent="0" algn="l" rtl="0">
              <a:lnSpc>
                <a:spcPct val="90000"/>
              </a:lnSpc>
              <a:spcBef>
                <a:spcPts val="1000"/>
              </a:spcBef>
              <a:spcAft>
                <a:spcPts val="0"/>
              </a:spcAft>
              <a:buClr>
                <a:schemeClr val="dk1"/>
              </a:buClr>
              <a:buSzPts val="1800"/>
              <a:buNone/>
            </a:pPr>
            <a:endParaRPr sz="1800">
              <a:solidFill>
                <a:srgbClr val="012D86"/>
              </a:solidFill>
            </a:endParaRPr>
          </a:p>
          <a:p>
            <a:pPr marL="0" lvl="0" indent="0" algn="l" rtl="0">
              <a:lnSpc>
                <a:spcPct val="90000"/>
              </a:lnSpc>
              <a:spcBef>
                <a:spcPts val="1000"/>
              </a:spcBef>
              <a:spcAft>
                <a:spcPts val="0"/>
              </a:spcAft>
              <a:buClr>
                <a:schemeClr val="dk1"/>
              </a:buClr>
              <a:buSzPts val="1800"/>
              <a:buNone/>
            </a:pPr>
            <a:endParaRPr sz="1800">
              <a:solidFill>
                <a:srgbClr val="012D86"/>
              </a:solidFill>
            </a:endParaRPr>
          </a:p>
          <a:p>
            <a:pPr marL="0" lvl="0" indent="0" algn="l" rtl="0">
              <a:lnSpc>
                <a:spcPct val="90000"/>
              </a:lnSpc>
              <a:spcBef>
                <a:spcPts val="1000"/>
              </a:spcBef>
              <a:spcAft>
                <a:spcPts val="0"/>
              </a:spcAft>
              <a:buClr>
                <a:schemeClr val="dk1"/>
              </a:buClr>
              <a:buSzPts val="1800"/>
              <a:buNone/>
            </a:pPr>
            <a:endParaRPr sz="1800">
              <a:solidFill>
                <a:srgbClr val="012D86"/>
              </a:solidFill>
            </a:endParaRPr>
          </a:p>
        </p:txBody>
      </p:sp>
      <p:pic>
        <p:nvPicPr>
          <p:cNvPr id="94" name="Google Shape;94;p2" descr="3808949"/>
          <p:cNvPicPr preferRelativeResize="0">
            <a:picLocks noGrp="1"/>
          </p:cNvPicPr>
          <p:nvPr>
            <p:ph type="body" idx="4294967295"/>
          </p:nvPr>
        </p:nvPicPr>
        <p:blipFill rotWithShape="1">
          <a:blip r:embed="rId3">
            <a:alphaModFix/>
          </a:blip>
          <a:srcRect/>
          <a:stretch/>
        </p:blipFill>
        <p:spPr>
          <a:xfrm>
            <a:off x="6794500" y="2284730"/>
            <a:ext cx="4559300" cy="3454400"/>
          </a:xfrm>
          <a:prstGeom prst="rect">
            <a:avLst/>
          </a:prstGeom>
          <a:noFill/>
          <a:ln>
            <a:noFill/>
          </a:ln>
        </p:spPr>
      </p:pic>
      <p:sp>
        <p:nvSpPr>
          <p:cNvPr id="95" name="Google Shape;95;p2"/>
          <p:cNvSpPr/>
          <p:nvPr/>
        </p:nvSpPr>
        <p:spPr>
          <a:xfrm>
            <a:off x="709930" y="1667510"/>
            <a:ext cx="5309235" cy="907415"/>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DDL stands for Data Definition Language, and it is a subset of SQL</a:t>
            </a:r>
            <a:endParaRPr sz="1600" b="0" i="0" u="none" strike="noStrike" cap="none">
              <a:solidFill>
                <a:schemeClr val="lt1"/>
              </a:solidFill>
              <a:latin typeface="Comic Sans MS"/>
              <a:ea typeface="Comic Sans MS"/>
              <a:cs typeface="Comic Sans MS"/>
              <a:sym typeface="Comic Sans MS"/>
            </a:endParaRPr>
          </a:p>
        </p:txBody>
      </p:sp>
      <p:sp>
        <p:nvSpPr>
          <p:cNvPr id="96" name="Google Shape;96;p2"/>
          <p:cNvSpPr/>
          <p:nvPr/>
        </p:nvSpPr>
        <p:spPr>
          <a:xfrm>
            <a:off x="710565" y="2687955"/>
            <a:ext cx="5309235" cy="863600"/>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It is used to define and manage the structure of a database.</a:t>
            </a:r>
            <a:endParaRPr sz="1600" b="0" i="0" u="none" strike="noStrike" cap="none">
              <a:solidFill>
                <a:schemeClr val="lt1"/>
              </a:solidFill>
              <a:latin typeface="Comic Sans MS"/>
              <a:ea typeface="Comic Sans MS"/>
              <a:cs typeface="Comic Sans MS"/>
              <a:sym typeface="Comic Sans MS"/>
            </a:endParaRPr>
          </a:p>
        </p:txBody>
      </p:sp>
      <p:sp>
        <p:nvSpPr>
          <p:cNvPr id="97" name="Google Shape;97;p2"/>
          <p:cNvSpPr/>
          <p:nvPr/>
        </p:nvSpPr>
        <p:spPr>
          <a:xfrm>
            <a:off x="710565" y="3721100"/>
            <a:ext cx="5309235" cy="917575"/>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DDL statements are responsible for creating, altering, and deleting database objects such as tables, views, indexes, and constraints. </a:t>
            </a:r>
            <a:endParaRPr sz="1600" b="0" i="0" u="none" strike="noStrike" cap="none">
              <a:solidFill>
                <a:schemeClr val="lt1"/>
              </a:solidFill>
              <a:latin typeface="Comic Sans MS"/>
              <a:ea typeface="Comic Sans MS"/>
              <a:cs typeface="Comic Sans MS"/>
              <a:sym typeface="Comic Sans MS"/>
            </a:endParaRPr>
          </a:p>
        </p:txBody>
      </p:sp>
      <p:pic>
        <p:nvPicPr>
          <p:cNvPr id="98" name="Google Shape;98;p2"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99" name="Google Shape;99;p2"/>
          <p:cNvSpPr/>
          <p:nvPr/>
        </p:nvSpPr>
        <p:spPr>
          <a:xfrm>
            <a:off x="709930" y="4808220"/>
            <a:ext cx="5309235" cy="917575"/>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b="0" i="0" u="none" strike="noStrike" cap="none">
                <a:solidFill>
                  <a:schemeClr val="lt1"/>
                </a:solidFill>
                <a:latin typeface="Comic Sans MS"/>
                <a:ea typeface="Comic Sans MS"/>
                <a:cs typeface="Comic Sans MS"/>
                <a:sym typeface="Comic Sans MS"/>
              </a:rPr>
              <a:t>The primary purpose of DDL in SQL is to specify the schema or structure of the database and its objects.</a:t>
            </a:r>
            <a:endParaRPr sz="1600" b="0" i="0" u="none" strike="noStrike" cap="none">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par>
                                <p:cTn id="8" presetID="10" presetClass="entr" presetSubtype="0" fill="hold"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1000"/>
                                        <p:tgtEl>
                                          <p:spTgt spid="9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fade">
                                      <p:cBhvr>
                                        <p:cTn id="20" dur="10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1000"/>
                                        <p:tgtEl>
                                          <p:spTgt spid="9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fade">
                                      <p:cBhvr>
                                        <p:cTn id="30"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f0e9eed0ae_0_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900" b="1">
                <a:solidFill>
                  <a:srgbClr val="002060"/>
                </a:solidFill>
                <a:highlight>
                  <a:schemeClr val="lt1"/>
                </a:highlight>
                <a:latin typeface="Bell MT"/>
                <a:ea typeface="Bell MT"/>
                <a:cs typeface="Bell MT"/>
                <a:sym typeface="Bell MT"/>
              </a:rPr>
              <a:t>LIST OF DDL COMMANDS</a:t>
            </a:r>
            <a:endParaRPr sz="4900" b="1">
              <a:solidFill>
                <a:srgbClr val="002060"/>
              </a:solidFill>
              <a:highlight>
                <a:schemeClr val="lt1"/>
              </a:highlight>
              <a:latin typeface="Bell MT"/>
              <a:ea typeface="Bell MT"/>
              <a:cs typeface="Bell MT"/>
              <a:sym typeface="Bell MT"/>
            </a:endParaRPr>
          </a:p>
        </p:txBody>
      </p:sp>
      <p:sp>
        <p:nvSpPr>
          <p:cNvPr id="105" name="Google Shape;105;g1f0e9eed0ae_0_8"/>
          <p:cNvSpPr txBox="1">
            <a:spLocks noGrp="1"/>
          </p:cNvSpPr>
          <p:nvPr>
            <p:ph type="body" idx="1"/>
          </p:nvPr>
        </p:nvSpPr>
        <p:spPr>
          <a:xfrm>
            <a:off x="5962975" y="1825625"/>
            <a:ext cx="5507100" cy="4351200"/>
          </a:xfrm>
          <a:prstGeom prst="rect">
            <a:avLst/>
          </a:prstGeom>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1600"/>
              <a:buFont typeface="Comic Sans MS"/>
              <a:buNone/>
            </a:pPr>
            <a:r>
              <a:rPr lang="en-US" sz="1600">
                <a:solidFill>
                  <a:schemeClr val="lt1"/>
                </a:solidFill>
                <a:latin typeface="Comic Sans MS"/>
                <a:ea typeface="Comic Sans MS"/>
                <a:cs typeface="Comic Sans MS"/>
                <a:sym typeface="Comic Sans MS"/>
              </a:rPr>
              <a:t>DDL stands for Data Definition Language, and it is a subset of SQL</a:t>
            </a:r>
            <a:endParaRPr sz="1600">
              <a:solidFill>
                <a:schemeClr val="lt1"/>
              </a:solidFill>
              <a:latin typeface="Comic Sans MS"/>
              <a:ea typeface="Comic Sans MS"/>
              <a:cs typeface="Comic Sans MS"/>
              <a:sym typeface="Comic Sans MS"/>
            </a:endParaRPr>
          </a:p>
          <a:p>
            <a:pPr marL="0" lvl="0" indent="0" algn="l" rtl="0">
              <a:spcBef>
                <a:spcPts val="1000"/>
              </a:spcBef>
              <a:spcAft>
                <a:spcPts val="0"/>
              </a:spcAft>
              <a:buNone/>
            </a:pPr>
            <a:endParaRPr/>
          </a:p>
        </p:txBody>
      </p:sp>
      <p:sp>
        <p:nvSpPr>
          <p:cNvPr id="106" name="Google Shape;106;g1f0e9eed0ae_0_8"/>
          <p:cNvSpPr/>
          <p:nvPr/>
        </p:nvSpPr>
        <p:spPr>
          <a:xfrm>
            <a:off x="709925" y="1667450"/>
            <a:ext cx="5507100" cy="4998900"/>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endParaRPr sz="1600" b="0" i="0" u="none" strike="noStrike" cap="none">
              <a:solidFill>
                <a:schemeClr val="lt1"/>
              </a:solidFill>
              <a:latin typeface="Comic Sans MS"/>
              <a:ea typeface="Comic Sans MS"/>
              <a:cs typeface="Comic Sans MS"/>
              <a:sym typeface="Comic Sans MS"/>
            </a:endParaRPr>
          </a:p>
        </p:txBody>
      </p:sp>
      <p:pic>
        <p:nvPicPr>
          <p:cNvPr id="107" name="Google Shape;107;g1f0e9eed0ae_0_8"/>
          <p:cNvPicPr preferRelativeResize="0"/>
          <p:nvPr/>
        </p:nvPicPr>
        <p:blipFill>
          <a:blip r:embed="rId3">
            <a:alphaModFix/>
          </a:blip>
          <a:stretch>
            <a:fillRect/>
          </a:stretch>
        </p:blipFill>
        <p:spPr>
          <a:xfrm>
            <a:off x="6602275" y="1580575"/>
            <a:ext cx="4867799" cy="4841298"/>
          </a:xfrm>
          <a:prstGeom prst="rect">
            <a:avLst/>
          </a:prstGeom>
          <a:noFill/>
          <a:ln>
            <a:noFill/>
          </a:ln>
        </p:spPr>
      </p:pic>
      <p:sp>
        <p:nvSpPr>
          <p:cNvPr id="108" name="Google Shape;108;g1f0e9eed0ae_0_8"/>
          <p:cNvSpPr txBox="1"/>
          <p:nvPr/>
        </p:nvSpPr>
        <p:spPr>
          <a:xfrm>
            <a:off x="1284425" y="2249200"/>
            <a:ext cx="4504200" cy="39276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CREATE</a:t>
            </a:r>
            <a:endParaRPr sz="3700">
              <a:solidFill>
                <a:schemeClr val="lt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ALTER</a:t>
            </a:r>
            <a:endParaRPr sz="3700">
              <a:solidFill>
                <a:schemeClr val="lt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DROP</a:t>
            </a:r>
            <a:endParaRPr sz="3700">
              <a:solidFill>
                <a:schemeClr val="lt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TRUNCATE</a:t>
            </a:r>
            <a:endParaRPr sz="3700">
              <a:solidFill>
                <a:schemeClr val="lt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US" sz="3700">
                <a:solidFill>
                  <a:schemeClr val="lt1"/>
                </a:solidFill>
                <a:latin typeface="Calibri"/>
                <a:ea typeface="Calibri"/>
                <a:cs typeface="Calibri"/>
                <a:sym typeface="Calibri"/>
              </a:rPr>
              <a:t>RENAME</a:t>
            </a:r>
            <a:endParaRPr sz="3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p:nvPr/>
        </p:nvSpPr>
        <p:spPr>
          <a:xfrm>
            <a:off x="633730" y="2296795"/>
            <a:ext cx="6369685" cy="188468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b="0" i="0" u="none" strike="noStrike" cap="none">
                <a:solidFill>
                  <a:schemeClr val="lt1"/>
                </a:solidFill>
                <a:latin typeface="Comic Sans MS"/>
                <a:ea typeface="Comic Sans MS"/>
                <a:cs typeface="Comic Sans MS"/>
                <a:sym typeface="Comic Sans MS"/>
              </a:rPr>
              <a:t> The CREATE statement is used to create new database objects such as tables, views, indexes, and constraints. It defines the structure of the object, including column names, data types, and other properties.</a:t>
            </a:r>
            <a:endParaRPr sz="1600" b="0" i="0" u="none" strike="noStrike" cap="none">
              <a:solidFill>
                <a:schemeClr val="lt1"/>
              </a:solidFill>
              <a:latin typeface="Comic Sans MS"/>
              <a:ea typeface="Comic Sans MS"/>
              <a:cs typeface="Comic Sans MS"/>
              <a:sym typeface="Comic Sans MS"/>
            </a:endParaRPr>
          </a:p>
        </p:txBody>
      </p:sp>
      <p:pic>
        <p:nvPicPr>
          <p:cNvPr id="114" name="Google Shape;114;p3"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15" name="Google Shape;115;p3"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16" name="Google Shape;116;p3"/>
          <p:cNvSpPr/>
          <p:nvPr/>
        </p:nvSpPr>
        <p:spPr>
          <a:xfrm>
            <a:off x="572135" y="1150620"/>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3600"/>
              <a:buFont typeface="Bell MT"/>
              <a:buNone/>
            </a:pPr>
            <a:r>
              <a:rPr lang="en-US" sz="3600" b="1" i="0" u="none" strike="noStrike" cap="none">
                <a:solidFill>
                  <a:srgbClr val="002060"/>
                </a:solidFill>
                <a:latin typeface="Bell MT"/>
                <a:ea typeface="Bell MT"/>
                <a:cs typeface="Bell MT"/>
                <a:sym typeface="Bell MT"/>
              </a:rPr>
              <a:t>1. CREATE Statement:</a:t>
            </a:r>
            <a:endParaRPr sz="3600" b="1" i="0" u="none" strike="noStrike" cap="none">
              <a:solidFill>
                <a:srgbClr val="002060"/>
              </a:solidFill>
              <a:latin typeface="Bell MT"/>
              <a:ea typeface="Bell MT"/>
              <a:cs typeface="Bell MT"/>
              <a:sym typeface="Bell MT"/>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4"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122" name="Google Shape;122;p4"/>
          <p:cNvSpPr txBox="1"/>
          <p:nvPr/>
        </p:nvSpPr>
        <p:spPr>
          <a:xfrm>
            <a:off x="869315" y="665480"/>
            <a:ext cx="3830320"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Bell MT"/>
                <a:ea typeface="Bell MT"/>
                <a:cs typeface="Bell MT"/>
                <a:sym typeface="Bell MT"/>
              </a:rPr>
              <a:t>a) </a:t>
            </a:r>
            <a:r>
              <a:rPr lang="en-US" sz="2000" b="1" i="0" u="none" strike="noStrike" cap="none" dirty="0" err="1">
                <a:solidFill>
                  <a:schemeClr val="dk1"/>
                </a:solidFill>
                <a:latin typeface="Bell MT"/>
                <a:ea typeface="Bell MT"/>
                <a:cs typeface="Bell MT"/>
                <a:sym typeface="Bell MT"/>
              </a:rPr>
              <a:t>Tabl</a:t>
            </a:r>
            <a:r>
              <a:rPr lang="en-US" sz="2000" b="1" i="0" u="none" strike="noStrike" cap="none" dirty="0">
                <a:solidFill>
                  <a:schemeClr val="dk1"/>
                </a:solidFill>
                <a:latin typeface="Bell MT"/>
                <a:ea typeface="Bell MT"/>
                <a:cs typeface="Bell MT"/>
                <a:sym typeface="Bell MT"/>
              </a:rPr>
              <a:t>  e:</a:t>
            </a:r>
            <a:endParaRPr sz="2000" b="1" dirty="0">
              <a:solidFill>
                <a:schemeClr val="dk1"/>
              </a:solidFill>
              <a:latin typeface="Bell MT"/>
              <a:ea typeface="Bell MT"/>
              <a:cs typeface="Bell MT"/>
              <a:sym typeface="Bell MT"/>
            </a:endParaRPr>
          </a:p>
          <a:p>
            <a:pPr marL="0" marR="0" lvl="0" indent="0" algn="l" rtl="0">
              <a:spcBef>
                <a:spcPts val="0"/>
              </a:spcBef>
              <a:spcAft>
                <a:spcPts val="0"/>
              </a:spcAft>
              <a:buNone/>
            </a:pPr>
            <a:endParaRPr sz="2000" b="1" dirty="0">
              <a:solidFill>
                <a:schemeClr val="dk1"/>
              </a:solidFill>
              <a:latin typeface="Bell MT"/>
              <a:ea typeface="Bell MT"/>
              <a:cs typeface="Bell MT"/>
              <a:sym typeface="Bell MT"/>
            </a:endParaRPr>
          </a:p>
          <a:p>
            <a:pPr marL="0" marR="0" lvl="0" indent="0" algn="l" rtl="0">
              <a:spcBef>
                <a:spcPts val="0"/>
              </a:spcBef>
              <a:spcAft>
                <a:spcPts val="0"/>
              </a:spcAft>
              <a:buNone/>
            </a:pPr>
            <a:endParaRPr sz="2000" b="1" dirty="0">
              <a:solidFill>
                <a:schemeClr val="dk1"/>
              </a:solidFill>
              <a:latin typeface="Bell MT"/>
              <a:ea typeface="Bell MT"/>
              <a:cs typeface="Bell MT"/>
              <a:sym typeface="Bell MT"/>
            </a:endParaRPr>
          </a:p>
        </p:txBody>
      </p:sp>
      <p:pic>
        <p:nvPicPr>
          <p:cNvPr id="123" name="Google Shape;123;p4" descr="computer"/>
          <p:cNvPicPr preferRelativeResize="0">
            <a:picLocks noGrp="1"/>
          </p:cNvPicPr>
          <p:nvPr>
            <p:ph type="body" idx="1"/>
          </p:nvPr>
        </p:nvPicPr>
        <p:blipFill rotWithShape="1">
          <a:blip r:embed="rId4">
            <a:alphaModFix/>
          </a:blip>
          <a:srcRect/>
          <a:stretch/>
        </p:blipFill>
        <p:spPr>
          <a:xfrm>
            <a:off x="-127635" y="3602355"/>
            <a:ext cx="5824855" cy="2258060"/>
          </a:xfrm>
          <a:prstGeom prst="rect">
            <a:avLst/>
          </a:prstGeom>
          <a:noFill/>
          <a:ln>
            <a:noFill/>
          </a:ln>
        </p:spPr>
      </p:pic>
      <p:sp>
        <p:nvSpPr>
          <p:cNvPr id="124" name="Google Shape;124;p4"/>
          <p:cNvSpPr txBox="1"/>
          <p:nvPr/>
        </p:nvSpPr>
        <p:spPr>
          <a:xfrm>
            <a:off x="1148080" y="404304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column1 datatype constraint,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column2 datatype constraint,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pic>
        <p:nvPicPr>
          <p:cNvPr id="125" name="Google Shape;125;p4" descr="computer"/>
          <p:cNvPicPr preferRelativeResize="0"/>
          <p:nvPr/>
        </p:nvPicPr>
        <p:blipFill rotWithShape="1">
          <a:blip r:embed="rId4">
            <a:alphaModFix/>
          </a:blip>
          <a:srcRect/>
          <a:stretch/>
        </p:blipFill>
        <p:spPr>
          <a:xfrm>
            <a:off x="6501765" y="3704590"/>
            <a:ext cx="5824855" cy="2515870"/>
          </a:xfrm>
          <a:prstGeom prst="rect">
            <a:avLst/>
          </a:prstGeom>
          <a:noFill/>
          <a:ln>
            <a:noFill/>
          </a:ln>
        </p:spPr>
      </p:pic>
      <p:sp>
        <p:nvSpPr>
          <p:cNvPr id="126" name="Google Shape;126;p4"/>
          <p:cNvSpPr txBox="1"/>
          <p:nvPr/>
        </p:nvSpPr>
        <p:spPr>
          <a:xfrm>
            <a:off x="7777480" y="4145280"/>
            <a:ext cx="3273425" cy="11988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 NOT NULL,</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salary DECIMAL(10, 2)</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p:txBody>
      </p:sp>
      <p:sp>
        <p:nvSpPr>
          <p:cNvPr id="127" name="Google Shape;127;p4"/>
          <p:cNvSpPr/>
          <p:nvPr/>
        </p:nvSpPr>
        <p:spPr>
          <a:xfrm>
            <a:off x="1122682" y="1459049"/>
            <a:ext cx="6369685" cy="116840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endParaRPr sz="1600">
              <a:solidFill>
                <a:schemeClr val="lt1"/>
              </a:solidFill>
              <a:latin typeface="Comic Sans MS"/>
              <a:ea typeface="Comic Sans MS"/>
              <a:cs typeface="Comic Sans MS"/>
              <a:sym typeface="Comic Sans MS"/>
            </a:endParaRPr>
          </a:p>
          <a:p>
            <a:pPr marL="0" marR="0" lvl="0" indent="0" algn="l" rtl="0">
              <a:lnSpc>
                <a:spcPct val="110000"/>
              </a:lnSpc>
              <a:spcBef>
                <a:spcPts val="1000"/>
              </a:spcBef>
              <a:spcAft>
                <a:spcPts val="0"/>
              </a:spcAft>
              <a:buClr>
                <a:schemeClr val="lt1"/>
              </a:buClr>
              <a:buSzPts val="1800"/>
              <a:buFont typeface="Arial"/>
              <a:buNone/>
            </a:pPr>
            <a:endParaRPr sz="1600">
              <a:solidFill>
                <a:schemeClr val="lt1"/>
              </a:solidFill>
              <a:latin typeface="Comic Sans MS"/>
              <a:ea typeface="Comic Sans MS"/>
              <a:cs typeface="Comic Sans MS"/>
              <a:sym typeface="Comic Sans MS"/>
            </a:endParaRPr>
          </a:p>
          <a:p>
            <a:pPr marL="0" marR="0" lvl="0" indent="0" algn="l" rtl="0">
              <a:lnSpc>
                <a:spcPct val="110000"/>
              </a:lnSpc>
              <a:spcBef>
                <a:spcPts val="100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 It creates a new table with the specified name and defines the columns, data types, and constraints.</a:t>
            </a:r>
            <a:endParaRPr sz="1600">
              <a:solidFill>
                <a:schemeClr val="lt1"/>
              </a:solidFill>
              <a:latin typeface="Comic Sans MS"/>
              <a:ea typeface="Comic Sans MS"/>
              <a:cs typeface="Comic Sans MS"/>
              <a:sym typeface="Comic Sans MS"/>
            </a:endParaRPr>
          </a:p>
          <a:p>
            <a:pPr marL="0" marR="0" lvl="0" indent="0" algn="l" rtl="0">
              <a:lnSpc>
                <a:spcPct val="110000"/>
              </a:lnSpc>
              <a:spcBef>
                <a:spcPts val="1000"/>
              </a:spcBef>
              <a:spcAft>
                <a:spcPts val="0"/>
              </a:spcAft>
              <a:buClr>
                <a:schemeClr val="lt1"/>
              </a:buClr>
              <a:buSzPts val="1800"/>
              <a:buFont typeface="Arial"/>
              <a:buNone/>
            </a:pPr>
            <a:endParaRPr sz="1600">
              <a:solidFill>
                <a:schemeClr val="lt1"/>
              </a:solidFill>
              <a:latin typeface="Comic Sans MS"/>
              <a:ea typeface="Comic Sans MS"/>
              <a:cs typeface="Comic Sans MS"/>
              <a:sym typeface="Comic Sans MS"/>
            </a:endParaRPr>
          </a:p>
          <a:p>
            <a:pPr marL="0" marR="0" lvl="0" indent="0" algn="l" rtl="0">
              <a:lnSpc>
                <a:spcPct val="110000"/>
              </a:lnSpc>
              <a:spcBef>
                <a:spcPts val="1000"/>
              </a:spcBef>
              <a:spcAft>
                <a:spcPts val="0"/>
              </a:spcAft>
              <a:buClr>
                <a:schemeClr val="lt1"/>
              </a:buClr>
              <a:buSzPts val="1800"/>
              <a:buFont typeface="Arial"/>
              <a:buNone/>
            </a:pPr>
            <a:endParaRPr sz="1600">
              <a:solidFill>
                <a:schemeClr val="lt1"/>
              </a:solidFill>
              <a:latin typeface="Comic Sans MS"/>
              <a:ea typeface="Comic Sans MS"/>
              <a:cs typeface="Comic Sans MS"/>
              <a:sym typeface="Comic Sans MS"/>
            </a:endParaRPr>
          </a:p>
        </p:txBody>
      </p:sp>
      <p:sp>
        <p:nvSpPr>
          <p:cNvPr id="128" name="Google Shape;128;p4"/>
          <p:cNvSpPr txBox="1"/>
          <p:nvPr/>
        </p:nvSpPr>
        <p:spPr>
          <a:xfrm>
            <a:off x="948055" y="3373755"/>
            <a:ext cx="92075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29" name="Google Shape;129;p4"/>
          <p:cNvSpPr txBox="1"/>
          <p:nvPr/>
        </p:nvSpPr>
        <p:spPr>
          <a:xfrm>
            <a:off x="7334885" y="344678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fade">
                                      <p:cBhvr>
                                        <p:cTn id="12" dur="500"/>
                                        <p:tgtEl>
                                          <p:spTgt spid="123"/>
                                        </p:tgtEl>
                                      </p:cBhvr>
                                    </p:animEffect>
                                  </p:childTnLst>
                                </p:cTn>
                              </p:par>
                              <p:par>
                                <p:cTn id="13" presetID="10" presetClass="entr" presetSubtype="0" fill="hold" nodeType="withEffect">
                                  <p:stCondLst>
                                    <p:cond delay="0"/>
                                  </p:stCondLst>
                                  <p:childTnLst>
                                    <p:set>
                                      <p:cBhvr>
                                        <p:cTn id="14" dur="1" fill="hold">
                                          <p:stCondLst>
                                            <p:cond delay="0"/>
                                          </p:stCondLst>
                                        </p:cTn>
                                        <p:tgtEl>
                                          <p:spTgt spid="128"/>
                                        </p:tgtEl>
                                        <p:attrNameLst>
                                          <p:attrName>style.visibility</p:attrName>
                                        </p:attrNameLst>
                                      </p:cBhvr>
                                      <p:to>
                                        <p:strVal val="visible"/>
                                      </p:to>
                                    </p:set>
                                    <p:animEffect transition="in" filter="fade">
                                      <p:cBhvr>
                                        <p:cTn id="15" dur="500"/>
                                        <p:tgtEl>
                                          <p:spTgt spid="128"/>
                                        </p:tgtEl>
                                      </p:cBhvr>
                                    </p:animEffect>
                                  </p:childTnLst>
                                </p:cTn>
                              </p:par>
                              <p:par>
                                <p:cTn id="16" presetID="10" presetClass="entr" presetSubtype="0" fill="hold" nodeType="withEffect">
                                  <p:stCondLst>
                                    <p:cond delay="0"/>
                                  </p:stCondLst>
                                  <p:childTnLst>
                                    <p:set>
                                      <p:cBhvr>
                                        <p:cTn id="17" dur="1" fill="hold">
                                          <p:stCondLst>
                                            <p:cond delay="0"/>
                                          </p:stCondLst>
                                        </p:cTn>
                                        <p:tgtEl>
                                          <p:spTgt spid="124"/>
                                        </p:tgtEl>
                                        <p:attrNameLst>
                                          <p:attrName>style.visibility</p:attrName>
                                        </p:attrNameLst>
                                      </p:cBhvr>
                                      <p:to>
                                        <p:strVal val="visible"/>
                                      </p:to>
                                    </p:set>
                                    <p:animEffect transition="in" filter="fade">
                                      <p:cBhvr>
                                        <p:cTn id="18" dur="500"/>
                                        <p:tgtEl>
                                          <p:spTgt spid="1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9"/>
                                        </p:tgtEl>
                                        <p:attrNameLst>
                                          <p:attrName>style.visibility</p:attrName>
                                        </p:attrNameLst>
                                      </p:cBhvr>
                                      <p:to>
                                        <p:strVal val="visible"/>
                                      </p:to>
                                    </p:set>
                                    <p:animEffect transition="in" filter="fade">
                                      <p:cBhvr>
                                        <p:cTn id="23" dur="1000"/>
                                        <p:tgtEl>
                                          <p:spTgt spid="129"/>
                                        </p:tgtEl>
                                      </p:cBhvr>
                                    </p:animEffect>
                                  </p:childTnLst>
                                </p:cTn>
                              </p:par>
                              <p:par>
                                <p:cTn id="24" presetID="10" presetClass="entr" presetSubtype="0"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Effect transition="in" filter="fade">
                                      <p:cBhvr>
                                        <p:cTn id="26" dur="1000"/>
                                        <p:tgtEl>
                                          <p:spTgt spid="126"/>
                                        </p:tgtEl>
                                      </p:cBhvr>
                                    </p:animEffect>
                                  </p:childTnLst>
                                </p:cTn>
                              </p:par>
                              <p:par>
                                <p:cTn id="27" presetID="10" presetClass="entr" presetSubtype="0" fill="hold" nodeType="with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fade">
                                      <p:cBhvr>
                                        <p:cTn id="29"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p:nvPr/>
        </p:nvSpPr>
        <p:spPr>
          <a:xfrm>
            <a:off x="602615" y="1760855"/>
            <a:ext cx="6369685" cy="131762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ALTER statement is used to modify the structure of existing database objects. </a:t>
            </a:r>
            <a:endParaRPr sz="1600">
              <a:solidFill>
                <a:schemeClr val="lt1"/>
              </a:solidFill>
              <a:latin typeface="Comic Sans MS"/>
              <a:ea typeface="Comic Sans MS"/>
              <a:cs typeface="Comic Sans MS"/>
              <a:sym typeface="Comic Sans MS"/>
            </a:endParaRPr>
          </a:p>
        </p:txBody>
      </p:sp>
      <p:pic>
        <p:nvPicPr>
          <p:cNvPr id="135" name="Google Shape;135;p5"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36" name="Google Shape;136;p5"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37" name="Google Shape;137;p5"/>
          <p:cNvSpPr/>
          <p:nvPr/>
        </p:nvSpPr>
        <p:spPr>
          <a:xfrm>
            <a:off x="541020" y="43497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4000"/>
              <a:buFont typeface="Bell MT"/>
              <a:buNone/>
            </a:pPr>
            <a:r>
              <a:rPr lang="en-US" sz="4000" b="1">
                <a:solidFill>
                  <a:srgbClr val="002060"/>
                </a:solidFill>
                <a:latin typeface="Bell MT"/>
                <a:ea typeface="Bell MT"/>
                <a:cs typeface="Bell MT"/>
                <a:sym typeface="Bell MT"/>
              </a:rPr>
              <a:t>2. Alter Statement:</a:t>
            </a:r>
            <a:endParaRPr sz="4000" b="1">
              <a:solidFill>
                <a:srgbClr val="002060"/>
              </a:solidFill>
              <a:latin typeface="Bell MT"/>
              <a:ea typeface="Bell MT"/>
              <a:cs typeface="Bell MT"/>
              <a:sym typeface="Bell MT"/>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1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6"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143" name="Google Shape;143;p6"/>
          <p:cNvSpPr txBox="1"/>
          <p:nvPr/>
        </p:nvSpPr>
        <p:spPr>
          <a:xfrm>
            <a:off x="869315" y="665480"/>
            <a:ext cx="3830320"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Bell MT"/>
                <a:ea typeface="Bell MT"/>
                <a:cs typeface="Bell MT"/>
                <a:sym typeface="Bell MT"/>
              </a:rPr>
              <a:t>a) ALTER Table:</a:t>
            </a:r>
            <a:endParaRPr sz="2000" b="1">
              <a:solidFill>
                <a:schemeClr val="dk1"/>
              </a:solidFill>
              <a:latin typeface="Bell MT"/>
              <a:ea typeface="Bell MT"/>
              <a:cs typeface="Bell MT"/>
              <a:sym typeface="Bell MT"/>
            </a:endParaRPr>
          </a:p>
          <a:p>
            <a:pPr marL="0" marR="0" lvl="0" indent="0" algn="l" rtl="0">
              <a:spcBef>
                <a:spcPts val="0"/>
              </a:spcBef>
              <a:spcAft>
                <a:spcPts val="0"/>
              </a:spcAft>
              <a:buNone/>
            </a:pPr>
            <a:endParaRPr sz="2000" b="1">
              <a:solidFill>
                <a:schemeClr val="dk1"/>
              </a:solidFill>
              <a:latin typeface="Bell MT"/>
              <a:ea typeface="Bell MT"/>
              <a:cs typeface="Bell MT"/>
              <a:sym typeface="Bell MT"/>
            </a:endParaRPr>
          </a:p>
        </p:txBody>
      </p:sp>
      <p:pic>
        <p:nvPicPr>
          <p:cNvPr id="144" name="Google Shape;144;p6" descr="computer"/>
          <p:cNvPicPr preferRelativeResize="0">
            <a:picLocks noGrp="1"/>
          </p:cNvPicPr>
          <p:nvPr>
            <p:ph type="body" idx="1"/>
          </p:nvPr>
        </p:nvPicPr>
        <p:blipFill rotWithShape="1">
          <a:blip r:embed="rId4">
            <a:alphaModFix/>
          </a:blip>
          <a:srcRect/>
          <a:stretch/>
        </p:blipFill>
        <p:spPr>
          <a:xfrm>
            <a:off x="365125" y="3938270"/>
            <a:ext cx="5824855" cy="2258060"/>
          </a:xfrm>
          <a:prstGeom prst="rect">
            <a:avLst/>
          </a:prstGeom>
          <a:noFill/>
          <a:ln>
            <a:noFill/>
          </a:ln>
        </p:spPr>
      </p:pic>
      <p:sp>
        <p:nvSpPr>
          <p:cNvPr id="145" name="Google Shape;145;p6"/>
          <p:cNvSpPr txBox="1"/>
          <p:nvPr/>
        </p:nvSpPr>
        <p:spPr>
          <a:xfrm>
            <a:off x="1640840" y="4490085"/>
            <a:ext cx="3273425"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ALTER TABLE table_name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ADD column_name datatype;</a:t>
            </a:r>
            <a:endParaRPr sz="1200">
              <a:solidFill>
                <a:schemeClr val="dk1"/>
              </a:solidFill>
              <a:latin typeface="Arial"/>
              <a:ea typeface="Arial"/>
              <a:cs typeface="Arial"/>
              <a:sym typeface="Arial"/>
            </a:endParaRPr>
          </a:p>
        </p:txBody>
      </p:sp>
      <p:sp>
        <p:nvSpPr>
          <p:cNvPr id="146" name="Google Shape;146;p6"/>
          <p:cNvSpPr txBox="1"/>
          <p:nvPr/>
        </p:nvSpPr>
        <p:spPr>
          <a:xfrm>
            <a:off x="7768590" y="350837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pic>
        <p:nvPicPr>
          <p:cNvPr id="147" name="Google Shape;147;p6" descr="computer"/>
          <p:cNvPicPr preferRelativeResize="0"/>
          <p:nvPr/>
        </p:nvPicPr>
        <p:blipFill rotWithShape="1">
          <a:blip r:embed="rId4">
            <a:alphaModFix/>
          </a:blip>
          <a:srcRect/>
          <a:stretch/>
        </p:blipFill>
        <p:spPr>
          <a:xfrm>
            <a:off x="6676390" y="3862705"/>
            <a:ext cx="5824855" cy="2515870"/>
          </a:xfrm>
          <a:prstGeom prst="rect">
            <a:avLst/>
          </a:prstGeom>
          <a:noFill/>
          <a:ln>
            <a:noFill/>
          </a:ln>
        </p:spPr>
      </p:pic>
      <p:sp>
        <p:nvSpPr>
          <p:cNvPr id="148" name="Google Shape;148;p6"/>
          <p:cNvSpPr txBox="1"/>
          <p:nvPr/>
        </p:nvSpPr>
        <p:spPr>
          <a:xfrm>
            <a:off x="7952105" y="4602480"/>
            <a:ext cx="3273425"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ALTER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ADD salary INT;</a:t>
            </a:r>
            <a:endParaRPr sz="1200">
              <a:solidFill>
                <a:schemeClr val="dk1"/>
              </a:solidFill>
              <a:latin typeface="Arial"/>
              <a:ea typeface="Arial"/>
              <a:cs typeface="Arial"/>
              <a:sym typeface="Arial"/>
            </a:endParaRPr>
          </a:p>
        </p:txBody>
      </p:sp>
      <p:sp>
        <p:nvSpPr>
          <p:cNvPr id="149" name="Google Shape;149;p6"/>
          <p:cNvSpPr txBox="1"/>
          <p:nvPr/>
        </p:nvSpPr>
        <p:spPr>
          <a:xfrm>
            <a:off x="1436370" y="3699510"/>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50" name="Google Shape;150;p6"/>
          <p:cNvSpPr/>
          <p:nvPr/>
        </p:nvSpPr>
        <p:spPr>
          <a:xfrm>
            <a:off x="931545" y="1504315"/>
            <a:ext cx="6369685" cy="188468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dirty="0">
                <a:solidFill>
                  <a:schemeClr val="lt1"/>
                </a:solidFill>
                <a:latin typeface="Comic Sans MS"/>
                <a:ea typeface="Comic Sans MS"/>
                <a:cs typeface="Comic Sans MS"/>
                <a:sym typeface="Comic Sans MS"/>
              </a:rPr>
              <a:t>The ALTER statement is used to modify the structure of existing database objects. It can be used to add or drop columns, modify data types, rename objects, or add constraints.</a:t>
            </a:r>
            <a:endParaRPr sz="1600" dirty="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1000"/>
                                        <p:tgtEl>
                                          <p:spTgt spid="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fade">
                                      <p:cBhvr>
                                        <p:cTn id="12" dur="500"/>
                                        <p:tgtEl>
                                          <p:spTgt spid="144"/>
                                        </p:tgtEl>
                                      </p:cBhvr>
                                    </p:animEffect>
                                  </p:childTnLst>
                                </p:cTn>
                              </p:par>
                              <p:par>
                                <p:cTn id="13" presetID="10" presetClass="entr" presetSubtype="0" fill="hold" nodeType="withEffect">
                                  <p:stCondLst>
                                    <p:cond delay="0"/>
                                  </p:stCondLst>
                                  <p:childTnLst>
                                    <p:set>
                                      <p:cBhvr>
                                        <p:cTn id="14" dur="1" fill="hold">
                                          <p:stCondLst>
                                            <p:cond delay="0"/>
                                          </p:stCondLst>
                                        </p:cTn>
                                        <p:tgtEl>
                                          <p:spTgt spid="145"/>
                                        </p:tgtEl>
                                        <p:attrNameLst>
                                          <p:attrName>style.visibility</p:attrName>
                                        </p:attrNameLst>
                                      </p:cBhvr>
                                      <p:to>
                                        <p:strVal val="visible"/>
                                      </p:to>
                                    </p:set>
                                    <p:animEffect transition="in" filter="fade">
                                      <p:cBhvr>
                                        <p:cTn id="15" dur="500"/>
                                        <p:tgtEl>
                                          <p:spTgt spid="145"/>
                                        </p:tgtEl>
                                      </p:cBhvr>
                                    </p:animEffect>
                                  </p:childTnLst>
                                </p:cTn>
                              </p:par>
                              <p:par>
                                <p:cTn id="16" presetID="10" presetClass="entr" presetSubtype="0" fill="hold" nodeType="withEffect">
                                  <p:stCondLst>
                                    <p:cond delay="0"/>
                                  </p:stCondLst>
                                  <p:childTnLst>
                                    <p:set>
                                      <p:cBhvr>
                                        <p:cTn id="17" dur="1" fill="hold">
                                          <p:stCondLst>
                                            <p:cond delay="0"/>
                                          </p:stCondLst>
                                        </p:cTn>
                                        <p:tgtEl>
                                          <p:spTgt spid="149"/>
                                        </p:tgtEl>
                                        <p:attrNameLst>
                                          <p:attrName>style.visibility</p:attrName>
                                        </p:attrNameLst>
                                      </p:cBhvr>
                                      <p:to>
                                        <p:strVal val="visible"/>
                                      </p:to>
                                    </p:set>
                                    <p:animEffect transition="in" filter="fade">
                                      <p:cBhvr>
                                        <p:cTn id="18" dur="500"/>
                                        <p:tgtEl>
                                          <p:spTgt spid="14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6"/>
                                        </p:tgtEl>
                                        <p:attrNameLst>
                                          <p:attrName>style.visibility</p:attrName>
                                        </p:attrNameLst>
                                      </p:cBhvr>
                                      <p:to>
                                        <p:strVal val="visible"/>
                                      </p:to>
                                    </p:set>
                                    <p:animEffect transition="in" filter="fade">
                                      <p:cBhvr>
                                        <p:cTn id="23" dur="500"/>
                                        <p:tgtEl>
                                          <p:spTgt spid="146"/>
                                        </p:tgtEl>
                                      </p:cBhvr>
                                    </p:animEffect>
                                  </p:childTnLst>
                                </p:cTn>
                              </p:par>
                              <p:par>
                                <p:cTn id="24" presetID="10" presetClass="entr" presetSubtype="0" fill="hold" nodeType="withEffect">
                                  <p:stCondLst>
                                    <p:cond delay="0"/>
                                  </p:stCondLst>
                                  <p:childTnLst>
                                    <p:set>
                                      <p:cBhvr>
                                        <p:cTn id="25" dur="1" fill="hold">
                                          <p:stCondLst>
                                            <p:cond delay="0"/>
                                          </p:stCondLst>
                                        </p:cTn>
                                        <p:tgtEl>
                                          <p:spTgt spid="147"/>
                                        </p:tgtEl>
                                        <p:attrNameLst>
                                          <p:attrName>style.visibility</p:attrName>
                                        </p:attrNameLst>
                                      </p:cBhvr>
                                      <p:to>
                                        <p:strVal val="visible"/>
                                      </p:to>
                                    </p:set>
                                    <p:animEffect transition="in" filter="fade">
                                      <p:cBhvr>
                                        <p:cTn id="26" dur="500"/>
                                        <p:tgtEl>
                                          <p:spTgt spid="147"/>
                                        </p:tgtEl>
                                      </p:cBhvr>
                                    </p:animEffect>
                                  </p:childTnLst>
                                </p:cTn>
                              </p:par>
                              <p:par>
                                <p:cTn id="27" presetID="10"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animEffect transition="in" filter="fade">
                                      <p:cBhvr>
                                        <p:cTn id="29"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p:nvPr/>
        </p:nvSpPr>
        <p:spPr>
          <a:xfrm>
            <a:off x="602615" y="1760855"/>
            <a:ext cx="6369685" cy="131762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DROP statement is used to delete database objects from the database. Here are some common uses:</a:t>
            </a:r>
            <a:endParaRPr sz="1600">
              <a:solidFill>
                <a:schemeClr val="lt1"/>
              </a:solidFill>
              <a:latin typeface="Comic Sans MS"/>
              <a:ea typeface="Comic Sans MS"/>
              <a:cs typeface="Comic Sans MS"/>
              <a:sym typeface="Comic Sans MS"/>
            </a:endParaRPr>
          </a:p>
        </p:txBody>
      </p:sp>
      <p:pic>
        <p:nvPicPr>
          <p:cNvPr id="156" name="Google Shape;156;p7"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57" name="Google Shape;157;p7"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58" name="Google Shape;158;p7"/>
          <p:cNvSpPr/>
          <p:nvPr/>
        </p:nvSpPr>
        <p:spPr>
          <a:xfrm>
            <a:off x="541020" y="43497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4000"/>
              <a:buFont typeface="Bell MT"/>
              <a:buNone/>
            </a:pPr>
            <a:r>
              <a:rPr lang="en-US" sz="4000" b="1">
                <a:solidFill>
                  <a:srgbClr val="002060"/>
                </a:solidFill>
                <a:latin typeface="Bell MT"/>
                <a:ea typeface="Bell MT"/>
                <a:cs typeface="Bell MT"/>
                <a:sym typeface="Bell MT"/>
              </a:rPr>
              <a:t>3. Drop Statement:</a:t>
            </a:r>
            <a:endParaRPr sz="4000" b="1">
              <a:solidFill>
                <a:srgbClr val="002060"/>
              </a:solidFill>
              <a:latin typeface="Bell MT"/>
              <a:ea typeface="Bell MT"/>
              <a:cs typeface="Bell MT"/>
              <a:sym typeface="Bell MT"/>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8"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164" name="Google Shape;164;p8"/>
          <p:cNvSpPr txBox="1"/>
          <p:nvPr/>
        </p:nvSpPr>
        <p:spPr>
          <a:xfrm>
            <a:off x="869315" y="665480"/>
            <a:ext cx="3830320"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Bell MT"/>
                <a:ea typeface="Bell MT"/>
                <a:cs typeface="Bell MT"/>
                <a:sym typeface="Bell MT"/>
              </a:rPr>
              <a:t>a) DROP Table:</a:t>
            </a:r>
            <a:endParaRPr sz="2000" b="1">
              <a:solidFill>
                <a:schemeClr val="dk1"/>
              </a:solidFill>
              <a:latin typeface="Bell MT"/>
              <a:ea typeface="Bell MT"/>
              <a:cs typeface="Bell MT"/>
              <a:sym typeface="Bell MT"/>
            </a:endParaRPr>
          </a:p>
          <a:p>
            <a:pPr marL="0" marR="0" lvl="0" indent="0" algn="l" rtl="0">
              <a:spcBef>
                <a:spcPts val="0"/>
              </a:spcBef>
              <a:spcAft>
                <a:spcPts val="0"/>
              </a:spcAft>
              <a:buNone/>
            </a:pPr>
            <a:endParaRPr sz="2000" b="1">
              <a:solidFill>
                <a:schemeClr val="dk1"/>
              </a:solidFill>
              <a:latin typeface="Bell MT"/>
              <a:ea typeface="Bell MT"/>
              <a:cs typeface="Bell MT"/>
              <a:sym typeface="Bell MT"/>
            </a:endParaRPr>
          </a:p>
        </p:txBody>
      </p:sp>
      <p:pic>
        <p:nvPicPr>
          <p:cNvPr id="165" name="Google Shape;165;p8" descr="computer"/>
          <p:cNvPicPr preferRelativeResize="0">
            <a:picLocks noGrp="1"/>
          </p:cNvPicPr>
          <p:nvPr>
            <p:ph type="body" idx="1"/>
          </p:nvPr>
        </p:nvPicPr>
        <p:blipFill rotWithShape="1">
          <a:blip r:embed="rId4">
            <a:alphaModFix/>
          </a:blip>
          <a:srcRect/>
          <a:stretch/>
        </p:blipFill>
        <p:spPr>
          <a:xfrm>
            <a:off x="251460" y="3670300"/>
            <a:ext cx="5824855" cy="2258060"/>
          </a:xfrm>
          <a:prstGeom prst="rect">
            <a:avLst/>
          </a:prstGeom>
          <a:noFill/>
          <a:ln>
            <a:noFill/>
          </a:ln>
        </p:spPr>
      </p:pic>
      <p:sp>
        <p:nvSpPr>
          <p:cNvPr id="166" name="Google Shape;166;p8"/>
          <p:cNvSpPr txBox="1"/>
          <p:nvPr/>
        </p:nvSpPr>
        <p:spPr>
          <a:xfrm>
            <a:off x="1599565" y="4375150"/>
            <a:ext cx="327342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DROP TABLE table_name;</a:t>
            </a:r>
            <a:endParaRPr sz="1200">
              <a:solidFill>
                <a:schemeClr val="dk1"/>
              </a:solidFill>
              <a:latin typeface="Arial"/>
              <a:ea typeface="Arial"/>
              <a:cs typeface="Arial"/>
              <a:sym typeface="Arial"/>
            </a:endParaRPr>
          </a:p>
        </p:txBody>
      </p:sp>
      <p:sp>
        <p:nvSpPr>
          <p:cNvPr id="167" name="Google Shape;167;p8"/>
          <p:cNvSpPr txBox="1"/>
          <p:nvPr/>
        </p:nvSpPr>
        <p:spPr>
          <a:xfrm>
            <a:off x="7324725" y="345694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pic>
        <p:nvPicPr>
          <p:cNvPr id="168" name="Google Shape;168;p8" descr="computer"/>
          <p:cNvPicPr preferRelativeResize="0"/>
          <p:nvPr/>
        </p:nvPicPr>
        <p:blipFill rotWithShape="1">
          <a:blip r:embed="rId4">
            <a:alphaModFix/>
          </a:blip>
          <a:srcRect/>
          <a:stretch/>
        </p:blipFill>
        <p:spPr>
          <a:xfrm>
            <a:off x="6367145" y="3886835"/>
            <a:ext cx="5824855" cy="2330450"/>
          </a:xfrm>
          <a:prstGeom prst="rect">
            <a:avLst/>
          </a:prstGeom>
          <a:noFill/>
          <a:ln>
            <a:noFill/>
          </a:ln>
        </p:spPr>
      </p:pic>
      <p:sp>
        <p:nvSpPr>
          <p:cNvPr id="169" name="Google Shape;169;p8"/>
          <p:cNvSpPr txBox="1"/>
          <p:nvPr/>
        </p:nvSpPr>
        <p:spPr>
          <a:xfrm>
            <a:off x="7642860" y="4551045"/>
            <a:ext cx="327342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DROP TABLE jobSeeker;</a:t>
            </a:r>
            <a:endParaRPr sz="1200">
              <a:solidFill>
                <a:schemeClr val="dk1"/>
              </a:solidFill>
              <a:latin typeface="Arial"/>
              <a:ea typeface="Arial"/>
              <a:cs typeface="Arial"/>
              <a:sym typeface="Arial"/>
            </a:endParaRPr>
          </a:p>
        </p:txBody>
      </p:sp>
      <p:sp>
        <p:nvSpPr>
          <p:cNvPr id="170" name="Google Shape;170;p8"/>
          <p:cNvSpPr txBox="1"/>
          <p:nvPr/>
        </p:nvSpPr>
        <p:spPr>
          <a:xfrm>
            <a:off x="1281430" y="3462655"/>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71" name="Google Shape;171;p8"/>
          <p:cNvSpPr/>
          <p:nvPr/>
        </p:nvSpPr>
        <p:spPr>
          <a:xfrm>
            <a:off x="797560" y="1504315"/>
            <a:ext cx="6369685" cy="143129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DROP TABLE: This statement is used to delete an entire table from the database. The syntax is as follows:</a:t>
            </a:r>
            <a:endParaRPr sz="160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0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500"/>
                                        <p:tgtEl>
                                          <p:spTgt spid="165"/>
                                        </p:tgtEl>
                                      </p:cBhvr>
                                    </p:animEffect>
                                  </p:childTnLst>
                                </p:cTn>
                              </p:par>
                              <p:par>
                                <p:cTn id="13" presetID="10" presetClass="entr" presetSubtype="0" fill="hold" nodeType="with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fade">
                                      <p:cBhvr>
                                        <p:cTn id="15" dur="500"/>
                                        <p:tgtEl>
                                          <p:spTgt spid="170"/>
                                        </p:tgtEl>
                                      </p:cBhvr>
                                    </p:animEffect>
                                  </p:childTnLst>
                                </p:cTn>
                              </p:par>
                              <p:par>
                                <p:cTn id="16" presetID="10" presetClass="entr" presetSubtype="0" fill="hold" nodeType="withEffect">
                                  <p:stCondLst>
                                    <p:cond delay="0"/>
                                  </p:stCondLst>
                                  <p:childTnLst>
                                    <p:set>
                                      <p:cBhvr>
                                        <p:cTn id="17" dur="1" fill="hold">
                                          <p:stCondLst>
                                            <p:cond delay="0"/>
                                          </p:stCondLst>
                                        </p:cTn>
                                        <p:tgtEl>
                                          <p:spTgt spid="166"/>
                                        </p:tgtEl>
                                        <p:attrNameLst>
                                          <p:attrName>style.visibility</p:attrName>
                                        </p:attrNameLst>
                                      </p:cBhvr>
                                      <p:to>
                                        <p:strVal val="visible"/>
                                      </p:to>
                                    </p:set>
                                    <p:animEffect transition="in" filter="fade">
                                      <p:cBhvr>
                                        <p:cTn id="18" dur="500"/>
                                        <p:tgtEl>
                                          <p:spTgt spid="16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7"/>
                                        </p:tgtEl>
                                        <p:attrNameLst>
                                          <p:attrName>style.visibility</p:attrName>
                                        </p:attrNameLst>
                                      </p:cBhvr>
                                      <p:to>
                                        <p:strVal val="visible"/>
                                      </p:to>
                                    </p:set>
                                    <p:animEffect transition="in" filter="fade">
                                      <p:cBhvr>
                                        <p:cTn id="23" dur="500"/>
                                        <p:tgtEl>
                                          <p:spTgt spid="167"/>
                                        </p:tgtEl>
                                      </p:cBhvr>
                                    </p:animEffect>
                                  </p:childTnLst>
                                </p:cTn>
                              </p:par>
                              <p:par>
                                <p:cTn id="24" presetID="10" presetClass="entr" presetSubtype="0" fill="hold" nodeType="withEffect">
                                  <p:stCondLst>
                                    <p:cond delay="0"/>
                                  </p:stCondLst>
                                  <p:childTnLst>
                                    <p:set>
                                      <p:cBhvr>
                                        <p:cTn id="25" dur="1" fill="hold">
                                          <p:stCondLst>
                                            <p:cond delay="0"/>
                                          </p:stCondLst>
                                        </p:cTn>
                                        <p:tgtEl>
                                          <p:spTgt spid="168"/>
                                        </p:tgtEl>
                                        <p:attrNameLst>
                                          <p:attrName>style.visibility</p:attrName>
                                        </p:attrNameLst>
                                      </p:cBhvr>
                                      <p:to>
                                        <p:strVal val="visible"/>
                                      </p:to>
                                    </p:set>
                                    <p:animEffect transition="in" filter="fade">
                                      <p:cBhvr>
                                        <p:cTn id="26" dur="500"/>
                                        <p:tgtEl>
                                          <p:spTgt spid="168"/>
                                        </p:tgtEl>
                                      </p:cBhvr>
                                    </p:animEffect>
                                  </p:childTnLst>
                                </p:cTn>
                              </p:par>
                              <p:par>
                                <p:cTn id="27" presetID="10" presetClass="entr" presetSubtype="0" fill="hold" nodeType="withEffect">
                                  <p:stCondLst>
                                    <p:cond delay="0"/>
                                  </p:stCondLst>
                                  <p:childTnLst>
                                    <p:set>
                                      <p:cBhvr>
                                        <p:cTn id="28" dur="1" fill="hold">
                                          <p:stCondLst>
                                            <p:cond delay="0"/>
                                          </p:stCondLst>
                                        </p:cTn>
                                        <p:tgtEl>
                                          <p:spTgt spid="169"/>
                                        </p:tgtEl>
                                        <p:attrNameLst>
                                          <p:attrName>style.visibility</p:attrName>
                                        </p:attrNameLst>
                                      </p:cBhvr>
                                      <p:to>
                                        <p:strVal val="visible"/>
                                      </p:to>
                                    </p:set>
                                    <p:animEffect transition="in" filter="fade">
                                      <p:cBhvr>
                                        <p:cTn id="29"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207</TotalTime>
  <Words>1232</Words>
  <Application>Microsoft Office PowerPoint</Application>
  <PresentationFormat>Widescreen</PresentationFormat>
  <Paragraphs>138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Roboto</vt:lpstr>
      <vt:lpstr>Comic Sans MS</vt:lpstr>
      <vt:lpstr>Calibri</vt:lpstr>
      <vt:lpstr>Bell MT</vt:lpstr>
      <vt:lpstr>Office Theme</vt:lpstr>
      <vt:lpstr>        DDL </vt:lpstr>
      <vt:lpstr>INTRODUCTION</vt:lpstr>
      <vt:lpstr>LIST OF DDL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mumthas t</cp:lastModifiedBy>
  <cp:revision>2</cp:revision>
  <dcterms:created xsi:type="dcterms:W3CDTF">2023-06-20T11:25:00Z</dcterms:created>
  <dcterms:modified xsi:type="dcterms:W3CDTF">2025-04-18T17:36:59Z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18EB89C3C24F45E2A58E83028A774C93</vt:lpwstr>
  </property>
  <property fmtid="{D5CDD505-2E9C-101B-9397-08002B2CF9AE}" pid="3" name="KSOProductBuildVer">
    <vt:lpwstr>1033-11.2.0.11537</vt:lpwstr>
  </property>
</Properties>
</file>