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Arial Black" panose="020B0A04020102020204" pitchFamily="3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IN8N/aJ1Z/AgmX2Ekz9rTSdv9T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67"/>
      </p:cViewPr>
      <p:guideLst>
        <p:guide orient="horz"/>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Hello, Welcome to aitrich Accademy,Today we are discussing about the topic </a:t>
            </a:r>
            <a:r>
              <a:rPr lang="en-US" sz="1000" b="1">
                <a:solidFill>
                  <a:srgbClr val="5B9BD5"/>
                </a:solidFill>
                <a:latin typeface="Calibri"/>
                <a:ea typeface="Calibri"/>
                <a:cs typeface="Calibri"/>
                <a:sym typeface="Calibri"/>
              </a:rPr>
              <a:t>JWT Token Authentication in .NET Core</a:t>
            </a:r>
            <a:r>
              <a:rPr lang="en-US" sz="1800" b="1">
                <a:solidFill>
                  <a:srgbClr val="5B9BD5"/>
                </a:solidFill>
                <a:latin typeface="Calibri"/>
                <a:ea typeface="Calibri"/>
                <a:cs typeface="Calibri"/>
                <a:sym typeface="Calibri"/>
              </a:rPr>
              <a:t> </a:t>
            </a:r>
            <a:br>
              <a:rPr lang="en-US" sz="1800" b="1">
                <a:solidFill>
                  <a:srgbClr val="5B9BD5"/>
                </a:solidFill>
                <a:latin typeface="Calibri"/>
                <a:ea typeface="Calibri"/>
                <a:cs typeface="Calibri"/>
                <a:sym typeface="Calibri"/>
              </a:rPr>
            </a:br>
            <a:endParaRPr sz="1700"/>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6"/>
          <p:cNvSpPr>
            <a:spLocks noGrp="1"/>
          </p:cNvSpPr>
          <p:nvPr>
            <p:ph type="pic" idx="2"/>
          </p:nvPr>
        </p:nvSpPr>
        <p:spPr>
          <a:xfrm>
            <a:off x="5183188" y="987425"/>
            <a:ext cx="6172200" cy="4873625"/>
          </a:xfrm>
          <a:prstGeom prst="rect">
            <a:avLst/>
          </a:prstGeom>
          <a:noFill/>
          <a:ln>
            <a:noFill/>
          </a:ln>
        </p:spPr>
      </p:sp>
      <p:sp>
        <p:nvSpPr>
          <p:cNvPr id="64" name="Google Shape;64;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764228" y="2093881"/>
            <a:ext cx="9144000" cy="23877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br>
              <a:rPr lang="en-US" b="1"/>
            </a:br>
            <a:br>
              <a:rPr lang="en-US" b="1"/>
            </a:br>
            <a:br>
              <a:rPr lang="en-US" b="1"/>
            </a:br>
            <a:br>
              <a:rPr lang="en-US" b="1"/>
            </a:br>
            <a:br>
              <a:rPr lang="en-US" b="1">
                <a:solidFill>
                  <a:schemeClr val="accent1"/>
                </a:solidFill>
              </a:rPr>
            </a:br>
            <a:r>
              <a:rPr lang="en-US" b="1">
                <a:solidFill>
                  <a:schemeClr val="accent1"/>
                </a:solidFill>
              </a:rPr>
              <a:t>JWT Token Authentication in .NET Core </a:t>
            </a:r>
            <a:br>
              <a:rPr lang="en-US" b="1">
                <a:solidFill>
                  <a:schemeClr val="accent1"/>
                </a:solidFill>
              </a:rPr>
            </a:br>
            <a:endParaRPr>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0"/>
          <p:cNvSpPr/>
          <p:nvPr/>
        </p:nvSpPr>
        <p:spPr>
          <a:xfrm>
            <a:off x="957984" y="291379"/>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2E75B5"/>
              </a:buClr>
              <a:buSzPts val="4400"/>
              <a:buFont typeface="Calibri"/>
              <a:buNone/>
            </a:pPr>
            <a:r>
              <a:rPr lang="en-US" sz="4400" b="1">
                <a:solidFill>
                  <a:srgbClr val="2E75B5"/>
                </a:solidFill>
                <a:latin typeface="Calibri"/>
                <a:ea typeface="Calibri"/>
                <a:cs typeface="Calibri"/>
                <a:sym typeface="Calibri"/>
              </a:rPr>
              <a:t>JWT (JSON Web Tokens)</a:t>
            </a:r>
            <a:endParaRPr sz="4400" b="1">
              <a:solidFill>
                <a:srgbClr val="2E75B5"/>
              </a:solidFill>
              <a:latin typeface="Calibri"/>
              <a:ea typeface="Calibri"/>
              <a:cs typeface="Calibri"/>
              <a:sym typeface="Calibri"/>
            </a:endParaRPr>
          </a:p>
        </p:txBody>
      </p:sp>
      <p:grpSp>
        <p:nvGrpSpPr>
          <p:cNvPr id="173" name="Google Shape;173;p10"/>
          <p:cNvGrpSpPr/>
          <p:nvPr/>
        </p:nvGrpSpPr>
        <p:grpSpPr>
          <a:xfrm>
            <a:off x="957984" y="1617473"/>
            <a:ext cx="10515600" cy="4350274"/>
            <a:chOff x="0" y="531"/>
            <a:chExt cx="10515600" cy="4350274"/>
          </a:xfrm>
        </p:grpSpPr>
        <p:sp>
          <p:nvSpPr>
            <p:cNvPr id="174" name="Google Shape;174;p10"/>
            <p:cNvSpPr/>
            <p:nvPr/>
          </p:nvSpPr>
          <p:spPr>
            <a:xfrm>
              <a:off x="0" y="531"/>
              <a:ext cx="10515600" cy="1242935"/>
            </a:xfrm>
            <a:prstGeom prst="roundRect">
              <a:avLst>
                <a:gd name="adj" fmla="val 10000"/>
              </a:avLst>
            </a:prstGeom>
            <a:solidFill>
              <a:srgbClr val="CFD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375988" y="280191"/>
              <a:ext cx="683614" cy="683614"/>
            </a:xfrm>
            <a:prstGeom prst="rect">
              <a:avLst/>
            </a:prstGeom>
            <a:blipFill rotWithShape="1">
              <a:blip r:embed="rId3">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1435590" y="531"/>
              <a:ext cx="9080009" cy="124293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txBox="1"/>
            <p:nvPr/>
          </p:nvSpPr>
          <p:spPr>
            <a:xfrm>
              <a:off x="1435590" y="531"/>
              <a:ext cx="9080009" cy="1242935"/>
            </a:xfrm>
            <a:prstGeom prst="rect">
              <a:avLst/>
            </a:prstGeom>
            <a:noFill/>
            <a:ln>
              <a:noFill/>
            </a:ln>
          </p:spPr>
          <p:txBody>
            <a:bodyPr spcFirstLastPara="1" wrap="square" lIns="131525" tIns="131525" rIns="131525" bIns="131525" anchor="ctr" anchorCtr="0">
              <a:noAutofit/>
            </a:bodyPr>
            <a:lstStyle/>
            <a:p>
              <a:pPr marL="0" marR="0" lvl="0" indent="0" algn="l" rtl="0">
                <a:lnSpc>
                  <a:spcPct val="100000"/>
                </a:lnSpc>
                <a:spcBef>
                  <a:spcPts val="0"/>
                </a:spcBef>
                <a:spcAft>
                  <a:spcPts val="0"/>
                </a:spcAft>
                <a:buNone/>
              </a:pPr>
              <a:r>
                <a:rPr lang="en-US" sz="2100">
                  <a:solidFill>
                    <a:schemeClr val="dk1"/>
                  </a:solidFill>
                  <a:latin typeface="Calibri"/>
                  <a:ea typeface="Calibri"/>
                  <a:cs typeface="Calibri"/>
                  <a:sym typeface="Calibri"/>
                </a:rPr>
                <a:t>JSON Web Tokens  are an open, industry-standard RFC 7519 method for representing claims securely between two parties</a:t>
              </a:r>
              <a:endParaRPr/>
            </a:p>
          </p:txBody>
        </p:sp>
        <p:sp>
          <p:nvSpPr>
            <p:cNvPr id="178" name="Google Shape;178;p10"/>
            <p:cNvSpPr/>
            <p:nvPr/>
          </p:nvSpPr>
          <p:spPr>
            <a:xfrm>
              <a:off x="0" y="1554201"/>
              <a:ext cx="10515600" cy="1242935"/>
            </a:xfrm>
            <a:prstGeom prst="roundRect">
              <a:avLst>
                <a:gd name="adj" fmla="val 10000"/>
              </a:avLst>
            </a:prstGeom>
            <a:solidFill>
              <a:srgbClr val="CFD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375988" y="1833861"/>
              <a:ext cx="683614" cy="683614"/>
            </a:xfrm>
            <a:prstGeom prst="rect">
              <a:avLst/>
            </a:prstGeom>
            <a:blipFill rotWithShape="1">
              <a:blip r:embed="rId4">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1435590" y="1554201"/>
              <a:ext cx="9080009" cy="124293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txBox="1"/>
            <p:nvPr/>
          </p:nvSpPr>
          <p:spPr>
            <a:xfrm>
              <a:off x="1435590" y="1554201"/>
              <a:ext cx="9080009" cy="1242935"/>
            </a:xfrm>
            <a:prstGeom prst="rect">
              <a:avLst/>
            </a:prstGeom>
            <a:noFill/>
            <a:ln>
              <a:noFill/>
            </a:ln>
          </p:spPr>
          <p:txBody>
            <a:bodyPr spcFirstLastPara="1" wrap="square" lIns="131525" tIns="131525" rIns="131525" bIns="131525" anchor="ctr" anchorCtr="0">
              <a:noAutofit/>
            </a:bodyPr>
            <a:lstStyle/>
            <a:p>
              <a:pPr marL="0" marR="0" lvl="0" indent="0" algn="l" rtl="0">
                <a:lnSpc>
                  <a:spcPct val="100000"/>
                </a:lnSpc>
                <a:spcBef>
                  <a:spcPts val="0"/>
                </a:spcBef>
                <a:spcAft>
                  <a:spcPts val="0"/>
                </a:spcAft>
                <a:buNone/>
              </a:pPr>
              <a:r>
                <a:rPr lang="en-US" sz="2100">
                  <a:solidFill>
                    <a:schemeClr val="dk1"/>
                  </a:solidFill>
                  <a:latin typeface="Calibri"/>
                  <a:ea typeface="Calibri"/>
                  <a:cs typeface="Calibri"/>
                  <a:sym typeface="Calibri"/>
                </a:rPr>
                <a:t>JWT allows you to decode, verify and generate JWT . While JWT is a standard it was developed by Auth0 , an API driven identity, and authentication management company.</a:t>
              </a:r>
              <a:endParaRPr/>
            </a:p>
          </p:txBody>
        </p:sp>
        <p:sp>
          <p:nvSpPr>
            <p:cNvPr id="182" name="Google Shape;182;p10"/>
            <p:cNvSpPr/>
            <p:nvPr/>
          </p:nvSpPr>
          <p:spPr>
            <a:xfrm>
              <a:off x="0" y="3107870"/>
              <a:ext cx="10515600" cy="1242935"/>
            </a:xfrm>
            <a:prstGeom prst="roundRect">
              <a:avLst>
                <a:gd name="adj" fmla="val 10000"/>
              </a:avLst>
            </a:prstGeom>
            <a:solidFill>
              <a:srgbClr val="CFD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375988" y="3387531"/>
              <a:ext cx="683614" cy="683614"/>
            </a:xfrm>
            <a:prstGeom prst="rect">
              <a:avLst/>
            </a:prstGeom>
            <a:blipFill rotWithShape="1">
              <a:blip r:embed="rId5">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1435590" y="3107870"/>
              <a:ext cx="9080009" cy="124293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txBox="1"/>
            <p:nvPr/>
          </p:nvSpPr>
          <p:spPr>
            <a:xfrm>
              <a:off x="1435590" y="3107870"/>
              <a:ext cx="9080009" cy="1242935"/>
            </a:xfrm>
            <a:prstGeom prst="rect">
              <a:avLst/>
            </a:prstGeom>
            <a:noFill/>
            <a:ln>
              <a:noFill/>
            </a:ln>
          </p:spPr>
          <p:txBody>
            <a:bodyPr spcFirstLastPara="1" wrap="square" lIns="131525" tIns="131525" rIns="131525" bIns="131525" anchor="ctr" anchorCtr="0">
              <a:noAutofit/>
            </a:bodyPr>
            <a:lstStyle/>
            <a:p>
              <a:pPr marL="0" marR="0" lvl="0" indent="0" algn="just" rtl="0">
                <a:lnSpc>
                  <a:spcPct val="100000"/>
                </a:lnSpc>
                <a:spcBef>
                  <a:spcPts val="0"/>
                </a:spcBef>
                <a:spcAft>
                  <a:spcPts val="0"/>
                </a:spcAft>
                <a:buNone/>
              </a:pPr>
              <a:r>
                <a:rPr lang="en-US" sz="2100" b="0" i="0">
                  <a:solidFill>
                    <a:schemeClr val="dk1"/>
                  </a:solidFill>
                  <a:latin typeface="Calibri"/>
                  <a:ea typeface="Calibri"/>
                  <a:cs typeface="Calibri"/>
                  <a:sym typeface="Calibri"/>
                </a:rPr>
                <a:t>JSON web tokens enable a secure way to transmit data between two parties in the form of a JSON object. It’s an open standard and it’s a popular mechanism for web authentication.</a:t>
              </a:r>
              <a:endParaRPr sz="2100">
                <a:solidFill>
                  <a:schemeClr val="dk1"/>
                </a:solidFill>
                <a:latin typeface="Calibri"/>
                <a:ea typeface="Calibri"/>
                <a:cs typeface="Calibri"/>
                <a:sym typeface="Calibri"/>
              </a:endParaRPr>
            </a:p>
          </p:txBody>
        </p:sp>
      </p:grpSp>
      <p:pic>
        <p:nvPicPr>
          <p:cNvPr id="186" name="Google Shape;186;p10" descr="A blue and black logo&#10;&#10;Description automatically generated"/>
          <p:cNvPicPr preferRelativeResize="0"/>
          <p:nvPr/>
        </p:nvPicPr>
        <p:blipFill rotWithShape="1">
          <a:blip r:embed="rId6">
            <a:alphaModFix/>
          </a:blip>
          <a:srcRect/>
          <a:stretch/>
        </p:blipFill>
        <p:spPr>
          <a:xfrm>
            <a:off x="614507" y="6147522"/>
            <a:ext cx="1181100" cy="419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E75B5"/>
              </a:buClr>
              <a:buSzPts val="4400"/>
              <a:buFont typeface="Calibri"/>
              <a:buNone/>
            </a:pPr>
            <a:r>
              <a:rPr lang="en-US" b="1">
                <a:solidFill>
                  <a:srgbClr val="2E75B5"/>
                </a:solidFill>
                <a:latin typeface="Calibri"/>
                <a:ea typeface="Calibri"/>
                <a:cs typeface="Calibri"/>
                <a:sym typeface="Calibri"/>
              </a:rPr>
              <a:t>JWT (</a:t>
            </a:r>
            <a:r>
              <a:rPr lang="en-US" b="1">
                <a:solidFill>
                  <a:srgbClr val="2E75B5"/>
                </a:solidFill>
              </a:rPr>
              <a:t>JSON Web Tokens)</a:t>
            </a:r>
            <a:br>
              <a:rPr lang="en-US" b="1">
                <a:solidFill>
                  <a:srgbClr val="2E75B5"/>
                </a:solidFill>
                <a:latin typeface="Calibri"/>
                <a:ea typeface="Calibri"/>
                <a:cs typeface="Calibri"/>
                <a:sym typeface="Calibri"/>
              </a:rPr>
            </a:br>
            <a:endParaRPr/>
          </a:p>
        </p:txBody>
      </p:sp>
      <p:sp>
        <p:nvSpPr>
          <p:cNvPr id="192" name="Google Shape;192;p11"/>
          <p:cNvSpPr txBox="1">
            <a:spLocks noGrp="1"/>
          </p:cNvSpPr>
          <p:nvPr>
            <p:ph type="body" idx="1"/>
          </p:nvPr>
        </p:nvSpPr>
        <p:spPr>
          <a:xfrm>
            <a:off x="943707" y="1298088"/>
            <a:ext cx="10556632" cy="203126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a:t>In our case, we are going to use JSON web tokens to securely transfer a user’s data between the client and the server.</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JSON web tokens consist of three basic parts:</a:t>
            </a:r>
            <a:endParaRPr/>
          </a:p>
        </p:txBody>
      </p:sp>
      <p:grpSp>
        <p:nvGrpSpPr>
          <p:cNvPr id="193" name="Google Shape;193;p11"/>
          <p:cNvGrpSpPr/>
          <p:nvPr/>
        </p:nvGrpSpPr>
        <p:grpSpPr>
          <a:xfrm>
            <a:off x="1798976" y="3995478"/>
            <a:ext cx="7210725" cy="923330"/>
            <a:chOff x="5345" y="0"/>
            <a:chExt cx="7210725" cy="923330"/>
          </a:xfrm>
        </p:grpSpPr>
        <p:sp>
          <p:nvSpPr>
            <p:cNvPr id="194" name="Google Shape;194;p11"/>
            <p:cNvSpPr/>
            <p:nvPr/>
          </p:nvSpPr>
          <p:spPr>
            <a:xfrm>
              <a:off x="5345" y="0"/>
              <a:ext cx="2161488" cy="923330"/>
            </a:xfrm>
            <a:prstGeom prst="roundRect">
              <a:avLst>
                <a:gd name="adj" fmla="val 10000"/>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txBox="1"/>
            <p:nvPr/>
          </p:nvSpPr>
          <p:spPr>
            <a:xfrm>
              <a:off x="32388" y="27043"/>
              <a:ext cx="2107402" cy="869244"/>
            </a:xfrm>
            <a:prstGeom prst="rect">
              <a:avLst/>
            </a:prstGeom>
            <a:noFill/>
            <a:ln>
              <a:noFill/>
            </a:ln>
          </p:spPr>
          <p:txBody>
            <a:bodyPr spcFirstLastPara="1" wrap="square" lIns="133350" tIns="133350" rIns="133350" bIns="133350" anchor="ctr" anchorCtr="0">
              <a:noAutofit/>
            </a:bodyPr>
            <a:lstStyle/>
            <a:p>
              <a:pPr marL="0" marR="0" lvl="0" indent="0" algn="ctr" rtl="0">
                <a:lnSpc>
                  <a:spcPct val="90000"/>
                </a:lnSpc>
                <a:spcBef>
                  <a:spcPts val="0"/>
                </a:spcBef>
                <a:spcAft>
                  <a:spcPts val="0"/>
                </a:spcAft>
                <a:buNone/>
              </a:pPr>
              <a:r>
                <a:rPr lang="en-US" sz="3500">
                  <a:solidFill>
                    <a:schemeClr val="lt1"/>
                  </a:solidFill>
                  <a:latin typeface="Calibri"/>
                  <a:ea typeface="Calibri"/>
                  <a:cs typeface="Calibri"/>
                  <a:sym typeface="Calibri"/>
                </a:rPr>
                <a:t>header</a:t>
              </a:r>
              <a:endParaRPr sz="3500">
                <a:solidFill>
                  <a:schemeClr val="lt1"/>
                </a:solidFill>
                <a:latin typeface="Calibri"/>
                <a:ea typeface="Calibri"/>
                <a:cs typeface="Calibri"/>
                <a:sym typeface="Calibri"/>
              </a:endParaRPr>
            </a:p>
          </p:txBody>
        </p:sp>
        <p:sp>
          <p:nvSpPr>
            <p:cNvPr id="196" name="Google Shape;196;p11"/>
            <p:cNvSpPr/>
            <p:nvPr/>
          </p:nvSpPr>
          <p:spPr>
            <a:xfrm>
              <a:off x="2541679" y="0"/>
              <a:ext cx="2161488" cy="923330"/>
            </a:xfrm>
            <a:prstGeom prst="roundRect">
              <a:avLst>
                <a:gd name="adj" fmla="val 10000"/>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txBox="1"/>
            <p:nvPr/>
          </p:nvSpPr>
          <p:spPr>
            <a:xfrm>
              <a:off x="2568722" y="27043"/>
              <a:ext cx="2107402" cy="869244"/>
            </a:xfrm>
            <a:prstGeom prst="rect">
              <a:avLst/>
            </a:prstGeom>
            <a:noFill/>
            <a:ln>
              <a:noFill/>
            </a:ln>
          </p:spPr>
          <p:txBody>
            <a:bodyPr spcFirstLastPara="1" wrap="square" lIns="133350" tIns="133350" rIns="133350" bIns="133350" anchor="ctr" anchorCtr="0">
              <a:noAutofit/>
            </a:bodyPr>
            <a:lstStyle/>
            <a:p>
              <a:pPr marL="0" marR="0" lvl="0" indent="0" algn="ctr" rtl="0">
                <a:lnSpc>
                  <a:spcPct val="90000"/>
                </a:lnSpc>
                <a:spcBef>
                  <a:spcPts val="0"/>
                </a:spcBef>
                <a:spcAft>
                  <a:spcPts val="0"/>
                </a:spcAft>
                <a:buNone/>
              </a:pPr>
              <a:r>
                <a:rPr lang="en-US" sz="3500">
                  <a:solidFill>
                    <a:schemeClr val="lt1"/>
                  </a:solidFill>
                  <a:latin typeface="Calibri"/>
                  <a:ea typeface="Calibri"/>
                  <a:cs typeface="Calibri"/>
                  <a:sym typeface="Calibri"/>
                </a:rPr>
                <a:t>payload </a:t>
              </a:r>
              <a:endParaRPr sz="3500">
                <a:solidFill>
                  <a:schemeClr val="lt1"/>
                </a:solidFill>
                <a:latin typeface="Calibri"/>
                <a:ea typeface="Calibri"/>
                <a:cs typeface="Calibri"/>
                <a:sym typeface="Calibri"/>
              </a:endParaRPr>
            </a:p>
          </p:txBody>
        </p:sp>
        <p:sp>
          <p:nvSpPr>
            <p:cNvPr id="198" name="Google Shape;198;p11"/>
            <p:cNvSpPr/>
            <p:nvPr/>
          </p:nvSpPr>
          <p:spPr>
            <a:xfrm>
              <a:off x="5054582" y="0"/>
              <a:ext cx="2161488" cy="923330"/>
            </a:xfrm>
            <a:prstGeom prst="roundRect">
              <a:avLst>
                <a:gd name="adj" fmla="val 10000"/>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txBox="1"/>
            <p:nvPr/>
          </p:nvSpPr>
          <p:spPr>
            <a:xfrm>
              <a:off x="5081625" y="27043"/>
              <a:ext cx="2107402" cy="869244"/>
            </a:xfrm>
            <a:prstGeom prst="rect">
              <a:avLst/>
            </a:prstGeom>
            <a:noFill/>
            <a:ln>
              <a:noFill/>
            </a:ln>
          </p:spPr>
          <p:txBody>
            <a:bodyPr spcFirstLastPara="1" wrap="square" lIns="133350" tIns="133350" rIns="133350" bIns="133350" anchor="ctr" anchorCtr="0">
              <a:noAutofit/>
            </a:bodyPr>
            <a:lstStyle/>
            <a:p>
              <a:pPr marL="0" marR="0" lvl="0" indent="0" algn="ctr" rtl="0">
                <a:lnSpc>
                  <a:spcPct val="90000"/>
                </a:lnSpc>
                <a:spcBef>
                  <a:spcPts val="0"/>
                </a:spcBef>
                <a:spcAft>
                  <a:spcPts val="0"/>
                </a:spcAft>
                <a:buNone/>
              </a:pPr>
              <a:r>
                <a:rPr lang="en-US" sz="3500">
                  <a:solidFill>
                    <a:schemeClr val="lt1"/>
                  </a:solidFill>
                  <a:latin typeface="Calibri"/>
                  <a:ea typeface="Calibri"/>
                  <a:cs typeface="Calibri"/>
                  <a:sym typeface="Calibri"/>
                </a:rPr>
                <a:t>signature.</a:t>
              </a:r>
              <a:endParaRPr sz="3500">
                <a:solidFill>
                  <a:schemeClr val="lt1"/>
                </a:solidFill>
                <a:latin typeface="Calibri"/>
                <a:ea typeface="Calibri"/>
                <a:cs typeface="Calibri"/>
                <a:sym typeface="Calibri"/>
              </a:endParaRPr>
            </a:p>
          </p:txBody>
        </p:sp>
      </p:grpSp>
      <p:pic>
        <p:nvPicPr>
          <p:cNvPr id="200" name="Google Shape;200;p11" descr="A blue and black logo&#10;&#10;Description automatically generated"/>
          <p:cNvPicPr preferRelativeResize="0"/>
          <p:nvPr/>
        </p:nvPicPr>
        <p:blipFill rotWithShape="1">
          <a:blip r:embed="rId3">
            <a:alphaModFix/>
          </a:blip>
          <a:srcRect/>
          <a:stretch/>
        </p:blipFill>
        <p:spPr>
          <a:xfrm>
            <a:off x="567615" y="5713768"/>
            <a:ext cx="1181100" cy="419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2"/>
          <p:cNvSpPr txBox="1">
            <a:spLocks noGrp="1"/>
          </p:cNvSpPr>
          <p:nvPr>
            <p:ph type="title"/>
          </p:nvPr>
        </p:nvSpPr>
        <p:spPr>
          <a:xfrm>
            <a:off x="931984" y="33655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alibri"/>
              <a:buNone/>
            </a:pPr>
            <a:r>
              <a:rPr lang="en-US" b="1">
                <a:solidFill>
                  <a:schemeClr val="accent1"/>
                </a:solidFill>
              </a:rPr>
              <a:t>One real example of a JSON web token:</a:t>
            </a:r>
            <a:endParaRPr b="1">
              <a:solidFill>
                <a:schemeClr val="accent1"/>
              </a:solidFill>
            </a:endParaRPr>
          </a:p>
        </p:txBody>
      </p:sp>
      <p:pic>
        <p:nvPicPr>
          <p:cNvPr id="206" name="Google Shape;206;p12" descr="JWT example"/>
          <p:cNvPicPr preferRelativeResize="0"/>
          <p:nvPr/>
        </p:nvPicPr>
        <p:blipFill rotWithShape="1">
          <a:blip r:embed="rId3">
            <a:alphaModFix/>
          </a:blip>
          <a:srcRect/>
          <a:stretch/>
        </p:blipFill>
        <p:spPr>
          <a:xfrm>
            <a:off x="1503729" y="1891444"/>
            <a:ext cx="9183945" cy="2387479"/>
          </a:xfrm>
          <a:prstGeom prst="rect">
            <a:avLst/>
          </a:prstGeom>
          <a:noFill/>
          <a:ln>
            <a:noFill/>
          </a:ln>
        </p:spPr>
      </p:pic>
      <p:pic>
        <p:nvPicPr>
          <p:cNvPr id="207" name="Google Shape;207;p12" descr="A blue and black logo&#10;&#10;Description automatically generated"/>
          <p:cNvPicPr preferRelativeResize="0"/>
          <p:nvPr/>
        </p:nvPicPr>
        <p:blipFill rotWithShape="1">
          <a:blip r:embed="rId4">
            <a:alphaModFix/>
          </a:blip>
          <a:srcRect/>
          <a:stretch/>
        </p:blipFill>
        <p:spPr>
          <a:xfrm>
            <a:off x="438661" y="5830999"/>
            <a:ext cx="1181100" cy="419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alibri"/>
              <a:buNone/>
            </a:pPr>
            <a:r>
              <a:rPr lang="en-US" b="1">
                <a:solidFill>
                  <a:schemeClr val="accent1"/>
                </a:solidFill>
              </a:rPr>
              <a:t>Header</a:t>
            </a:r>
            <a:br>
              <a:rPr lang="en-US" b="1"/>
            </a:br>
            <a:endParaRPr/>
          </a:p>
        </p:txBody>
      </p:sp>
      <p:sp>
        <p:nvSpPr>
          <p:cNvPr id="213" name="Google Shape;21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 first part of JWT is the Header, </a:t>
            </a:r>
            <a:r>
              <a:rPr lang="en-US" b="1"/>
              <a:t>which is a JSON object encoded in the base64 format</a:t>
            </a:r>
            <a:r>
              <a:rPr lang="en-US"/>
              <a:t>. The header is a standard part of JWT and we don’t have to worry about it. It contains information like the type of token and the name of the algorithm</a:t>
            </a:r>
            <a:endParaRPr/>
          </a:p>
          <a:p>
            <a:pPr marL="0" lvl="0" indent="0" algn="l" rtl="0">
              <a:lnSpc>
                <a:spcPct val="90000"/>
              </a:lnSpc>
              <a:spcBef>
                <a:spcPts val="1000"/>
              </a:spcBef>
              <a:spcAft>
                <a:spcPts val="0"/>
              </a:spcAft>
              <a:buClr>
                <a:schemeClr val="dk1"/>
              </a:buClr>
              <a:buSzPts val="2800"/>
              <a:buNone/>
            </a:pPr>
            <a:endParaRPr/>
          </a:p>
        </p:txBody>
      </p:sp>
      <p:sp>
        <p:nvSpPr>
          <p:cNvPr id="214" name="Google Shape;214;p13"/>
          <p:cNvSpPr txBox="1"/>
          <p:nvPr/>
        </p:nvSpPr>
        <p:spPr>
          <a:xfrm>
            <a:off x="1752600" y="3860800"/>
            <a:ext cx="3695700" cy="1569660"/>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lt1"/>
                </a:solidFill>
                <a:latin typeface="Calibri"/>
                <a:ea typeface="Calibri"/>
                <a:cs typeface="Calibri"/>
                <a:sym typeface="Calibri"/>
              </a:rPr>
              <a:t>{ </a:t>
            </a:r>
            <a:endParaRPr/>
          </a:p>
          <a:p>
            <a:pPr marL="0" marR="0" lvl="0" indent="0" algn="l" rtl="0">
              <a:spcBef>
                <a:spcPts val="0"/>
              </a:spcBef>
              <a:spcAft>
                <a:spcPts val="0"/>
              </a:spcAft>
              <a:buNone/>
            </a:pPr>
            <a:r>
              <a:rPr lang="en-US" sz="2400" b="1">
                <a:solidFill>
                  <a:schemeClr val="lt1"/>
                </a:solidFill>
                <a:latin typeface="Calibri"/>
                <a:ea typeface="Calibri"/>
                <a:cs typeface="Calibri"/>
                <a:sym typeface="Calibri"/>
              </a:rPr>
              <a:t>"alg": "HS256", </a:t>
            </a:r>
            <a:endParaRPr/>
          </a:p>
          <a:p>
            <a:pPr marL="0" marR="0" lvl="0" indent="0" algn="l" rtl="0">
              <a:spcBef>
                <a:spcPts val="0"/>
              </a:spcBef>
              <a:spcAft>
                <a:spcPts val="0"/>
              </a:spcAft>
              <a:buNone/>
            </a:pPr>
            <a:r>
              <a:rPr lang="en-US" sz="2400" b="1">
                <a:solidFill>
                  <a:schemeClr val="lt1"/>
                </a:solidFill>
                <a:latin typeface="Calibri"/>
                <a:ea typeface="Calibri"/>
                <a:cs typeface="Calibri"/>
                <a:sym typeface="Calibri"/>
              </a:rPr>
              <a:t>"typ": "JWT" </a:t>
            </a:r>
            <a:endParaRPr/>
          </a:p>
          <a:p>
            <a:pPr marL="0" marR="0" lvl="0" indent="0" algn="l" rtl="0">
              <a:spcBef>
                <a:spcPts val="0"/>
              </a:spcBef>
              <a:spcAft>
                <a:spcPts val="0"/>
              </a:spcAft>
              <a:buNone/>
            </a:pPr>
            <a:r>
              <a:rPr lang="en-US" sz="2400" b="1">
                <a:solidFill>
                  <a:schemeClr val="lt1"/>
                </a:solidFill>
                <a:latin typeface="Calibri"/>
                <a:ea typeface="Calibri"/>
                <a:cs typeface="Calibri"/>
                <a:sym typeface="Calibri"/>
              </a:rPr>
              <a:t>}</a:t>
            </a:r>
            <a:endParaRPr/>
          </a:p>
        </p:txBody>
      </p:sp>
      <p:pic>
        <p:nvPicPr>
          <p:cNvPr id="215" name="Google Shape;215;p13" descr="A blue and black logo&#10;&#10;Description automatically generated"/>
          <p:cNvPicPr preferRelativeResize="0"/>
          <p:nvPr/>
        </p:nvPicPr>
        <p:blipFill rotWithShape="1">
          <a:blip r:embed="rId3">
            <a:alphaModFix/>
          </a:blip>
          <a:srcRect/>
          <a:stretch/>
        </p:blipFill>
        <p:spPr>
          <a:xfrm>
            <a:off x="438661" y="5830999"/>
            <a:ext cx="1181100" cy="419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4"/>
          <p:cNvSpPr txBox="1">
            <a:spLocks noGrp="1"/>
          </p:cNvSpPr>
          <p:nvPr>
            <p:ph type="title"/>
          </p:nvPr>
        </p:nvSpPr>
        <p:spPr>
          <a:xfrm>
            <a:off x="914400" y="12065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alibri"/>
              <a:buNone/>
            </a:pPr>
            <a:r>
              <a:rPr lang="en-US" b="1">
                <a:solidFill>
                  <a:schemeClr val="accent1"/>
                </a:solidFill>
              </a:rPr>
              <a:t>Payload</a:t>
            </a:r>
            <a:br>
              <a:rPr lang="en-US" b="1"/>
            </a:br>
            <a:endParaRPr/>
          </a:p>
        </p:txBody>
      </p:sp>
      <p:grpSp>
        <p:nvGrpSpPr>
          <p:cNvPr id="221" name="Google Shape;221;p14"/>
          <p:cNvGrpSpPr/>
          <p:nvPr/>
        </p:nvGrpSpPr>
        <p:grpSpPr>
          <a:xfrm>
            <a:off x="412749" y="1194397"/>
            <a:ext cx="10376410" cy="2514003"/>
            <a:chOff x="0" y="0"/>
            <a:chExt cx="10376410" cy="2514003"/>
          </a:xfrm>
        </p:grpSpPr>
        <p:sp>
          <p:nvSpPr>
            <p:cNvPr id="222" name="Google Shape;222;p14"/>
            <p:cNvSpPr/>
            <p:nvPr/>
          </p:nvSpPr>
          <p:spPr>
            <a:xfrm>
              <a:off x="0" y="0"/>
              <a:ext cx="2514003" cy="2514003"/>
            </a:xfrm>
            <a:prstGeom prst="pie">
              <a:avLst>
                <a:gd name="adj1" fmla="val 5400000"/>
                <a:gd name="adj2" fmla="val 16200000"/>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1257001" y="0"/>
              <a:ext cx="9119409" cy="2514003"/>
            </a:xfrm>
            <a:prstGeom prst="rect">
              <a:avLst/>
            </a:prstGeom>
            <a:solidFill>
              <a:schemeClr val="lt1">
                <a:alpha val="89803"/>
              </a:schemeClr>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txBox="1"/>
            <p:nvPr/>
          </p:nvSpPr>
          <p:spPr>
            <a:xfrm>
              <a:off x="1257001" y="0"/>
              <a:ext cx="9119409" cy="2514003"/>
            </a:xfrm>
            <a:prstGeom prst="rect">
              <a:avLst/>
            </a:prstGeom>
            <a:noFill/>
            <a:ln>
              <a:noFill/>
            </a:ln>
          </p:spPr>
          <p:txBody>
            <a:bodyPr spcFirstLastPara="1" wrap="square" lIns="87625" tIns="87625" rIns="87625" bIns="87625" anchor="ctr" anchorCtr="0">
              <a:noAutofit/>
            </a:bodyPr>
            <a:lstStyle/>
            <a:p>
              <a:pPr marL="0" marR="0" lvl="0" indent="0" algn="ctr" rtl="0">
                <a:lnSpc>
                  <a:spcPct val="90000"/>
                </a:lnSpc>
                <a:spcBef>
                  <a:spcPts val="0"/>
                </a:spcBef>
                <a:spcAft>
                  <a:spcPts val="0"/>
                </a:spcAft>
                <a:buNone/>
              </a:pPr>
              <a:r>
                <a:rPr lang="en-US" sz="2300">
                  <a:solidFill>
                    <a:schemeClr val="dk1"/>
                  </a:solidFill>
                  <a:latin typeface="Calibri"/>
                  <a:ea typeface="Calibri"/>
                  <a:cs typeface="Calibri"/>
                  <a:sym typeface="Calibri"/>
                </a:rPr>
                <a:t>After the Header, we have a Payload which is also a JavaScript object encoded in the base64 format. The payload contains some attributes about the logged-in user. For example, it can contain the user id, user subject, and information about whether a user is an admin user or not. </a:t>
              </a:r>
              <a:r>
                <a:rPr lang="en-US" sz="2300" b="1">
                  <a:solidFill>
                    <a:schemeClr val="dk1"/>
                  </a:solidFill>
                  <a:latin typeface="Calibri"/>
                  <a:ea typeface="Calibri"/>
                  <a:cs typeface="Calibri"/>
                  <a:sym typeface="Calibri"/>
                </a:rPr>
                <a:t>JSON web tokens are not encrypted</a:t>
              </a:r>
              <a:r>
                <a:rPr lang="en-US" sz="2300">
                  <a:solidFill>
                    <a:schemeClr val="dk1"/>
                  </a:solidFill>
                  <a:latin typeface="Calibri"/>
                  <a:ea typeface="Calibri"/>
                  <a:cs typeface="Calibri"/>
                  <a:sym typeface="Calibri"/>
                </a:rPr>
                <a:t> and can be decoded with any base64 decoder so we should </a:t>
              </a:r>
              <a:r>
                <a:rPr lang="en-US" sz="2300" b="1">
                  <a:solidFill>
                    <a:schemeClr val="dk1"/>
                  </a:solidFill>
                  <a:latin typeface="Calibri"/>
                  <a:ea typeface="Calibri"/>
                  <a:cs typeface="Calibri"/>
                  <a:sym typeface="Calibri"/>
                </a:rPr>
                <a:t>never include sensitive information in the Payload:</a:t>
              </a:r>
              <a:endParaRPr sz="2300">
                <a:solidFill>
                  <a:schemeClr val="dk1"/>
                </a:solidFill>
                <a:latin typeface="Calibri"/>
                <a:ea typeface="Calibri"/>
                <a:cs typeface="Calibri"/>
                <a:sym typeface="Calibri"/>
              </a:endParaRPr>
            </a:p>
          </p:txBody>
        </p:sp>
      </p:grpSp>
      <p:sp>
        <p:nvSpPr>
          <p:cNvPr id="225" name="Google Shape;225;p14"/>
          <p:cNvSpPr/>
          <p:nvPr/>
        </p:nvSpPr>
        <p:spPr>
          <a:xfrm>
            <a:off x="1619761" y="3902672"/>
            <a:ext cx="9093200" cy="1846659"/>
          </a:xfrm>
          <a:prstGeom prst="rect">
            <a:avLst/>
          </a:prstGeom>
          <a:solidFill>
            <a:schemeClr val="accent1"/>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lt1"/>
              </a:buClr>
              <a:buSzPts val="2400"/>
              <a:buFont typeface="Courier New"/>
              <a:buNone/>
            </a:pPr>
            <a:r>
              <a:rPr lang="en-US" sz="2400" b="0" i="0" u="none" strike="noStrike" cap="none">
                <a:solidFill>
                  <a:schemeClr val="lt1"/>
                </a:solidFill>
                <a:latin typeface="Courier New"/>
                <a:ea typeface="Courier New"/>
                <a:cs typeface="Courier New"/>
                <a:sym typeface="Courier New"/>
              </a:rPr>
              <a:t>{ </a:t>
            </a:r>
            <a:endParaRPr/>
          </a:p>
          <a:p>
            <a:pPr marL="0" marR="0" lvl="0" indent="0" algn="l" rtl="0">
              <a:lnSpc>
                <a:spcPct val="100000"/>
              </a:lnSpc>
              <a:spcBef>
                <a:spcPts val="0"/>
              </a:spcBef>
              <a:spcAft>
                <a:spcPts val="0"/>
              </a:spcAft>
              <a:buClr>
                <a:schemeClr val="lt1"/>
              </a:buClr>
              <a:buSzPts val="2400"/>
              <a:buFont typeface="Courier New"/>
              <a:buNone/>
            </a:pPr>
            <a:r>
              <a:rPr lang="en-US" sz="2400" b="0" i="0" u="none" strike="noStrike" cap="none">
                <a:solidFill>
                  <a:schemeClr val="lt1"/>
                </a:solidFill>
                <a:latin typeface="Courier New"/>
                <a:ea typeface="Courier New"/>
                <a:cs typeface="Courier New"/>
                <a:sym typeface="Courier New"/>
              </a:rPr>
              <a:t>"sub": "1234567890",</a:t>
            </a:r>
            <a:endParaRPr/>
          </a:p>
          <a:p>
            <a:pPr marL="0" marR="0" lvl="0" indent="0" algn="l" rtl="0">
              <a:lnSpc>
                <a:spcPct val="100000"/>
              </a:lnSpc>
              <a:spcBef>
                <a:spcPts val="0"/>
              </a:spcBef>
              <a:spcAft>
                <a:spcPts val="0"/>
              </a:spcAft>
              <a:buClr>
                <a:schemeClr val="lt1"/>
              </a:buClr>
              <a:buSzPts val="2400"/>
              <a:buFont typeface="Courier New"/>
              <a:buNone/>
            </a:pPr>
            <a:r>
              <a:rPr lang="en-US" sz="2400" b="0" i="0" u="none" strike="noStrike" cap="none">
                <a:solidFill>
                  <a:schemeClr val="lt1"/>
                </a:solidFill>
                <a:latin typeface="Courier New"/>
                <a:ea typeface="Courier New"/>
                <a:cs typeface="Courier New"/>
                <a:sym typeface="Courier New"/>
              </a:rPr>
              <a:t> "name": "John Doe",</a:t>
            </a:r>
            <a:endParaRPr/>
          </a:p>
          <a:p>
            <a:pPr marL="0" marR="0" lvl="0" indent="0" algn="l" rtl="0">
              <a:lnSpc>
                <a:spcPct val="100000"/>
              </a:lnSpc>
              <a:spcBef>
                <a:spcPts val="0"/>
              </a:spcBef>
              <a:spcAft>
                <a:spcPts val="0"/>
              </a:spcAft>
              <a:buClr>
                <a:schemeClr val="lt1"/>
              </a:buClr>
              <a:buSzPts val="2400"/>
              <a:buFont typeface="Courier New"/>
              <a:buNone/>
            </a:pPr>
            <a:r>
              <a:rPr lang="en-US" sz="2400" b="0" i="0" u="none" strike="noStrike" cap="none">
                <a:solidFill>
                  <a:schemeClr val="lt1"/>
                </a:solidFill>
                <a:latin typeface="Courier New"/>
                <a:ea typeface="Courier New"/>
                <a:cs typeface="Courier New"/>
                <a:sym typeface="Courier New"/>
              </a:rPr>
              <a:t> "iat": 1516239022 </a:t>
            </a:r>
            <a:endParaRPr/>
          </a:p>
          <a:p>
            <a:pPr marL="0" marR="0" lvl="0" indent="0" algn="l" rtl="0">
              <a:lnSpc>
                <a:spcPct val="100000"/>
              </a:lnSpc>
              <a:spcBef>
                <a:spcPts val="0"/>
              </a:spcBef>
              <a:spcAft>
                <a:spcPts val="0"/>
              </a:spcAft>
              <a:buClr>
                <a:schemeClr val="lt1"/>
              </a:buClr>
              <a:buSzPts val="2400"/>
              <a:buFont typeface="Courier New"/>
              <a:buNone/>
            </a:pPr>
            <a:r>
              <a:rPr lang="en-US" sz="2400" b="0" i="0" u="none" strike="noStrike" cap="none">
                <a:solidFill>
                  <a:schemeClr val="lt1"/>
                </a:solidFill>
                <a:latin typeface="Courier New"/>
                <a:ea typeface="Courier New"/>
                <a:cs typeface="Courier New"/>
                <a:sym typeface="Courier New"/>
              </a:rPr>
              <a:t>}</a:t>
            </a:r>
            <a:r>
              <a:rPr lang="en-US" sz="2400" b="0" i="0" u="none" strike="noStrike" cap="none">
                <a:solidFill>
                  <a:schemeClr val="lt1"/>
                </a:solidFill>
                <a:latin typeface="Calibri"/>
                <a:ea typeface="Calibri"/>
                <a:cs typeface="Calibri"/>
                <a:sym typeface="Calibri"/>
              </a:rPr>
              <a:t> </a:t>
            </a:r>
            <a:endParaRPr sz="2400" b="0" i="0" u="none" strike="noStrike" cap="none">
              <a:solidFill>
                <a:schemeClr val="lt1"/>
              </a:solidFill>
              <a:latin typeface="Arial"/>
              <a:ea typeface="Arial"/>
              <a:cs typeface="Arial"/>
              <a:sym typeface="Arial"/>
            </a:endParaRPr>
          </a:p>
        </p:txBody>
      </p:sp>
      <p:pic>
        <p:nvPicPr>
          <p:cNvPr id="226" name="Google Shape;226;p14" descr="A blue and black logo&#10;&#10;Description automatically generated"/>
          <p:cNvPicPr preferRelativeResize="0"/>
          <p:nvPr/>
        </p:nvPicPr>
        <p:blipFill rotWithShape="1">
          <a:blip r:embed="rId3">
            <a:alphaModFix/>
          </a:blip>
          <a:srcRect/>
          <a:stretch/>
        </p:blipFill>
        <p:spPr>
          <a:xfrm>
            <a:off x="438661" y="6177362"/>
            <a:ext cx="1181100" cy="419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alibri"/>
              <a:buNone/>
            </a:pPr>
            <a:r>
              <a:rPr lang="en-US" b="1">
                <a:solidFill>
                  <a:schemeClr val="accent1"/>
                </a:solidFill>
              </a:rPr>
              <a:t>Signature</a:t>
            </a:r>
            <a:br>
              <a:rPr lang="en-US" b="1"/>
            </a:br>
            <a:endParaRPr/>
          </a:p>
        </p:txBody>
      </p:sp>
      <p:grpSp>
        <p:nvGrpSpPr>
          <p:cNvPr id="232" name="Google Shape;232;p15"/>
          <p:cNvGrpSpPr/>
          <p:nvPr/>
        </p:nvGrpSpPr>
        <p:grpSpPr>
          <a:xfrm>
            <a:off x="941435" y="1304925"/>
            <a:ext cx="5366818" cy="4350806"/>
            <a:chOff x="103235" y="0"/>
            <a:chExt cx="5366818" cy="4350806"/>
          </a:xfrm>
        </p:grpSpPr>
        <p:sp>
          <p:nvSpPr>
            <p:cNvPr id="233" name="Google Shape;233;p15"/>
            <p:cNvSpPr/>
            <p:nvPr/>
          </p:nvSpPr>
          <p:spPr>
            <a:xfrm>
              <a:off x="103235" y="0"/>
              <a:ext cx="5326708" cy="1740110"/>
            </a:xfrm>
            <a:prstGeom prst="roundRect">
              <a:avLst>
                <a:gd name="adj" fmla="val 10000"/>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txBox="1"/>
            <p:nvPr/>
          </p:nvSpPr>
          <p:spPr>
            <a:xfrm>
              <a:off x="154201" y="50966"/>
              <a:ext cx="5224776" cy="1638178"/>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None/>
              </a:pPr>
              <a:r>
                <a:rPr lang="en-US" sz="1600">
                  <a:solidFill>
                    <a:schemeClr val="lt1"/>
                  </a:solidFill>
                  <a:latin typeface="Calibri"/>
                  <a:ea typeface="Calibri"/>
                  <a:cs typeface="Calibri"/>
                  <a:sym typeface="Calibri"/>
                </a:rPr>
                <a:t>Finally, we have the Signature part. Usually, the server uses the signature part to verify whether the token contains valid information -the information the server is issuing. It is a digital signature that gets generated by combining the header and the payload together.</a:t>
              </a:r>
              <a:endParaRPr sz="1600">
                <a:solidFill>
                  <a:schemeClr val="lt1"/>
                </a:solidFill>
                <a:latin typeface="Calibri"/>
                <a:ea typeface="Calibri"/>
                <a:cs typeface="Calibri"/>
                <a:sym typeface="Calibri"/>
              </a:endParaRPr>
            </a:p>
          </p:txBody>
        </p:sp>
        <p:sp>
          <p:nvSpPr>
            <p:cNvPr id="235" name="Google Shape;235;p15"/>
            <p:cNvSpPr/>
            <p:nvPr/>
          </p:nvSpPr>
          <p:spPr>
            <a:xfrm rot="5347187">
              <a:off x="2460136" y="1783878"/>
              <a:ext cx="653016" cy="783049"/>
            </a:xfrm>
            <a:prstGeom prst="rightArrow">
              <a:avLst>
                <a:gd name="adj1" fmla="val 60000"/>
                <a:gd name="adj2" fmla="val 50000"/>
              </a:avLst>
            </a:prstGeom>
            <a:solidFill>
              <a:srgbClr val="B3C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txBox="1"/>
            <p:nvPr/>
          </p:nvSpPr>
          <p:spPr>
            <a:xfrm rot="-52813">
              <a:off x="2550225" y="1848906"/>
              <a:ext cx="469829" cy="45711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300">
                <a:solidFill>
                  <a:schemeClr val="lt1"/>
                </a:solidFill>
                <a:latin typeface="Calibri"/>
                <a:ea typeface="Calibri"/>
                <a:cs typeface="Calibri"/>
                <a:sym typeface="Calibri"/>
              </a:endParaRPr>
            </a:p>
          </p:txBody>
        </p:sp>
        <p:sp>
          <p:nvSpPr>
            <p:cNvPr id="237" name="Google Shape;237;p15"/>
            <p:cNvSpPr/>
            <p:nvPr/>
          </p:nvSpPr>
          <p:spPr>
            <a:xfrm>
              <a:off x="143345" y="2610696"/>
              <a:ext cx="5326708" cy="1740110"/>
            </a:xfrm>
            <a:prstGeom prst="roundRect">
              <a:avLst>
                <a:gd name="adj" fmla="val 10000"/>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txBox="1"/>
            <p:nvPr/>
          </p:nvSpPr>
          <p:spPr>
            <a:xfrm>
              <a:off x="194311" y="2661662"/>
              <a:ext cx="5224776" cy="1638178"/>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None/>
              </a:pPr>
              <a:r>
                <a:rPr lang="en-US" sz="1600">
                  <a:solidFill>
                    <a:schemeClr val="lt1"/>
                  </a:solidFill>
                  <a:latin typeface="Calibri"/>
                  <a:ea typeface="Calibri"/>
                  <a:cs typeface="Calibri"/>
                  <a:sym typeface="Calibri"/>
                </a:rPr>
                <a:t>So, if malicious users try to modify the values in the payload, they have to recreate the signature and for that purpose, they need the secret key that only the server knows about. On the server side, we can easily verify if the values are original or not by comparing the original signature with a new signature computed from the values coming from the client.</a:t>
              </a:r>
              <a:endParaRPr sz="1600">
                <a:solidFill>
                  <a:schemeClr val="lt1"/>
                </a:solidFill>
                <a:latin typeface="Calibri"/>
                <a:ea typeface="Calibri"/>
                <a:cs typeface="Calibri"/>
                <a:sym typeface="Calibri"/>
              </a:endParaRPr>
            </a:p>
          </p:txBody>
        </p:sp>
      </p:grpSp>
      <p:pic>
        <p:nvPicPr>
          <p:cNvPr id="239" name="Google Shape;239;p15" descr="A blue and black logo&#10;&#10;Description automatically generated"/>
          <p:cNvPicPr preferRelativeResize="0"/>
          <p:nvPr/>
        </p:nvPicPr>
        <p:blipFill rotWithShape="1">
          <a:blip r:embed="rId3">
            <a:alphaModFix/>
          </a:blip>
          <a:srcRect/>
          <a:stretch/>
        </p:blipFill>
        <p:spPr>
          <a:xfrm>
            <a:off x="438661" y="6177362"/>
            <a:ext cx="1181100" cy="419100"/>
          </a:xfrm>
          <a:prstGeom prst="rect">
            <a:avLst/>
          </a:prstGeom>
          <a:noFill/>
          <a:ln>
            <a:noFill/>
          </a:ln>
        </p:spPr>
      </p:pic>
      <p:pic>
        <p:nvPicPr>
          <p:cNvPr id="240" name="Google Shape;240;p15" descr="JWT signature composition"/>
          <p:cNvPicPr preferRelativeResize="0"/>
          <p:nvPr/>
        </p:nvPicPr>
        <p:blipFill rotWithShape="1">
          <a:blip r:embed="rId4">
            <a:alphaModFix/>
          </a:blip>
          <a:srcRect/>
          <a:stretch/>
        </p:blipFill>
        <p:spPr>
          <a:xfrm>
            <a:off x="6569075" y="1906588"/>
            <a:ext cx="4784725" cy="23411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16" descr="Handshake"/>
          <p:cNvPicPr preferRelativeResize="0"/>
          <p:nvPr/>
        </p:nvPicPr>
        <p:blipFill rotWithShape="1">
          <a:blip r:embed="rId3">
            <a:alphaModFix/>
          </a:blip>
          <a:srcRect/>
          <a:stretch/>
        </p:blipFill>
        <p:spPr>
          <a:xfrm>
            <a:off x="3433499" y="920949"/>
            <a:ext cx="4351338" cy="3659894"/>
          </a:xfrm>
          <a:prstGeom prst="rect">
            <a:avLst/>
          </a:prstGeom>
          <a:noFill/>
          <a:ln>
            <a:noFill/>
          </a:ln>
        </p:spPr>
      </p:pic>
      <p:sp>
        <p:nvSpPr>
          <p:cNvPr id="246" name="Google Shape;246;p16"/>
          <p:cNvSpPr txBox="1"/>
          <p:nvPr/>
        </p:nvSpPr>
        <p:spPr>
          <a:xfrm>
            <a:off x="2219679" y="4059614"/>
            <a:ext cx="7752643" cy="18774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chemeClr val="dk1"/>
                </a:solidFill>
                <a:latin typeface="Calibri"/>
                <a:ea typeface="Calibri"/>
                <a:cs typeface="Calibri"/>
                <a:sym typeface="Calibri"/>
              </a:rPr>
            </a:br>
            <a:r>
              <a:rPr lang="en-US" sz="8000" b="1">
                <a:solidFill>
                  <a:srgbClr val="629DD1"/>
                </a:solidFill>
                <a:latin typeface="Calibri"/>
                <a:ea typeface="Calibri"/>
                <a:cs typeface="Calibri"/>
                <a:sym typeface="Calibri"/>
              </a:rPr>
              <a:t>   Thank you</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descr="A blue and black logo&#10;&#10;Description automatically generated"/>
          <p:cNvSpPr/>
          <p:nvPr/>
        </p:nvSpPr>
        <p:spPr>
          <a:xfrm>
            <a:off x="0" y="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2" descr="Man checking giant check list"/>
          <p:cNvSpPr/>
          <p:nvPr/>
        </p:nvSpPr>
        <p:spPr>
          <a:xfrm>
            <a:off x="0" y="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2" descr="Types of Authentication: An Overview - LoginTC"/>
          <p:cNvSpPr/>
          <p:nvPr/>
        </p:nvSpPr>
        <p:spPr>
          <a:xfrm>
            <a:off x="21272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2" descr="A blue and black logo&#10;&#10;Description automatically generated"/>
          <p:cNvSpPr/>
          <p:nvPr/>
        </p:nvSpPr>
        <p:spPr>
          <a:xfrm>
            <a:off x="152400" y="1524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2" descr="Man checking giant check list"/>
          <p:cNvSpPr/>
          <p:nvPr/>
        </p:nvSpPr>
        <p:spPr>
          <a:xfrm>
            <a:off x="152400" y="1524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2" descr="Types of Authentication: An Overview - LoginTC"/>
          <p:cNvSpPr/>
          <p:nvPr/>
        </p:nvSpPr>
        <p:spPr>
          <a:xfrm>
            <a:off x="36512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2"/>
          <p:cNvSpPr/>
          <p:nvPr/>
        </p:nvSpPr>
        <p:spPr>
          <a:xfrm>
            <a:off x="996156" y="287338"/>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2E75B5"/>
              </a:buClr>
              <a:buSzPts val="4400"/>
              <a:buFont typeface="Calibri"/>
              <a:buNone/>
            </a:pPr>
            <a:r>
              <a:rPr lang="en-US" sz="4400" b="1" u="none">
                <a:solidFill>
                  <a:srgbClr val="2E75B5"/>
                </a:solidFill>
                <a:latin typeface="Calibri"/>
                <a:ea typeface="Calibri"/>
                <a:cs typeface="Calibri"/>
                <a:sym typeface="Calibri"/>
              </a:rPr>
              <a:t> Authentication And Authorization</a:t>
            </a:r>
            <a:endParaRPr/>
          </a:p>
        </p:txBody>
      </p:sp>
      <p:pic>
        <p:nvPicPr>
          <p:cNvPr id="96" name="Google Shape;96;p2" descr="Types of Authentication: An Overview - LoginTC"/>
          <p:cNvPicPr preferRelativeResize="0"/>
          <p:nvPr/>
        </p:nvPicPr>
        <p:blipFill rotWithShape="1">
          <a:blip r:embed="rId3">
            <a:alphaModFix/>
          </a:blip>
          <a:srcRect/>
          <a:stretch/>
        </p:blipFill>
        <p:spPr>
          <a:xfrm>
            <a:off x="1717740" y="1706940"/>
            <a:ext cx="3581295" cy="2827338"/>
          </a:xfrm>
          <a:prstGeom prst="rect">
            <a:avLst/>
          </a:prstGeom>
          <a:noFill/>
          <a:ln>
            <a:noFill/>
          </a:ln>
        </p:spPr>
      </p:pic>
      <p:pic>
        <p:nvPicPr>
          <p:cNvPr id="97" name="Google Shape;97;p2" descr="A blue and black logo&#10;&#10;Description automatically generated"/>
          <p:cNvPicPr preferRelativeResize="0"/>
          <p:nvPr/>
        </p:nvPicPr>
        <p:blipFill rotWithShape="1">
          <a:blip r:embed="rId4">
            <a:alphaModFix/>
          </a:blip>
          <a:srcRect/>
          <a:stretch/>
        </p:blipFill>
        <p:spPr>
          <a:xfrm>
            <a:off x="680244" y="6164263"/>
            <a:ext cx="1177925" cy="406400"/>
          </a:xfrm>
          <a:prstGeom prst="rect">
            <a:avLst/>
          </a:prstGeom>
          <a:noFill/>
          <a:ln>
            <a:noFill/>
          </a:ln>
        </p:spPr>
      </p:pic>
      <p:pic>
        <p:nvPicPr>
          <p:cNvPr id="98" name="Google Shape;98;p2" descr="Man checking giant check list"/>
          <p:cNvPicPr preferRelativeResize="0"/>
          <p:nvPr/>
        </p:nvPicPr>
        <p:blipFill rotWithShape="1">
          <a:blip r:embed="rId5">
            <a:alphaModFix/>
          </a:blip>
          <a:srcRect l="633" t="7547" b="14150"/>
          <a:stretch/>
        </p:blipFill>
        <p:spPr>
          <a:xfrm>
            <a:off x="7013158" y="1521336"/>
            <a:ext cx="3987801" cy="3162305"/>
          </a:xfrm>
          <a:prstGeom prst="rect">
            <a:avLst/>
          </a:prstGeom>
          <a:noFill/>
          <a:ln>
            <a:noFill/>
          </a:ln>
        </p:spPr>
      </p:pic>
      <p:sp>
        <p:nvSpPr>
          <p:cNvPr id="99" name="Google Shape;99;p2"/>
          <p:cNvSpPr txBox="1"/>
          <p:nvPr/>
        </p:nvSpPr>
        <p:spPr>
          <a:xfrm>
            <a:off x="1001537" y="4645321"/>
            <a:ext cx="38100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u="none">
                <a:solidFill>
                  <a:schemeClr val="dk1"/>
                </a:solidFill>
                <a:latin typeface="Calibri"/>
                <a:ea typeface="Calibri"/>
                <a:cs typeface="Calibri"/>
                <a:sym typeface="Calibri"/>
              </a:rPr>
              <a:t>            </a:t>
            </a:r>
            <a:r>
              <a:rPr lang="en-US" sz="2800" b="0" u="none">
                <a:solidFill>
                  <a:schemeClr val="dk1"/>
                </a:solidFill>
                <a:latin typeface="Calibri"/>
                <a:ea typeface="Calibri"/>
                <a:cs typeface="Calibri"/>
                <a:sym typeface="Calibri"/>
              </a:rPr>
              <a:t>      </a:t>
            </a:r>
            <a:r>
              <a:rPr lang="en-US" sz="2800" b="0" u="none">
                <a:solidFill>
                  <a:srgbClr val="2E75B5"/>
                </a:solidFill>
                <a:latin typeface="Calibri"/>
                <a:ea typeface="Calibri"/>
                <a:cs typeface="Calibri"/>
                <a:sym typeface="Calibri"/>
              </a:rPr>
              <a:t>  </a:t>
            </a:r>
            <a:r>
              <a:rPr lang="en-US" sz="2800" b="1" u="none">
                <a:solidFill>
                  <a:srgbClr val="2E75B5"/>
                </a:solidFill>
                <a:latin typeface="Calibri"/>
                <a:ea typeface="Calibri"/>
                <a:cs typeface="Calibri"/>
                <a:sym typeface="Calibri"/>
              </a:rPr>
              <a:t>Authentication </a:t>
            </a:r>
            <a:endParaRPr sz="2800" b="1" u="none">
              <a:solidFill>
                <a:srgbClr val="2E75B5"/>
              </a:solidFill>
              <a:latin typeface="Calibri"/>
              <a:ea typeface="Calibri"/>
              <a:cs typeface="Calibri"/>
              <a:sym typeface="Calibri"/>
            </a:endParaRPr>
          </a:p>
          <a:p>
            <a:pPr marL="0" marR="0" lvl="0" indent="0" algn="l" rtl="0">
              <a:spcBef>
                <a:spcPts val="0"/>
              </a:spcBef>
              <a:spcAft>
                <a:spcPts val="0"/>
              </a:spcAft>
              <a:buNone/>
            </a:pPr>
            <a:r>
              <a:rPr lang="en-US" sz="2800" b="0" u="none">
                <a:solidFill>
                  <a:schemeClr val="dk1"/>
                </a:solidFill>
                <a:latin typeface="Calibri"/>
                <a:ea typeface="Calibri"/>
                <a:cs typeface="Calibri"/>
                <a:sym typeface="Calibri"/>
              </a:rPr>
              <a:t>           Who you are</a:t>
            </a:r>
            <a:endParaRPr sz="2800" b="0" u="none">
              <a:solidFill>
                <a:schemeClr val="dk1"/>
              </a:solidFill>
              <a:latin typeface="Calibri"/>
              <a:ea typeface="Calibri"/>
              <a:cs typeface="Calibri"/>
              <a:sym typeface="Calibri"/>
            </a:endParaRPr>
          </a:p>
        </p:txBody>
      </p:sp>
      <p:sp>
        <p:nvSpPr>
          <p:cNvPr id="100" name="Google Shape;100;p2"/>
          <p:cNvSpPr txBox="1"/>
          <p:nvPr/>
        </p:nvSpPr>
        <p:spPr>
          <a:xfrm>
            <a:off x="7778385" y="4795784"/>
            <a:ext cx="2921000" cy="8925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u="none">
                <a:solidFill>
                  <a:schemeClr val="dk1"/>
                </a:solidFill>
                <a:latin typeface="Calibri"/>
                <a:ea typeface="Calibri"/>
                <a:cs typeface="Calibri"/>
                <a:sym typeface="Calibri"/>
              </a:rPr>
              <a:t>   </a:t>
            </a:r>
            <a:r>
              <a:rPr lang="en-US" sz="2800" b="1" u="none">
                <a:solidFill>
                  <a:srgbClr val="2E75B5"/>
                </a:solidFill>
                <a:latin typeface="Calibri"/>
                <a:ea typeface="Calibri"/>
                <a:cs typeface="Calibri"/>
                <a:sym typeface="Calibri"/>
              </a:rPr>
              <a:t> Authorization</a:t>
            </a:r>
            <a:endParaRPr/>
          </a:p>
          <a:p>
            <a:pPr marL="0" marR="0" lvl="0" indent="0" algn="l" rtl="0">
              <a:spcBef>
                <a:spcPts val="0"/>
              </a:spcBef>
              <a:spcAft>
                <a:spcPts val="0"/>
              </a:spcAft>
              <a:buNone/>
            </a:pPr>
            <a:r>
              <a:rPr lang="en-US" sz="1800" b="0" u="none">
                <a:solidFill>
                  <a:schemeClr val="dk1"/>
                </a:solidFill>
                <a:latin typeface="Calibri"/>
                <a:ea typeface="Calibri"/>
                <a:cs typeface="Calibri"/>
                <a:sym typeface="Calibri"/>
              </a:rPr>
              <a:t>    </a:t>
            </a:r>
            <a:r>
              <a:rPr lang="en-US" sz="2400" b="0" u="none">
                <a:solidFill>
                  <a:schemeClr val="dk1"/>
                </a:solidFill>
                <a:latin typeface="Calibri"/>
                <a:ea typeface="Calibri"/>
                <a:cs typeface="Calibri"/>
                <a:sym typeface="Calibri"/>
              </a:rPr>
              <a:t>What you can do </a:t>
            </a:r>
            <a:endParaRPr sz="2400" b="0" u="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3" descr="A white board with a wooden frame&#10;&#10;Description automatically generated"/>
          <p:cNvPicPr preferRelativeResize="0"/>
          <p:nvPr/>
        </p:nvPicPr>
        <p:blipFill rotWithShape="1">
          <a:blip r:embed="rId3">
            <a:alphaModFix/>
          </a:blip>
          <a:srcRect/>
          <a:stretch/>
        </p:blipFill>
        <p:spPr>
          <a:xfrm>
            <a:off x="1058891" y="1426193"/>
            <a:ext cx="7200494" cy="4623662"/>
          </a:xfrm>
          <a:prstGeom prst="rect">
            <a:avLst/>
          </a:prstGeom>
          <a:noFill/>
          <a:ln>
            <a:noFill/>
          </a:ln>
        </p:spPr>
      </p:pic>
      <p:sp>
        <p:nvSpPr>
          <p:cNvPr id="106" name="Google Shape;106;p3"/>
          <p:cNvSpPr/>
          <p:nvPr/>
        </p:nvSpPr>
        <p:spPr>
          <a:xfrm>
            <a:off x="869156" y="236537"/>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2F5597"/>
              </a:buClr>
              <a:buSzPts val="4400"/>
              <a:buFont typeface="Calibri"/>
              <a:buNone/>
            </a:pPr>
            <a:r>
              <a:rPr lang="en-US" sz="4400" b="1">
                <a:solidFill>
                  <a:srgbClr val="2F5597"/>
                </a:solidFill>
                <a:latin typeface="Calibri"/>
                <a:ea typeface="Calibri"/>
                <a:cs typeface="Calibri"/>
                <a:sym typeface="Calibri"/>
              </a:rPr>
              <a:t>Authentication</a:t>
            </a:r>
            <a:endParaRPr sz="4400">
              <a:solidFill>
                <a:schemeClr val="dk1"/>
              </a:solidFill>
              <a:latin typeface="Calibri"/>
              <a:ea typeface="Calibri"/>
              <a:cs typeface="Calibri"/>
              <a:sym typeface="Calibri"/>
            </a:endParaRPr>
          </a:p>
        </p:txBody>
      </p:sp>
      <p:sp>
        <p:nvSpPr>
          <p:cNvPr id="107" name="Google Shape;107;p3"/>
          <p:cNvSpPr/>
          <p:nvPr/>
        </p:nvSpPr>
        <p:spPr>
          <a:xfrm>
            <a:off x="1449481" y="2315677"/>
            <a:ext cx="6427492" cy="2581949"/>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rgbClr val="374151"/>
              </a:buClr>
              <a:buSzPts val="2400"/>
              <a:buFont typeface="Arial"/>
              <a:buNone/>
            </a:pPr>
            <a:r>
              <a:rPr lang="en-US" sz="2400">
                <a:solidFill>
                  <a:srgbClr val="374151"/>
                </a:solidFill>
                <a:latin typeface="Calibri"/>
                <a:ea typeface="Calibri"/>
                <a:cs typeface="Calibri"/>
                <a:sym typeface="Calibri"/>
              </a:rPr>
              <a:t>Authentication is the process of proving that you are who you say you are. It is the process of . proving your identity</a:t>
            </a:r>
            <a:endParaRPr sz="2800">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rgbClr val="374151"/>
              </a:buClr>
              <a:buSzPts val="2400"/>
              <a:buFont typeface="Arial"/>
              <a:buNone/>
            </a:pPr>
            <a:r>
              <a:rPr lang="en-US" sz="2400">
                <a:solidFill>
                  <a:srgbClr val="374151"/>
                </a:solidFill>
                <a:latin typeface="Calibri"/>
                <a:ea typeface="Calibri"/>
                <a:cs typeface="Calibri"/>
                <a:sym typeface="Calibri"/>
              </a:rPr>
              <a:t>Example : An employee can enter the office if their identity is verified using an ID card.</a:t>
            </a:r>
            <a:endParaRPr sz="2400">
              <a:solidFill>
                <a:srgbClr val="374151"/>
              </a:solidFill>
              <a:latin typeface="Calibri"/>
              <a:ea typeface="Calibri"/>
              <a:cs typeface="Calibri"/>
              <a:sym typeface="Calibri"/>
            </a:endParaRPr>
          </a:p>
        </p:txBody>
      </p:sp>
      <p:pic>
        <p:nvPicPr>
          <p:cNvPr id="108" name="Google Shape;108;p3" descr="A blue and black logo&#10;&#10;Description automatically generated"/>
          <p:cNvPicPr preferRelativeResize="0"/>
          <p:nvPr/>
        </p:nvPicPr>
        <p:blipFill rotWithShape="1">
          <a:blip r:embed="rId4">
            <a:alphaModFix/>
          </a:blip>
          <a:srcRect/>
          <a:stretch/>
        </p:blipFill>
        <p:spPr>
          <a:xfrm>
            <a:off x="807244" y="6215062"/>
            <a:ext cx="1177925" cy="406400"/>
          </a:xfrm>
          <a:prstGeom prst="rect">
            <a:avLst/>
          </a:prstGeom>
          <a:noFill/>
          <a:ln>
            <a:noFill/>
          </a:ln>
        </p:spPr>
      </p:pic>
      <p:pic>
        <p:nvPicPr>
          <p:cNvPr id="109" name="Google Shape;109;p3" descr="A person holding a book and pointing at a pointer&#10;&#10;Description automatically generated"/>
          <p:cNvPicPr preferRelativeResize="0"/>
          <p:nvPr/>
        </p:nvPicPr>
        <p:blipFill rotWithShape="1">
          <a:blip r:embed="rId5">
            <a:alphaModFix/>
          </a:blip>
          <a:srcRect/>
          <a:stretch/>
        </p:blipFill>
        <p:spPr>
          <a:xfrm>
            <a:off x="8503067" y="1160920"/>
            <a:ext cx="2717530" cy="46289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 descr="A white board with a wooden frame&#10;&#10;Description automatically generated"/>
          <p:cNvPicPr preferRelativeResize="0"/>
          <p:nvPr/>
        </p:nvPicPr>
        <p:blipFill rotWithShape="1">
          <a:blip r:embed="rId3">
            <a:alphaModFix/>
          </a:blip>
          <a:srcRect/>
          <a:stretch/>
        </p:blipFill>
        <p:spPr>
          <a:xfrm>
            <a:off x="1027141" y="1207985"/>
            <a:ext cx="7200494" cy="4623662"/>
          </a:xfrm>
          <a:prstGeom prst="rect">
            <a:avLst/>
          </a:prstGeom>
          <a:noFill/>
          <a:ln>
            <a:noFill/>
          </a:ln>
        </p:spPr>
      </p:pic>
      <p:sp>
        <p:nvSpPr>
          <p:cNvPr id="115" name="Google Shape;115;p4"/>
          <p:cNvSpPr/>
          <p:nvPr/>
        </p:nvSpPr>
        <p:spPr>
          <a:xfrm>
            <a:off x="900906" y="465138"/>
            <a:ext cx="10515600" cy="9318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2E75B5"/>
              </a:buClr>
              <a:buSzPts val="4400"/>
              <a:buFont typeface="Calibri"/>
              <a:buNone/>
            </a:pPr>
            <a:r>
              <a:rPr lang="en-US" sz="4400" b="1">
                <a:solidFill>
                  <a:srgbClr val="2E75B5"/>
                </a:solidFill>
                <a:latin typeface="Calibri"/>
                <a:ea typeface="Calibri"/>
                <a:cs typeface="Calibri"/>
                <a:sym typeface="Calibri"/>
              </a:rPr>
              <a:t>Authorization</a:t>
            </a:r>
            <a:endParaRPr/>
          </a:p>
          <a:p>
            <a:pPr marL="0" marR="0" lvl="0" indent="0" algn="l" rtl="0">
              <a:lnSpc>
                <a:spcPct val="90000"/>
              </a:lnSpc>
              <a:spcBef>
                <a:spcPts val="0"/>
              </a:spcBef>
              <a:spcAft>
                <a:spcPts val="0"/>
              </a:spcAft>
              <a:buClr>
                <a:schemeClr val="dk1"/>
              </a:buClr>
              <a:buSzPts val="4400"/>
              <a:buFont typeface="Calibri"/>
              <a:buNone/>
            </a:pPr>
            <a:endParaRPr sz="4400" b="1">
              <a:solidFill>
                <a:srgbClr val="2F5597"/>
              </a:solidFill>
              <a:latin typeface="Calibri"/>
              <a:ea typeface="Calibri"/>
              <a:cs typeface="Calibri"/>
              <a:sym typeface="Calibri"/>
            </a:endParaRPr>
          </a:p>
        </p:txBody>
      </p:sp>
      <p:sp>
        <p:nvSpPr>
          <p:cNvPr id="116" name="Google Shape;116;p4"/>
          <p:cNvSpPr/>
          <p:nvPr/>
        </p:nvSpPr>
        <p:spPr>
          <a:xfrm>
            <a:off x="1709831" y="2150578"/>
            <a:ext cx="5982992" cy="2188249"/>
          </a:xfrm>
          <a:prstGeom prst="rect">
            <a:avLst/>
          </a:prstGeom>
          <a:noFill/>
          <a:ln>
            <a:noFill/>
          </a:ln>
        </p:spPr>
        <p:txBody>
          <a:bodyPr spcFirstLastPara="1" wrap="square" lIns="91425" tIns="45700" rIns="91425" bIns="45700" anchor="t" anchorCtr="0">
            <a:normAutofit/>
          </a:bodyPr>
          <a:lstStyle/>
          <a:p>
            <a:pPr marL="0" marR="0" lvl="0" indent="0" algn="ctr" rtl="0">
              <a:lnSpc>
                <a:spcPct val="70000"/>
              </a:lnSpc>
              <a:spcBef>
                <a:spcPts val="0"/>
              </a:spcBef>
              <a:spcAft>
                <a:spcPts val="0"/>
              </a:spcAft>
              <a:buClr>
                <a:srgbClr val="374151"/>
              </a:buClr>
              <a:buSzPts val="2220"/>
              <a:buFont typeface="Arial"/>
              <a:buNone/>
            </a:pPr>
            <a:r>
              <a:rPr lang="en-US" sz="2220" dirty="0">
                <a:solidFill>
                  <a:srgbClr val="374151"/>
                </a:solidFill>
                <a:latin typeface="Calibri"/>
                <a:ea typeface="Calibri"/>
                <a:cs typeface="Calibri"/>
                <a:sym typeface="Calibri"/>
              </a:rPr>
              <a:t>Authorization is the process of determining based on your identity and permissions.</a:t>
            </a:r>
            <a:endParaRPr sz="2590" dirty="0">
              <a:solidFill>
                <a:srgbClr val="000000"/>
              </a:solidFill>
              <a:latin typeface="Calibri"/>
              <a:ea typeface="Calibri"/>
              <a:cs typeface="Calibri"/>
              <a:sym typeface="Calibri"/>
            </a:endParaRPr>
          </a:p>
          <a:p>
            <a:pPr marL="0" marR="0" lvl="0" indent="0" algn="ctr" rtl="0">
              <a:lnSpc>
                <a:spcPct val="70000"/>
              </a:lnSpc>
              <a:spcBef>
                <a:spcPts val="1000"/>
              </a:spcBef>
              <a:spcAft>
                <a:spcPts val="0"/>
              </a:spcAft>
              <a:buClr>
                <a:srgbClr val="374151"/>
              </a:buClr>
              <a:buSzPts val="2220"/>
              <a:buFont typeface="Arial"/>
              <a:buNone/>
            </a:pPr>
            <a:r>
              <a:rPr lang="en-US" sz="2220" dirty="0">
                <a:solidFill>
                  <a:srgbClr val="374151"/>
                </a:solidFill>
                <a:latin typeface="Calibri"/>
                <a:ea typeface="Calibri"/>
                <a:cs typeface="Calibri"/>
                <a:sym typeface="Calibri"/>
              </a:rPr>
              <a:t> what actions you are allowed to take based on your identity and permissions</a:t>
            </a:r>
            <a:endParaRPr dirty="0"/>
          </a:p>
          <a:p>
            <a:pPr marL="0" marR="0" lvl="0" indent="0" algn="ctr" rtl="0">
              <a:lnSpc>
                <a:spcPct val="70000"/>
              </a:lnSpc>
              <a:spcBef>
                <a:spcPts val="1000"/>
              </a:spcBef>
              <a:spcAft>
                <a:spcPts val="0"/>
              </a:spcAft>
              <a:buClr>
                <a:srgbClr val="374151"/>
              </a:buClr>
              <a:buSzPts val="2220"/>
              <a:buFont typeface="Arial"/>
              <a:buNone/>
            </a:pPr>
            <a:r>
              <a:rPr lang="en-US" sz="2220" dirty="0">
                <a:solidFill>
                  <a:srgbClr val="374151"/>
                </a:solidFill>
                <a:latin typeface="Calibri"/>
                <a:ea typeface="Calibri"/>
                <a:cs typeface="Calibri"/>
                <a:sym typeface="Calibri"/>
              </a:rPr>
              <a:t>Example : An employee may be allowed into the office but may not be allowed into the server room. </a:t>
            </a:r>
            <a:endParaRPr sz="2590" dirty="0">
              <a:solidFill>
                <a:schemeClr val="dk1"/>
              </a:solidFill>
              <a:latin typeface="Calibri"/>
              <a:ea typeface="Calibri"/>
              <a:cs typeface="Calibri"/>
              <a:sym typeface="Calibri"/>
            </a:endParaRPr>
          </a:p>
        </p:txBody>
      </p:sp>
      <p:pic>
        <p:nvPicPr>
          <p:cNvPr id="117" name="Google Shape;117;p4" descr="A blue and black logo&#10;&#10;Description automatically generated"/>
          <p:cNvPicPr preferRelativeResize="0"/>
          <p:nvPr/>
        </p:nvPicPr>
        <p:blipFill rotWithShape="1">
          <a:blip r:embed="rId4">
            <a:alphaModFix/>
          </a:blip>
          <a:srcRect/>
          <a:stretch/>
        </p:blipFill>
        <p:spPr>
          <a:xfrm>
            <a:off x="775494" y="5986463"/>
            <a:ext cx="1177925" cy="406400"/>
          </a:xfrm>
          <a:prstGeom prst="rect">
            <a:avLst/>
          </a:prstGeom>
          <a:noFill/>
          <a:ln>
            <a:noFill/>
          </a:ln>
        </p:spPr>
      </p:pic>
      <p:pic>
        <p:nvPicPr>
          <p:cNvPr id="118" name="Google Shape;118;p4" descr="A person holding a book and pointing at a pointer&#10;&#10;Description automatically generated"/>
          <p:cNvPicPr preferRelativeResize="0"/>
          <p:nvPr/>
        </p:nvPicPr>
        <p:blipFill rotWithShape="1">
          <a:blip r:embed="rId5">
            <a:alphaModFix/>
          </a:blip>
          <a:srcRect/>
          <a:stretch/>
        </p:blipFill>
        <p:spPr>
          <a:xfrm>
            <a:off x="8471317" y="932321"/>
            <a:ext cx="2717530" cy="46289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5"/>
          <p:cNvPicPr preferRelativeResize="0"/>
          <p:nvPr/>
        </p:nvPicPr>
        <p:blipFill rotWithShape="1">
          <a:blip r:embed="rId3">
            <a:alphaModFix/>
          </a:blip>
          <a:srcRect/>
          <a:stretch/>
        </p:blipFill>
        <p:spPr>
          <a:xfrm>
            <a:off x="7788728" y="489858"/>
            <a:ext cx="4403271" cy="5693228"/>
          </a:xfrm>
          <a:prstGeom prst="rect">
            <a:avLst/>
          </a:prstGeom>
          <a:noFill/>
          <a:ln>
            <a:noFill/>
          </a:ln>
        </p:spPr>
      </p:pic>
      <p:sp>
        <p:nvSpPr>
          <p:cNvPr id="124" name="Google Shape;12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alibri"/>
              <a:buNone/>
            </a:pPr>
            <a:r>
              <a:rPr lang="en-US" b="1">
                <a:solidFill>
                  <a:schemeClr val="accent1"/>
                </a:solidFill>
              </a:rPr>
              <a:t>The Problem</a:t>
            </a:r>
            <a:br>
              <a:rPr lang="en-US" b="1"/>
            </a:br>
            <a:endParaRPr/>
          </a:p>
        </p:txBody>
      </p:sp>
      <p:sp>
        <p:nvSpPr>
          <p:cNvPr id="125" name="Google Shape;125;p5"/>
          <p:cNvSpPr txBox="1">
            <a:spLocks noGrp="1"/>
          </p:cNvSpPr>
          <p:nvPr>
            <p:ph type="body" idx="1"/>
          </p:nvPr>
        </p:nvSpPr>
        <p:spPr>
          <a:xfrm>
            <a:off x="914400" y="1690688"/>
            <a:ext cx="7249886" cy="4699226"/>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a:t>Imagine that you want to log into a website using your username and password and access the protected resources on the website.</a:t>
            </a:r>
            <a:endParaRPr/>
          </a:p>
          <a:p>
            <a:pPr marL="0" lvl="0" indent="0" algn="just" rtl="0">
              <a:lnSpc>
                <a:spcPct val="90000"/>
              </a:lnSpc>
              <a:spcBef>
                <a:spcPts val="1000"/>
              </a:spcBef>
              <a:spcAft>
                <a:spcPts val="0"/>
              </a:spcAft>
              <a:buClr>
                <a:schemeClr val="dk1"/>
              </a:buClr>
              <a:buSzPts val="2800"/>
              <a:buNone/>
            </a:pPr>
            <a:r>
              <a:rPr lang="en-US"/>
              <a:t>one way to do that is to send your username and password to the server with every request in request headers or cookies, </a:t>
            </a:r>
            <a:endParaRPr/>
          </a:p>
          <a:p>
            <a:pPr marL="0" lvl="0" indent="0" algn="just" rtl="0">
              <a:lnSpc>
                <a:spcPct val="90000"/>
              </a:lnSpc>
              <a:spcBef>
                <a:spcPts val="1000"/>
              </a:spcBef>
              <a:spcAft>
                <a:spcPts val="0"/>
              </a:spcAft>
              <a:buClr>
                <a:schemeClr val="dk1"/>
              </a:buClr>
              <a:buSzPts val="2800"/>
              <a:buNone/>
            </a:pPr>
            <a:r>
              <a:rPr lang="en-US"/>
              <a:t>for example. But, </a:t>
            </a:r>
            <a:r>
              <a:rPr lang="en-US" b="1"/>
              <a:t>sending a username and password in plain text is not a secure practice,</a:t>
            </a:r>
            <a:r>
              <a:rPr lang="en-US"/>
              <a:t> and including them in every request can lead to various security issues, including:</a:t>
            </a:r>
            <a:endParaRPr/>
          </a:p>
          <a:p>
            <a:pPr marL="228600" lvl="0" indent="-50800" algn="just" rtl="0">
              <a:lnSpc>
                <a:spcPct val="90000"/>
              </a:lnSpc>
              <a:spcBef>
                <a:spcPts val="1000"/>
              </a:spcBef>
              <a:spcAft>
                <a:spcPts val="0"/>
              </a:spcAft>
              <a:buClr>
                <a:schemeClr val="dk1"/>
              </a:buClr>
              <a:buSzPts val="2800"/>
              <a:buNone/>
            </a:pPr>
            <a:endParaRPr/>
          </a:p>
        </p:txBody>
      </p:sp>
      <p:pic>
        <p:nvPicPr>
          <p:cNvPr id="126" name="Google Shape;126;p5" descr="A blue and black logo&#10;&#10;Description automatically generated"/>
          <p:cNvPicPr preferRelativeResize="0"/>
          <p:nvPr/>
        </p:nvPicPr>
        <p:blipFill rotWithShape="1">
          <a:blip r:embed="rId4">
            <a:alphaModFix/>
          </a:blip>
          <a:srcRect/>
          <a:stretch/>
        </p:blipFill>
        <p:spPr>
          <a:xfrm>
            <a:off x="415358" y="6139543"/>
            <a:ext cx="1177925" cy="40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6"/>
          <p:cNvPicPr preferRelativeResize="0"/>
          <p:nvPr/>
        </p:nvPicPr>
        <p:blipFill rotWithShape="1">
          <a:blip r:embed="rId3">
            <a:alphaModFix/>
          </a:blip>
          <a:srcRect/>
          <a:stretch/>
        </p:blipFill>
        <p:spPr>
          <a:xfrm>
            <a:off x="7924800" y="412086"/>
            <a:ext cx="4267200" cy="5464419"/>
          </a:xfrm>
          <a:prstGeom prst="rect">
            <a:avLst/>
          </a:prstGeom>
          <a:noFill/>
          <a:ln>
            <a:noFill/>
          </a:ln>
        </p:spPr>
      </p:pic>
      <p:sp>
        <p:nvSpPr>
          <p:cNvPr id="132" name="Google Shape;132;p6"/>
          <p:cNvSpPr txBox="1">
            <a:spLocks noGrp="1"/>
          </p:cNvSpPr>
          <p:nvPr>
            <p:ph type="body" idx="1"/>
          </p:nvPr>
        </p:nvSpPr>
        <p:spPr>
          <a:xfrm>
            <a:off x="600415" y="916911"/>
            <a:ext cx="6708948" cy="4276412"/>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chemeClr val="dk1"/>
              </a:buClr>
              <a:buSzPct val="100000"/>
              <a:buChar char="•"/>
            </a:pPr>
            <a:r>
              <a:rPr lang="en-US" b="1"/>
              <a:t>Man-in-the-middle attacks:</a:t>
            </a:r>
            <a:r>
              <a:rPr lang="en-US"/>
              <a:t> Sending the user name and password in plain text over an unencrypted network makes it vulnerable to man-in-the-middle attacks, where a third party can intercept and steal them.</a:t>
            </a:r>
            <a:endParaRPr/>
          </a:p>
          <a:p>
            <a:pPr marL="228600" lvl="0" indent="-228600" algn="just" rtl="0">
              <a:lnSpc>
                <a:spcPct val="90000"/>
              </a:lnSpc>
              <a:spcBef>
                <a:spcPts val="1000"/>
              </a:spcBef>
              <a:spcAft>
                <a:spcPts val="0"/>
              </a:spcAft>
              <a:buClr>
                <a:schemeClr val="dk1"/>
              </a:buClr>
              <a:buSzPct val="100000"/>
              <a:buChar char="•"/>
            </a:pPr>
            <a:r>
              <a:rPr lang="en-US" b="1"/>
              <a:t>Stored credentials:</a:t>
            </a:r>
            <a:r>
              <a:rPr lang="en-US"/>
              <a:t> If the username and password are stored on the client side, malicious actors can steal them.</a:t>
            </a:r>
            <a:endParaRPr/>
          </a:p>
          <a:p>
            <a:pPr marL="228600" lvl="0" indent="-228600" algn="just" rtl="0">
              <a:lnSpc>
                <a:spcPct val="90000"/>
              </a:lnSpc>
              <a:spcBef>
                <a:spcPts val="1000"/>
              </a:spcBef>
              <a:spcAft>
                <a:spcPts val="0"/>
              </a:spcAft>
              <a:buClr>
                <a:schemeClr val="dk1"/>
              </a:buClr>
              <a:buSzPct val="100000"/>
              <a:buChar char="•"/>
            </a:pPr>
            <a:r>
              <a:rPr lang="en-US" b="1"/>
              <a:t>Password reuse:</a:t>
            </a:r>
            <a:r>
              <a:rPr lang="en-US"/>
              <a:t> If a user’s password is stolen, the attacker can use it to access multiple systems if the same password is used across multiple accounts.</a:t>
            </a:r>
            <a:endParaRPr/>
          </a:p>
          <a:p>
            <a:pPr marL="228600" lvl="0" indent="-64135" algn="l" rtl="0">
              <a:lnSpc>
                <a:spcPct val="90000"/>
              </a:lnSpc>
              <a:spcBef>
                <a:spcPts val="1000"/>
              </a:spcBef>
              <a:spcAft>
                <a:spcPts val="0"/>
              </a:spcAft>
              <a:buClr>
                <a:schemeClr val="dk1"/>
              </a:buClr>
              <a:buSzPct val="100000"/>
              <a:buNone/>
            </a:pPr>
            <a:endParaRPr/>
          </a:p>
        </p:txBody>
      </p:sp>
      <p:pic>
        <p:nvPicPr>
          <p:cNvPr id="133" name="Google Shape;133;p6" descr="A blue and black logo&#10;&#10;Description automatically generated"/>
          <p:cNvPicPr preferRelativeResize="0"/>
          <p:nvPr/>
        </p:nvPicPr>
        <p:blipFill rotWithShape="1">
          <a:blip r:embed="rId4">
            <a:alphaModFix/>
          </a:blip>
          <a:srcRect/>
          <a:stretch/>
        </p:blipFill>
        <p:spPr>
          <a:xfrm>
            <a:off x="600415" y="5973763"/>
            <a:ext cx="1177925" cy="40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txBox="1">
            <a:spLocks noGrp="1"/>
          </p:cNvSpPr>
          <p:nvPr>
            <p:ph type="title"/>
          </p:nvPr>
        </p:nvSpPr>
        <p:spPr>
          <a:xfrm>
            <a:off x="838200" y="50006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Arial Black"/>
              <a:buNone/>
            </a:pPr>
            <a:r>
              <a:rPr lang="en-US" b="1">
                <a:solidFill>
                  <a:schemeClr val="accent1"/>
                </a:solidFill>
                <a:latin typeface="Arial Black"/>
                <a:ea typeface="Arial Black"/>
                <a:cs typeface="Arial Black"/>
                <a:sym typeface="Arial Black"/>
              </a:rPr>
              <a:t>The Solution</a:t>
            </a:r>
            <a:br>
              <a:rPr lang="en-US" b="1"/>
            </a:br>
            <a:endParaRPr/>
          </a:p>
        </p:txBody>
      </p:sp>
      <p:pic>
        <p:nvPicPr>
          <p:cNvPr id="139" name="Google Shape;139;p7" descr="JWT Authentication in ASP.NET Core"/>
          <p:cNvPicPr preferRelativeResize="0">
            <a:picLocks noGrp="1"/>
          </p:cNvPicPr>
          <p:nvPr>
            <p:ph type="body" idx="1"/>
          </p:nvPr>
        </p:nvPicPr>
        <p:blipFill rotWithShape="1">
          <a:blip r:embed="rId3">
            <a:alphaModFix/>
          </a:blip>
          <a:srcRect/>
          <a:stretch/>
        </p:blipFill>
        <p:spPr>
          <a:xfrm>
            <a:off x="2040575" y="1532548"/>
            <a:ext cx="7735712" cy="4351338"/>
          </a:xfrm>
          <a:prstGeom prst="rect">
            <a:avLst/>
          </a:prstGeom>
          <a:noFill/>
          <a:ln>
            <a:noFill/>
          </a:ln>
        </p:spPr>
      </p:pic>
      <p:pic>
        <p:nvPicPr>
          <p:cNvPr id="140" name="Google Shape;140;p7" descr="A blue and black logo&#10;&#10;Description automatically generated"/>
          <p:cNvPicPr preferRelativeResize="0"/>
          <p:nvPr/>
        </p:nvPicPr>
        <p:blipFill rotWithShape="1">
          <a:blip r:embed="rId4">
            <a:alphaModFix/>
          </a:blip>
          <a:srcRect/>
          <a:stretch/>
        </p:blipFill>
        <p:spPr>
          <a:xfrm>
            <a:off x="600415" y="5973763"/>
            <a:ext cx="1177925" cy="40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grpSp>
        <p:nvGrpSpPr>
          <p:cNvPr id="145" name="Google Shape;145;p8"/>
          <p:cNvGrpSpPr/>
          <p:nvPr/>
        </p:nvGrpSpPr>
        <p:grpSpPr>
          <a:xfrm>
            <a:off x="1107831" y="468923"/>
            <a:ext cx="10087707" cy="5362525"/>
            <a:chOff x="0" y="0"/>
            <a:chExt cx="10087707" cy="5362525"/>
          </a:xfrm>
        </p:grpSpPr>
        <p:sp>
          <p:nvSpPr>
            <p:cNvPr id="146" name="Google Shape;146;p8"/>
            <p:cNvSpPr/>
            <p:nvPr/>
          </p:nvSpPr>
          <p:spPr>
            <a:xfrm>
              <a:off x="0" y="0"/>
              <a:ext cx="10087707" cy="1286634"/>
            </a:xfrm>
            <a:prstGeom prst="roundRect">
              <a:avLst>
                <a:gd name="adj" fmla="val 16667"/>
              </a:avLst>
            </a:prstGeom>
            <a:gradFill>
              <a:gsLst>
                <a:gs pos="0">
                  <a:srgbClr val="AFCAE9"/>
                </a:gs>
                <a:gs pos="50000">
                  <a:srgbClr val="A0C1E4"/>
                </a:gs>
                <a:gs pos="100000">
                  <a:srgbClr val="8FB8E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txBox="1"/>
            <p:nvPr/>
          </p:nvSpPr>
          <p:spPr>
            <a:xfrm>
              <a:off x="62808" y="62808"/>
              <a:ext cx="9962091" cy="1161018"/>
            </a:xfrm>
            <a:prstGeom prst="rect">
              <a:avLst/>
            </a:prstGeom>
            <a:noFill/>
            <a:ln>
              <a:noFill/>
            </a:ln>
          </p:spPr>
          <p:txBody>
            <a:bodyPr spcFirstLastPara="1" wrap="square" lIns="87625" tIns="87625" rIns="87625" bIns="87625" anchor="ctr" anchorCtr="0">
              <a:noAutofit/>
            </a:bodyPr>
            <a:lstStyle/>
            <a:p>
              <a:pPr marL="0" marR="0" lvl="0" indent="0" algn="l" rtl="0">
                <a:lnSpc>
                  <a:spcPct val="90000"/>
                </a:lnSpc>
                <a:spcBef>
                  <a:spcPts val="0"/>
                </a:spcBef>
                <a:spcAft>
                  <a:spcPts val="0"/>
                </a:spcAft>
                <a:buNone/>
              </a:pPr>
              <a:r>
                <a:rPr lang="en-US" sz="2300">
                  <a:solidFill>
                    <a:schemeClr val="dk1"/>
                  </a:solidFill>
                  <a:latin typeface="Calibri"/>
                  <a:ea typeface="Calibri"/>
                  <a:cs typeface="Calibri"/>
                  <a:sym typeface="Calibri"/>
                </a:rPr>
                <a:t>You log into the system once by including your username and password as part of the request’s body and encrypt the transmission using HTTPS.</a:t>
              </a:r>
              <a:endParaRPr sz="2300">
                <a:solidFill>
                  <a:schemeClr val="dk1"/>
                </a:solidFill>
                <a:latin typeface="Calibri"/>
                <a:ea typeface="Calibri"/>
                <a:cs typeface="Calibri"/>
                <a:sym typeface="Calibri"/>
              </a:endParaRPr>
            </a:p>
          </p:txBody>
        </p:sp>
        <p:sp>
          <p:nvSpPr>
            <p:cNvPr id="148" name="Google Shape;148;p8"/>
            <p:cNvSpPr/>
            <p:nvPr/>
          </p:nvSpPr>
          <p:spPr>
            <a:xfrm>
              <a:off x="0" y="1370142"/>
              <a:ext cx="10087707" cy="1286634"/>
            </a:xfrm>
            <a:prstGeom prst="roundRect">
              <a:avLst>
                <a:gd name="adj" fmla="val 16667"/>
              </a:avLst>
            </a:prstGeom>
            <a:gradFill>
              <a:gsLst>
                <a:gs pos="0">
                  <a:srgbClr val="AFCAE9"/>
                </a:gs>
                <a:gs pos="50000">
                  <a:srgbClr val="A0C1E4"/>
                </a:gs>
                <a:gs pos="100000">
                  <a:srgbClr val="8FB8E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txBox="1"/>
            <p:nvPr/>
          </p:nvSpPr>
          <p:spPr>
            <a:xfrm>
              <a:off x="62808" y="1432950"/>
              <a:ext cx="9962091" cy="1161018"/>
            </a:xfrm>
            <a:prstGeom prst="rect">
              <a:avLst/>
            </a:prstGeom>
            <a:noFill/>
            <a:ln>
              <a:noFill/>
            </a:ln>
          </p:spPr>
          <p:txBody>
            <a:bodyPr spcFirstLastPara="1" wrap="square" lIns="87625" tIns="87625" rIns="87625" bIns="87625" anchor="ctr" anchorCtr="0">
              <a:noAutofit/>
            </a:bodyPr>
            <a:lstStyle/>
            <a:p>
              <a:pPr marL="0" marR="0" lvl="0" indent="0" algn="l" rtl="0">
                <a:lnSpc>
                  <a:spcPct val="90000"/>
                </a:lnSpc>
                <a:spcBef>
                  <a:spcPts val="0"/>
                </a:spcBef>
                <a:spcAft>
                  <a:spcPts val="0"/>
                </a:spcAft>
                <a:buNone/>
              </a:pPr>
              <a:r>
                <a:rPr lang="en-US" sz="2300">
                  <a:solidFill>
                    <a:schemeClr val="dk1"/>
                  </a:solidFill>
                  <a:latin typeface="Calibri"/>
                  <a:ea typeface="Calibri"/>
                  <a:cs typeface="Calibri"/>
                  <a:sym typeface="Calibri"/>
                </a:rPr>
                <a:t>This ensures that the sensitive information is not visible in plain text, even if the transmission is intercepted. When you log in, the server generates and returns a token to the client in response.</a:t>
              </a:r>
              <a:endParaRPr sz="2300">
                <a:solidFill>
                  <a:schemeClr val="dk1"/>
                </a:solidFill>
                <a:latin typeface="Calibri"/>
                <a:ea typeface="Calibri"/>
                <a:cs typeface="Calibri"/>
                <a:sym typeface="Calibri"/>
              </a:endParaRPr>
            </a:p>
          </p:txBody>
        </p:sp>
        <p:sp>
          <p:nvSpPr>
            <p:cNvPr id="150" name="Google Shape;150;p8"/>
            <p:cNvSpPr/>
            <p:nvPr/>
          </p:nvSpPr>
          <p:spPr>
            <a:xfrm>
              <a:off x="0" y="2723017"/>
              <a:ext cx="10087707" cy="1286634"/>
            </a:xfrm>
            <a:prstGeom prst="roundRect">
              <a:avLst>
                <a:gd name="adj" fmla="val 16667"/>
              </a:avLst>
            </a:prstGeom>
            <a:gradFill>
              <a:gsLst>
                <a:gs pos="0">
                  <a:srgbClr val="AFCAE9"/>
                </a:gs>
                <a:gs pos="50000">
                  <a:srgbClr val="A0C1E4"/>
                </a:gs>
                <a:gs pos="100000">
                  <a:srgbClr val="8FB8E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txBox="1"/>
            <p:nvPr/>
          </p:nvSpPr>
          <p:spPr>
            <a:xfrm>
              <a:off x="62808" y="2785825"/>
              <a:ext cx="9962091" cy="1161018"/>
            </a:xfrm>
            <a:prstGeom prst="rect">
              <a:avLst/>
            </a:prstGeom>
            <a:noFill/>
            <a:ln>
              <a:noFill/>
            </a:ln>
          </p:spPr>
          <p:txBody>
            <a:bodyPr spcFirstLastPara="1" wrap="square" lIns="87625" tIns="87625" rIns="87625" bIns="87625" anchor="ctr" anchorCtr="0">
              <a:noAutofit/>
            </a:bodyPr>
            <a:lstStyle/>
            <a:p>
              <a:pPr marL="0" marR="0" lvl="0" indent="0" algn="l" rtl="0">
                <a:lnSpc>
                  <a:spcPct val="90000"/>
                </a:lnSpc>
                <a:spcBef>
                  <a:spcPts val="0"/>
                </a:spcBef>
                <a:spcAft>
                  <a:spcPts val="0"/>
                </a:spcAft>
                <a:buNone/>
              </a:pPr>
              <a:r>
                <a:rPr lang="en-US" sz="2300" b="0" i="0">
                  <a:solidFill>
                    <a:schemeClr val="dk1"/>
                  </a:solidFill>
                  <a:latin typeface="Calibri"/>
                  <a:ea typeface="Calibri"/>
                  <a:cs typeface="Calibri"/>
                  <a:sym typeface="Calibri"/>
                </a:rPr>
                <a:t>From then on, the client stores the token and includes it in the Authorization header of each request. The server then validates tokens in requests to protected resources. </a:t>
              </a:r>
              <a:endParaRPr sz="2300">
                <a:solidFill>
                  <a:schemeClr val="dk1"/>
                </a:solidFill>
                <a:latin typeface="Calibri"/>
                <a:ea typeface="Calibri"/>
                <a:cs typeface="Calibri"/>
                <a:sym typeface="Calibri"/>
              </a:endParaRPr>
            </a:p>
          </p:txBody>
        </p:sp>
        <p:sp>
          <p:nvSpPr>
            <p:cNvPr id="152" name="Google Shape;152;p8"/>
            <p:cNvSpPr/>
            <p:nvPr/>
          </p:nvSpPr>
          <p:spPr>
            <a:xfrm>
              <a:off x="0" y="4075891"/>
              <a:ext cx="10087707" cy="1286634"/>
            </a:xfrm>
            <a:prstGeom prst="roundRect">
              <a:avLst>
                <a:gd name="adj" fmla="val 16667"/>
              </a:avLst>
            </a:prstGeom>
            <a:gradFill>
              <a:gsLst>
                <a:gs pos="0">
                  <a:srgbClr val="AFCAE9"/>
                </a:gs>
                <a:gs pos="50000">
                  <a:srgbClr val="A0C1E4"/>
                </a:gs>
                <a:gs pos="100000">
                  <a:srgbClr val="8FB8E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txBox="1"/>
            <p:nvPr/>
          </p:nvSpPr>
          <p:spPr>
            <a:xfrm>
              <a:off x="62808" y="4138699"/>
              <a:ext cx="9962091" cy="1161018"/>
            </a:xfrm>
            <a:prstGeom prst="rect">
              <a:avLst/>
            </a:prstGeom>
            <a:noFill/>
            <a:ln>
              <a:noFill/>
            </a:ln>
          </p:spPr>
          <p:txBody>
            <a:bodyPr spcFirstLastPara="1" wrap="square" lIns="87625" tIns="87625" rIns="87625" bIns="87625" anchor="ctr" anchorCtr="0">
              <a:noAutofit/>
            </a:bodyPr>
            <a:lstStyle/>
            <a:p>
              <a:pPr marL="0" marR="0" lvl="0" indent="0" algn="l" rtl="0">
                <a:lnSpc>
                  <a:spcPct val="90000"/>
                </a:lnSpc>
                <a:spcBef>
                  <a:spcPts val="0"/>
                </a:spcBef>
                <a:spcAft>
                  <a:spcPts val="0"/>
                </a:spcAft>
                <a:buNone/>
              </a:pPr>
              <a:r>
                <a:rPr lang="en-US" sz="2300">
                  <a:solidFill>
                    <a:schemeClr val="dk1"/>
                  </a:solidFill>
                  <a:latin typeface="Calibri"/>
                  <a:ea typeface="Calibri"/>
                  <a:cs typeface="Calibri"/>
                  <a:sym typeface="Calibri"/>
                </a:rPr>
                <a:t>After a while, the token is expired and replaced with a new one. Expired tokens are unusable for possible malicious third parties who have potentially stolen them. Doing so results in a smaller burden of attack probability.</a:t>
              </a:r>
              <a:endParaRPr sz="2300">
                <a:solidFill>
                  <a:schemeClr val="dk1"/>
                </a:solidFill>
                <a:latin typeface="Calibri"/>
                <a:ea typeface="Calibri"/>
                <a:cs typeface="Calibri"/>
                <a:sym typeface="Calibri"/>
              </a:endParaRPr>
            </a:p>
          </p:txBody>
        </p:sp>
      </p:grpSp>
      <p:pic>
        <p:nvPicPr>
          <p:cNvPr id="154" name="Google Shape;154;p8" descr="A blue and black logo&#10;&#10;Description automatically generated"/>
          <p:cNvPicPr preferRelativeResize="0"/>
          <p:nvPr/>
        </p:nvPicPr>
        <p:blipFill rotWithShape="1">
          <a:blip r:embed="rId3">
            <a:alphaModFix/>
          </a:blip>
          <a:srcRect/>
          <a:stretch/>
        </p:blipFill>
        <p:spPr>
          <a:xfrm>
            <a:off x="623861" y="6149610"/>
            <a:ext cx="1177925" cy="40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alibri"/>
              <a:buNone/>
            </a:pPr>
            <a:r>
              <a:rPr lang="en-US">
                <a:solidFill>
                  <a:schemeClr val="accent1"/>
                </a:solidFill>
              </a:rPr>
              <a:t>Here are some advantages of expiring tokens:</a:t>
            </a:r>
            <a:endParaRPr>
              <a:solidFill>
                <a:schemeClr val="accent1"/>
              </a:solidFill>
            </a:endParaRPr>
          </a:p>
        </p:txBody>
      </p:sp>
      <p:grpSp>
        <p:nvGrpSpPr>
          <p:cNvPr id="160" name="Google Shape;160;p9"/>
          <p:cNvGrpSpPr/>
          <p:nvPr/>
        </p:nvGrpSpPr>
        <p:grpSpPr>
          <a:xfrm>
            <a:off x="843334" y="1793205"/>
            <a:ext cx="10505330" cy="3501776"/>
            <a:chOff x="5134" y="424780"/>
            <a:chExt cx="10505330" cy="3501776"/>
          </a:xfrm>
        </p:grpSpPr>
        <p:sp>
          <p:nvSpPr>
            <p:cNvPr id="161" name="Google Shape;161;p9"/>
            <p:cNvSpPr/>
            <p:nvPr/>
          </p:nvSpPr>
          <p:spPr>
            <a:xfrm>
              <a:off x="5134" y="424780"/>
              <a:ext cx="3501776" cy="3501776"/>
            </a:xfrm>
            <a:prstGeom prst="ellipse">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txBox="1"/>
            <p:nvPr/>
          </p:nvSpPr>
          <p:spPr>
            <a:xfrm>
              <a:off x="517957" y="937603"/>
              <a:ext cx="2476130" cy="247613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US" sz="1700" b="1">
                  <a:solidFill>
                    <a:schemeClr val="lt1"/>
                  </a:solidFill>
                  <a:latin typeface="Calibri"/>
                  <a:ea typeface="Calibri"/>
                  <a:cs typeface="Calibri"/>
                  <a:sym typeface="Calibri"/>
                </a:rPr>
                <a:t>Security:</a:t>
              </a:r>
              <a:r>
                <a:rPr lang="en-US" sz="1700">
                  <a:solidFill>
                    <a:schemeClr val="lt1"/>
                  </a:solidFill>
                  <a:latin typeface="Calibri"/>
                  <a:ea typeface="Calibri"/>
                  <a:cs typeface="Calibri"/>
                  <a:sym typeface="Calibri"/>
                </a:rPr>
                <a:t> An expired token can no longer be used to access protected resources, reducing the risk of unauthorized access.</a:t>
              </a:r>
              <a:endParaRPr sz="1700">
                <a:solidFill>
                  <a:schemeClr val="lt1"/>
                </a:solidFill>
                <a:latin typeface="Calibri"/>
                <a:ea typeface="Calibri"/>
                <a:cs typeface="Calibri"/>
                <a:sym typeface="Calibri"/>
              </a:endParaRPr>
            </a:p>
          </p:txBody>
        </p:sp>
        <p:sp>
          <p:nvSpPr>
            <p:cNvPr id="163" name="Google Shape;163;p9"/>
            <p:cNvSpPr/>
            <p:nvPr/>
          </p:nvSpPr>
          <p:spPr>
            <a:xfrm>
              <a:off x="3506911" y="424780"/>
              <a:ext cx="3501776" cy="3501776"/>
            </a:xfrm>
            <a:prstGeom prst="ellipse">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txBox="1"/>
            <p:nvPr/>
          </p:nvSpPr>
          <p:spPr>
            <a:xfrm>
              <a:off x="4019734" y="937603"/>
              <a:ext cx="2476130" cy="247613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US" sz="1700" b="1">
                  <a:solidFill>
                    <a:schemeClr val="lt1"/>
                  </a:solidFill>
                  <a:latin typeface="Calibri"/>
                  <a:ea typeface="Calibri"/>
                  <a:cs typeface="Calibri"/>
                  <a:sym typeface="Calibri"/>
                </a:rPr>
                <a:t>Time-Bound Access:</a:t>
              </a:r>
              <a:r>
                <a:rPr lang="en-US" sz="1700">
                  <a:solidFill>
                    <a:schemeClr val="lt1"/>
                  </a:solidFill>
                  <a:latin typeface="Calibri"/>
                  <a:ea typeface="Calibri"/>
                  <a:cs typeface="Calibri"/>
                  <a:sym typeface="Calibri"/>
                </a:rPr>
                <a:t> JWT tokens can be used to grant time-bound access to resources. The token becomes invalid after a certain period by setting an expiration time, ensuring that the user’s access is limited to a specific time frame.</a:t>
              </a:r>
              <a:endParaRPr sz="1700">
                <a:solidFill>
                  <a:schemeClr val="lt1"/>
                </a:solidFill>
                <a:latin typeface="Calibri"/>
                <a:ea typeface="Calibri"/>
                <a:cs typeface="Calibri"/>
                <a:sym typeface="Calibri"/>
              </a:endParaRPr>
            </a:p>
          </p:txBody>
        </p:sp>
        <p:sp>
          <p:nvSpPr>
            <p:cNvPr id="165" name="Google Shape;165;p9"/>
            <p:cNvSpPr/>
            <p:nvPr/>
          </p:nvSpPr>
          <p:spPr>
            <a:xfrm>
              <a:off x="7008688" y="424780"/>
              <a:ext cx="3501776" cy="3501776"/>
            </a:xfrm>
            <a:prstGeom prst="ellipse">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txBox="1"/>
            <p:nvPr/>
          </p:nvSpPr>
          <p:spPr>
            <a:xfrm>
              <a:off x="7521511" y="937603"/>
              <a:ext cx="2476130" cy="247613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US" sz="1700" b="1">
                  <a:solidFill>
                    <a:schemeClr val="lt1"/>
                  </a:solidFill>
                  <a:latin typeface="Calibri"/>
                  <a:ea typeface="Calibri"/>
                  <a:cs typeface="Calibri"/>
                  <a:sym typeface="Calibri"/>
                </a:rPr>
                <a:t>Revoking Access:</a:t>
              </a:r>
              <a:r>
                <a:rPr lang="en-US" sz="1700">
                  <a:solidFill>
                    <a:schemeClr val="lt1"/>
                  </a:solidFill>
                  <a:latin typeface="Calibri"/>
                  <a:ea typeface="Calibri"/>
                  <a:cs typeface="Calibri"/>
                  <a:sym typeface="Calibri"/>
                </a:rPr>
                <a:t> The server can revoke a user’s access by invalidating the token before its expiration time. This can be done, for example, if the user’s permissions change or their account is deleted.</a:t>
              </a:r>
              <a:endParaRPr sz="1700">
                <a:solidFill>
                  <a:schemeClr val="lt1"/>
                </a:solidFill>
                <a:latin typeface="Calibri"/>
                <a:ea typeface="Calibri"/>
                <a:cs typeface="Calibri"/>
                <a:sym typeface="Calibri"/>
              </a:endParaRPr>
            </a:p>
          </p:txBody>
        </p:sp>
      </p:grpSp>
      <p:pic>
        <p:nvPicPr>
          <p:cNvPr id="167" name="Google Shape;167;p9" descr="A blue and black logo&#10;&#10;Description automatically generated"/>
          <p:cNvPicPr preferRelativeResize="0"/>
          <p:nvPr/>
        </p:nvPicPr>
        <p:blipFill rotWithShape="1">
          <a:blip r:embed="rId3">
            <a:alphaModFix/>
          </a:blip>
          <a:srcRect/>
          <a:stretch/>
        </p:blipFill>
        <p:spPr>
          <a:xfrm>
            <a:off x="623861" y="6149610"/>
            <a:ext cx="1177925" cy="4064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999</Words>
  <Application>Microsoft Office PowerPoint</Application>
  <PresentationFormat>Widescreen</PresentationFormat>
  <Paragraphs>59</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Black</vt:lpstr>
      <vt:lpstr>Calibri</vt:lpstr>
      <vt:lpstr>Courier New</vt:lpstr>
      <vt:lpstr>Office Theme</vt:lpstr>
      <vt:lpstr>     JWT Token Authentication in .NET Core  </vt:lpstr>
      <vt:lpstr>PowerPoint Presentation</vt:lpstr>
      <vt:lpstr>PowerPoint Presentation</vt:lpstr>
      <vt:lpstr>PowerPoint Presentation</vt:lpstr>
      <vt:lpstr>The Problem </vt:lpstr>
      <vt:lpstr>PowerPoint Presentation</vt:lpstr>
      <vt:lpstr>The Solution </vt:lpstr>
      <vt:lpstr>PowerPoint Presentation</vt:lpstr>
      <vt:lpstr>Here are some advantages of expiring tokens:</vt:lpstr>
      <vt:lpstr>PowerPoint Presentation</vt:lpstr>
      <vt:lpstr>JWT (JSON Web Tokens) </vt:lpstr>
      <vt:lpstr>One real example of a JSON web token:</vt:lpstr>
      <vt:lpstr>Header </vt:lpstr>
      <vt:lpstr>Payload </vt:lpstr>
      <vt:lpstr>Signature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afra haris</cp:lastModifiedBy>
  <cp:revision>2</cp:revision>
  <dcterms:created xsi:type="dcterms:W3CDTF">2024-02-20T05:15:25Z</dcterms:created>
  <dcterms:modified xsi:type="dcterms:W3CDTF">2025-06-10T08:08:40Z</dcterms:modified>
</cp:coreProperties>
</file>