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Roboto"/>
      <p:regular r:id="rId19"/>
      <p:bold r:id="rId20"/>
      <p:italic r:id="rId21"/>
      <p:boldItalic r:id="rId22"/>
    </p:embeddedFon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j1oI2v4a8riKpWCgReJw2mEz0j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boldItalic.fntdata"/><Relationship Id="rId25" Type="http://schemas.openxmlformats.org/officeDocument/2006/relationships/font" Target="fonts/RobotoMono-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Roboto-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I’m excited to present this slide on the topic of ASP.NET Core Web APIs. As we delve into this essential aspect of modern web development, let’s take a moment to understand the core concepts illustrated in this topic.</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1100"/>
              <a:buNone/>
            </a:pPr>
            <a:r>
              <a:rPr lang="en-US" sz="1200">
                <a:solidFill>
                  <a:srgbClr val="111111"/>
                </a:solidFill>
                <a:highlight>
                  <a:srgbClr val="FFFFFF"/>
                </a:highlight>
                <a:latin typeface="Roboto"/>
                <a:ea typeface="Roboto"/>
                <a:cs typeface="Roboto"/>
                <a:sym typeface="Roboto"/>
              </a:rPr>
              <a:t>in this slide we explore four predominant strategies employed by developers globally. there are mainly 4 types of api versioning are available </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US" sz="1200">
                <a:solidFill>
                  <a:srgbClr val="111111"/>
                </a:solidFill>
                <a:highlight>
                  <a:srgbClr val="FFFFFF"/>
                </a:highlight>
                <a:latin typeface="Roboto"/>
                <a:ea typeface="Roboto"/>
                <a:cs typeface="Roboto"/>
                <a:sym typeface="Roboto"/>
              </a:rPr>
              <a:t>first one is URL-based Versioning: </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US" sz="1200">
                <a:solidFill>
                  <a:srgbClr val="111111"/>
                </a:solidFill>
                <a:highlight>
                  <a:srgbClr val="FFFFFF"/>
                </a:highlight>
                <a:latin typeface="Roboto"/>
                <a:ea typeface="Roboto"/>
                <a:cs typeface="Roboto"/>
                <a:sym typeface="Roboto"/>
              </a:rPr>
              <a:t>In this approach, the version number is seamlessly integrated into the API endpoint URL. </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US" sz="1200">
                <a:solidFill>
                  <a:srgbClr val="111111"/>
                </a:solidFill>
                <a:highlight>
                  <a:srgbClr val="FFFFFF"/>
                </a:highlight>
                <a:latin typeface="Roboto"/>
                <a:ea typeface="Roboto"/>
                <a:cs typeface="Roboto"/>
                <a:sym typeface="Roboto"/>
              </a:rPr>
              <a:t>For instance, “/api/v1/customers” or “/api/v2/customers” exemplify how different versions of the API are accessed via distinct URLs.</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US" sz="1200">
                <a:solidFill>
                  <a:srgbClr val="111111"/>
                </a:solidFill>
                <a:highlight>
                  <a:srgbClr val="FFFFFF"/>
                </a:highlight>
                <a:latin typeface="Roboto"/>
                <a:ea typeface="Roboto"/>
                <a:cs typeface="Roboto"/>
                <a:sym typeface="Roboto"/>
              </a:rPr>
              <a:t>Next one is Query Parameter Versioning: </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US" sz="1200">
                <a:solidFill>
                  <a:srgbClr val="111111"/>
                </a:solidFill>
                <a:highlight>
                  <a:srgbClr val="FFFFFF"/>
                </a:highlight>
                <a:latin typeface="Roboto"/>
                <a:ea typeface="Roboto"/>
                <a:cs typeface="Roboto"/>
                <a:sym typeface="Roboto"/>
              </a:rPr>
              <a:t>Here , versioning information is conveyed as a query parameter within the API request. </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US" sz="1200">
                <a:solidFill>
                  <a:srgbClr val="111111"/>
                </a:solidFill>
                <a:highlight>
                  <a:srgbClr val="FFFFFF"/>
                </a:highlight>
                <a:latin typeface="Roboto"/>
                <a:ea typeface="Roboto"/>
                <a:cs typeface="Roboto"/>
                <a:sym typeface="Roboto"/>
              </a:rPr>
              <a:t>An example to illustrate this would be “/api/customers?version=1,” where the version information is explicitly stated as a parameter.</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US" sz="1200">
                <a:solidFill>
                  <a:srgbClr val="111111"/>
                </a:solidFill>
                <a:highlight>
                  <a:srgbClr val="FFFFFF"/>
                </a:highlight>
                <a:latin typeface="Roboto"/>
                <a:ea typeface="Roboto"/>
                <a:cs typeface="Roboto"/>
                <a:sym typeface="Roboto"/>
              </a:rPr>
              <a:t>Then Header Versioning  : </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US" sz="1200">
                <a:solidFill>
                  <a:srgbClr val="111111"/>
                </a:solidFill>
                <a:highlight>
                  <a:srgbClr val="FFFFFF"/>
                </a:highlight>
                <a:latin typeface="Roboto"/>
                <a:ea typeface="Roboto"/>
                <a:cs typeface="Roboto"/>
                <a:sym typeface="Roboto"/>
              </a:rPr>
              <a:t>In this method, the version number finds its place in a custom header within the API request.</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US" sz="1200">
                <a:solidFill>
                  <a:srgbClr val="111111"/>
                </a:solidFill>
                <a:highlight>
                  <a:srgbClr val="FFFFFF"/>
                </a:highlight>
                <a:latin typeface="Roboto"/>
                <a:ea typeface="Roboto"/>
                <a:cs typeface="Roboto"/>
                <a:sym typeface="Roboto"/>
              </a:rPr>
              <a:t>For example: “X-API-Version: 1.” This approach ensures that version information remains integral yet separate from the endpoint URL.</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US" sz="1200">
                <a:solidFill>
                  <a:srgbClr val="111111"/>
                </a:solidFill>
                <a:highlight>
                  <a:srgbClr val="FFFFFF"/>
                </a:highlight>
                <a:latin typeface="Roboto"/>
                <a:ea typeface="Roboto"/>
                <a:cs typeface="Roboto"/>
                <a:sym typeface="Roboto"/>
              </a:rPr>
              <a:t>finally Content Negotiation: </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US" sz="1200">
                <a:solidFill>
                  <a:srgbClr val="111111"/>
                </a:solidFill>
                <a:highlight>
                  <a:srgbClr val="FFFFFF"/>
                </a:highlight>
                <a:latin typeface="Roboto"/>
                <a:ea typeface="Roboto"/>
                <a:cs typeface="Roboto"/>
                <a:sym typeface="Roboto"/>
              </a:rPr>
              <a:t>it is a  dynamic mechanism where the version is determined based on the request’s Accept header or content negotiation mechanism.</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lang="en-US" sz="1200">
                <a:solidFill>
                  <a:srgbClr val="111111"/>
                </a:solidFill>
                <a:highlight>
                  <a:srgbClr val="FFFFFF"/>
                </a:highlight>
                <a:latin typeface="Roboto"/>
                <a:ea typeface="Roboto"/>
                <a:cs typeface="Roboto"/>
                <a:sym typeface="Roboto"/>
              </a:rPr>
              <a:t>It allows different media types to represent various API versions effectively.</a:t>
            </a:r>
            <a:endParaRPr sz="1200">
              <a:solidFill>
                <a:srgbClr val="11111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1100"/>
              <a:buNone/>
            </a:pPr>
            <a:r>
              <a:rPr i="1" lang="en-US" sz="1200">
                <a:solidFill>
                  <a:srgbClr val="111111"/>
                </a:solidFill>
                <a:highlight>
                  <a:srgbClr val="FFFFFF"/>
                </a:highlight>
                <a:latin typeface="Roboto"/>
                <a:ea typeface="Roboto"/>
                <a:cs typeface="Roboto"/>
                <a:sym typeface="Roboto"/>
              </a:rPr>
              <a:t>here we explore two indispensable tools in the world of APIs: Swagger and Postman.</a:t>
            </a:r>
            <a:endParaRPr i="1" sz="1200">
              <a:solidFill>
                <a:srgbClr val="111111"/>
              </a:solidFill>
              <a:highlight>
                <a:srgbClr val="FFFFFF"/>
              </a:highlight>
              <a:latin typeface="Roboto"/>
              <a:ea typeface="Roboto"/>
              <a:cs typeface="Roboto"/>
              <a:sym typeface="Roboto"/>
            </a:endParaRPr>
          </a:p>
          <a:p>
            <a:pPr indent="-304800" lvl="0" marL="457200" rtl="0" algn="l">
              <a:lnSpc>
                <a:spcPct val="115000"/>
              </a:lnSpc>
              <a:spcBef>
                <a:spcPts val="900"/>
              </a:spcBef>
              <a:spcAft>
                <a:spcPts val="0"/>
              </a:spcAft>
              <a:buClr>
                <a:srgbClr val="111111"/>
              </a:buClr>
              <a:buSzPts val="1200"/>
              <a:buFont typeface="Roboto"/>
              <a:buAutoNum type="arabicPeriod"/>
            </a:pPr>
            <a:r>
              <a:rPr i="1" lang="en-US" sz="1200">
                <a:solidFill>
                  <a:srgbClr val="111111"/>
                </a:solidFill>
                <a:highlight>
                  <a:srgbClr val="FFFFFF"/>
                </a:highlight>
                <a:latin typeface="Roboto"/>
                <a:ea typeface="Roboto"/>
                <a:cs typeface="Roboto"/>
                <a:sym typeface="Roboto"/>
              </a:rPr>
              <a:t>swagger</a:t>
            </a:r>
            <a:endParaRPr i="1"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i="1" lang="en-US" sz="1200">
                <a:solidFill>
                  <a:srgbClr val="111111"/>
                </a:solidFill>
                <a:highlight>
                  <a:srgbClr val="FFFFFF"/>
                </a:highlight>
                <a:latin typeface="Roboto"/>
                <a:ea typeface="Roboto"/>
                <a:cs typeface="Roboto"/>
                <a:sym typeface="Roboto"/>
              </a:rPr>
              <a:t>Swagger is a set of open-source tools used to design, build, document, and use REST APIs. It's also known as the OpenAPI Specification. </a:t>
            </a:r>
            <a:endParaRPr i="1"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i="1" lang="en-US" sz="1200">
                <a:solidFill>
                  <a:srgbClr val="111111"/>
                </a:solidFill>
                <a:highlight>
                  <a:srgbClr val="FFFFFF"/>
                </a:highlight>
                <a:latin typeface="Roboto"/>
                <a:ea typeface="Roboto"/>
                <a:cs typeface="Roboto"/>
                <a:sym typeface="Roboto"/>
              </a:rPr>
              <a:t>it  is primarily used for generating API documentation.  It makes APIs easier to understand and use effectively. For visualizing lets  imagine</a:t>
            </a:r>
            <a:endParaRPr i="1"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rPr i="1" lang="en-US" sz="1200">
                <a:solidFill>
                  <a:srgbClr val="111111"/>
                </a:solidFill>
                <a:highlight>
                  <a:srgbClr val="FFFFFF"/>
                </a:highlight>
                <a:latin typeface="Roboto"/>
                <a:ea typeface="Roboto"/>
                <a:cs typeface="Roboto"/>
                <a:sym typeface="Roboto"/>
              </a:rPr>
              <a:t>Swagger as a friendly guide that provides clear directions through the API landscape.</a:t>
            </a:r>
            <a:endParaRPr i="1"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None/>
            </a:pPr>
            <a:r>
              <a:t/>
            </a:r>
            <a:endParaRPr sz="1200">
              <a:solidFill>
                <a:srgbClr val="111111"/>
              </a:solidFill>
              <a:highlight>
                <a:srgbClr val="FFFFFF"/>
              </a:highlight>
              <a:latin typeface="Roboto"/>
              <a:ea typeface="Roboto"/>
              <a:cs typeface="Roboto"/>
              <a:sym typeface="Roboto"/>
            </a:endParaRPr>
          </a:p>
          <a:p>
            <a:pPr indent="-304800" lvl="0" marL="457200" rtl="0" algn="l">
              <a:lnSpc>
                <a:spcPct val="115000"/>
              </a:lnSpc>
              <a:spcBef>
                <a:spcPts val="900"/>
              </a:spcBef>
              <a:spcAft>
                <a:spcPts val="0"/>
              </a:spcAft>
              <a:buClr>
                <a:srgbClr val="111111"/>
              </a:buClr>
              <a:buSzPts val="1200"/>
              <a:buFont typeface="Roboto"/>
              <a:buAutoNum type="arabicPeriod"/>
            </a:pPr>
            <a:r>
              <a:rPr lang="en-US" sz="1200">
                <a:solidFill>
                  <a:srgbClr val="111111"/>
                </a:solidFill>
                <a:highlight>
                  <a:srgbClr val="FFFFFF"/>
                </a:highlight>
                <a:latin typeface="Roboto"/>
                <a:ea typeface="Roboto"/>
                <a:cs typeface="Roboto"/>
                <a:sym typeface="Roboto"/>
              </a:rPr>
              <a:t>Postman:</a:t>
            </a:r>
            <a:endParaRPr sz="1200">
              <a:solidFill>
                <a:srgbClr val="111111"/>
              </a:solidFill>
              <a:highlight>
                <a:srgbClr val="FFFFFF"/>
              </a:highlight>
              <a:latin typeface="Roboto"/>
              <a:ea typeface="Roboto"/>
              <a:cs typeface="Roboto"/>
              <a:sym typeface="Roboto"/>
            </a:endParaRPr>
          </a:p>
          <a:p>
            <a:pPr indent="0" lvl="0" marL="457200" rtl="0" algn="l">
              <a:lnSpc>
                <a:spcPct val="115000"/>
              </a:lnSpc>
              <a:spcBef>
                <a:spcPts val="900"/>
              </a:spcBef>
              <a:spcAft>
                <a:spcPts val="0"/>
              </a:spcAft>
              <a:buNone/>
            </a:pPr>
            <a:r>
              <a:rPr lang="en-US" sz="1350">
                <a:solidFill>
                  <a:srgbClr val="002110"/>
                </a:solidFill>
                <a:highlight>
                  <a:srgbClr val="FFFFFF"/>
                </a:highlight>
                <a:latin typeface="Roboto"/>
                <a:ea typeface="Roboto"/>
                <a:cs typeface="Roboto"/>
                <a:sym typeface="Roboto"/>
              </a:rPr>
              <a:t>Postman is a platform for building and using APIs. It has a graphical user interface that allows users to test APIs.</a:t>
            </a:r>
            <a:r>
              <a:rPr lang="en-US" sz="1200">
                <a:solidFill>
                  <a:srgbClr val="111111"/>
                </a:solidFill>
                <a:highlight>
                  <a:srgbClr val="FFFFFF"/>
                </a:highlight>
                <a:latin typeface="Roboto"/>
                <a:ea typeface="Roboto"/>
                <a:cs typeface="Roboto"/>
                <a:sym typeface="Roboto"/>
              </a:rPr>
              <a:t>Postman is renowned for </a:t>
            </a:r>
            <a:r>
              <a:rPr b="1" lang="en-US" sz="1200">
                <a:solidFill>
                  <a:srgbClr val="111111"/>
                </a:solidFill>
                <a:highlight>
                  <a:srgbClr val="FFFFFF"/>
                </a:highlight>
                <a:latin typeface="Roboto"/>
                <a:ea typeface="Roboto"/>
                <a:cs typeface="Roboto"/>
                <a:sym typeface="Roboto"/>
              </a:rPr>
              <a:t>sending HTTP requests</a:t>
            </a:r>
            <a:r>
              <a:rPr lang="en-US" sz="1200">
                <a:solidFill>
                  <a:srgbClr val="111111"/>
                </a:solidFill>
                <a:highlight>
                  <a:srgbClr val="FFFFFF"/>
                </a:highlight>
                <a:latin typeface="Roboto"/>
                <a:ea typeface="Roboto"/>
                <a:cs typeface="Roboto"/>
                <a:sym typeface="Roboto"/>
              </a:rPr>
              <a:t> to APIs.</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i="1" lang="en-US" sz="1200">
                <a:solidFill>
                  <a:srgbClr val="111111"/>
                </a:solidFill>
                <a:highlight>
                  <a:srgbClr val="FFFFFF"/>
                </a:highlight>
                <a:latin typeface="Roboto"/>
                <a:ea typeface="Roboto"/>
                <a:cs typeface="Roboto"/>
                <a:sym typeface="Roboto"/>
              </a:rPr>
              <a:t>As you can see in the visual, a person interacts with various API elements, symbolizing the ease of using these tools.</a:t>
            </a:r>
            <a:endParaRPr i="1"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i="1" lang="en-US" sz="1200">
                <a:solidFill>
                  <a:srgbClr val="111111"/>
                </a:solidFill>
                <a:highlight>
                  <a:srgbClr val="FFFFFF"/>
                </a:highlight>
                <a:latin typeface="Roboto"/>
                <a:ea typeface="Roboto"/>
                <a:cs typeface="Roboto"/>
                <a:sym typeface="Roboto"/>
              </a:rPr>
              <a:t>Remember, whether you’re documenting APIs or testing them, Swagger and Postman are your trusty companions.</a:t>
            </a:r>
            <a:endParaRPr i="1" sz="1200">
              <a:solidFill>
                <a:srgbClr val="11111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a:p>
        </p:txBody>
      </p:sp>
      <p:sp>
        <p:nvSpPr>
          <p:cNvPr id="161" name="Google Shape;16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This is the sample screen of swagger that listing some apis.</a:t>
            </a:r>
            <a:endParaRPr/>
          </a:p>
          <a:p>
            <a:pPr indent="0" lvl="0" marL="0" rtl="0" algn="l">
              <a:spcBef>
                <a:spcPts val="0"/>
              </a:spcBef>
              <a:spcAft>
                <a:spcPts val="0"/>
              </a:spcAft>
              <a:buClr>
                <a:schemeClr val="dk1"/>
              </a:buClr>
              <a:buSzPts val="1100"/>
              <a:buFont typeface="Arial"/>
              <a:buNone/>
            </a:pPr>
            <a:r>
              <a:rPr lang="en-US"/>
              <a:t>Swagger allows you to describe the structure of your APIs so that machines can read them. The ability of APIs to describe their own structure is the root of all awesomeness in Swagger. Why is it so great? Well, by reading your API’s structure, we can automatically build beautiful and interactive API documentation. We can also automatically generate client libraries for your API in many languages and explore other possibilities like automated testing. Swagger does this by asking your API to return a YAML or JSON that contains a detailed description of your entire API. This file is essentially a resource listing of your API which adheres to OpenAPI Specification. The specification asks you to include information like:</a:t>
            </a:r>
            <a:endParaRPr/>
          </a:p>
          <a:p>
            <a:pPr indent="0" lvl="0" marL="0" rtl="0" algn="l">
              <a:spcBef>
                <a:spcPts val="0"/>
              </a:spcBef>
              <a:spcAft>
                <a:spcPts val="0"/>
              </a:spcAft>
              <a:buClr>
                <a:schemeClr val="dk1"/>
              </a:buClr>
              <a:buSzPts val="1100"/>
              <a:buFont typeface="Arial"/>
              <a:buNone/>
            </a:pPr>
            <a:r>
              <a:rPr lang="en-US"/>
              <a:t>What are all the operations that your API supports?</a:t>
            </a:r>
            <a:endParaRPr/>
          </a:p>
          <a:p>
            <a:pPr indent="0" lvl="0" marL="0" rtl="0" algn="l">
              <a:spcBef>
                <a:spcPts val="0"/>
              </a:spcBef>
              <a:spcAft>
                <a:spcPts val="0"/>
              </a:spcAft>
              <a:buClr>
                <a:schemeClr val="dk1"/>
              </a:buClr>
              <a:buSzPts val="1100"/>
              <a:buFont typeface="Arial"/>
              <a:buNone/>
            </a:pPr>
            <a:r>
              <a:rPr lang="en-US"/>
              <a:t>What are your API’s parameters and what does it return?</a:t>
            </a:r>
            <a:endParaRPr/>
          </a:p>
          <a:p>
            <a:pPr indent="0" lvl="0" marL="0" rtl="0" algn="l">
              <a:spcBef>
                <a:spcPts val="0"/>
              </a:spcBef>
              <a:spcAft>
                <a:spcPts val="0"/>
              </a:spcAft>
              <a:buClr>
                <a:schemeClr val="dk1"/>
              </a:buClr>
              <a:buSzPts val="1100"/>
              <a:buFont typeface="Arial"/>
              <a:buNone/>
            </a:pPr>
            <a:r>
              <a:rPr lang="en-US"/>
              <a:t>Does your API need some authorization?</a:t>
            </a:r>
            <a:endParaRPr/>
          </a:p>
          <a:p>
            <a:pPr indent="0" lvl="0" marL="0" rtl="0" algn="l">
              <a:spcBef>
                <a:spcPts val="0"/>
              </a:spcBef>
              <a:spcAft>
                <a:spcPts val="0"/>
              </a:spcAft>
              <a:buClr>
                <a:schemeClr val="dk1"/>
              </a:buClr>
              <a:buSzPts val="1100"/>
              <a:buFont typeface="Arial"/>
              <a:buNone/>
            </a:pPr>
            <a:r>
              <a:rPr lang="en-US"/>
              <a:t>And even fun things like terms, contact information and license to use the API.</a:t>
            </a:r>
            <a:endParaRPr/>
          </a:p>
          <a:p>
            <a:pPr indent="0" lvl="0" marL="0" rtl="0" algn="l">
              <a:spcBef>
                <a:spcPts val="0"/>
              </a:spcBef>
              <a:spcAft>
                <a:spcPts val="0"/>
              </a:spcAft>
              <a:buClr>
                <a:schemeClr val="dk1"/>
              </a:buClr>
              <a:buSzPts val="1100"/>
              <a:buFont typeface="Arial"/>
              <a:buNone/>
            </a:pPr>
            <a:r>
              <a:rPr lang="en-US"/>
              <a:t>You can write a Swagger spec for your API manually, or have it generated automatically from annotations in your source code.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169" name="Google Shape;16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Postman is an API platform for building and using APIs. Postman simplifies each step of the API lifecycle and streamlines collaboration so you can create better APIs—faster.</a:t>
            </a:r>
            <a:endParaRPr/>
          </a:p>
          <a:p>
            <a:pPr indent="0" lvl="0" marL="0" rtl="0" algn="l">
              <a:spcBef>
                <a:spcPts val="0"/>
              </a:spcBef>
              <a:spcAft>
                <a:spcPts val="0"/>
              </a:spcAft>
              <a:buClr>
                <a:schemeClr val="dk1"/>
              </a:buClr>
              <a:buSzPts val="1100"/>
              <a:buFont typeface="Arial"/>
              <a:buNone/>
            </a:pPr>
            <a:r>
              <a:rPr lang="en-US">
                <a:solidFill>
                  <a:schemeClr val="dk1"/>
                </a:solidFill>
              </a:rPr>
              <a:t>This is the a sample view of postman.Here we can specify the HTTP method of the api , url , body , headers etc..And it also provide a output window for analysing responses .</a:t>
            </a:r>
            <a:endParaRPr/>
          </a:p>
        </p:txBody>
      </p:sp>
      <p:sp>
        <p:nvSpPr>
          <p:cNvPr id="176" name="Google Shape;17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a:t>Introduction to Web APIs </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provides a succinct yet comprehensive overview of what Web APIs are and their growing significance in today’s digital landscape. Web APIs, as highlighted here, are a type of web service that empowers client applications by granting them access to data and functionality on a server. This interoperability is the cornerstone that enables seamless interactions between diverse systems and platforms.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1100"/>
              <a:buNone/>
            </a:pPr>
            <a:r>
              <a:rPr lang="en-US"/>
              <a:t>In the visual representation on the right, you can observe various client devices - including laptops and mobile phones - interconnected through an API. This illustration underscores the API’s role as a central hub facilitating communication among different client applications, each represented by these devices.</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en-US"/>
              <a:t>Web APIs are not just technical constructs but are becoming increasingly popular in modern web development. The reason? They allow developers to build more modular and scalable applications. In an era where adaptability and scalability are paramount, Web APIs stand as pivotal elements ensuring that applications can grow, evolve, and adapt to meet emerging challenges.</a:t>
            </a:r>
            <a:endParaRPr/>
          </a:p>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Web APIs can be used to perform a variety of tasks, such as:</a:t>
            </a:r>
            <a:endParaRPr/>
          </a:p>
          <a:p>
            <a:pPr indent="0" lvl="0" marL="0" rtl="0" algn="l">
              <a:spcBef>
                <a:spcPts val="0"/>
              </a:spcBef>
              <a:spcAft>
                <a:spcPts val="0"/>
              </a:spcAft>
              <a:buSzPts val="1100"/>
              <a:buNone/>
            </a:pPr>
            <a:r>
              <a:rPr lang="en-US"/>
              <a:t>Retrieving data</a:t>
            </a:r>
            <a:endParaRPr/>
          </a:p>
          <a:p>
            <a:pPr indent="0" lvl="0" marL="0" rtl="0" algn="l">
              <a:spcBef>
                <a:spcPts val="0"/>
              </a:spcBef>
              <a:spcAft>
                <a:spcPts val="0"/>
              </a:spcAft>
              <a:buSzPts val="1100"/>
              <a:buNone/>
            </a:pPr>
            <a:r>
              <a:rPr lang="en-US"/>
              <a:t>sending data </a:t>
            </a:r>
            <a:endParaRPr/>
          </a:p>
          <a:p>
            <a:pPr indent="0" lvl="0" marL="0" rtl="0" algn="l">
              <a:spcBef>
                <a:spcPts val="0"/>
              </a:spcBef>
              <a:spcAft>
                <a:spcPts val="0"/>
              </a:spcAft>
              <a:buClr>
                <a:schemeClr val="dk1"/>
              </a:buClr>
              <a:buSzPts val="1100"/>
              <a:buFont typeface="Arial"/>
              <a:buNone/>
            </a:pPr>
            <a:r>
              <a:rPr lang="en-US"/>
              <a:t>Exchanging messages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96" name="Google Shape;9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i="1" lang="en-US" sz="1200">
                <a:solidFill>
                  <a:srgbClr val="111111"/>
                </a:solidFill>
                <a:highlight>
                  <a:srgbClr val="FFFFFF"/>
                </a:highlight>
                <a:latin typeface="Roboto"/>
                <a:ea typeface="Roboto"/>
                <a:cs typeface="Roboto"/>
                <a:sym typeface="Roboto"/>
              </a:rPr>
              <a:t>In this slide, we explore the significant benefits of using Web APIs. As illustrated, Web APIs play a pivotal role in enhancing Modularization, Scalability, and Reusability. </a:t>
            </a:r>
            <a:endParaRPr i="1" sz="1200">
              <a:solidFill>
                <a:srgbClr val="11111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US" sz="1200">
                <a:solidFill>
                  <a:srgbClr val="111111"/>
                </a:solidFill>
                <a:highlight>
                  <a:srgbClr val="FFFFFF"/>
                </a:highlight>
                <a:latin typeface="Roboto"/>
                <a:ea typeface="Roboto"/>
                <a:cs typeface="Roboto"/>
                <a:sym typeface="Roboto"/>
              </a:rPr>
              <a:t>Modularization refers to breaking down a complex system into smaller, independent components (modules).</a:t>
            </a:r>
            <a:endParaRPr sz="1200">
              <a:solidFill>
                <a:srgbClr val="11111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US" sz="1200">
                <a:solidFill>
                  <a:srgbClr val="111111"/>
                </a:solidFill>
                <a:highlight>
                  <a:srgbClr val="FFFFFF"/>
                </a:highlight>
                <a:latin typeface="Roboto"/>
                <a:ea typeface="Roboto"/>
                <a:cs typeface="Roboto"/>
                <a:sym typeface="Roboto"/>
              </a:rPr>
              <a:t> Scalability is the ability of a system to handle increased load or demand without compromising performance.</a:t>
            </a:r>
            <a:endParaRPr sz="1200">
              <a:solidFill>
                <a:srgbClr val="11111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rPr lang="en-US" sz="1200">
                <a:solidFill>
                  <a:srgbClr val="111111"/>
                </a:solidFill>
                <a:highlight>
                  <a:srgbClr val="FFFFFF"/>
                </a:highlight>
                <a:latin typeface="Roboto"/>
                <a:ea typeface="Roboto"/>
                <a:cs typeface="Roboto"/>
                <a:sym typeface="Roboto"/>
              </a:rPr>
              <a:t>Reusability refers to using existing components or code in multiple contexts.</a:t>
            </a:r>
            <a:endParaRPr sz="1200">
              <a:solidFill>
                <a:srgbClr val="111111"/>
              </a:solidFill>
              <a:highlight>
                <a:srgbClr val="FFFFFF"/>
              </a:highlight>
              <a:latin typeface="Roboto"/>
              <a:ea typeface="Roboto"/>
              <a:cs typeface="Roboto"/>
              <a:sym typeface="Roboto"/>
            </a:endParaRPr>
          </a:p>
        </p:txBody>
      </p:sp>
      <p:sp>
        <p:nvSpPr>
          <p:cNvPr id="106" name="Google Shape;10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RESTful API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900"/>
              </a:spcBef>
              <a:spcAft>
                <a:spcPts val="0"/>
              </a:spcAft>
              <a:buClr>
                <a:schemeClr val="dk1"/>
              </a:buClr>
              <a:buSzPts val="1100"/>
              <a:buFont typeface="Arial"/>
              <a:buNone/>
            </a:pPr>
            <a:r>
              <a:rPr lang="en-US" sz="1200">
                <a:solidFill>
                  <a:srgbClr val="111111"/>
                </a:solidFill>
                <a:highlight>
                  <a:srgbClr val="FFFFFF"/>
                </a:highlight>
                <a:latin typeface="Roboto"/>
                <a:ea typeface="Roboto"/>
                <a:cs typeface="Roboto"/>
                <a:sym typeface="Roboto"/>
              </a:rPr>
              <a:t>As depicted in this slide, RESTful APIs are not just a technical term but a bridge that connects various applications and services, making our digital experiences seamless and integrated.</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US" sz="1200">
                <a:solidFill>
                  <a:srgbClr val="111111"/>
                </a:solidFill>
                <a:highlight>
                  <a:srgbClr val="FFFFFF"/>
                </a:highlight>
                <a:latin typeface="Roboto"/>
                <a:ea typeface="Roboto"/>
                <a:cs typeface="Roboto"/>
                <a:sym typeface="Roboto"/>
              </a:rPr>
              <a:t>REST stands for Representational State Transfer. It is more than an acronym; it is a set of design principles that define how web services should be built to ensure performance, scalability, simplicity, modifiability, visibility, portability, and reliability.</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US" sz="1200">
                <a:solidFill>
                  <a:srgbClr val="111111"/>
                </a:solidFill>
                <a:highlight>
                  <a:srgbClr val="FFFFFF"/>
                </a:highlight>
                <a:latin typeface="Roboto"/>
                <a:ea typeface="Roboto"/>
                <a:cs typeface="Roboto"/>
                <a:sym typeface="Roboto"/>
              </a:rPr>
              <a:t>As you can see on the screen, we have illustrated a scenario where job data is being processed. This is not just an illustration but a representation of how RESTful APIs integrate different data sources and services to deliver real-time information efficiently.</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lang="en-US" sz="1200">
                <a:solidFill>
                  <a:srgbClr val="111111"/>
                </a:solidFill>
                <a:highlight>
                  <a:srgbClr val="FFFFFF"/>
                </a:highlight>
                <a:latin typeface="Roboto"/>
                <a:ea typeface="Roboto"/>
                <a:cs typeface="Roboto"/>
                <a:sym typeface="Roboto"/>
              </a:rPr>
              <a:t>In essence, RESTful APIs are the unsung heroes behind the scenes that power the dynamic and interactive web applications we interact with daily. They ensure that data is transferred in a state that can be processed easily - making them an integral part of modern web architecture.</a:t>
            </a:r>
            <a:endParaRPr sz="1200">
              <a:solidFill>
                <a:srgbClr val="11111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a:p>
        </p:txBody>
      </p:sp>
      <p:sp>
        <p:nvSpPr>
          <p:cNvPr id="114" name="Google Shape;11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200">
                <a:solidFill>
                  <a:srgbClr val="111111"/>
                </a:solidFill>
                <a:highlight>
                  <a:srgbClr val="FFFFFF"/>
                </a:highlight>
                <a:latin typeface="Roboto"/>
                <a:ea typeface="Roboto"/>
                <a:cs typeface="Roboto"/>
                <a:sym typeface="Roboto"/>
              </a:rPr>
              <a:t>Understanding RESTful API Design</a:t>
            </a:r>
            <a:endParaRPr sz="1200">
              <a:solidFill>
                <a:srgbClr val="11111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i="1" lang="en-US" sz="1200">
                <a:solidFill>
                  <a:srgbClr val="111111"/>
                </a:solidFill>
                <a:highlight>
                  <a:srgbClr val="FFFFFF"/>
                </a:highlight>
                <a:latin typeface="Roboto"/>
                <a:ea typeface="Roboto"/>
                <a:cs typeface="Roboto"/>
                <a:sym typeface="Roboto"/>
              </a:rPr>
              <a:t> RESTful APIs are not just a technical term but a bridge that connects various applications and services, making our digital experiences seamless and integrated.</a:t>
            </a:r>
            <a:endParaRPr i="1" sz="1200">
              <a:solidFill>
                <a:srgbClr val="111111"/>
              </a:solidFill>
              <a:highlight>
                <a:srgbClr val="FFFFFF"/>
              </a:highlight>
              <a:latin typeface="Roboto"/>
              <a:ea typeface="Roboto"/>
              <a:cs typeface="Roboto"/>
              <a:sym typeface="Roboto"/>
            </a:endParaRPr>
          </a:p>
          <a:p>
            <a:pPr indent="0" lvl="0" marL="0" rtl="0" algn="l">
              <a:lnSpc>
                <a:spcPct val="115000"/>
              </a:lnSpc>
              <a:spcBef>
                <a:spcPts val="900"/>
              </a:spcBef>
              <a:spcAft>
                <a:spcPts val="0"/>
              </a:spcAft>
              <a:buClr>
                <a:schemeClr val="dk1"/>
              </a:buClr>
              <a:buSzPts val="1100"/>
              <a:buFont typeface="Arial"/>
              <a:buNone/>
            </a:pPr>
            <a:r>
              <a:rPr i="1" lang="en-US" sz="1200">
                <a:solidFill>
                  <a:srgbClr val="111111"/>
                </a:solidFill>
                <a:highlight>
                  <a:srgbClr val="FFFFFF"/>
                </a:highlight>
                <a:latin typeface="Roboto"/>
                <a:ea typeface="Roboto"/>
                <a:cs typeface="Roboto"/>
                <a:sym typeface="Roboto"/>
              </a:rPr>
              <a:t>Let’s break down the key concepts:</a:t>
            </a:r>
            <a:endParaRPr i="1" sz="1200">
              <a:solidFill>
                <a:srgbClr val="111111"/>
              </a:solidFill>
              <a:highlight>
                <a:srgbClr val="FFFFFF"/>
              </a:highlight>
              <a:latin typeface="Roboto"/>
              <a:ea typeface="Roboto"/>
              <a:cs typeface="Roboto"/>
              <a:sym typeface="Roboto"/>
            </a:endParaRPr>
          </a:p>
          <a:p>
            <a:pPr indent="-304800" lvl="0" marL="457200" rtl="0" algn="l">
              <a:lnSpc>
                <a:spcPct val="115000"/>
              </a:lnSpc>
              <a:spcBef>
                <a:spcPts val="900"/>
              </a:spcBef>
              <a:spcAft>
                <a:spcPts val="0"/>
              </a:spcAft>
              <a:buClr>
                <a:srgbClr val="111111"/>
              </a:buClr>
              <a:buSzPts val="1200"/>
              <a:buFont typeface="Roboto"/>
              <a:buAutoNum type="arabicPeriod"/>
            </a:pPr>
            <a:r>
              <a:rPr lang="en-US" sz="1200">
                <a:solidFill>
                  <a:srgbClr val="111111"/>
                </a:solidFill>
                <a:highlight>
                  <a:srgbClr val="FFFFFF"/>
                </a:highlight>
                <a:latin typeface="Roboto"/>
                <a:ea typeface="Roboto"/>
                <a:cs typeface="Roboto"/>
                <a:sym typeface="Roboto"/>
              </a:rPr>
              <a:t>Resources: Resources represent entities such as users, products, or orders that APIs expose. Think of them as the nouns in our API world.</a:t>
            </a:r>
            <a:endParaRPr sz="1200">
              <a:solidFill>
                <a:srgbClr val="11111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111111"/>
              </a:buClr>
              <a:buSzPts val="1200"/>
              <a:buFont typeface="Roboto"/>
              <a:buAutoNum type="arabicPeriod"/>
            </a:pPr>
            <a:r>
              <a:rPr lang="en-US" sz="1200">
                <a:solidFill>
                  <a:srgbClr val="111111"/>
                </a:solidFill>
                <a:highlight>
                  <a:srgbClr val="FFFFFF"/>
                </a:highlight>
                <a:latin typeface="Roboto"/>
                <a:ea typeface="Roboto"/>
                <a:cs typeface="Roboto"/>
                <a:sym typeface="Roboto"/>
              </a:rPr>
              <a:t>Uniform Resource Identifiers (URIs): URIs are the addresses for accessing resources. They follow a consistent structure (e.g., </a:t>
            </a:r>
            <a:r>
              <a:rPr lang="en-US" sz="1200">
                <a:solidFill>
                  <a:srgbClr val="111111"/>
                </a:solidFill>
                <a:highlight>
                  <a:srgbClr val="FFFFFF"/>
                </a:highlight>
                <a:latin typeface="Roboto Mono"/>
                <a:ea typeface="Roboto Mono"/>
                <a:cs typeface="Roboto Mono"/>
                <a:sym typeface="Roboto Mono"/>
              </a:rPr>
              <a:t>https://api.example.com/users/123</a:t>
            </a:r>
            <a:r>
              <a:rPr lang="en-US" sz="1200">
                <a:solidFill>
                  <a:srgbClr val="111111"/>
                </a:solidFill>
                <a:highlight>
                  <a:srgbClr val="FFFFFF"/>
                </a:highlight>
                <a:latin typeface="Roboto"/>
                <a:ea typeface="Roboto"/>
                <a:cs typeface="Roboto"/>
                <a:sym typeface="Roboto"/>
              </a:rPr>
              <a:t>).</a:t>
            </a:r>
            <a:endParaRPr sz="1200">
              <a:solidFill>
                <a:srgbClr val="11111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111111"/>
              </a:buClr>
              <a:buSzPts val="1200"/>
              <a:buFont typeface="Roboto"/>
              <a:buAutoNum type="arabicPeriod"/>
            </a:pPr>
            <a:r>
              <a:rPr lang="en-US" sz="1200">
                <a:solidFill>
                  <a:srgbClr val="111111"/>
                </a:solidFill>
                <a:highlight>
                  <a:srgbClr val="FFFFFF"/>
                </a:highlight>
                <a:latin typeface="Roboto"/>
                <a:ea typeface="Roboto"/>
                <a:cs typeface="Roboto"/>
                <a:sym typeface="Roboto"/>
              </a:rPr>
              <a:t>HTTP Methods: These are the verbs that define actions on resources. Common methods include GET (retrieve data), POST (create new data), PUT (update data), and DELETE (remove data).</a:t>
            </a:r>
            <a:endParaRPr sz="1200">
              <a:solidFill>
                <a:srgbClr val="111111"/>
              </a:solidFill>
              <a:highlight>
                <a:srgbClr val="FFFFFF"/>
              </a:highlight>
              <a:latin typeface="Roboto"/>
              <a:ea typeface="Roboto"/>
              <a:cs typeface="Roboto"/>
              <a:sym typeface="Roboto"/>
            </a:endParaRPr>
          </a:p>
          <a:p>
            <a:pPr indent="-304800" lvl="0" marL="457200" rtl="0" algn="l">
              <a:lnSpc>
                <a:spcPct val="115000"/>
              </a:lnSpc>
              <a:spcBef>
                <a:spcPts val="0"/>
              </a:spcBef>
              <a:spcAft>
                <a:spcPts val="0"/>
              </a:spcAft>
              <a:buClr>
                <a:srgbClr val="111111"/>
              </a:buClr>
              <a:buSzPts val="1200"/>
              <a:buFont typeface="Roboto"/>
              <a:buAutoNum type="arabicPeriod"/>
            </a:pPr>
            <a:r>
              <a:rPr lang="en-US" sz="1200">
                <a:solidFill>
                  <a:srgbClr val="111111"/>
                </a:solidFill>
                <a:highlight>
                  <a:srgbClr val="FFFFFF"/>
                </a:highlight>
                <a:latin typeface="Roboto"/>
                <a:ea typeface="Roboto"/>
                <a:cs typeface="Roboto"/>
                <a:sym typeface="Roboto"/>
              </a:rPr>
              <a:t>Representations: Representations define how data is exchanged. Formats like JSON or XML are used to represent resource data.</a:t>
            </a:r>
            <a:endParaRPr sz="1200">
              <a:solidFill>
                <a:srgbClr val="111111"/>
              </a:solidFill>
              <a:highlight>
                <a:srgbClr val="FFFFFF"/>
              </a:highlight>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rgbClr val="111111"/>
              </a:solidFill>
              <a:highlight>
                <a:srgbClr val="FFFFFF"/>
              </a:highlight>
              <a:latin typeface="Roboto"/>
              <a:ea typeface="Roboto"/>
              <a:cs typeface="Roboto"/>
              <a:sym typeface="Roboto"/>
            </a:endParaRPr>
          </a:p>
        </p:txBody>
      </p:sp>
      <p:sp>
        <p:nvSpPr>
          <p:cNvPr id="122" name="Google Shape;12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900"/>
              </a:spcBef>
              <a:spcAft>
                <a:spcPts val="0"/>
              </a:spcAft>
              <a:buSzPts val="1100"/>
              <a:buNone/>
            </a:pPr>
            <a:r>
              <a:rPr i="1" lang="en-US">
                <a:solidFill>
                  <a:schemeClr val="dk1"/>
                </a:solidFill>
              </a:rPr>
              <a:t>lets delve into the intricacies of</a:t>
            </a:r>
            <a:r>
              <a:rPr lang="en-US">
                <a:solidFill>
                  <a:schemeClr val="dk1"/>
                </a:solidFill>
              </a:rPr>
              <a:t> </a:t>
            </a:r>
            <a:r>
              <a:rPr i="1" lang="en-US">
                <a:solidFill>
                  <a:schemeClr val="dk1"/>
                </a:solidFill>
              </a:rPr>
              <a:t>Controller-based APIs.</a:t>
            </a:r>
            <a:r>
              <a:rPr lang="en-US">
                <a:solidFill>
                  <a:schemeClr val="dk1"/>
                </a:solidFill>
              </a:rPr>
              <a:t> </a:t>
            </a:r>
            <a:r>
              <a:rPr i="1" lang="en-US">
                <a:solidFill>
                  <a:schemeClr val="dk1"/>
                </a:solidFill>
              </a:rPr>
              <a:t>These APIs play a pivotal role in managing HTTP requests and responses, ensuring a seamless user experience.</a:t>
            </a:r>
            <a:endParaRPr i="1">
              <a:solidFill>
                <a:schemeClr val="dk1"/>
              </a:solidFill>
            </a:endParaRPr>
          </a:p>
          <a:p>
            <a:pPr indent="0" lvl="0" marL="0" rtl="0" algn="l">
              <a:lnSpc>
                <a:spcPct val="115000"/>
              </a:lnSpc>
              <a:spcBef>
                <a:spcPts val="900"/>
              </a:spcBef>
              <a:spcAft>
                <a:spcPts val="0"/>
              </a:spcAft>
              <a:buSzPts val="1100"/>
              <a:buNone/>
            </a:pPr>
            <a:r>
              <a:rPr i="1" lang="en-US">
                <a:solidFill>
                  <a:schemeClr val="dk1"/>
                </a:solidFill>
              </a:rPr>
              <a:t>Let’s break it down:</a:t>
            </a:r>
            <a:endParaRPr i="1">
              <a:solidFill>
                <a:schemeClr val="dk1"/>
              </a:solidFill>
            </a:endParaRPr>
          </a:p>
          <a:p>
            <a:pPr indent="0" lvl="0" marL="457200" rtl="0" algn="l">
              <a:lnSpc>
                <a:spcPct val="115000"/>
              </a:lnSpc>
              <a:spcBef>
                <a:spcPts val="900"/>
              </a:spcBef>
              <a:spcAft>
                <a:spcPts val="0"/>
              </a:spcAft>
              <a:buNone/>
            </a:pPr>
            <a:r>
              <a:rPr lang="en-US" sz="1200">
                <a:solidFill>
                  <a:srgbClr val="111111"/>
                </a:solidFill>
                <a:highlight>
                  <a:srgbClr val="FFFFFF"/>
                </a:highlight>
                <a:latin typeface="Roboto"/>
                <a:ea typeface="Roboto"/>
                <a:cs typeface="Roboto"/>
                <a:sym typeface="Roboto"/>
              </a:rPr>
              <a:t>Firstly What Are Controller-based APIs?</a:t>
            </a:r>
            <a:endParaRPr sz="1200">
              <a:solidFill>
                <a:srgbClr val="111111"/>
              </a:solidFill>
              <a:highlight>
                <a:srgbClr val="FFFFFF"/>
              </a:highlight>
              <a:latin typeface="Roboto"/>
              <a:ea typeface="Roboto"/>
              <a:cs typeface="Roboto"/>
              <a:sym typeface="Roboto"/>
            </a:endParaRPr>
          </a:p>
          <a:p>
            <a:pPr indent="0" lvl="0" marL="457200" rtl="0" algn="l">
              <a:lnSpc>
                <a:spcPct val="115000"/>
              </a:lnSpc>
              <a:spcBef>
                <a:spcPts val="900"/>
              </a:spcBef>
              <a:spcAft>
                <a:spcPts val="0"/>
              </a:spcAft>
              <a:buNone/>
            </a:pPr>
            <a:r>
              <a:rPr lang="en-US" sz="1200">
                <a:solidFill>
                  <a:srgbClr val="111111"/>
                </a:solidFill>
                <a:highlight>
                  <a:srgbClr val="FFFFFF"/>
                </a:highlight>
                <a:latin typeface="Roboto"/>
                <a:ea typeface="Roboto"/>
                <a:cs typeface="Roboto"/>
                <a:sym typeface="Roboto"/>
              </a:rPr>
              <a:t>These APIs employ </a:t>
            </a:r>
            <a:r>
              <a:rPr b="1" lang="en-US" sz="1200">
                <a:solidFill>
                  <a:srgbClr val="111111"/>
                </a:solidFill>
                <a:highlight>
                  <a:srgbClr val="FFFFFF"/>
                </a:highlight>
                <a:latin typeface="Roboto"/>
                <a:ea typeface="Roboto"/>
                <a:cs typeface="Roboto"/>
                <a:sym typeface="Roboto"/>
              </a:rPr>
              <a:t>controllers</a:t>
            </a:r>
            <a:r>
              <a:rPr lang="en-US" sz="1200">
                <a:solidFill>
                  <a:srgbClr val="111111"/>
                </a:solidFill>
                <a:highlight>
                  <a:srgbClr val="FFFFFF"/>
                </a:highlight>
                <a:latin typeface="Roboto"/>
                <a:ea typeface="Roboto"/>
                <a:cs typeface="Roboto"/>
                <a:sym typeface="Roboto"/>
              </a:rPr>
              <a:t> to handle incoming HTTP requests. Controllers are part of the MVC (Model-View-Controller) architecture. They act as intermediaries, processing requests and returning appropriate responses</a:t>
            </a:r>
            <a:endParaRPr sz="1200">
              <a:solidFill>
                <a:srgbClr val="111111"/>
              </a:solidFill>
              <a:highlight>
                <a:srgbClr val="FFFFFF"/>
              </a:highlight>
              <a:latin typeface="Roboto"/>
              <a:ea typeface="Roboto"/>
              <a:cs typeface="Roboto"/>
              <a:sym typeface="Roboto"/>
            </a:endParaRPr>
          </a:p>
          <a:p>
            <a:pPr indent="457200" lvl="0" marL="0" rtl="0" algn="l">
              <a:lnSpc>
                <a:spcPct val="115000"/>
              </a:lnSpc>
              <a:spcBef>
                <a:spcPts val="900"/>
              </a:spcBef>
              <a:spcAft>
                <a:spcPts val="0"/>
              </a:spcAft>
              <a:buNone/>
            </a:pPr>
            <a:r>
              <a:rPr lang="en-US" sz="1200">
                <a:solidFill>
                  <a:srgbClr val="111111"/>
                </a:solidFill>
                <a:highlight>
                  <a:srgbClr val="FFFFFF"/>
                </a:highlight>
                <a:latin typeface="Roboto"/>
                <a:ea typeface="Roboto"/>
                <a:cs typeface="Roboto"/>
                <a:sym typeface="Roboto"/>
              </a:rPr>
              <a:t>let's</a:t>
            </a:r>
            <a:r>
              <a:rPr lang="en-US" sz="1200">
                <a:solidFill>
                  <a:srgbClr val="111111"/>
                </a:solidFill>
                <a:highlight>
                  <a:srgbClr val="FFFFFF"/>
                </a:highlight>
                <a:latin typeface="Roboto"/>
                <a:ea typeface="Roboto"/>
                <a:cs typeface="Roboto"/>
                <a:sym typeface="Roboto"/>
              </a:rPr>
              <a:t> </a:t>
            </a:r>
            <a:r>
              <a:rPr lang="en-US" sz="1200">
                <a:solidFill>
                  <a:srgbClr val="111111"/>
                </a:solidFill>
                <a:highlight>
                  <a:srgbClr val="FFFFFF"/>
                </a:highlight>
                <a:latin typeface="Roboto"/>
                <a:ea typeface="Roboto"/>
                <a:cs typeface="Roboto"/>
                <a:sym typeface="Roboto"/>
              </a:rPr>
              <a:t>discuss</a:t>
            </a:r>
            <a:r>
              <a:rPr lang="en-US" sz="1200">
                <a:solidFill>
                  <a:srgbClr val="111111"/>
                </a:solidFill>
                <a:highlight>
                  <a:srgbClr val="FFFFFF"/>
                </a:highlight>
                <a:latin typeface="Roboto"/>
                <a:ea typeface="Roboto"/>
                <a:cs typeface="Roboto"/>
                <a:sym typeface="Roboto"/>
              </a:rPr>
              <a:t> How Do Controllers Work :</a:t>
            </a:r>
            <a:endParaRPr sz="1200">
              <a:solidFill>
                <a:srgbClr val="111111"/>
              </a:solidFill>
              <a:highlight>
                <a:srgbClr val="FFFFFF"/>
              </a:highlight>
              <a:latin typeface="Roboto"/>
              <a:ea typeface="Roboto"/>
              <a:cs typeface="Roboto"/>
              <a:sym typeface="Roboto"/>
            </a:endParaRPr>
          </a:p>
          <a:p>
            <a:pPr indent="0" lvl="0" marL="457200" rtl="0" algn="l">
              <a:lnSpc>
                <a:spcPct val="115000"/>
              </a:lnSpc>
              <a:spcBef>
                <a:spcPts val="1800"/>
              </a:spcBef>
              <a:spcAft>
                <a:spcPts val="0"/>
              </a:spcAft>
              <a:buNone/>
            </a:pPr>
            <a:r>
              <a:rPr lang="en-US" sz="1200">
                <a:solidFill>
                  <a:srgbClr val="111111"/>
                </a:solidFill>
                <a:highlight>
                  <a:srgbClr val="FFFFFF"/>
                </a:highlight>
                <a:latin typeface="Roboto"/>
                <a:ea typeface="Roboto"/>
                <a:cs typeface="Roboto"/>
                <a:sym typeface="Roboto"/>
              </a:rPr>
              <a:t>Controllers inherit from the </a:t>
            </a:r>
            <a:r>
              <a:rPr b="1" lang="en-US" sz="1200">
                <a:solidFill>
                  <a:srgbClr val="111111"/>
                </a:solidFill>
                <a:highlight>
                  <a:srgbClr val="FFFFFF"/>
                </a:highlight>
                <a:latin typeface="Roboto"/>
                <a:ea typeface="Roboto"/>
                <a:cs typeface="Roboto"/>
                <a:sym typeface="Roboto"/>
              </a:rPr>
              <a:t>ControllerBase</a:t>
            </a:r>
            <a:r>
              <a:rPr lang="en-US" sz="1200">
                <a:solidFill>
                  <a:srgbClr val="111111"/>
                </a:solidFill>
                <a:highlight>
                  <a:srgbClr val="FFFFFF"/>
                </a:highlight>
                <a:latin typeface="Roboto"/>
                <a:ea typeface="Roboto"/>
                <a:cs typeface="Roboto"/>
                <a:sym typeface="Roboto"/>
              </a:rPr>
              <a:t> class.They contain </a:t>
            </a:r>
            <a:r>
              <a:rPr b="1" lang="en-US" sz="1200">
                <a:solidFill>
                  <a:srgbClr val="111111"/>
                </a:solidFill>
                <a:highlight>
                  <a:srgbClr val="FFFFFF"/>
                </a:highlight>
                <a:latin typeface="Roboto"/>
                <a:ea typeface="Roboto"/>
                <a:cs typeface="Roboto"/>
                <a:sym typeface="Roboto"/>
              </a:rPr>
              <a:t>action methods</a:t>
            </a:r>
            <a:r>
              <a:rPr lang="en-US" sz="1200">
                <a:solidFill>
                  <a:srgbClr val="111111"/>
                </a:solidFill>
                <a:highlight>
                  <a:srgbClr val="FFFFFF"/>
                </a:highlight>
                <a:latin typeface="Roboto"/>
                <a:ea typeface="Roboto"/>
                <a:cs typeface="Roboto"/>
                <a:sym typeface="Roboto"/>
              </a:rPr>
              <a:t> tailored to specific HTTP verbs:</a:t>
            </a:r>
            <a:endParaRPr sz="1200">
              <a:solidFill>
                <a:srgbClr val="111111"/>
              </a:solidFill>
              <a:highlight>
                <a:srgbClr val="FFFFFF"/>
              </a:highlight>
              <a:latin typeface="Roboto"/>
              <a:ea typeface="Roboto"/>
              <a:cs typeface="Roboto"/>
              <a:sym typeface="Roboto"/>
            </a:endParaRPr>
          </a:p>
          <a:p>
            <a:pPr indent="0" lvl="0" marL="457200" rtl="0" algn="l">
              <a:lnSpc>
                <a:spcPct val="115000"/>
              </a:lnSpc>
              <a:spcBef>
                <a:spcPts val="1800"/>
              </a:spcBef>
              <a:spcAft>
                <a:spcPts val="0"/>
              </a:spcAft>
              <a:buNone/>
            </a:pPr>
            <a:r>
              <a:rPr b="1" lang="en-US" sz="1200">
                <a:solidFill>
                  <a:srgbClr val="111111"/>
                </a:solidFill>
                <a:highlight>
                  <a:srgbClr val="FFFFFF"/>
                </a:highlight>
                <a:latin typeface="Roboto"/>
                <a:ea typeface="Roboto"/>
                <a:cs typeface="Roboto"/>
                <a:sym typeface="Roboto"/>
              </a:rPr>
              <a:t>GET</a:t>
            </a:r>
            <a:r>
              <a:rPr lang="en-US" sz="1200">
                <a:solidFill>
                  <a:srgbClr val="111111"/>
                </a:solidFill>
                <a:highlight>
                  <a:srgbClr val="FFFFFF"/>
                </a:highlight>
                <a:latin typeface="Roboto"/>
                <a:ea typeface="Roboto"/>
                <a:cs typeface="Roboto"/>
                <a:sym typeface="Roboto"/>
              </a:rPr>
              <a:t>: Retrieve data (e.g., fetching user profiles).</a:t>
            </a:r>
            <a:endParaRPr sz="1200">
              <a:solidFill>
                <a:srgbClr val="111111"/>
              </a:solidFill>
              <a:highlight>
                <a:srgbClr val="FFFFFF"/>
              </a:highlight>
              <a:latin typeface="Roboto"/>
              <a:ea typeface="Roboto"/>
              <a:cs typeface="Roboto"/>
              <a:sym typeface="Roboto"/>
            </a:endParaRPr>
          </a:p>
          <a:p>
            <a:pPr indent="0" lvl="0" marL="457200" rtl="0" algn="l">
              <a:lnSpc>
                <a:spcPct val="115000"/>
              </a:lnSpc>
              <a:spcBef>
                <a:spcPts val="1800"/>
              </a:spcBef>
              <a:spcAft>
                <a:spcPts val="0"/>
              </a:spcAft>
              <a:buNone/>
            </a:pPr>
            <a:r>
              <a:rPr b="1" lang="en-US" sz="1200">
                <a:solidFill>
                  <a:srgbClr val="111111"/>
                </a:solidFill>
                <a:highlight>
                  <a:srgbClr val="FFFFFF"/>
                </a:highlight>
                <a:latin typeface="Roboto"/>
                <a:ea typeface="Roboto"/>
                <a:cs typeface="Roboto"/>
                <a:sym typeface="Roboto"/>
              </a:rPr>
              <a:t>POST</a:t>
            </a:r>
            <a:r>
              <a:rPr lang="en-US" sz="1200">
                <a:solidFill>
                  <a:srgbClr val="111111"/>
                </a:solidFill>
                <a:highlight>
                  <a:srgbClr val="FFFFFF"/>
                </a:highlight>
                <a:latin typeface="Roboto"/>
                <a:ea typeface="Roboto"/>
                <a:cs typeface="Roboto"/>
                <a:sym typeface="Roboto"/>
              </a:rPr>
              <a:t>: Create new data (e.g., submitting a form).</a:t>
            </a:r>
            <a:endParaRPr sz="1200">
              <a:solidFill>
                <a:srgbClr val="111111"/>
              </a:solidFill>
              <a:highlight>
                <a:srgbClr val="FFFFFF"/>
              </a:highlight>
              <a:latin typeface="Roboto"/>
              <a:ea typeface="Roboto"/>
              <a:cs typeface="Roboto"/>
              <a:sym typeface="Roboto"/>
            </a:endParaRPr>
          </a:p>
          <a:p>
            <a:pPr indent="0" lvl="0" marL="457200" rtl="0" algn="l">
              <a:lnSpc>
                <a:spcPct val="115000"/>
              </a:lnSpc>
              <a:spcBef>
                <a:spcPts val="1800"/>
              </a:spcBef>
              <a:spcAft>
                <a:spcPts val="0"/>
              </a:spcAft>
              <a:buNone/>
            </a:pPr>
            <a:r>
              <a:rPr b="1" lang="en-US" sz="1200">
                <a:solidFill>
                  <a:srgbClr val="111111"/>
                </a:solidFill>
                <a:highlight>
                  <a:srgbClr val="FFFFFF"/>
                </a:highlight>
                <a:latin typeface="Roboto"/>
                <a:ea typeface="Roboto"/>
                <a:cs typeface="Roboto"/>
                <a:sym typeface="Roboto"/>
              </a:rPr>
              <a:t>PUT</a:t>
            </a:r>
            <a:r>
              <a:rPr lang="en-US" sz="1200">
                <a:solidFill>
                  <a:srgbClr val="111111"/>
                </a:solidFill>
                <a:highlight>
                  <a:srgbClr val="FFFFFF"/>
                </a:highlight>
                <a:latin typeface="Roboto"/>
                <a:ea typeface="Roboto"/>
                <a:cs typeface="Roboto"/>
                <a:sym typeface="Roboto"/>
              </a:rPr>
              <a:t>: Update existing data (e.g., editing a post).</a:t>
            </a:r>
            <a:endParaRPr sz="1200">
              <a:solidFill>
                <a:srgbClr val="111111"/>
              </a:solidFill>
              <a:highlight>
                <a:srgbClr val="FFFFFF"/>
              </a:highlight>
              <a:latin typeface="Roboto"/>
              <a:ea typeface="Roboto"/>
              <a:cs typeface="Roboto"/>
              <a:sym typeface="Roboto"/>
            </a:endParaRPr>
          </a:p>
          <a:p>
            <a:pPr indent="0" lvl="0" marL="457200" rtl="0" algn="l">
              <a:lnSpc>
                <a:spcPct val="115000"/>
              </a:lnSpc>
              <a:spcBef>
                <a:spcPts val="1800"/>
              </a:spcBef>
              <a:spcAft>
                <a:spcPts val="0"/>
              </a:spcAft>
              <a:buNone/>
            </a:pPr>
            <a:r>
              <a:rPr b="1" lang="en-US" sz="1200">
                <a:solidFill>
                  <a:srgbClr val="111111"/>
                </a:solidFill>
                <a:highlight>
                  <a:srgbClr val="FFFFFF"/>
                </a:highlight>
                <a:latin typeface="Roboto"/>
                <a:ea typeface="Roboto"/>
                <a:cs typeface="Roboto"/>
                <a:sym typeface="Roboto"/>
              </a:rPr>
              <a:t>DELETE</a:t>
            </a:r>
            <a:r>
              <a:rPr lang="en-US" sz="1200">
                <a:solidFill>
                  <a:srgbClr val="111111"/>
                </a:solidFill>
                <a:highlight>
                  <a:srgbClr val="FFFFFF"/>
                </a:highlight>
                <a:latin typeface="Roboto"/>
                <a:ea typeface="Roboto"/>
                <a:cs typeface="Roboto"/>
                <a:sym typeface="Roboto"/>
              </a:rPr>
              <a:t>: Remove data (e.g., deleting a comment).</a:t>
            </a:r>
            <a:endParaRPr sz="1200">
              <a:solidFill>
                <a:srgbClr val="11111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350">
                <a:solidFill>
                  <a:schemeClr val="dk1"/>
                </a:solidFill>
                <a:highlight>
                  <a:srgbClr val="FFFFFF"/>
                </a:highlight>
                <a:latin typeface="Calibri"/>
                <a:ea typeface="Calibri"/>
                <a:cs typeface="Calibri"/>
                <a:sym typeface="Calibri"/>
              </a:rPr>
              <a:t>Minimal APIs are a simplified approach for building fast HTTP APIs with ASP.NET Core. </a:t>
            </a:r>
            <a:endParaRPr sz="135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SzPts val="1100"/>
              <a:buNone/>
            </a:pPr>
            <a:r>
              <a:rPr lang="en-US" sz="1350">
                <a:solidFill>
                  <a:schemeClr val="dk1"/>
                </a:solidFill>
                <a:highlight>
                  <a:srgbClr val="FFFFFF"/>
                </a:highlight>
                <a:latin typeface="Calibri"/>
                <a:ea typeface="Calibri"/>
                <a:cs typeface="Calibri"/>
                <a:sym typeface="Calibri"/>
              </a:rPr>
              <a:t>You can build fully functioning REST endpoints with minimal code and configuration.</a:t>
            </a:r>
            <a:endParaRPr sz="1350">
              <a:solidFill>
                <a:schemeClr val="dk1"/>
              </a:solidFill>
              <a:highlight>
                <a:srgbClr val="FFFFFF"/>
              </a:highlight>
              <a:latin typeface="Calibri"/>
              <a:ea typeface="Calibri"/>
              <a:cs typeface="Calibri"/>
              <a:sym typeface="Calibri"/>
            </a:endParaRPr>
          </a:p>
          <a:p>
            <a:pPr indent="0" lvl="0" marL="0" rtl="0" algn="l">
              <a:spcBef>
                <a:spcPts val="0"/>
              </a:spcBef>
              <a:spcAft>
                <a:spcPts val="0"/>
              </a:spcAft>
              <a:buSzPts val="1100"/>
              <a:buNone/>
            </a:pPr>
            <a:r>
              <a:rPr lang="en-US" sz="1350">
                <a:solidFill>
                  <a:schemeClr val="dk1"/>
                </a:solidFill>
                <a:highlight>
                  <a:srgbClr val="FFFFFF"/>
                </a:highlight>
                <a:latin typeface="Calibri"/>
                <a:ea typeface="Calibri"/>
                <a:cs typeface="Calibri"/>
                <a:sym typeface="Calibri"/>
              </a:rPr>
              <a:t>By using this approach we can  Skip traditional scaffolding and avoid unnecessary controllers by fluently declaring API routes and actions. </a:t>
            </a:r>
            <a:endParaRPr sz="1350">
              <a:solidFill>
                <a:schemeClr val="dk1"/>
              </a:solidFill>
              <a:highlight>
                <a:srgbClr val="FFFFFF"/>
              </a:highlight>
              <a:latin typeface="Calibri"/>
              <a:ea typeface="Calibri"/>
              <a:cs typeface="Calibri"/>
              <a:sym typeface="Calibri"/>
            </a:endParaRPr>
          </a:p>
          <a:p>
            <a:pPr indent="0" lvl="0" marL="0" rtl="0" algn="l">
              <a:lnSpc>
                <a:spcPct val="100000"/>
              </a:lnSpc>
              <a:spcBef>
                <a:spcPts val="0"/>
              </a:spcBef>
              <a:spcAft>
                <a:spcPts val="0"/>
              </a:spcAft>
              <a:buSzPts val="1100"/>
              <a:buNone/>
            </a:pPr>
            <a:r>
              <a:t/>
            </a:r>
            <a:endParaRPr sz="1350">
              <a:solidFill>
                <a:schemeClr val="dk1"/>
              </a:solidFill>
              <a:highlight>
                <a:srgbClr val="FFFFFF"/>
              </a:highlight>
              <a:latin typeface="Calibri"/>
              <a:ea typeface="Calibri"/>
              <a:cs typeface="Calibri"/>
              <a:sym typeface="Calibri"/>
            </a:endParaRPr>
          </a:p>
        </p:txBody>
      </p:sp>
      <p:sp>
        <p:nvSpPr>
          <p:cNvPr id="138" name="Google Shape;13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API Versioning</a:t>
            </a:r>
            <a:endParaRPr/>
          </a:p>
          <a:p>
            <a:pPr indent="0" lvl="0" marL="0" rtl="0" algn="l">
              <a:spcBef>
                <a:spcPts val="0"/>
              </a:spcBef>
              <a:spcAft>
                <a:spcPts val="0"/>
              </a:spcAft>
              <a:buSzPts val="1100"/>
              <a:buNone/>
            </a:pPr>
            <a:r>
              <a:rPr lang="en-US"/>
              <a:t>Versioning of APIs in ASP.NET Core is a process of creating different versions of an API so that new features can be added without breaking existing clients. This is done by adding a version number to the API's URL or HTTP header.</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
        <p:nvSpPr>
          <p:cNvPr id="146" name="Google Shape;14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7"/>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1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4"/>
          <p:cNvSpPr/>
          <p:nvPr>
            <p:ph idx="2" type="pic"/>
          </p:nvPr>
        </p:nvSpPr>
        <p:spPr>
          <a:xfrm>
            <a:off x="5183188" y="987425"/>
            <a:ext cx="6172200" cy="4873625"/>
          </a:xfrm>
          <a:prstGeom prst="rect">
            <a:avLst/>
          </a:prstGeom>
          <a:noFill/>
          <a:ln>
            <a:noFill/>
          </a:ln>
        </p:spPr>
      </p:sp>
      <p:sp>
        <p:nvSpPr>
          <p:cNvPr id="64" name="Google Shape;64;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5.png"/><Relationship Id="rId5"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4813300" y="1590675"/>
            <a:ext cx="6126480" cy="235775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1E4E79"/>
              </a:buClr>
              <a:buSzPts val="7200"/>
              <a:buFont typeface="Calibri"/>
              <a:buNone/>
            </a:pPr>
            <a:r>
              <a:rPr b="1" lang="en-US" sz="7200">
                <a:solidFill>
                  <a:srgbClr val="1E4E79"/>
                </a:solidFill>
              </a:rPr>
              <a:t>Web APIs</a:t>
            </a:r>
            <a:r>
              <a:rPr b="1" lang="en-US" sz="7200"/>
              <a:t> </a:t>
            </a:r>
            <a:endParaRPr/>
          </a:p>
        </p:txBody>
      </p:sp>
      <p:pic>
        <p:nvPicPr>
          <p:cNvPr descr="25876189_7100345__2_-removebg-preview" id="85" name="Google Shape;85;p1"/>
          <p:cNvPicPr preferRelativeResize="0"/>
          <p:nvPr/>
        </p:nvPicPr>
        <p:blipFill rotWithShape="1">
          <a:blip r:embed="rId3">
            <a:alphaModFix/>
          </a:blip>
          <a:srcRect b="0" l="0" r="0" t="0"/>
          <a:stretch/>
        </p:blipFill>
        <p:spPr>
          <a:xfrm>
            <a:off x="1542415" y="866140"/>
            <a:ext cx="4762500" cy="4762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500"/>
                                        <p:tgtEl>
                                          <p:spTgt spid="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5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838200" y="38100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5400"/>
              <a:buFont typeface="Calibri"/>
              <a:buNone/>
            </a:pPr>
            <a:r>
              <a:rPr b="1" lang="en-US" sz="5400">
                <a:solidFill>
                  <a:srgbClr val="0070C0"/>
                </a:solidFill>
              </a:rPr>
              <a:t> Types of API Versioning</a:t>
            </a:r>
            <a:endParaRPr/>
          </a:p>
        </p:txBody>
      </p:sp>
      <p:sp>
        <p:nvSpPr>
          <p:cNvPr id="157" name="Google Shape;157;p10"/>
          <p:cNvSpPr txBox="1"/>
          <p:nvPr>
            <p:ph idx="1" type="body"/>
          </p:nvPr>
        </p:nvSpPr>
        <p:spPr>
          <a:xfrm>
            <a:off x="949325" y="1734820"/>
            <a:ext cx="9737090" cy="4351655"/>
          </a:xfrm>
          <a:prstGeom prst="rect">
            <a:avLst/>
          </a:prstGeom>
          <a:noFill/>
          <a:ln>
            <a:noFill/>
          </a:ln>
        </p:spPr>
        <p:txBody>
          <a:bodyPr anchorCtr="0" anchor="t" bIns="45700" lIns="91425" spcFirstLastPara="1" rIns="91425" wrap="square" tIns="45700">
            <a:normAutofit fontScale="90000"/>
          </a:bodyPr>
          <a:lstStyle/>
          <a:p>
            <a:pPr indent="-228600" lvl="0" marL="228600" rtl="0" algn="just">
              <a:lnSpc>
                <a:spcPct val="90000"/>
              </a:lnSpc>
              <a:spcBef>
                <a:spcPts val="0"/>
              </a:spcBef>
              <a:spcAft>
                <a:spcPts val="0"/>
              </a:spcAft>
              <a:buClr>
                <a:srgbClr val="0070C0"/>
              </a:buClr>
              <a:buSzPct val="100000"/>
              <a:buChar char="•"/>
            </a:pPr>
            <a:r>
              <a:rPr lang="en-US">
                <a:solidFill>
                  <a:srgbClr val="0070C0"/>
                </a:solidFill>
              </a:rPr>
              <a:t>URL-based Versioning</a:t>
            </a:r>
            <a:r>
              <a:rPr lang="en-US"/>
              <a:t>: In this approach, the version number is included in the API endpoint URL.For example, /api/v1/customers or /api/v2/customers.</a:t>
            </a:r>
            <a:endParaRPr/>
          </a:p>
          <a:p>
            <a:pPr indent="-228600" lvl="0" marL="228600" rtl="0" algn="just">
              <a:lnSpc>
                <a:spcPct val="90000"/>
              </a:lnSpc>
              <a:spcBef>
                <a:spcPts val="1000"/>
              </a:spcBef>
              <a:spcAft>
                <a:spcPts val="0"/>
              </a:spcAft>
              <a:buClr>
                <a:srgbClr val="0070C0"/>
              </a:buClr>
              <a:buSzPct val="100000"/>
              <a:buChar char="•"/>
            </a:pPr>
            <a:r>
              <a:rPr lang="en-US">
                <a:solidFill>
                  <a:srgbClr val="0070C0"/>
                </a:solidFill>
              </a:rPr>
              <a:t>Query Parameter Versioning</a:t>
            </a:r>
            <a:r>
              <a:rPr lang="en-US"/>
              <a:t>: Versioning information is passed as a query parameter in the API request. For example, /api/customers?version=1.</a:t>
            </a:r>
            <a:endParaRPr/>
          </a:p>
          <a:p>
            <a:pPr indent="-228600" lvl="0" marL="228600" rtl="0" algn="just">
              <a:lnSpc>
                <a:spcPct val="90000"/>
              </a:lnSpc>
              <a:spcBef>
                <a:spcPts val="1000"/>
              </a:spcBef>
              <a:spcAft>
                <a:spcPts val="0"/>
              </a:spcAft>
              <a:buClr>
                <a:srgbClr val="0070C0"/>
              </a:buClr>
              <a:buSzPct val="100000"/>
              <a:buChar char="•"/>
            </a:pPr>
            <a:r>
              <a:rPr lang="en-US">
                <a:solidFill>
                  <a:srgbClr val="0070C0"/>
                </a:solidFill>
              </a:rPr>
              <a:t>Header Versioning</a:t>
            </a:r>
            <a:r>
              <a:rPr lang="en-US"/>
              <a:t>: The version number is specified in a custom header in the API request, such as X-API-Version: 1.</a:t>
            </a:r>
            <a:endParaRPr/>
          </a:p>
          <a:p>
            <a:pPr indent="-228600" lvl="0" marL="228600" rtl="0" algn="just">
              <a:lnSpc>
                <a:spcPct val="90000"/>
              </a:lnSpc>
              <a:spcBef>
                <a:spcPts val="1000"/>
              </a:spcBef>
              <a:spcAft>
                <a:spcPts val="0"/>
              </a:spcAft>
              <a:buClr>
                <a:srgbClr val="0070C0"/>
              </a:buClr>
              <a:buSzPct val="100000"/>
              <a:buChar char="•"/>
            </a:pPr>
            <a:r>
              <a:rPr lang="en-US">
                <a:solidFill>
                  <a:srgbClr val="0070C0"/>
                </a:solidFill>
              </a:rPr>
              <a:t>Content Negotiation</a:t>
            </a:r>
            <a:r>
              <a:rPr lang="en-US"/>
              <a:t>: The version is determined based on the request's Accept header or content negotiation mechanism, where different media types represent different API versions.</a:t>
            </a:r>
            <a:endParaRPr/>
          </a:p>
        </p:txBody>
      </p:sp>
      <p:pic>
        <p:nvPicPr>
          <p:cNvPr descr="Logo&#10;&#10;Description automatically generated" id="158" name="Google Shape;158;p10"/>
          <p:cNvPicPr preferRelativeResize="0"/>
          <p:nvPr/>
        </p:nvPicPr>
        <p:blipFill rotWithShape="1">
          <a:blip r:embed="rId3">
            <a:alphaModFix/>
          </a:blip>
          <a:srcRect b="0" l="0" r="0" t="0"/>
          <a:stretch/>
        </p:blipFill>
        <p:spPr>
          <a:xfrm>
            <a:off x="10299700" y="6086475"/>
            <a:ext cx="1343025" cy="4229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animEffect filter="fade" transition="in">
                                      <p:cBhvr>
                                        <p:cTn dur="500"/>
                                        <p:tgtEl>
                                          <p:spTgt spid="15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animEffect filter="fade" transition="in">
                                      <p:cBhvr>
                                        <p:cTn dur="500"/>
                                        <p:tgtEl>
                                          <p:spTgt spid="15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animEffect filter="fade" transition="in">
                                      <p:cBhvr>
                                        <p:cTn dur="500"/>
                                        <p:tgtEl>
                                          <p:spTgt spid="15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animEffect filter="fade" transition="in">
                                      <p:cBhvr>
                                        <p:cTn dur="500"/>
                                        <p:tgtEl>
                                          <p:spTgt spid="157">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1"/>
          <p:cNvSpPr txBox="1"/>
          <p:nvPr>
            <p:ph type="title"/>
          </p:nvPr>
        </p:nvSpPr>
        <p:spPr>
          <a:xfrm>
            <a:off x="838200" y="38100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5400"/>
              <a:buFont typeface="Calibri"/>
              <a:buNone/>
            </a:pPr>
            <a:r>
              <a:rPr b="1" lang="en-US" sz="5400">
                <a:solidFill>
                  <a:srgbClr val="0070C0"/>
                </a:solidFill>
              </a:rPr>
              <a:t>Swagger and Postman</a:t>
            </a:r>
            <a:endParaRPr/>
          </a:p>
        </p:txBody>
      </p:sp>
      <p:sp>
        <p:nvSpPr>
          <p:cNvPr id="164" name="Google Shape;164;p11"/>
          <p:cNvSpPr txBox="1"/>
          <p:nvPr>
            <p:ph idx="1" type="body"/>
          </p:nvPr>
        </p:nvSpPr>
        <p:spPr>
          <a:xfrm>
            <a:off x="949325" y="2353945"/>
            <a:ext cx="6388100" cy="2891790"/>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Swagger and Postman are two tools that can be used to consume APIs.</a:t>
            </a:r>
            <a:endParaRPr/>
          </a:p>
          <a:p>
            <a:pPr indent="-228600" lvl="0" marL="228600" rtl="0" algn="just">
              <a:lnSpc>
                <a:spcPct val="90000"/>
              </a:lnSpc>
              <a:spcBef>
                <a:spcPts val="1000"/>
              </a:spcBef>
              <a:spcAft>
                <a:spcPts val="0"/>
              </a:spcAft>
              <a:buClr>
                <a:schemeClr val="dk1"/>
              </a:buClr>
              <a:buSzPts val="2800"/>
              <a:buChar char="•"/>
            </a:pPr>
            <a:r>
              <a:rPr lang="en-US"/>
              <a:t> Swagger is a tool that can be used to generate documentation for APIs. Postman is a tool that can be used to send HTTP requests to APIs</a:t>
            </a:r>
            <a:endParaRPr/>
          </a:p>
        </p:txBody>
      </p:sp>
      <p:pic>
        <p:nvPicPr>
          <p:cNvPr descr="Logo&#10;&#10;Description automatically generated" id="165" name="Google Shape;165;p11"/>
          <p:cNvPicPr preferRelativeResize="0"/>
          <p:nvPr/>
        </p:nvPicPr>
        <p:blipFill rotWithShape="1">
          <a:blip r:embed="rId3">
            <a:alphaModFix/>
          </a:blip>
          <a:srcRect b="0" l="0" r="0" t="0"/>
          <a:stretch/>
        </p:blipFill>
        <p:spPr>
          <a:xfrm>
            <a:off x="10299700" y="6086475"/>
            <a:ext cx="1343025" cy="422910"/>
          </a:xfrm>
          <a:prstGeom prst="rect">
            <a:avLst/>
          </a:prstGeom>
          <a:noFill/>
          <a:ln>
            <a:noFill/>
          </a:ln>
        </p:spPr>
      </p:pic>
      <p:pic>
        <p:nvPicPr>
          <p:cNvPr descr="7015995-removebg-preview" id="166" name="Google Shape;166;p11"/>
          <p:cNvPicPr preferRelativeResize="0"/>
          <p:nvPr>
            <p:ph idx="1" type="body"/>
          </p:nvPr>
        </p:nvPicPr>
        <p:blipFill rotWithShape="1">
          <a:blip r:embed="rId4">
            <a:alphaModFix/>
          </a:blip>
          <a:srcRect b="0" l="0" r="0" t="0"/>
          <a:stretch/>
        </p:blipFill>
        <p:spPr>
          <a:xfrm>
            <a:off x="7591425" y="1706880"/>
            <a:ext cx="4318000" cy="366458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0" st="0"/>
                                            </p:txEl>
                                          </p:spTgt>
                                        </p:tgtEl>
                                        <p:attrNameLst>
                                          <p:attrName>style.visibility</p:attrName>
                                        </p:attrNameLst>
                                      </p:cBhvr>
                                      <p:to>
                                        <p:strVal val="visible"/>
                                      </p:to>
                                    </p:set>
                                    <p:animEffect filter="fade" transition="in">
                                      <p:cBhvr>
                                        <p:cTn dur="500"/>
                                        <p:tgtEl>
                                          <p:spTgt spid="1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xEl>
                                              <p:pRg end="1" st="1"/>
                                            </p:txEl>
                                          </p:spTgt>
                                        </p:tgtEl>
                                        <p:attrNameLst>
                                          <p:attrName>style.visibility</p:attrName>
                                        </p:attrNameLst>
                                      </p:cBhvr>
                                      <p:to>
                                        <p:strVal val="visible"/>
                                      </p:to>
                                    </p:set>
                                    <p:animEffect filter="fade" transition="in">
                                      <p:cBhvr>
                                        <p:cTn dur="500"/>
                                        <p:tgtEl>
                                          <p:spTgt spid="164">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12"/>
          <p:cNvPicPr preferRelativeResize="0"/>
          <p:nvPr>
            <p:ph idx="1" type="body"/>
          </p:nvPr>
        </p:nvPicPr>
        <p:blipFill rotWithShape="1">
          <a:blip r:embed="rId3">
            <a:alphaModFix/>
          </a:blip>
          <a:srcRect b="0" l="0" r="0" t="0"/>
          <a:stretch/>
        </p:blipFill>
        <p:spPr>
          <a:xfrm>
            <a:off x="2145293" y="1461326"/>
            <a:ext cx="8527955" cy="4380410"/>
          </a:xfrm>
          <a:prstGeom prst="rect">
            <a:avLst/>
          </a:prstGeom>
          <a:noFill/>
          <a:ln>
            <a:noFill/>
          </a:ln>
        </p:spPr>
      </p:pic>
      <p:sp>
        <p:nvSpPr>
          <p:cNvPr id="172" name="Google Shape;172;p12"/>
          <p:cNvSpPr txBox="1"/>
          <p:nvPr/>
        </p:nvSpPr>
        <p:spPr>
          <a:xfrm>
            <a:off x="957532" y="267419"/>
            <a:ext cx="274320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0070C0"/>
                </a:solidFill>
                <a:latin typeface="Calibri"/>
                <a:ea typeface="Calibri"/>
                <a:cs typeface="Calibri"/>
                <a:sym typeface="Calibri"/>
              </a:rPr>
              <a:t>Swagger </a:t>
            </a:r>
            <a:endParaRPr b="0" i="0" sz="1800" u="none" cap="none" strike="noStrike">
              <a:solidFill>
                <a:schemeClr val="dk1"/>
              </a:solidFill>
              <a:latin typeface="Calibri"/>
              <a:ea typeface="Calibri"/>
              <a:cs typeface="Calibri"/>
              <a:sym typeface="Calibri"/>
            </a:endParaRPr>
          </a:p>
        </p:txBody>
      </p:sp>
      <p:pic>
        <p:nvPicPr>
          <p:cNvPr descr="Logo&#10;&#10;Description automatically generated" id="173" name="Google Shape;173;p12"/>
          <p:cNvPicPr preferRelativeResize="0"/>
          <p:nvPr/>
        </p:nvPicPr>
        <p:blipFill rotWithShape="1">
          <a:blip r:embed="rId4">
            <a:alphaModFix/>
          </a:blip>
          <a:srcRect b="0" l="0" r="0" t="0"/>
          <a:stretch/>
        </p:blipFill>
        <p:spPr>
          <a:xfrm>
            <a:off x="10299700" y="6086475"/>
            <a:ext cx="1343025" cy="4229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13"/>
          <p:cNvPicPr preferRelativeResize="0"/>
          <p:nvPr>
            <p:ph idx="1" type="body"/>
          </p:nvPr>
        </p:nvPicPr>
        <p:blipFill rotWithShape="1">
          <a:blip r:embed="rId3">
            <a:alphaModFix/>
          </a:blip>
          <a:srcRect b="0" l="0" r="0" t="0"/>
          <a:stretch/>
        </p:blipFill>
        <p:spPr>
          <a:xfrm>
            <a:off x="2259449" y="1605543"/>
            <a:ext cx="7456170" cy="4197925"/>
          </a:xfrm>
          <a:prstGeom prst="rect">
            <a:avLst/>
          </a:prstGeom>
          <a:noFill/>
          <a:ln>
            <a:noFill/>
          </a:ln>
        </p:spPr>
      </p:pic>
      <p:sp>
        <p:nvSpPr>
          <p:cNvPr id="179" name="Google Shape;179;p13"/>
          <p:cNvSpPr txBox="1"/>
          <p:nvPr/>
        </p:nvSpPr>
        <p:spPr>
          <a:xfrm>
            <a:off x="1072550" y="368061"/>
            <a:ext cx="2743200"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400"/>
              <a:buFont typeface="Arial"/>
              <a:buNone/>
            </a:pPr>
            <a:r>
              <a:rPr b="1" i="0" lang="en-US" sz="5400" u="none" cap="none" strike="noStrike">
                <a:solidFill>
                  <a:srgbClr val="0070C0"/>
                </a:solidFill>
                <a:latin typeface="Calibri"/>
                <a:ea typeface="Calibri"/>
                <a:cs typeface="Calibri"/>
                <a:sym typeface="Calibri"/>
              </a:rPr>
              <a:t>Postman</a:t>
            </a:r>
            <a:endParaRPr b="0" i="0" sz="1800" u="none" cap="none" strike="noStrike">
              <a:solidFill>
                <a:schemeClr val="dk1"/>
              </a:solidFill>
              <a:latin typeface="Calibri"/>
              <a:ea typeface="Calibri"/>
              <a:cs typeface="Calibri"/>
              <a:sym typeface="Calibri"/>
            </a:endParaRPr>
          </a:p>
        </p:txBody>
      </p:sp>
      <p:pic>
        <p:nvPicPr>
          <p:cNvPr descr="Logo&#10;&#10;Description automatically generated" id="180" name="Google Shape;180;p13"/>
          <p:cNvPicPr preferRelativeResize="0"/>
          <p:nvPr/>
        </p:nvPicPr>
        <p:blipFill rotWithShape="1">
          <a:blip r:embed="rId4">
            <a:alphaModFix/>
          </a:blip>
          <a:srcRect b="0" l="0" r="0" t="0"/>
          <a:stretch/>
        </p:blipFill>
        <p:spPr>
          <a:xfrm>
            <a:off x="10299700" y="6086475"/>
            <a:ext cx="1343025" cy="4229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50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Logo&#10;&#10;Description automatically generated" id="185" name="Google Shape;185;p14"/>
          <p:cNvPicPr preferRelativeResize="0"/>
          <p:nvPr/>
        </p:nvPicPr>
        <p:blipFill rotWithShape="1">
          <a:blip r:embed="rId3">
            <a:alphaModFix/>
          </a:blip>
          <a:srcRect b="0" l="0" r="0" t="0"/>
          <a:stretch/>
        </p:blipFill>
        <p:spPr>
          <a:xfrm>
            <a:off x="10299700" y="6086475"/>
            <a:ext cx="1343025" cy="422910"/>
          </a:xfrm>
          <a:prstGeom prst="rect">
            <a:avLst/>
          </a:prstGeom>
          <a:noFill/>
          <a:ln>
            <a:noFill/>
          </a:ln>
        </p:spPr>
      </p:pic>
      <p:sp>
        <p:nvSpPr>
          <p:cNvPr id="186" name="Google Shape;186;p14"/>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7" name="Google Shape;187;p14"/>
          <p:cNvSpPr txBox="1"/>
          <p:nvPr/>
        </p:nvSpPr>
        <p:spPr>
          <a:xfrm>
            <a:off x="6793393" y="297585"/>
            <a:ext cx="4188626" cy="5400184"/>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000000"/>
              </a:buClr>
              <a:buSzPts val="5200"/>
              <a:buFont typeface="Arial"/>
              <a:buNone/>
            </a:pPr>
            <a:r>
              <a:rPr b="1" i="0" lang="en-US" sz="5200" u="none" cap="none" strike="noStrike">
                <a:solidFill>
                  <a:schemeClr val="accent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pic>
        <p:nvPicPr>
          <p:cNvPr descr="Handshake" id="188" name="Google Shape;188;p14"/>
          <p:cNvPicPr preferRelativeResize="0"/>
          <p:nvPr/>
        </p:nvPicPr>
        <p:blipFill rotWithShape="1">
          <a:blip r:embed="rId4">
            <a:alphaModFix/>
          </a:blip>
          <a:srcRect b="0" l="0" r="0" t="0"/>
          <a:stretch/>
        </p:blipFill>
        <p:spPr>
          <a:xfrm>
            <a:off x="1116567" y="728905"/>
            <a:ext cx="5400185" cy="5400185"/>
          </a:xfrm>
          <a:prstGeom prst="rect">
            <a:avLst/>
          </a:prstGeom>
          <a:noFill/>
          <a:ln>
            <a:noFill/>
          </a:ln>
        </p:spPr>
      </p:pic>
      <p:pic>
        <p:nvPicPr>
          <p:cNvPr id="189" name="Google Shape;189;p14"/>
          <p:cNvPicPr preferRelativeResize="0"/>
          <p:nvPr/>
        </p:nvPicPr>
        <p:blipFill rotWithShape="1">
          <a:blip r:embed="rId5">
            <a:alphaModFix/>
          </a:blip>
          <a:srcRect b="0" l="0" r="0" t="0"/>
          <a:stretch/>
        </p:blipFill>
        <p:spPr>
          <a:xfrm>
            <a:off x="10356928" y="6129074"/>
            <a:ext cx="1228725" cy="409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5400"/>
              <a:buFont typeface="Calibri"/>
              <a:buNone/>
            </a:pPr>
            <a:r>
              <a:rPr b="1" lang="en-US" sz="5400">
                <a:solidFill>
                  <a:schemeClr val="accent1"/>
                </a:solidFill>
              </a:rPr>
              <a:t>Introduction to Web APIs </a:t>
            </a:r>
            <a:endParaRPr/>
          </a:p>
        </p:txBody>
      </p:sp>
      <p:sp>
        <p:nvSpPr>
          <p:cNvPr id="91" name="Google Shape;91;p2"/>
          <p:cNvSpPr txBox="1"/>
          <p:nvPr>
            <p:ph idx="1" type="body"/>
          </p:nvPr>
        </p:nvSpPr>
        <p:spPr>
          <a:xfrm>
            <a:off x="837565" y="2453640"/>
            <a:ext cx="6040120" cy="3024505"/>
          </a:xfrm>
          <a:prstGeom prst="rect">
            <a:avLst/>
          </a:prstGeom>
          <a:noFill/>
          <a:ln>
            <a:noFill/>
          </a:ln>
        </p:spPr>
        <p:txBody>
          <a:bodyPr anchorCtr="0" anchor="t" bIns="45700" lIns="91425" spcFirstLastPara="1" rIns="91425" wrap="square" tIns="45700">
            <a:normAutofit/>
          </a:bodyPr>
          <a:lstStyle/>
          <a:p>
            <a:pPr indent="-228600" lvl="0" marL="228600" rtl="0" algn="just">
              <a:lnSpc>
                <a:spcPct val="80000"/>
              </a:lnSpc>
              <a:spcBef>
                <a:spcPts val="0"/>
              </a:spcBef>
              <a:spcAft>
                <a:spcPts val="0"/>
              </a:spcAft>
              <a:buClr>
                <a:srgbClr val="5B9BD5"/>
              </a:buClr>
              <a:buSzPts val="2400"/>
              <a:buFont typeface="Arial"/>
              <a:buChar char="•"/>
            </a:pPr>
            <a:r>
              <a:rPr lang="en-US" sz="2400"/>
              <a:t>Web APIs are a type of web service that allows client applications to access data and functionality on a server. </a:t>
            </a:r>
            <a:endParaRPr/>
          </a:p>
          <a:p>
            <a:pPr indent="-228600" lvl="0" marL="228600" rtl="0" algn="just">
              <a:lnSpc>
                <a:spcPct val="80000"/>
              </a:lnSpc>
              <a:spcBef>
                <a:spcPts val="1100"/>
              </a:spcBef>
              <a:spcAft>
                <a:spcPts val="0"/>
              </a:spcAft>
              <a:buClr>
                <a:srgbClr val="5B9BD5"/>
              </a:buClr>
              <a:buSzPts val="2400"/>
              <a:buFont typeface="Arial"/>
              <a:buChar char="•"/>
            </a:pPr>
            <a:r>
              <a:rPr lang="en-US" sz="2400"/>
              <a:t> They are becoming increasingly popular in modern web development, as they allow developers to build more modular and scalable applications.</a:t>
            </a:r>
            <a:endParaRPr/>
          </a:p>
          <a:p>
            <a:pPr indent="-101600" lvl="0" marL="228600" rtl="0" algn="just">
              <a:lnSpc>
                <a:spcPct val="80000"/>
              </a:lnSpc>
              <a:spcBef>
                <a:spcPts val="1100"/>
              </a:spcBef>
              <a:spcAft>
                <a:spcPts val="0"/>
              </a:spcAft>
              <a:buClr>
                <a:srgbClr val="5B9BD5"/>
              </a:buClr>
              <a:buSzPts val="2000"/>
              <a:buFont typeface="Arial"/>
              <a:buNone/>
            </a:pPr>
            <a:r>
              <a:t/>
            </a:r>
            <a:endParaRPr sz="2000"/>
          </a:p>
        </p:txBody>
      </p:sp>
      <p:pic>
        <p:nvPicPr>
          <p:cNvPr descr="Logo&#10;&#10;Description automatically generated" id="92" name="Google Shape;92;p2"/>
          <p:cNvPicPr preferRelativeResize="0"/>
          <p:nvPr>
            <p:ph idx="2" type="body"/>
          </p:nvPr>
        </p:nvPicPr>
        <p:blipFill rotWithShape="1">
          <a:blip r:embed="rId3">
            <a:alphaModFix/>
          </a:blip>
          <a:srcRect b="0" l="0" r="0" t="0"/>
          <a:stretch/>
        </p:blipFill>
        <p:spPr>
          <a:xfrm>
            <a:off x="10299700" y="6086475"/>
            <a:ext cx="1343025" cy="422910"/>
          </a:xfrm>
          <a:prstGeom prst="rect">
            <a:avLst/>
          </a:prstGeom>
          <a:noFill/>
          <a:ln>
            <a:noFill/>
          </a:ln>
        </p:spPr>
      </p:pic>
      <p:pic>
        <p:nvPicPr>
          <p:cNvPr descr="25001316_7020614-removebg-preview" id="93" name="Google Shape;93;p2"/>
          <p:cNvPicPr preferRelativeResize="0"/>
          <p:nvPr/>
        </p:nvPicPr>
        <p:blipFill rotWithShape="1">
          <a:blip r:embed="rId4">
            <a:alphaModFix/>
          </a:blip>
          <a:srcRect b="0" l="0" r="0" t="0"/>
          <a:stretch/>
        </p:blipFill>
        <p:spPr>
          <a:xfrm>
            <a:off x="6877685" y="718820"/>
            <a:ext cx="5314315" cy="53676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5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0" st="0"/>
                                            </p:txEl>
                                          </p:spTgt>
                                        </p:tgtEl>
                                        <p:attrNameLst>
                                          <p:attrName>style.visibility</p:attrName>
                                        </p:attrNameLst>
                                      </p:cBhvr>
                                      <p:to>
                                        <p:strVal val="visible"/>
                                      </p:to>
                                    </p:set>
                                    <p:animEffect filter="fade" transition="in">
                                      <p:cBhvr>
                                        <p:cTn dur="500"/>
                                        <p:tgtEl>
                                          <p:spTgt spid="9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1" st="1"/>
                                            </p:txEl>
                                          </p:spTgt>
                                        </p:tgtEl>
                                        <p:attrNameLst>
                                          <p:attrName>style.visibility</p:attrName>
                                        </p:attrNameLst>
                                      </p:cBhvr>
                                      <p:to>
                                        <p:strVal val="visible"/>
                                      </p:to>
                                    </p:set>
                                    <p:animEffect filter="fade" transition="in">
                                      <p:cBhvr>
                                        <p:cTn dur="500"/>
                                        <p:tgtEl>
                                          <p:spTgt spid="9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xEl>
                                              <p:pRg end="2" st="2"/>
                                            </p:txEl>
                                          </p:spTgt>
                                        </p:tgtEl>
                                        <p:attrNameLst>
                                          <p:attrName>style.visibility</p:attrName>
                                        </p:attrNameLst>
                                      </p:cBhvr>
                                      <p:to>
                                        <p:strVal val="visible"/>
                                      </p:to>
                                    </p:set>
                                    <p:animEffect filter="fade" transition="in">
                                      <p:cBhvr>
                                        <p:cTn dur="500"/>
                                        <p:tgtEl>
                                          <p:spTgt spid="91">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4"/>
          <p:cNvSpPr txBox="1"/>
          <p:nvPr>
            <p:ph idx="1" type="body"/>
          </p:nvPr>
        </p:nvSpPr>
        <p:spPr>
          <a:xfrm>
            <a:off x="536575" y="-365125"/>
            <a:ext cx="10515600" cy="156972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t/>
            </a:r>
            <a:endParaRPr/>
          </a:p>
          <a:p>
            <a:pPr indent="0" lvl="0" marL="0" rtl="0" algn="just">
              <a:lnSpc>
                <a:spcPct val="90000"/>
              </a:lnSpc>
              <a:spcBef>
                <a:spcPts val="1000"/>
              </a:spcBef>
              <a:spcAft>
                <a:spcPts val="0"/>
              </a:spcAft>
              <a:buClr>
                <a:schemeClr val="dk1"/>
              </a:buClr>
              <a:buSzPts val="2800"/>
              <a:buNone/>
            </a:pPr>
            <a:r>
              <a:rPr lang="en-US"/>
              <a:t>Web APIs can be used to perform a variety of </a:t>
            </a:r>
            <a:r>
              <a:rPr b="1" lang="en-US"/>
              <a:t>tasks</a:t>
            </a:r>
            <a:r>
              <a:rPr lang="en-US"/>
              <a:t>, such as:</a:t>
            </a:r>
            <a:endParaRPr/>
          </a:p>
          <a:p>
            <a:pPr indent="0" lvl="0" marL="0" rtl="0" algn="just">
              <a:lnSpc>
                <a:spcPct val="90000"/>
              </a:lnSpc>
              <a:spcBef>
                <a:spcPts val="1000"/>
              </a:spcBef>
              <a:spcAft>
                <a:spcPts val="0"/>
              </a:spcAft>
              <a:buClr>
                <a:schemeClr val="dk1"/>
              </a:buClr>
              <a:buSzPts val="2800"/>
              <a:buNone/>
            </a:pPr>
            <a:r>
              <a:t/>
            </a:r>
            <a:endParaRPr/>
          </a:p>
          <a:p>
            <a:pPr indent="-50165" lvl="0" marL="724535" rtl="0" algn="just">
              <a:lnSpc>
                <a:spcPct val="90000"/>
              </a:lnSpc>
              <a:spcBef>
                <a:spcPts val="1000"/>
              </a:spcBef>
              <a:spcAft>
                <a:spcPts val="0"/>
              </a:spcAft>
              <a:buClr>
                <a:srgbClr val="5B9BD5"/>
              </a:buClr>
              <a:buSzPts val="2800"/>
              <a:buNone/>
            </a:pPr>
            <a:r>
              <a:t/>
            </a:r>
            <a:endParaRPr/>
          </a:p>
        </p:txBody>
      </p:sp>
      <p:pic>
        <p:nvPicPr>
          <p:cNvPr descr="Logo&#10;&#10;Description automatically generated" id="99" name="Google Shape;99;p4"/>
          <p:cNvPicPr preferRelativeResize="0"/>
          <p:nvPr>
            <p:ph idx="1" type="body"/>
          </p:nvPr>
        </p:nvPicPr>
        <p:blipFill rotWithShape="1">
          <a:blip r:embed="rId3">
            <a:alphaModFix/>
          </a:blip>
          <a:srcRect b="0" l="0" r="0" t="0"/>
          <a:stretch/>
        </p:blipFill>
        <p:spPr>
          <a:xfrm>
            <a:off x="10299700" y="6086475"/>
            <a:ext cx="1343025" cy="422910"/>
          </a:xfrm>
          <a:prstGeom prst="rect">
            <a:avLst/>
          </a:prstGeom>
          <a:noFill/>
          <a:ln>
            <a:noFill/>
          </a:ln>
        </p:spPr>
      </p:pic>
      <p:pic>
        <p:nvPicPr>
          <p:cNvPr descr="6215768_58071_prev_ui (1)" id="100" name="Google Shape;100;p4"/>
          <p:cNvPicPr preferRelativeResize="0"/>
          <p:nvPr/>
        </p:nvPicPr>
        <p:blipFill rotWithShape="1">
          <a:blip r:embed="rId4">
            <a:alphaModFix/>
          </a:blip>
          <a:srcRect b="0" l="0" r="0" t="0"/>
          <a:stretch/>
        </p:blipFill>
        <p:spPr>
          <a:xfrm>
            <a:off x="2302510" y="1570355"/>
            <a:ext cx="7428865" cy="4938395"/>
          </a:xfrm>
          <a:prstGeom prst="rect">
            <a:avLst/>
          </a:prstGeom>
          <a:noFill/>
          <a:ln>
            <a:noFill/>
          </a:ln>
        </p:spPr>
      </p:pic>
      <p:sp>
        <p:nvSpPr>
          <p:cNvPr id="101" name="Google Shape;101;p4"/>
          <p:cNvSpPr txBox="1"/>
          <p:nvPr/>
        </p:nvSpPr>
        <p:spPr>
          <a:xfrm>
            <a:off x="3825875" y="2064385"/>
            <a:ext cx="3353435" cy="521970"/>
          </a:xfrm>
          <a:prstGeom prst="rect">
            <a:avLst/>
          </a:prstGeom>
          <a:noFill/>
          <a:ln>
            <a:noFill/>
          </a:ln>
        </p:spPr>
        <p:txBody>
          <a:bodyPr anchorCtr="0" anchor="t" bIns="45700" lIns="91425" spcFirstLastPara="1" rIns="91425" wrap="square" tIns="45700">
            <a:spAutoFit/>
          </a:bodyPr>
          <a:lstStyle/>
          <a:p>
            <a:pPr indent="-227965" lvl="0" marL="724535" marR="0" rtl="0" algn="just">
              <a:lnSpc>
                <a:spcPct val="100000"/>
              </a:lnSpc>
              <a:spcBef>
                <a:spcPts val="0"/>
              </a:spcBef>
              <a:spcAft>
                <a:spcPts val="0"/>
              </a:spcAft>
              <a:buClr>
                <a:srgbClr val="000000"/>
              </a:buClr>
              <a:buSzPts val="2800"/>
              <a:buFont typeface="Arial"/>
              <a:buNone/>
            </a:pPr>
            <a:r>
              <a:rPr b="0" i="0" lang="en-US" sz="2800" u="none" cap="none" strike="noStrike">
                <a:solidFill>
                  <a:srgbClr val="0070C0"/>
                </a:solidFill>
                <a:latin typeface="Calibri"/>
                <a:ea typeface="Calibri"/>
                <a:cs typeface="Calibri"/>
                <a:sym typeface="Calibri"/>
              </a:rPr>
              <a:t>Retrieving data</a:t>
            </a:r>
            <a:endParaRPr b="0" i="0" sz="1400" u="none" cap="none" strike="noStrike">
              <a:solidFill>
                <a:srgbClr val="000000"/>
              </a:solidFill>
              <a:latin typeface="Arial"/>
              <a:ea typeface="Arial"/>
              <a:cs typeface="Arial"/>
              <a:sym typeface="Arial"/>
            </a:endParaRPr>
          </a:p>
        </p:txBody>
      </p:sp>
      <p:sp>
        <p:nvSpPr>
          <p:cNvPr id="102" name="Google Shape;102;p4"/>
          <p:cNvSpPr txBox="1"/>
          <p:nvPr/>
        </p:nvSpPr>
        <p:spPr>
          <a:xfrm>
            <a:off x="3825875" y="2705735"/>
            <a:ext cx="2635250" cy="521970"/>
          </a:xfrm>
          <a:prstGeom prst="rect">
            <a:avLst/>
          </a:prstGeom>
          <a:noFill/>
          <a:ln>
            <a:noFill/>
          </a:ln>
        </p:spPr>
        <p:txBody>
          <a:bodyPr anchorCtr="0" anchor="t" bIns="45700" lIns="91425" spcFirstLastPara="1" rIns="91425" wrap="square" tIns="45700">
            <a:spAutoFit/>
          </a:bodyPr>
          <a:lstStyle/>
          <a:p>
            <a:pPr indent="-227965" lvl="0" marL="724535" marR="0" rtl="0" algn="just">
              <a:lnSpc>
                <a:spcPct val="100000"/>
              </a:lnSpc>
              <a:spcBef>
                <a:spcPts val="0"/>
              </a:spcBef>
              <a:spcAft>
                <a:spcPts val="0"/>
              </a:spcAft>
              <a:buClr>
                <a:srgbClr val="000000"/>
              </a:buClr>
              <a:buSzPts val="2800"/>
              <a:buFont typeface="Arial"/>
              <a:buNone/>
            </a:pPr>
            <a:r>
              <a:rPr b="0" i="0" lang="en-US" sz="2800" u="none" cap="none" strike="noStrike">
                <a:solidFill>
                  <a:srgbClr val="0070C0"/>
                </a:solidFill>
                <a:latin typeface="Calibri"/>
                <a:ea typeface="Calibri"/>
                <a:cs typeface="Calibri"/>
                <a:sym typeface="Calibri"/>
              </a:rPr>
              <a:t>Sending data</a:t>
            </a:r>
            <a:endParaRPr b="0" i="0" sz="1400" u="none" cap="none" strike="noStrike">
              <a:solidFill>
                <a:srgbClr val="000000"/>
              </a:solidFill>
              <a:latin typeface="Arial"/>
              <a:ea typeface="Arial"/>
              <a:cs typeface="Arial"/>
              <a:sym typeface="Arial"/>
            </a:endParaRPr>
          </a:p>
        </p:txBody>
      </p:sp>
      <p:sp>
        <p:nvSpPr>
          <p:cNvPr id="103" name="Google Shape;103;p4"/>
          <p:cNvSpPr txBox="1"/>
          <p:nvPr/>
        </p:nvSpPr>
        <p:spPr>
          <a:xfrm>
            <a:off x="4286250" y="3267710"/>
            <a:ext cx="3270885" cy="5219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70C0"/>
                </a:solidFill>
                <a:latin typeface="Calibri"/>
                <a:ea typeface="Calibri"/>
                <a:cs typeface="Calibri"/>
                <a:sym typeface="Calibri"/>
              </a:rPr>
              <a:t>Exchanging messages</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1075690" y="238125"/>
            <a:ext cx="10801350" cy="132588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4800"/>
              <a:buFont typeface="Calibri"/>
              <a:buNone/>
            </a:pPr>
            <a:r>
              <a:rPr b="1" lang="en-US" sz="4800">
                <a:solidFill>
                  <a:schemeClr val="accent1"/>
                </a:solidFill>
              </a:rPr>
              <a:t>What are the benefits of using Web APIs?</a:t>
            </a:r>
            <a:endParaRPr/>
          </a:p>
        </p:txBody>
      </p:sp>
      <p:sp>
        <p:nvSpPr>
          <p:cNvPr id="109" name="Google Shape;109;p3"/>
          <p:cNvSpPr txBox="1"/>
          <p:nvPr>
            <p:ph idx="1" type="body"/>
          </p:nvPr>
        </p:nvSpPr>
        <p:spPr>
          <a:xfrm>
            <a:off x="1075690" y="2690495"/>
            <a:ext cx="4295775" cy="2776855"/>
          </a:xfrm>
          <a:prstGeom prst="rect">
            <a:avLst/>
          </a:prstGeom>
          <a:noFill/>
          <a:ln>
            <a:noFill/>
          </a:ln>
        </p:spPr>
        <p:txBody>
          <a:bodyPr anchorCtr="0" anchor="t" bIns="45700" lIns="91425" spcFirstLastPara="1" rIns="91425" wrap="square" tIns="45700">
            <a:noAutofit/>
          </a:bodyPr>
          <a:lstStyle/>
          <a:p>
            <a:pPr indent="-571499" lvl="0" marL="948689" rtl="0" algn="just">
              <a:lnSpc>
                <a:spcPct val="90000"/>
              </a:lnSpc>
              <a:spcBef>
                <a:spcPts val="0"/>
              </a:spcBef>
              <a:spcAft>
                <a:spcPts val="0"/>
              </a:spcAft>
              <a:buClr>
                <a:srgbClr val="5B9BD5"/>
              </a:buClr>
              <a:buSzPts val="3200"/>
              <a:buFont typeface="Arial"/>
              <a:buChar char="•"/>
            </a:pPr>
            <a:r>
              <a:rPr lang="en-US" sz="3200"/>
              <a:t>Modularization</a:t>
            </a:r>
            <a:endParaRPr/>
          </a:p>
          <a:p>
            <a:pPr indent="-571499" lvl="0" marL="948689" rtl="0" algn="just">
              <a:lnSpc>
                <a:spcPct val="90000"/>
              </a:lnSpc>
              <a:spcBef>
                <a:spcPts val="1000"/>
              </a:spcBef>
              <a:spcAft>
                <a:spcPts val="0"/>
              </a:spcAft>
              <a:buClr>
                <a:srgbClr val="5B9BD5"/>
              </a:buClr>
              <a:buSzPts val="3200"/>
              <a:buFont typeface="Arial"/>
              <a:buChar char="•"/>
            </a:pPr>
            <a:r>
              <a:rPr lang="en-US" sz="3200"/>
              <a:t>Scalability</a:t>
            </a:r>
            <a:endParaRPr/>
          </a:p>
          <a:p>
            <a:pPr indent="-571499" lvl="0" marL="948689" rtl="0" algn="just">
              <a:lnSpc>
                <a:spcPct val="90000"/>
              </a:lnSpc>
              <a:spcBef>
                <a:spcPts val="1000"/>
              </a:spcBef>
              <a:spcAft>
                <a:spcPts val="0"/>
              </a:spcAft>
              <a:buClr>
                <a:srgbClr val="5B9BD5"/>
              </a:buClr>
              <a:buSzPts val="3200"/>
              <a:buFont typeface="Arial"/>
              <a:buChar char="•"/>
            </a:pPr>
            <a:r>
              <a:rPr lang="en-US" sz="3200"/>
              <a:t>Reusability</a:t>
            </a:r>
            <a:endParaRPr/>
          </a:p>
        </p:txBody>
      </p:sp>
      <p:pic>
        <p:nvPicPr>
          <p:cNvPr descr="Logo&#10;&#10;Description automatically generated" id="110" name="Google Shape;110;p3"/>
          <p:cNvPicPr preferRelativeResize="0"/>
          <p:nvPr>
            <p:ph idx="1" type="body"/>
          </p:nvPr>
        </p:nvPicPr>
        <p:blipFill rotWithShape="1">
          <a:blip r:embed="rId3">
            <a:alphaModFix/>
          </a:blip>
          <a:srcRect b="0" l="0" r="0" t="0"/>
          <a:stretch/>
        </p:blipFill>
        <p:spPr>
          <a:xfrm>
            <a:off x="10299700" y="6086475"/>
            <a:ext cx="1343025" cy="422910"/>
          </a:xfrm>
          <a:prstGeom prst="rect">
            <a:avLst/>
          </a:prstGeom>
          <a:noFill/>
          <a:ln>
            <a:noFill/>
          </a:ln>
        </p:spPr>
      </p:pic>
      <p:pic>
        <p:nvPicPr>
          <p:cNvPr descr="25834502_7141762-removebg-preview" id="111" name="Google Shape;111;p3"/>
          <p:cNvPicPr preferRelativeResize="0"/>
          <p:nvPr/>
        </p:nvPicPr>
        <p:blipFill rotWithShape="1">
          <a:blip r:embed="rId4">
            <a:alphaModFix/>
          </a:blip>
          <a:srcRect b="0" l="0" r="0" t="0"/>
          <a:stretch/>
        </p:blipFill>
        <p:spPr>
          <a:xfrm>
            <a:off x="4989195" y="1754505"/>
            <a:ext cx="6383655" cy="390461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500"/>
                                        <p:tgtEl>
                                          <p:spTgt spid="1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animEffect filter="fade" transition="in">
                                      <p:cBhvr>
                                        <p:cTn dur="500"/>
                                        <p:tgtEl>
                                          <p:spTgt spid="10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animEffect filter="fade" transition="in">
                                      <p:cBhvr>
                                        <p:cTn dur="500"/>
                                        <p:tgtEl>
                                          <p:spTgt spid="10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animEffect filter="fade" transition="in">
                                      <p:cBhvr>
                                        <p:cTn dur="500"/>
                                        <p:tgtEl>
                                          <p:spTgt spid="10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5"/>
          <p:cNvSpPr txBox="1"/>
          <p:nvPr>
            <p:ph type="title"/>
          </p:nvPr>
        </p:nvSpPr>
        <p:spPr>
          <a:xfrm>
            <a:off x="838200" y="317500"/>
            <a:ext cx="8369300" cy="132588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70C0"/>
              </a:buClr>
              <a:buSzPts val="5400"/>
              <a:buFont typeface="Calibri"/>
              <a:buNone/>
            </a:pPr>
            <a:r>
              <a:rPr b="1" lang="en-US" sz="5400">
                <a:solidFill>
                  <a:srgbClr val="0070C0"/>
                </a:solidFill>
              </a:rPr>
              <a:t>RESTful API </a:t>
            </a:r>
            <a:endParaRPr/>
          </a:p>
        </p:txBody>
      </p:sp>
      <p:sp>
        <p:nvSpPr>
          <p:cNvPr id="117" name="Google Shape;117;p5"/>
          <p:cNvSpPr txBox="1"/>
          <p:nvPr>
            <p:ph idx="1" type="body"/>
          </p:nvPr>
        </p:nvSpPr>
        <p:spPr>
          <a:xfrm>
            <a:off x="838200" y="2448560"/>
            <a:ext cx="6466840" cy="2764790"/>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5B9BD5"/>
              </a:buClr>
              <a:buSzPts val="2400"/>
              <a:buChar char="•"/>
            </a:pPr>
            <a:r>
              <a:rPr lang="en-US" sz="2400"/>
              <a:t>RESTful APIs are a type of API that follows the REST architectural style.</a:t>
            </a:r>
            <a:endParaRPr/>
          </a:p>
          <a:p>
            <a:pPr indent="-228600" lvl="0" marL="228600" rtl="0" algn="just">
              <a:lnSpc>
                <a:spcPct val="90000"/>
              </a:lnSpc>
              <a:spcBef>
                <a:spcPts val="1000"/>
              </a:spcBef>
              <a:spcAft>
                <a:spcPts val="0"/>
              </a:spcAft>
              <a:buClr>
                <a:srgbClr val="5B9BD5"/>
              </a:buClr>
              <a:buSzPts val="2400"/>
              <a:buChar char="•"/>
            </a:pPr>
            <a:r>
              <a:rPr lang="en-US" sz="2400"/>
              <a:t> REST stands for Representational State Transfer, and it is a set of design principles that define how web services should be built.</a:t>
            </a:r>
            <a:endParaRPr/>
          </a:p>
          <a:p>
            <a:pPr indent="0" lvl="0" marL="0" rtl="0" algn="just">
              <a:lnSpc>
                <a:spcPct val="90000"/>
              </a:lnSpc>
              <a:spcBef>
                <a:spcPts val="1000"/>
              </a:spcBef>
              <a:spcAft>
                <a:spcPts val="0"/>
              </a:spcAft>
              <a:buClr>
                <a:srgbClr val="5B9BD5"/>
              </a:buClr>
              <a:buSzPts val="2400"/>
              <a:buNone/>
            </a:pPr>
            <a:r>
              <a:t/>
            </a:r>
            <a:endParaRPr sz="2400"/>
          </a:p>
        </p:txBody>
      </p:sp>
      <p:pic>
        <p:nvPicPr>
          <p:cNvPr descr="Logo&#10;&#10;Description automatically generated" id="118" name="Google Shape;118;p5"/>
          <p:cNvPicPr preferRelativeResize="0"/>
          <p:nvPr>
            <p:ph idx="1" type="body"/>
          </p:nvPr>
        </p:nvPicPr>
        <p:blipFill rotWithShape="1">
          <a:blip r:embed="rId3">
            <a:alphaModFix/>
          </a:blip>
          <a:srcRect b="0" l="0" r="0" t="0"/>
          <a:stretch/>
        </p:blipFill>
        <p:spPr>
          <a:xfrm>
            <a:off x="10299700" y="6086475"/>
            <a:ext cx="1343025" cy="422910"/>
          </a:xfrm>
          <a:prstGeom prst="rect">
            <a:avLst/>
          </a:prstGeom>
          <a:noFill/>
          <a:ln>
            <a:noFill/>
          </a:ln>
        </p:spPr>
      </p:pic>
      <p:pic>
        <p:nvPicPr>
          <p:cNvPr id="119" name="Google Shape;119;p5"/>
          <p:cNvPicPr preferRelativeResize="0"/>
          <p:nvPr/>
        </p:nvPicPr>
        <p:blipFill rotWithShape="1">
          <a:blip r:embed="rId4">
            <a:alphaModFix/>
          </a:blip>
          <a:srcRect b="0" l="0" r="0" t="0"/>
          <a:stretch/>
        </p:blipFill>
        <p:spPr>
          <a:xfrm>
            <a:off x="6923405" y="1374140"/>
            <a:ext cx="5036820" cy="38392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5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5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5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500"/>
                                        <p:tgtEl>
                                          <p:spTgt spid="117">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6"/>
          <p:cNvSpPr txBox="1"/>
          <p:nvPr>
            <p:ph idx="1" type="body"/>
          </p:nvPr>
        </p:nvSpPr>
        <p:spPr>
          <a:xfrm>
            <a:off x="838200" y="1825625"/>
            <a:ext cx="6047740" cy="4351655"/>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rgbClr val="5B9BD5"/>
              </a:buClr>
              <a:buSzPct val="100000"/>
              <a:buNone/>
            </a:pPr>
            <a:r>
              <a:t/>
            </a:r>
            <a:endParaRPr sz="2400"/>
          </a:p>
          <a:p>
            <a:pPr indent="-86995" lvl="0" marL="729615" rtl="0" algn="just">
              <a:lnSpc>
                <a:spcPct val="90000"/>
              </a:lnSpc>
              <a:spcBef>
                <a:spcPts val="1000"/>
              </a:spcBef>
              <a:spcAft>
                <a:spcPts val="0"/>
              </a:spcAft>
              <a:buClr>
                <a:srgbClr val="5B9BD5"/>
              </a:buClr>
              <a:buSzPct val="100000"/>
              <a:buNone/>
            </a:pPr>
            <a:r>
              <a:t/>
            </a:r>
            <a:endParaRPr sz="2400"/>
          </a:p>
          <a:p>
            <a:pPr indent="-227965" lvl="0" marL="729615" rtl="0" algn="just">
              <a:lnSpc>
                <a:spcPct val="90000"/>
              </a:lnSpc>
              <a:spcBef>
                <a:spcPts val="1000"/>
              </a:spcBef>
              <a:spcAft>
                <a:spcPts val="0"/>
              </a:spcAft>
              <a:buClr>
                <a:srgbClr val="5B9BD5"/>
              </a:buClr>
              <a:buSzPct val="100000"/>
              <a:buChar char="•"/>
            </a:pPr>
            <a:r>
              <a:rPr lang="en-US" sz="2400"/>
              <a:t>Resources: Everything in a RESTful API is a resource. A resource can be anything, such as a user, a product, or an order.</a:t>
            </a:r>
            <a:endParaRPr sz="2400"/>
          </a:p>
          <a:p>
            <a:pPr indent="-227965" lvl="0" marL="729615" rtl="0" algn="just">
              <a:lnSpc>
                <a:spcPct val="90000"/>
              </a:lnSpc>
              <a:spcBef>
                <a:spcPts val="1000"/>
              </a:spcBef>
              <a:spcAft>
                <a:spcPts val="0"/>
              </a:spcAft>
              <a:buClr>
                <a:srgbClr val="5B9BD5"/>
              </a:buClr>
              <a:buSzPct val="100000"/>
              <a:buChar char="•"/>
            </a:pPr>
            <a:r>
              <a:rPr lang="en-US" sz="2400"/>
              <a:t>URIs: Each resource is identified by a unique URI.</a:t>
            </a:r>
            <a:endParaRPr sz="2400"/>
          </a:p>
          <a:p>
            <a:pPr indent="-227965" lvl="0" marL="729615" rtl="0" algn="just">
              <a:lnSpc>
                <a:spcPct val="90000"/>
              </a:lnSpc>
              <a:spcBef>
                <a:spcPts val="1000"/>
              </a:spcBef>
              <a:spcAft>
                <a:spcPts val="0"/>
              </a:spcAft>
              <a:buClr>
                <a:srgbClr val="5B9BD5"/>
              </a:buClr>
              <a:buSzPct val="100000"/>
              <a:buChar char="•"/>
            </a:pPr>
            <a:r>
              <a:rPr lang="en-US" sz="2400"/>
              <a:t>HTTP methods: The four HTTP methods (GET, POST, PUT, and DELETE) are used to perform CRUD operations on resources.</a:t>
            </a:r>
            <a:endParaRPr sz="2400"/>
          </a:p>
          <a:p>
            <a:pPr indent="-227965" lvl="0" marL="729615" rtl="0" algn="just">
              <a:lnSpc>
                <a:spcPct val="90000"/>
              </a:lnSpc>
              <a:spcBef>
                <a:spcPts val="1000"/>
              </a:spcBef>
              <a:spcAft>
                <a:spcPts val="0"/>
              </a:spcAft>
              <a:buClr>
                <a:srgbClr val="5B9BD5"/>
              </a:buClr>
              <a:buSzPct val="100000"/>
              <a:buChar char="•"/>
            </a:pPr>
            <a:r>
              <a:rPr lang="en-US" sz="2400"/>
              <a:t>Representations: Resources are represented in a variety of formats, such as JSON, XML, and HTML.</a:t>
            </a:r>
            <a:endParaRPr sz="2400"/>
          </a:p>
          <a:p>
            <a:pPr indent="-87629" lvl="0" marL="228600" rtl="0" algn="l">
              <a:lnSpc>
                <a:spcPct val="90000"/>
              </a:lnSpc>
              <a:spcBef>
                <a:spcPts val="1000"/>
              </a:spcBef>
              <a:spcAft>
                <a:spcPts val="0"/>
              </a:spcAft>
              <a:buClr>
                <a:schemeClr val="dk1"/>
              </a:buClr>
              <a:buSzPct val="100000"/>
              <a:buNone/>
            </a:pPr>
            <a:r>
              <a:t/>
            </a:r>
            <a:endParaRPr sz="2400"/>
          </a:p>
        </p:txBody>
      </p:sp>
      <p:sp>
        <p:nvSpPr>
          <p:cNvPr id="125" name="Google Shape;12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70C0"/>
              </a:buClr>
              <a:buSzPts val="5400"/>
              <a:buFont typeface="Calibri"/>
              <a:buNone/>
            </a:pPr>
            <a:r>
              <a:rPr b="1" lang="en-US" sz="5400">
                <a:solidFill>
                  <a:srgbClr val="0070C0"/>
                </a:solidFill>
              </a:rPr>
              <a:t>RESTful API design principles</a:t>
            </a:r>
            <a:endParaRPr/>
          </a:p>
        </p:txBody>
      </p:sp>
      <p:pic>
        <p:nvPicPr>
          <p:cNvPr descr="7015995-removebg-preview" id="126" name="Google Shape;126;p6"/>
          <p:cNvPicPr preferRelativeResize="0"/>
          <p:nvPr>
            <p:ph idx="2" type="body"/>
          </p:nvPr>
        </p:nvPicPr>
        <p:blipFill rotWithShape="1">
          <a:blip r:embed="rId3">
            <a:alphaModFix/>
          </a:blip>
          <a:srcRect b="0" l="0" r="0" t="0"/>
          <a:stretch/>
        </p:blipFill>
        <p:spPr>
          <a:xfrm>
            <a:off x="7430075" y="2103750"/>
            <a:ext cx="4479300" cy="3658500"/>
          </a:xfrm>
          <a:prstGeom prst="rect">
            <a:avLst/>
          </a:prstGeom>
          <a:noFill/>
          <a:ln>
            <a:noFill/>
          </a:ln>
        </p:spPr>
      </p:pic>
      <p:sp>
        <p:nvSpPr>
          <p:cNvPr id="127" name="Google Shape;127;p6"/>
          <p:cNvSpPr txBox="1"/>
          <p:nvPr/>
        </p:nvSpPr>
        <p:spPr>
          <a:xfrm>
            <a:off x="1016000" y="1643380"/>
            <a:ext cx="8681720" cy="46037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5B9BD5"/>
              </a:buClr>
              <a:buSzPts val="2400"/>
              <a:buFont typeface="Calibri"/>
              <a:buNone/>
            </a:pPr>
            <a:r>
              <a:rPr b="0" i="0" lang="en-US" sz="2400" u="none" cap="none" strike="noStrike">
                <a:solidFill>
                  <a:schemeClr val="dk1"/>
                </a:solidFill>
                <a:latin typeface="Calibri"/>
                <a:ea typeface="Calibri"/>
                <a:cs typeface="Calibri"/>
                <a:sym typeface="Calibri"/>
              </a:rPr>
              <a:t>The following are some of the key principles of RESTful API design:</a:t>
            </a:r>
            <a:endParaRPr b="0" i="0" sz="2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9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7"/>
          <p:cNvSpPr txBox="1"/>
          <p:nvPr>
            <p:ph type="title"/>
          </p:nvPr>
        </p:nvSpPr>
        <p:spPr>
          <a:xfrm>
            <a:off x="838200" y="3337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4400"/>
              <a:buFont typeface="Calibri"/>
              <a:buNone/>
            </a:pPr>
            <a:r>
              <a:rPr b="1" lang="en-US">
                <a:solidFill>
                  <a:srgbClr val="0070C0"/>
                </a:solidFill>
              </a:rPr>
              <a:t>Controller-based API</a:t>
            </a:r>
            <a:endParaRPr/>
          </a:p>
        </p:txBody>
      </p:sp>
      <p:sp>
        <p:nvSpPr>
          <p:cNvPr id="133" name="Google Shape;133;p7"/>
          <p:cNvSpPr txBox="1"/>
          <p:nvPr>
            <p:ph idx="1" type="body"/>
          </p:nvPr>
        </p:nvSpPr>
        <p:spPr>
          <a:xfrm>
            <a:off x="838200" y="1991360"/>
            <a:ext cx="6610350" cy="3526790"/>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chemeClr val="dk1"/>
              </a:buClr>
              <a:buSzPts val="2800"/>
              <a:buChar char="•"/>
            </a:pPr>
            <a:r>
              <a:rPr lang="en-US"/>
              <a:t>A controller-based API is a type of API that uses controllers to handle HTTP requests and return responses.</a:t>
            </a:r>
            <a:endParaRPr/>
          </a:p>
          <a:p>
            <a:pPr indent="-228600" lvl="0" marL="228600" rtl="0" algn="just">
              <a:lnSpc>
                <a:spcPct val="90000"/>
              </a:lnSpc>
              <a:spcBef>
                <a:spcPts val="1000"/>
              </a:spcBef>
              <a:spcAft>
                <a:spcPts val="0"/>
              </a:spcAft>
              <a:buClr>
                <a:schemeClr val="dk1"/>
              </a:buClr>
              <a:buSzPts val="2800"/>
              <a:buChar char="•"/>
            </a:pPr>
            <a:r>
              <a:rPr lang="en-US"/>
              <a:t> Controllers are classes that inherit from the ControllerBase class and contain methods that are called action methods.</a:t>
            </a:r>
            <a:endParaRPr/>
          </a:p>
          <a:p>
            <a:pPr indent="-228600" lvl="0" marL="228600" rtl="0" algn="just">
              <a:lnSpc>
                <a:spcPct val="90000"/>
              </a:lnSpc>
              <a:spcBef>
                <a:spcPts val="1000"/>
              </a:spcBef>
              <a:spcAft>
                <a:spcPts val="0"/>
              </a:spcAft>
              <a:buClr>
                <a:schemeClr val="dk1"/>
              </a:buClr>
              <a:buSzPts val="2800"/>
              <a:buChar char="•"/>
            </a:pPr>
            <a:r>
              <a:rPr lang="en-US"/>
              <a:t>Action methods are used to handle specific types of HTTP requests, such as GET, POST, PUT, and DELETE.</a:t>
            </a:r>
            <a:endParaRPr/>
          </a:p>
        </p:txBody>
      </p:sp>
      <p:pic>
        <p:nvPicPr>
          <p:cNvPr descr="Logo&#10;&#10;Description automatically generated" id="134" name="Google Shape;134;p7"/>
          <p:cNvPicPr preferRelativeResize="0"/>
          <p:nvPr>
            <p:ph idx="1" type="body"/>
          </p:nvPr>
        </p:nvPicPr>
        <p:blipFill rotWithShape="1">
          <a:blip r:embed="rId3">
            <a:alphaModFix/>
          </a:blip>
          <a:srcRect b="0" l="0" r="0" t="0"/>
          <a:stretch/>
        </p:blipFill>
        <p:spPr>
          <a:xfrm>
            <a:off x="10299700" y="6086475"/>
            <a:ext cx="1343025" cy="422910"/>
          </a:xfrm>
          <a:prstGeom prst="rect">
            <a:avLst/>
          </a:prstGeom>
          <a:noFill/>
          <a:ln>
            <a:noFill/>
          </a:ln>
        </p:spPr>
      </p:pic>
      <p:pic>
        <p:nvPicPr>
          <p:cNvPr id="135" name="Google Shape;135;p7"/>
          <p:cNvPicPr preferRelativeResize="0"/>
          <p:nvPr/>
        </p:nvPicPr>
        <p:blipFill rotWithShape="1">
          <a:blip r:embed="rId4">
            <a:alphaModFix/>
          </a:blip>
          <a:srcRect b="0" l="0" r="0" t="0"/>
          <a:stretch/>
        </p:blipFill>
        <p:spPr>
          <a:xfrm>
            <a:off x="7543800" y="799525"/>
            <a:ext cx="4394825" cy="4718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5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5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5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500"/>
                                        <p:tgtEl>
                                          <p:spTgt spid="13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5400"/>
              <a:buFont typeface="Calibri"/>
              <a:buNone/>
            </a:pPr>
            <a:r>
              <a:rPr b="1" lang="en-US" sz="5400">
                <a:solidFill>
                  <a:srgbClr val="0070C0"/>
                </a:solidFill>
              </a:rPr>
              <a:t>Minimal API</a:t>
            </a:r>
            <a:endParaRPr/>
          </a:p>
        </p:txBody>
      </p:sp>
      <p:sp>
        <p:nvSpPr>
          <p:cNvPr id="141" name="Google Shape;141;p8"/>
          <p:cNvSpPr txBox="1"/>
          <p:nvPr>
            <p:ph idx="1" type="body"/>
          </p:nvPr>
        </p:nvSpPr>
        <p:spPr>
          <a:xfrm>
            <a:off x="1092200" y="1944370"/>
            <a:ext cx="6482080" cy="435165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5B9BD5"/>
              </a:buClr>
              <a:buSzPts val="2800"/>
              <a:buChar char="•"/>
            </a:pPr>
            <a:r>
              <a:rPr lang="en-US"/>
              <a:t>Minimal APIs are a simplified approach for building fast HTTP APIs with ASP.NET Core. </a:t>
            </a:r>
            <a:endParaRPr/>
          </a:p>
          <a:p>
            <a:pPr indent="-228600" lvl="0" marL="228600" rtl="0" algn="just">
              <a:lnSpc>
                <a:spcPct val="90000"/>
              </a:lnSpc>
              <a:spcBef>
                <a:spcPts val="1000"/>
              </a:spcBef>
              <a:spcAft>
                <a:spcPts val="0"/>
              </a:spcAft>
              <a:buClr>
                <a:srgbClr val="5B9BD5"/>
              </a:buClr>
              <a:buSzPts val="2800"/>
              <a:buChar char="•"/>
            </a:pPr>
            <a:r>
              <a:rPr lang="en-US"/>
              <a:t>You can build fully functioning REST endpoints with minimal code and configuration.</a:t>
            </a:r>
            <a:endParaRPr/>
          </a:p>
          <a:p>
            <a:pPr indent="-228600" lvl="0" marL="228600" rtl="0" algn="just">
              <a:lnSpc>
                <a:spcPct val="90000"/>
              </a:lnSpc>
              <a:spcBef>
                <a:spcPts val="1000"/>
              </a:spcBef>
              <a:spcAft>
                <a:spcPts val="0"/>
              </a:spcAft>
              <a:buClr>
                <a:srgbClr val="5B9BD5"/>
              </a:buClr>
              <a:buSzPts val="2800"/>
              <a:buChar char="•"/>
            </a:pPr>
            <a:r>
              <a:rPr lang="en-US"/>
              <a:t> Skip traditional scaffolding and avoid unnecessary controllers by fluently declaring API routes and actions. </a:t>
            </a:r>
            <a:endParaRPr/>
          </a:p>
          <a:p>
            <a:pPr indent="-50800" lvl="0" marL="228600" rtl="0" algn="just">
              <a:lnSpc>
                <a:spcPct val="90000"/>
              </a:lnSpc>
              <a:spcBef>
                <a:spcPts val="1000"/>
              </a:spcBef>
              <a:spcAft>
                <a:spcPts val="0"/>
              </a:spcAft>
              <a:buClr>
                <a:srgbClr val="5B9BD5"/>
              </a:buClr>
              <a:buSzPts val="2800"/>
              <a:buNone/>
            </a:pPr>
            <a:r>
              <a:t/>
            </a:r>
            <a:endParaRPr/>
          </a:p>
        </p:txBody>
      </p:sp>
      <p:pic>
        <p:nvPicPr>
          <p:cNvPr descr="pngtree-beauty-teacher-beauty-teacher-beautiful-female-teacher-teachers-day-png-image_493410-removebg-preview" id="142" name="Google Shape;142;p8"/>
          <p:cNvPicPr preferRelativeResize="0"/>
          <p:nvPr>
            <p:ph idx="2" type="body"/>
          </p:nvPr>
        </p:nvPicPr>
        <p:blipFill rotWithShape="1">
          <a:blip r:embed="rId3">
            <a:alphaModFix/>
          </a:blip>
          <a:srcRect b="0" l="0" r="0" t="0"/>
          <a:stretch/>
        </p:blipFill>
        <p:spPr>
          <a:xfrm>
            <a:off x="7574265" y="1371940"/>
            <a:ext cx="3890700" cy="4033500"/>
          </a:xfrm>
          <a:prstGeom prst="rect">
            <a:avLst/>
          </a:prstGeom>
          <a:noFill/>
          <a:ln>
            <a:noFill/>
          </a:ln>
        </p:spPr>
      </p:pic>
      <p:pic>
        <p:nvPicPr>
          <p:cNvPr descr="Logo&#10;&#10;Description automatically generated" id="143" name="Google Shape;143;p8"/>
          <p:cNvPicPr preferRelativeResize="0"/>
          <p:nvPr/>
        </p:nvPicPr>
        <p:blipFill rotWithShape="1">
          <a:blip r:embed="rId4">
            <a:alphaModFix/>
          </a:blip>
          <a:srcRect b="0" l="0" r="0" t="0"/>
          <a:stretch/>
        </p:blipFill>
        <p:spPr>
          <a:xfrm>
            <a:off x="10299700" y="6086475"/>
            <a:ext cx="1343025" cy="4229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5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5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5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500"/>
                                        <p:tgtEl>
                                          <p:spTgt spid="14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70C0"/>
              </a:buClr>
              <a:buSzPts val="5400"/>
              <a:buFont typeface="Calibri"/>
              <a:buNone/>
            </a:pPr>
            <a:r>
              <a:rPr b="1" lang="en-US" sz="5400">
                <a:solidFill>
                  <a:srgbClr val="0070C0"/>
                </a:solidFill>
              </a:rPr>
              <a:t>API Versioning</a:t>
            </a:r>
            <a:endParaRPr/>
          </a:p>
        </p:txBody>
      </p:sp>
      <p:sp>
        <p:nvSpPr>
          <p:cNvPr id="149" name="Google Shape;149;p9"/>
          <p:cNvSpPr txBox="1"/>
          <p:nvPr>
            <p:ph idx="1" type="body"/>
          </p:nvPr>
        </p:nvSpPr>
        <p:spPr>
          <a:xfrm>
            <a:off x="838200" y="1825625"/>
            <a:ext cx="6086475" cy="4351655"/>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chemeClr val="dk1"/>
              </a:buClr>
              <a:buSzPts val="2800"/>
              <a:buChar char="•"/>
            </a:pPr>
            <a:r>
              <a:rPr lang="en-US"/>
              <a:t>Versioning of APIs in ASP.NET Core is a process of creating different versions of an API so that new features can be added without breaking existing clients.</a:t>
            </a:r>
            <a:endParaRPr/>
          </a:p>
          <a:p>
            <a:pPr indent="-228600" lvl="0" marL="228600" rtl="0" algn="just">
              <a:lnSpc>
                <a:spcPct val="90000"/>
              </a:lnSpc>
              <a:spcBef>
                <a:spcPts val="1000"/>
              </a:spcBef>
              <a:spcAft>
                <a:spcPts val="0"/>
              </a:spcAft>
              <a:buClr>
                <a:schemeClr val="dk1"/>
              </a:buClr>
              <a:buSzPts val="2800"/>
              <a:buChar char="•"/>
            </a:pPr>
            <a:r>
              <a:rPr lang="en-US"/>
              <a:t> This is done by adding a version number to the API's URL or HTTP header.</a:t>
            </a:r>
            <a:endParaRPr/>
          </a:p>
        </p:txBody>
      </p:sp>
      <p:pic>
        <p:nvPicPr>
          <p:cNvPr descr="Logo&#10;&#10;Description automatically generated" id="150" name="Google Shape;150;p9"/>
          <p:cNvPicPr preferRelativeResize="0"/>
          <p:nvPr/>
        </p:nvPicPr>
        <p:blipFill rotWithShape="1">
          <a:blip r:embed="rId3">
            <a:alphaModFix/>
          </a:blip>
          <a:srcRect b="0" l="0" r="0" t="0"/>
          <a:stretch/>
        </p:blipFill>
        <p:spPr>
          <a:xfrm>
            <a:off x="10299700" y="6086475"/>
            <a:ext cx="1343025" cy="422910"/>
          </a:xfrm>
          <a:prstGeom prst="rect">
            <a:avLst/>
          </a:prstGeom>
          <a:noFill/>
          <a:ln>
            <a:noFill/>
          </a:ln>
        </p:spPr>
      </p:pic>
      <p:pic>
        <p:nvPicPr>
          <p:cNvPr descr="download-removebg-preview" id="151" name="Google Shape;151;p9"/>
          <p:cNvPicPr preferRelativeResize="0"/>
          <p:nvPr>
            <p:ph idx="2" type="body"/>
          </p:nvPr>
        </p:nvPicPr>
        <p:blipFill rotWithShape="1">
          <a:blip r:embed="rId4">
            <a:alphaModFix/>
          </a:blip>
          <a:srcRect b="0" l="0" r="0" t="0"/>
          <a:stretch/>
        </p:blipFill>
        <p:spPr>
          <a:xfrm>
            <a:off x="7484745" y="1825625"/>
            <a:ext cx="3249295" cy="2841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5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animEffect filter="fade" transition="in">
                                      <p:cBhvr>
                                        <p:cTn dur="500"/>
                                        <p:tgtEl>
                                          <p:spTgt spid="14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animEffect filter="fade" transition="in">
                                      <p:cBhvr>
                                        <p:cTn dur="500"/>
                                        <p:tgtEl>
                                          <p:spTgt spid="149">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2023-06-13T11:26:00Z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E157802E89BC4FB6B6B1265928F744DF</vt:lpwstr>
  </property>
  <property fmtid="{D5CDD505-2E9C-101B-9397-08002B2CF9AE}" pid="3" name="KSOProductBuildVer">
    <vt:lpwstr>1033-11.2.0.11537</vt:lpwstr>
  </property>
</Properties>
</file>