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9" r:id="rId17"/>
    <p:sldId id="298" r:id="rId18"/>
  </p:sldIdLst>
  <p:sldSz cx="12192000" cy="6858000"/>
  <p:notesSz cx="6858000" cy="9144000"/>
  <p:embeddedFontLst>
    <p:embeddedFont>
      <p:font typeface="Bell MT" panose="02020503060305020303" pitchFamily="18" charset="0"/>
      <p:regular r:id="rId20"/>
      <p:bold r:id="rId21"/>
      <p:italic r:id="rId22"/>
    </p:embeddedFont>
    <p:embeddedFont>
      <p:font typeface="Calibri" panose="020F0502020204030204" pitchFamily="34" charset="0"/>
      <p:regular r:id="rId23"/>
      <p:bold r:id="rId24"/>
      <p:italic r:id="rId25"/>
      <p:boldItalic r:id="rId26"/>
    </p:embeddedFont>
    <p:embeddedFont>
      <p:font typeface="Comic Sans MS" panose="030F0702030302020204" pitchFamily="66"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i5WDpAE/PuCVJ/FmUp0aWr2JWAL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681" autoAdjust="0"/>
  </p:normalViewPr>
  <p:slideViewPr>
    <p:cSldViewPr snapToGrid="0">
      <p:cViewPr varScale="1">
        <p:scale>
          <a:sx n="49" d="100"/>
          <a:sy n="49" d="100"/>
        </p:scale>
        <p:origin x="11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7.xml"/><Relationship Id="rId5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462649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Hello everyone. Welcome to </a:t>
            </a:r>
            <a:r>
              <a:rPr lang="en-US" dirty="0" err="1" smtClean="0"/>
              <a:t>Aitrich</a:t>
            </a:r>
            <a:r>
              <a:rPr lang="en-US" dirty="0" smtClean="0"/>
              <a:t> Academy. Today we are discussing about fundamentals of c- sharp .</a:t>
            </a:r>
          </a:p>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5453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err="1" smtClean="0"/>
              <a:t>Enum</a:t>
            </a:r>
            <a:r>
              <a:rPr lang="en-IN" baseline="0" dirty="0" smtClean="0"/>
              <a:t> : </a:t>
            </a:r>
          </a:p>
          <a:p>
            <a:pPr marL="0" lvl="0" indent="0" algn="l" rtl="0">
              <a:spcBef>
                <a:spcPts val="0"/>
              </a:spcBef>
              <a:spcAft>
                <a:spcPts val="0"/>
              </a:spcAft>
              <a:buNone/>
            </a:pPr>
            <a:endParaRPr lang="en-IN" baseline="0" dirty="0" smtClean="0"/>
          </a:p>
          <a:p>
            <a:pPr marL="0" lvl="0" indent="0" algn="l" rtl="0">
              <a:spcBef>
                <a:spcPts val="0"/>
              </a:spcBef>
              <a:spcAft>
                <a:spcPts val="0"/>
              </a:spcAft>
              <a:buNone/>
            </a:pPr>
            <a:r>
              <a:rPr lang="en-US" dirty="0" smtClean="0"/>
              <a:t>In </a:t>
            </a:r>
            <a:r>
              <a:rPr lang="en-US" dirty="0" err="1" smtClean="0"/>
              <a:t>enum</a:t>
            </a:r>
            <a:r>
              <a:rPr lang="en-US" dirty="0" smtClean="0"/>
              <a:t> declaration, think of it like a set of instructions:</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If you need extra information, you can use attributes, but they're optional.</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There are optional modifiers like new, public, protected, internal, and private. They control who can access the </a:t>
            </a:r>
            <a:r>
              <a:rPr lang="en-US" dirty="0" err="1" smtClean="0"/>
              <a:t>enum</a:t>
            </a:r>
            <a:r>
              <a:rPr lang="en-US" dirty="0" smtClean="0"/>
              <a: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 keyword "</a:t>
            </a:r>
            <a:r>
              <a:rPr lang="en-US" dirty="0" err="1" smtClean="0"/>
              <a:t>enum</a:t>
            </a:r>
            <a:r>
              <a:rPr lang="en-US" dirty="0" smtClean="0"/>
              <a:t>" is a must, followed by a name you choose for your </a:t>
            </a:r>
            <a:r>
              <a:rPr lang="en-US" dirty="0" err="1" smtClean="0"/>
              <a:t>enum</a:t>
            </a:r>
            <a:r>
              <a:rPr lang="en-US" dirty="0" smtClean="0"/>
              <a: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You can specify the type of storage for each item in the </a:t>
            </a:r>
            <a:r>
              <a:rPr lang="en-US" dirty="0" err="1" smtClean="0"/>
              <a:t>enum</a:t>
            </a:r>
            <a:r>
              <a:rPr lang="en-US" dirty="0" smtClean="0"/>
              <a:t>. If you don't, it defaults to integers.</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 enumerator-list is where you list the different identifiers or names for the constants in your </a:t>
            </a:r>
            <a:r>
              <a:rPr lang="en-US" dirty="0" err="1" smtClean="0"/>
              <a:t>enum</a:t>
            </a:r>
            <a:r>
              <a:rPr lang="en-US" dirty="0" smtClean="0"/>
              <a:t>. These identifiers are separated by commas.</a:t>
            </a:r>
            <a:endParaRPr dirty="0"/>
          </a:p>
        </p:txBody>
      </p:sp>
      <p:sp>
        <p:nvSpPr>
          <p:cNvPr id="595" name="Google Shape;595;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874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err="1" smtClean="0"/>
              <a:t>Enum</a:t>
            </a:r>
            <a:r>
              <a:rPr lang="en-IN" dirty="0" smtClean="0"/>
              <a:t> : </a:t>
            </a:r>
          </a:p>
          <a:p>
            <a:pPr marL="0" lvl="0" indent="0" algn="l" rtl="0">
              <a:spcBef>
                <a:spcPts val="0"/>
              </a:spcBef>
              <a:spcAft>
                <a:spcPts val="0"/>
              </a:spcAft>
              <a:buNone/>
            </a:pPr>
            <a:r>
              <a:rPr lang="en-US" dirty="0" smtClean="0"/>
              <a:t>In this example, we've defined an </a:t>
            </a:r>
            <a:r>
              <a:rPr lang="en-US" dirty="0" err="1" smtClean="0"/>
              <a:t>enum</a:t>
            </a:r>
            <a:r>
              <a:rPr lang="en-US" dirty="0" smtClean="0"/>
              <a:t> named Roles. Each item in this </a:t>
            </a:r>
            <a:r>
              <a:rPr lang="en-US" dirty="0" err="1" smtClean="0"/>
              <a:t>enum</a:t>
            </a:r>
            <a:r>
              <a:rPr lang="en-US" dirty="0" smtClean="0"/>
              <a:t> represents a distinct role:</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Here, </a:t>
            </a:r>
            <a:r>
              <a:rPr lang="en-US" dirty="0" err="1" smtClean="0"/>
              <a:t>JobSeeker</a:t>
            </a:r>
            <a:r>
              <a:rPr lang="en-US" dirty="0" smtClean="0"/>
              <a:t>, Admin, </a:t>
            </a:r>
            <a:r>
              <a:rPr lang="en-US" dirty="0" err="1" smtClean="0"/>
              <a:t>JobProvider</a:t>
            </a:r>
            <a:r>
              <a:rPr lang="en-US" dirty="0" smtClean="0"/>
              <a:t>, and </a:t>
            </a:r>
            <a:r>
              <a:rPr lang="en-US" dirty="0" err="1" smtClean="0"/>
              <a:t>CompanyMember</a:t>
            </a:r>
            <a:r>
              <a:rPr lang="en-US" dirty="0" smtClean="0"/>
              <a:t> are the named constants within the Roles </a:t>
            </a:r>
            <a:r>
              <a:rPr lang="en-US" dirty="0" err="1" smtClean="0"/>
              <a:t>enum</a:t>
            </a:r>
            <a:r>
              <a:rPr lang="en-US" dirty="0" smtClean="0"/>
              <a:t>. This </a:t>
            </a:r>
            <a:r>
              <a:rPr lang="en-US" dirty="0" err="1" smtClean="0"/>
              <a:t>enum</a:t>
            </a:r>
            <a:r>
              <a:rPr lang="en-US" dirty="0" smtClean="0"/>
              <a:t> allows you to use these identifiers in your code to represent specific roles, enhancing readability and maintainability.</a:t>
            </a:r>
            <a:endParaRPr dirty="0"/>
          </a:p>
        </p:txBody>
      </p:sp>
      <p:sp>
        <p:nvSpPr>
          <p:cNvPr id="606" name="Google Shape;606;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2684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Type Conversions : </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Type conversion is like translating information from one form to another in a way that makes sense for a computer. It's similar to converting measurements from inches to centimeters or translating words from one language to another. In programming, we do this to ensure that different types of data can work together properly. There are automatic translations that happen smoothly, and there are times when we need to give specific instructions, like when converting from big units to small units. It's all about making sure our data speaks the same "language" within the computer. It has two forms. </a:t>
            </a:r>
            <a:r>
              <a:rPr lang="fr-FR" dirty="0" err="1" smtClean="0"/>
              <a:t>Implicit</a:t>
            </a:r>
            <a:r>
              <a:rPr lang="fr-FR" dirty="0" smtClean="0"/>
              <a:t> type conversion</a:t>
            </a:r>
            <a:r>
              <a:rPr lang="fr-FR" baseline="0" dirty="0" smtClean="0"/>
              <a:t> and </a:t>
            </a:r>
            <a:r>
              <a:rPr lang="fr-FR" dirty="0" smtClean="0"/>
              <a:t>Explicit type conversion.</a:t>
            </a:r>
          </a:p>
          <a:p>
            <a:pPr marL="0" lvl="0" indent="0" algn="l" rtl="0">
              <a:spcBef>
                <a:spcPts val="0"/>
              </a:spcBef>
              <a:spcAft>
                <a:spcPts val="0"/>
              </a:spcAft>
              <a:buNone/>
            </a:pPr>
            <a:endParaRPr dirty="0"/>
          </a:p>
        </p:txBody>
      </p:sp>
      <p:sp>
        <p:nvSpPr>
          <p:cNvPr id="620" name="Google Shape;620;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4100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Implicit type conversion : </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Implicit type conversion, also known as widening or automatic conversion, occurs when the compiler automatically converts a smaller data type to a larger data type without requiring explicit instructions. This happens when there's no risk of losing information during the conversion.</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In this example, we have an integer variable salary holding a numerical value. By assigning it to a long variable </a:t>
            </a:r>
            <a:r>
              <a:rPr lang="en-US" dirty="0" err="1" smtClean="0"/>
              <a:t>sal</a:t>
            </a:r>
            <a:r>
              <a:rPr lang="en-US" dirty="0" smtClean="0"/>
              <a:t>, we're implicitly converting from a smaller type (</a:t>
            </a:r>
            <a:r>
              <a:rPr lang="en-US" dirty="0" err="1" smtClean="0"/>
              <a:t>int</a:t>
            </a:r>
            <a:r>
              <a:rPr lang="en-US" dirty="0" smtClean="0"/>
              <a:t>) to a larger type (long). The compiler handles this conversion seamlessly because moving from an </a:t>
            </a:r>
            <a:r>
              <a:rPr lang="en-US" dirty="0" err="1" smtClean="0"/>
              <a:t>int</a:t>
            </a:r>
            <a:r>
              <a:rPr lang="en-US" dirty="0" smtClean="0"/>
              <a:t> to a long doesn't pose a risk of losing information. It's like automatically upgrading to a larger container without losing any data.</a:t>
            </a:r>
            <a:endParaRPr dirty="0"/>
          </a:p>
        </p:txBody>
      </p:sp>
      <p:sp>
        <p:nvSpPr>
          <p:cNvPr id="634" name="Google Shape;634;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69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Explicit type conversion</a:t>
            </a:r>
            <a:r>
              <a:rPr lang="en-IN" baseline="0" dirty="0" smtClean="0"/>
              <a:t> : </a:t>
            </a:r>
          </a:p>
          <a:p>
            <a:pPr marL="0" lvl="0" indent="0" algn="l" rtl="0">
              <a:spcBef>
                <a:spcPts val="0"/>
              </a:spcBef>
              <a:spcAft>
                <a:spcPts val="0"/>
              </a:spcAft>
              <a:buNone/>
            </a:pPr>
            <a:endParaRPr lang="en-IN" baseline="0" dirty="0" smtClean="0"/>
          </a:p>
          <a:p>
            <a:pPr marL="0" lvl="0" indent="0" algn="l" rtl="0">
              <a:spcBef>
                <a:spcPts val="0"/>
              </a:spcBef>
              <a:spcAft>
                <a:spcPts val="0"/>
              </a:spcAft>
              <a:buNone/>
            </a:pPr>
            <a:r>
              <a:rPr lang="en-US" dirty="0" smtClean="0"/>
              <a:t>Explicit type conversion, also known as casting or narrowing, is a process where the programmer explicitly instructs the compiler to convert a larger data type to a smaller one. This is done using predefined functions.</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In this instance, we have a long variable salary holding a numerical value. To explicitly convert it to an </a:t>
            </a:r>
            <a:r>
              <a:rPr lang="en-US" dirty="0" err="1" smtClean="0"/>
              <a:t>int</a:t>
            </a:r>
            <a:r>
              <a:rPr lang="en-US" dirty="0" smtClean="0"/>
              <a:t>, we use the (</a:t>
            </a:r>
            <a:r>
              <a:rPr lang="en-US" dirty="0" err="1" smtClean="0"/>
              <a:t>int</a:t>
            </a:r>
            <a:r>
              <a:rPr lang="en-US" dirty="0" smtClean="0"/>
              <a:t>) notation. This manual instruction is necessary because converting from a larger type (long) to a smaller type (</a:t>
            </a:r>
            <a:r>
              <a:rPr lang="en-US" dirty="0" err="1" smtClean="0"/>
              <a:t>int</a:t>
            </a:r>
            <a:r>
              <a:rPr lang="en-US" dirty="0" smtClean="0"/>
              <a:t>) may result in a loss of information. It's like intentionally downsizing to a smaller container, and the programmer needs to specify this transformation.</a:t>
            </a:r>
            <a:endParaRPr dirty="0"/>
          </a:p>
        </p:txBody>
      </p:sp>
      <p:sp>
        <p:nvSpPr>
          <p:cNvPr id="645" name="Google Shape;645;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9872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Structures : </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A structure in programming is a valuable data type that holds related data of various types in a single variable. Think of it like a container that neatly organizes different pieces of information.</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 keyword </a:t>
            </a:r>
            <a:r>
              <a:rPr lang="en-US" dirty="0" err="1" smtClean="0"/>
              <a:t>struct</a:t>
            </a:r>
            <a:r>
              <a:rPr lang="en-US" dirty="0" smtClean="0"/>
              <a:t> is used to create a structure, and structures are often employed to represent a record—like a collection of related details.</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In this example, we've created a structure named Job using the </a:t>
            </a:r>
            <a:r>
              <a:rPr lang="en-US" dirty="0" err="1" smtClean="0"/>
              <a:t>struct</a:t>
            </a:r>
            <a:r>
              <a:rPr lang="en-US" dirty="0" smtClean="0"/>
              <a:t> keyword. This structure has three members: title (of type string), Name (of type string), and Salary (of type </a:t>
            </a:r>
            <a:r>
              <a:rPr lang="en-US" dirty="0" err="1" smtClean="0"/>
              <a:t>int</a:t>
            </a:r>
            <a:r>
              <a:rPr lang="en-US" dirty="0" smtClean="0"/>
              <a:t>). It's like defining a blueprint for storing information about a job, where each variable of type Job will encapsulate these related details.</a:t>
            </a:r>
            <a:endParaRPr dirty="0"/>
          </a:p>
        </p:txBody>
      </p:sp>
      <p:sp>
        <p:nvSpPr>
          <p:cNvPr id="656" name="Google Shape;656;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4909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Conclusion</a:t>
            </a:r>
            <a:r>
              <a:rPr lang="en-IN" baseline="0" dirty="0" smtClean="0"/>
              <a:t> :</a:t>
            </a:r>
          </a:p>
          <a:p>
            <a:r>
              <a:rPr lang="en-US" dirty="0" smtClean="0"/>
              <a:t>      As we wrap up Chapter 3 in C#, we've explored essential concepts for effective programming. Arrays emerged as dynamic tools for efficient data organization, offering versatility in handling different data structures. </a:t>
            </a:r>
            <a:r>
              <a:rPr lang="en-US" dirty="0" err="1" smtClean="0"/>
              <a:t>Enums</a:t>
            </a:r>
            <a:r>
              <a:rPr lang="en-US" dirty="0" smtClean="0"/>
              <a:t> have enriched our code by providing named constants, enhancing readability and maintainability. Our understanding of type conversions, both implicit and explicit, ensures seamless interaction between different data types. These skills form the core of proficient C# coding.</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14124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Thank you for joining this session</a:t>
            </a:r>
            <a:endParaRPr dirty="0"/>
          </a:p>
        </p:txBody>
      </p:sp>
      <p:sp>
        <p:nvSpPr>
          <p:cNvPr id="667" name="Google Shape;66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7575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Array :  </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Arrays are like organized shelves, helping us store and manage multiple items of the same type. Picture a shelf called </a:t>
            </a:r>
            <a:r>
              <a:rPr lang="en-US" dirty="0" err="1" smtClean="0"/>
              <a:t>favoriteFruits</a:t>
            </a:r>
            <a:r>
              <a:rPr lang="en-US" sz="1200" b="0" i="0" u="none" strike="noStrike" cap="none" dirty="0" smtClean="0">
                <a:solidFill>
                  <a:schemeClr val="dk1"/>
                </a:solidFill>
                <a:effectLst/>
                <a:latin typeface="Calibri"/>
                <a:ea typeface="Calibri"/>
                <a:cs typeface="Calibri"/>
                <a:sym typeface="Calibri"/>
              </a:rPr>
              <a:t> where each fruit, like apple, banana, orange, and grape, has its place. In programming, an array is a collection of elements, and each element is like an item on the shelf. You can access each element by referring to its position, just as you would pick a book from a specific spot on a shelf. Arrays provide a structured way to keep related information organized, making it easy to work with and retrieve data efficiently.</a:t>
            </a:r>
          </a:p>
          <a:p>
            <a:pPr marL="0" lvl="0" indent="0" algn="l" rtl="0">
              <a:spcBef>
                <a:spcPts val="0"/>
              </a:spcBef>
              <a:spcAft>
                <a:spcPts val="0"/>
              </a:spcAft>
              <a:buNone/>
            </a:pPr>
            <a:endParaRPr lang="en-US" sz="1200" b="0" i="0" u="none" strike="noStrike" cap="none" dirty="0" smtClean="0">
              <a:solidFill>
                <a:schemeClr val="dk1"/>
              </a:solidFill>
              <a:effectLst/>
              <a:latin typeface="Calibri"/>
              <a:ea typeface="Calibri"/>
              <a:cs typeface="Calibri"/>
              <a:sym typeface="Calibri"/>
            </a:endParaRP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The following are the syntax</a:t>
            </a:r>
            <a:r>
              <a:rPr lang="en-US" sz="1200" b="0" i="0" u="none" strike="noStrike" cap="none" baseline="0" dirty="0" smtClean="0">
                <a:solidFill>
                  <a:schemeClr val="dk1"/>
                </a:solidFill>
                <a:effectLst/>
                <a:latin typeface="Calibri"/>
                <a:ea typeface="Calibri"/>
                <a:cs typeface="Calibri"/>
                <a:sym typeface="Calibri"/>
              </a:rPr>
              <a:t> of defining an array. Here we are declaring an array named </a:t>
            </a:r>
            <a:r>
              <a:rPr lang="en-US" sz="1200" b="0" i="0" u="none" strike="noStrike" cap="none" baseline="0" dirty="0" err="1" smtClean="0">
                <a:solidFill>
                  <a:schemeClr val="dk1"/>
                </a:solidFill>
                <a:effectLst/>
                <a:latin typeface="Calibri"/>
                <a:ea typeface="Calibri"/>
                <a:cs typeface="Calibri"/>
                <a:sym typeface="Calibri"/>
              </a:rPr>
              <a:t>array_name</a:t>
            </a:r>
            <a:r>
              <a:rPr lang="en-US" sz="1200" b="0" i="0" u="none" strike="noStrike" cap="none" baseline="0" dirty="0" smtClean="0">
                <a:solidFill>
                  <a:schemeClr val="dk1"/>
                </a:solidFill>
                <a:effectLst/>
                <a:latin typeface="Calibri"/>
                <a:ea typeface="Calibri"/>
                <a:cs typeface="Calibri"/>
                <a:sym typeface="Calibri"/>
              </a:rPr>
              <a:t> that can hold elements of the data type specified by </a:t>
            </a:r>
            <a:r>
              <a:rPr lang="en-US" sz="1200" b="0" i="0" u="none" strike="noStrike" cap="none" baseline="0" dirty="0" err="1" smtClean="0">
                <a:solidFill>
                  <a:schemeClr val="dk1"/>
                </a:solidFill>
                <a:effectLst/>
                <a:latin typeface="Calibri"/>
                <a:ea typeface="Calibri"/>
                <a:cs typeface="Calibri"/>
                <a:sym typeface="Calibri"/>
              </a:rPr>
              <a:t>data_type</a:t>
            </a:r>
            <a:r>
              <a:rPr lang="en-US" sz="1200" b="0" i="0" u="none" strike="noStrike" cap="none" baseline="0" dirty="0" smtClean="0">
                <a:solidFill>
                  <a:schemeClr val="dk1"/>
                </a:solidFill>
                <a:effectLst/>
                <a:latin typeface="Calibri"/>
                <a:ea typeface="Calibri"/>
                <a:cs typeface="Calibri"/>
                <a:sym typeface="Calibri"/>
              </a:rPr>
              <a:t>. The array is initialized with a size defined by the variable size, indicating the maximum number of elements it can store.</a:t>
            </a:r>
            <a:endParaRPr lang="en-IN" dirty="0" smtClean="0"/>
          </a:p>
          <a:p>
            <a:pPr marL="0" lvl="0" indent="0" algn="l" rtl="0">
              <a:spcBef>
                <a:spcPts val="0"/>
              </a:spcBef>
              <a:spcAft>
                <a:spcPts val="0"/>
              </a:spcAft>
              <a:buNone/>
            </a:pPr>
            <a:endParaRPr lang="en-IN" dirty="0" smtClean="0"/>
          </a:p>
          <a:p>
            <a:pPr marL="0" lvl="0" indent="0" algn="l" rtl="0">
              <a:spcBef>
                <a:spcPts val="0"/>
              </a:spcBef>
              <a:spcAft>
                <a:spcPts val="0"/>
              </a:spcAft>
              <a:buNone/>
            </a:pPr>
            <a:endParaRPr dirty="0"/>
          </a:p>
        </p:txBody>
      </p:sp>
      <p:sp>
        <p:nvSpPr>
          <p:cNvPr id="499" name="Google Shape;49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0393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Initializing Arrays : </a:t>
            </a:r>
          </a:p>
          <a:p>
            <a:pPr marL="0" lvl="0" indent="0" algn="l" rtl="0">
              <a:spcBef>
                <a:spcPts val="0"/>
              </a:spcBef>
              <a:spcAft>
                <a:spcPts val="0"/>
              </a:spcAft>
              <a:buNone/>
            </a:pPr>
            <a:r>
              <a:rPr lang="en-US" dirty="0" smtClean="0"/>
              <a:t>After declaring an array in C#, the next step is initialization, which involves adding actual data to the array.</a:t>
            </a:r>
          </a:p>
          <a:p>
            <a:pPr marL="0" lvl="0" indent="0" algn="l" rtl="0">
              <a:spcBef>
                <a:spcPts val="0"/>
              </a:spcBef>
              <a:spcAft>
                <a:spcPts val="0"/>
              </a:spcAft>
              <a:buNone/>
            </a:pPr>
            <a:r>
              <a:rPr lang="en-US" dirty="0" smtClean="0"/>
              <a:t>The first example initializes a fixed-size array </a:t>
            </a:r>
            <a:r>
              <a:rPr lang="en-US" dirty="0" err="1" smtClean="0"/>
              <a:t>FixedArray</a:t>
            </a:r>
            <a:r>
              <a:rPr lang="en-US" dirty="0" smtClean="0"/>
              <a:t> with three integers: 1, 3, and 5.</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 second example</a:t>
            </a:r>
            <a:r>
              <a:rPr lang="en-US" baseline="0" dirty="0" smtClean="0"/>
              <a:t> is a dynamic array named as job that is initialized during declaration with job titles as string elements.</a:t>
            </a:r>
            <a:endParaRPr lang="en-IN" dirty="0" smtClean="0"/>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The curly braces {} enclose the actual data, and each value is separated by commas.</a:t>
            </a:r>
          </a:p>
          <a:p>
            <a:pPr marL="0" lvl="0" indent="0" algn="l" rtl="0">
              <a:spcBef>
                <a:spcPts val="0"/>
              </a:spcBef>
              <a:spcAft>
                <a:spcPts val="0"/>
              </a:spcAft>
              <a:buNone/>
            </a:pPr>
            <a:r>
              <a:rPr lang="en-US" dirty="0" smtClean="0"/>
              <a:t>For fixed-size arrays, the size is specified in square brackets [] during declaration.</a:t>
            </a:r>
            <a:endParaRPr lang="en-IN" dirty="0" smtClean="0"/>
          </a:p>
          <a:p>
            <a:pPr marL="0" lvl="0" indent="0" algn="l" rtl="0">
              <a:spcBef>
                <a:spcPts val="0"/>
              </a:spcBef>
              <a:spcAft>
                <a:spcPts val="0"/>
              </a:spcAft>
              <a:buNone/>
            </a:pPr>
            <a:endParaRPr dirty="0"/>
          </a:p>
        </p:txBody>
      </p:sp>
      <p:sp>
        <p:nvSpPr>
          <p:cNvPr id="513" name="Google Shape;51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5177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Array Types : </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Arrays in C# can be categorized into different types, each serving specific purposes based on the structure and arrangement of elements. They are Single-dimensional arrays</a:t>
            </a:r>
          </a:p>
          <a:p>
            <a:pPr marL="0" lvl="0" indent="0" algn="l" rtl="0">
              <a:spcBef>
                <a:spcPts val="0"/>
              </a:spcBef>
              <a:spcAft>
                <a:spcPts val="0"/>
              </a:spcAft>
              <a:buNone/>
            </a:pPr>
            <a:r>
              <a:rPr lang="en-US" dirty="0" smtClean="0"/>
              <a:t>Multidimensional arrays or rectangular arrays</a:t>
            </a:r>
            <a:r>
              <a:rPr lang="en-US" baseline="0" dirty="0" smtClean="0"/>
              <a:t> and </a:t>
            </a:r>
            <a:r>
              <a:rPr lang="en-US" dirty="0" smtClean="0"/>
              <a:t>Jagged arrays.</a:t>
            </a:r>
          </a:p>
          <a:p>
            <a:pPr marL="0" lvl="0" indent="0" algn="l" rtl="0">
              <a:spcBef>
                <a:spcPts val="0"/>
              </a:spcBef>
              <a:spcAft>
                <a:spcPts val="0"/>
              </a:spcAft>
              <a:buNone/>
            </a:pPr>
            <a:endParaRPr lang="en-US" dirty="0" smtClean="0"/>
          </a:p>
          <a:p>
            <a:pPr marL="0" lvl="0" indent="0" algn="l" rtl="0">
              <a:spcBef>
                <a:spcPts val="0"/>
              </a:spcBef>
              <a:spcAft>
                <a:spcPts val="0"/>
              </a:spcAft>
              <a:buNone/>
            </a:pPr>
            <a:endParaRPr dirty="0"/>
          </a:p>
        </p:txBody>
      </p:sp>
      <p:sp>
        <p:nvSpPr>
          <p:cNvPr id="524" name="Google Shape;5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242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5" name="Google Shape;535;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Single</a:t>
            </a:r>
            <a:r>
              <a:rPr lang="en-IN" baseline="0" dirty="0" smtClean="0"/>
              <a:t> – dimensional arrays : </a:t>
            </a:r>
          </a:p>
          <a:p>
            <a:pPr marL="0" lvl="0" indent="0" algn="l" rtl="0">
              <a:spcBef>
                <a:spcPts val="0"/>
              </a:spcBef>
              <a:spcAft>
                <a:spcPts val="0"/>
              </a:spcAft>
              <a:buNone/>
            </a:pPr>
            <a:endParaRPr lang="en-IN" baseline="0" dirty="0" smtClean="0"/>
          </a:p>
          <a:p>
            <a:pPr marL="0" lvl="0" indent="0" algn="l" rtl="0">
              <a:spcBef>
                <a:spcPts val="0"/>
              </a:spcBef>
              <a:spcAft>
                <a:spcPts val="0"/>
              </a:spcAft>
              <a:buNone/>
            </a:pPr>
            <a:r>
              <a:rPr lang="en-US" baseline="0" dirty="0" smtClean="0"/>
              <a:t>A single-dimensional array is a fundamental data structure that stores elements of the same data type in a linear sequence. Elements are accessed using a numerical index, with the first element typically located at index 0. This type of array provides a simple and sequential way to organize related data. </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In this example a single-dimensional array named roles is declared and initialized to store elements of the string data type. The array has a capacity of four elements, each representing a distinct role in the context of the program. The subsequent lines of code assign specific values to each array element, outlining roles such as "</a:t>
            </a:r>
            <a:r>
              <a:rPr lang="en-US" baseline="0" dirty="0" err="1" smtClean="0"/>
              <a:t>CompanyMember</a:t>
            </a:r>
            <a:r>
              <a:rPr lang="en-US" baseline="0" dirty="0" smtClean="0"/>
              <a:t>," "</a:t>
            </a:r>
            <a:r>
              <a:rPr lang="en-US" baseline="0" dirty="0" err="1" smtClean="0"/>
              <a:t>JobSeeker</a:t>
            </a:r>
            <a:r>
              <a:rPr lang="en-US" baseline="0" dirty="0" smtClean="0"/>
              <a:t>," "</a:t>
            </a:r>
            <a:r>
              <a:rPr lang="en-US" baseline="0" dirty="0" err="1" smtClean="0"/>
              <a:t>JobProvider</a:t>
            </a:r>
            <a:r>
              <a:rPr lang="en-US" baseline="0" dirty="0" smtClean="0"/>
              <a:t>," and "Admin." Additionally, a loop is utilized to iterate through the array, printing each role to the console. This example showcases the basic structure and usage of a single-dimensional array for organizing and accessing related data.</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The output displays the roles stored in the single-dimensional array, including "</a:t>
            </a:r>
            <a:r>
              <a:rPr lang="en-US" baseline="0" dirty="0" err="1" smtClean="0"/>
              <a:t>CompanyMember</a:t>
            </a:r>
            <a:r>
              <a:rPr lang="en-US" baseline="0" dirty="0" smtClean="0"/>
              <a:t>," "</a:t>
            </a:r>
            <a:r>
              <a:rPr lang="en-US" baseline="0" dirty="0" err="1" smtClean="0"/>
              <a:t>JobSeeker</a:t>
            </a:r>
            <a:r>
              <a:rPr lang="en-US" baseline="0" dirty="0" smtClean="0"/>
              <a:t>," "</a:t>
            </a:r>
            <a:r>
              <a:rPr lang="en-US" baseline="0" dirty="0" err="1" smtClean="0"/>
              <a:t>JobProvider</a:t>
            </a:r>
            <a:r>
              <a:rPr lang="en-US" baseline="0" dirty="0" smtClean="0"/>
              <a:t>," and "Admin," presented in sequential order. This demonstrates the effective organization and retrieval of related data using a simple array structure.</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 </a:t>
            </a:r>
            <a:endParaRPr lang="en-IN" baseline="0"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1726080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7" name="Google Shape;547;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Multi – dimensional arrays : </a:t>
            </a:r>
          </a:p>
          <a:p>
            <a:pPr marL="0" lvl="0" indent="0" algn="l" rtl="0">
              <a:spcBef>
                <a:spcPts val="0"/>
              </a:spcBef>
              <a:spcAft>
                <a:spcPts val="0"/>
              </a:spcAft>
              <a:buNone/>
            </a:pPr>
            <a:r>
              <a:rPr lang="en-US" dirty="0" smtClean="0"/>
              <a:t>A multidimensional array, often referred to as rectangular arrays in C#, can be either two-dimensional or three-dimensional. It organizes data in a tabular structure, resembling a matrix with rows and columns. This format provides an efficient way to manage data in a grid-like fashion.</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In this code snippet, a two-dimensional array named roles is declared with dimensions 2x2, indicating a matrix-like structure. Subsequently, specific roles are assigned to each element in the array. The nested loops are utilized for traversing through the array, printing each role to the console. This example demonstrates the creation, initialization, and traversal of a 2D array, showcasing a tabular organization of data.</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 output illustrates a 2x2 matrix representing roles, including "</a:t>
            </a:r>
            <a:r>
              <a:rPr lang="en-US" dirty="0" err="1" smtClean="0"/>
              <a:t>JobProvider</a:t>
            </a:r>
            <a:r>
              <a:rPr lang="en-US" dirty="0" smtClean="0"/>
              <a:t>," "Admin," "</a:t>
            </a:r>
            <a:r>
              <a:rPr lang="en-US" dirty="0" err="1" smtClean="0"/>
              <a:t>JobSeeker</a:t>
            </a:r>
            <a:r>
              <a:rPr lang="en-US" dirty="0" smtClean="0"/>
              <a:t>," and "</a:t>
            </a:r>
            <a:r>
              <a:rPr lang="en-US" dirty="0" err="1" smtClean="0"/>
              <a:t>CompanyMember</a:t>
            </a:r>
            <a:r>
              <a:rPr lang="en-US" dirty="0" smtClean="0"/>
              <a:t>." This demonstrates the tabular arrangement and retrieval of data from a two-dimensional array in C#.</a:t>
            </a:r>
            <a:endParaRPr dirty="0"/>
          </a:p>
        </p:txBody>
      </p:sp>
    </p:spTree>
    <p:extLst>
      <p:ext uri="{BB962C8B-B14F-4D97-AF65-F5344CB8AC3E}">
        <p14:creationId xmlns:p14="http://schemas.microsoft.com/office/powerpoint/2010/main" val="4232023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9" name="Google Shape;559;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Jagged</a:t>
            </a:r>
            <a:r>
              <a:rPr lang="en-IN" baseline="0" dirty="0" smtClean="0"/>
              <a:t> Arrays : </a:t>
            </a:r>
          </a:p>
          <a:p>
            <a:pPr marL="0" lvl="0" indent="0" algn="l" rtl="0">
              <a:spcBef>
                <a:spcPts val="0"/>
              </a:spcBef>
              <a:spcAft>
                <a:spcPts val="0"/>
              </a:spcAft>
              <a:buNone/>
            </a:pPr>
            <a:endParaRPr lang="en-IN" baseline="0" dirty="0" smtClean="0"/>
          </a:p>
          <a:p>
            <a:pPr marL="0" lvl="0" indent="0" algn="l" rtl="0">
              <a:spcBef>
                <a:spcPts val="0"/>
              </a:spcBef>
              <a:spcAft>
                <a:spcPts val="0"/>
              </a:spcAft>
              <a:buNone/>
            </a:pPr>
            <a:r>
              <a:rPr lang="en-US" dirty="0" smtClean="0"/>
              <a:t>In C#, a jagged array, also termed an "array of arrays," consists of elements that are arrays themselves. Unlike a multidimensional array, a jagged array allows varying element sizes. This flexibility makes it a versatile structure for storing and managing data with different dimensions.</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In this code snippet, a jagged array named roles is declared to store arrays of strings. The first array contains one element ("</a:t>
            </a:r>
            <a:r>
              <a:rPr lang="en-US" dirty="0" err="1" smtClean="0"/>
              <a:t>JobProvider</a:t>
            </a:r>
            <a:r>
              <a:rPr lang="en-US" dirty="0" smtClean="0"/>
              <a:t>"), and the second array holds three elements ("</a:t>
            </a:r>
            <a:r>
              <a:rPr lang="en-US" dirty="0" err="1" smtClean="0"/>
              <a:t>JobSeeker</a:t>
            </a:r>
            <a:r>
              <a:rPr lang="en-US" dirty="0" smtClean="0"/>
              <a:t>," "</a:t>
            </a:r>
            <a:r>
              <a:rPr lang="en-US" dirty="0" err="1" smtClean="0"/>
              <a:t>JobProvider</a:t>
            </a:r>
            <a:r>
              <a:rPr lang="en-US" dirty="0" smtClean="0"/>
              <a:t>," and "</a:t>
            </a:r>
            <a:r>
              <a:rPr lang="en-US" dirty="0" err="1" smtClean="0"/>
              <a:t>CompanyMember</a:t>
            </a:r>
            <a:r>
              <a:rPr lang="en-US" dirty="0" smtClean="0"/>
              <a:t>"). The nested loops are used to traverse through the jagged array, printing each element to the console. This example demonstrates the creation, initialization, and traversal of a jagged array in C#.</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 output showcases a jagged array in C# representing roles, including "</a:t>
            </a:r>
            <a:r>
              <a:rPr lang="en-US" dirty="0" err="1" smtClean="0"/>
              <a:t>JobProvider</a:t>
            </a:r>
            <a:r>
              <a:rPr lang="en-US" dirty="0" smtClean="0"/>
              <a:t>" in the first array and "</a:t>
            </a:r>
            <a:r>
              <a:rPr lang="en-US" dirty="0" err="1" smtClean="0"/>
              <a:t>JobSeeker</a:t>
            </a:r>
            <a:r>
              <a:rPr lang="en-US" dirty="0" smtClean="0"/>
              <a:t>," "</a:t>
            </a:r>
            <a:r>
              <a:rPr lang="en-US" dirty="0" err="1" smtClean="0"/>
              <a:t>JobProvider</a:t>
            </a:r>
            <a:r>
              <a:rPr lang="en-US" dirty="0" smtClean="0"/>
              <a:t>," and "</a:t>
            </a:r>
            <a:r>
              <a:rPr lang="en-US" dirty="0" err="1" smtClean="0"/>
              <a:t>CompanyMember</a:t>
            </a:r>
            <a:r>
              <a:rPr lang="en-US" dirty="0" smtClean="0"/>
              <a:t>" in the second array. This highlights the flexibility of jagged arrays, allowing different sizes for each array element.</a:t>
            </a:r>
          </a:p>
          <a:p>
            <a:pPr marL="0" lvl="0" indent="0" algn="l" rtl="0">
              <a:spcBef>
                <a:spcPts val="0"/>
              </a:spcBef>
              <a:spcAft>
                <a:spcPts val="0"/>
              </a:spcAft>
              <a:buNone/>
            </a:pPr>
            <a:endParaRPr lang="en-US"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4143298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err="1" smtClean="0"/>
              <a:t>Enum</a:t>
            </a:r>
            <a:r>
              <a:rPr lang="en-IN" dirty="0" smtClean="0"/>
              <a:t> : </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An </a:t>
            </a:r>
            <a:r>
              <a:rPr lang="en-US" dirty="0" err="1" smtClean="0"/>
              <a:t>enum</a:t>
            </a:r>
            <a:r>
              <a:rPr lang="en-US" dirty="0" smtClean="0"/>
              <a:t>, short for enumeration, is like a special category that holds a set of specific names, each representing a constant value. Imagine it as a way to name things with predefined choices. For instance, if we were categorizing days, we could use an </a:t>
            </a:r>
            <a:r>
              <a:rPr lang="en-US" dirty="0" err="1" smtClean="0"/>
              <a:t>enum</a:t>
            </a:r>
            <a:r>
              <a:rPr lang="en-US" dirty="0" smtClean="0"/>
              <a:t> to represent Monday, Tuesday, and so on. </a:t>
            </a:r>
            <a:r>
              <a:rPr lang="en-US" dirty="0" err="1" smtClean="0"/>
              <a:t>Enums</a:t>
            </a:r>
            <a:r>
              <a:rPr lang="en-US" dirty="0" smtClean="0"/>
              <a:t> are like labeled categories, and they can be linked to different types like numbers (integer, float) with a default type of integer. This helps keep things organized and clear in programming, making it easier to work with specific values.</a:t>
            </a:r>
            <a:endParaRPr lang="en-IN" dirty="0" smtClean="0"/>
          </a:p>
          <a:p>
            <a:pPr marL="0" lvl="0" indent="0" algn="l" rtl="0">
              <a:spcBef>
                <a:spcPts val="0"/>
              </a:spcBef>
              <a:spcAft>
                <a:spcPts val="0"/>
              </a:spcAft>
              <a:buNone/>
            </a:pPr>
            <a:endParaRPr dirty="0"/>
          </a:p>
        </p:txBody>
      </p:sp>
      <p:sp>
        <p:nvSpPr>
          <p:cNvPr id="571" name="Google Shape;57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7808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err="1" smtClean="0"/>
              <a:t>Enum</a:t>
            </a:r>
            <a:r>
              <a:rPr lang="en-IN" dirty="0" smtClean="0"/>
              <a:t> : </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In </a:t>
            </a:r>
            <a:r>
              <a:rPr lang="en-US" dirty="0" err="1" smtClean="0"/>
              <a:t>enums</a:t>
            </a:r>
            <a:r>
              <a:rPr lang="en-US" dirty="0" smtClean="0"/>
              <a:t>, the first item automatically gets the value 0, and each following item increases by 1. </a:t>
            </a:r>
            <a:r>
              <a:rPr lang="en-US" dirty="0" err="1" smtClean="0"/>
              <a:t>Enums</a:t>
            </a:r>
            <a:r>
              <a:rPr lang="en-US" dirty="0" smtClean="0"/>
              <a:t> are handy in programming because they make your code clearer and more readable. Also, every </a:t>
            </a:r>
            <a:r>
              <a:rPr lang="en-US" dirty="0" err="1" smtClean="0"/>
              <a:t>enum</a:t>
            </a:r>
            <a:r>
              <a:rPr lang="en-US" dirty="0" smtClean="0"/>
              <a:t> type is automatically linked to the </a:t>
            </a:r>
            <a:r>
              <a:rPr lang="en-US" dirty="0" err="1" smtClean="0"/>
              <a:t>System.Enum</a:t>
            </a:r>
            <a:r>
              <a:rPr lang="en-US" dirty="0" smtClean="0"/>
              <a:t>, providing additional functionality and structure. </a:t>
            </a:r>
            <a:r>
              <a:rPr lang="en-US" dirty="0" err="1" smtClean="0"/>
              <a:t>Enums</a:t>
            </a:r>
            <a:r>
              <a:rPr lang="en-US" dirty="0" smtClean="0"/>
              <a:t> help simplify your code and improve its readability.</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 syntax for declaring an </a:t>
            </a:r>
            <a:r>
              <a:rPr lang="en-US" dirty="0" err="1" smtClean="0"/>
              <a:t>enum</a:t>
            </a:r>
            <a:r>
              <a:rPr lang="en-US" dirty="0" smtClean="0"/>
              <a:t> is straightforward. Here, you can use optional modifiers, declare the </a:t>
            </a:r>
            <a:r>
              <a:rPr lang="en-US" dirty="0" err="1" smtClean="0"/>
              <a:t>enum</a:t>
            </a:r>
            <a:r>
              <a:rPr lang="en-US" dirty="0" smtClean="0"/>
              <a:t> with a chosen identifier, and list the individual enumerators (named constants) enclosed within curly braces. The enumerators are separated by commas. This structure helps define and organize a set of named values within the </a:t>
            </a:r>
            <a:r>
              <a:rPr lang="en-US" dirty="0" err="1" smtClean="0"/>
              <a:t>enum</a:t>
            </a:r>
            <a:r>
              <a:rPr lang="en-US" dirty="0" smtClean="0"/>
              <a:t>. </a:t>
            </a:r>
            <a:endParaRPr dirty="0"/>
          </a:p>
        </p:txBody>
      </p:sp>
      <p:sp>
        <p:nvSpPr>
          <p:cNvPr id="583" name="Google Shape;58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6746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
        <p:cNvGrpSpPr/>
        <p:nvPr/>
      </p:nvGrpSpPr>
      <p:grpSpPr>
        <a:xfrm>
          <a:off x="0" y="0"/>
          <a:ext cx="0" cy="0"/>
          <a:chOff x="0" y="0"/>
          <a:chExt cx="0" cy="0"/>
        </a:xfrm>
      </p:grpSpPr>
      <p:sp>
        <p:nvSpPr>
          <p:cNvPr id="20" name="Google Shape;2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4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4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 name="Google Shape;23;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4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9" name="Google Shape;29;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4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41" name="Google Shape;4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4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4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7" name="Google Shape;47;p4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4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9" name="Google Shape;49;p4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5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52"/>
          <p:cNvSpPr>
            <a:spLocks noGrp="1"/>
          </p:cNvSpPr>
          <p:nvPr>
            <p:ph type="pic" idx="2"/>
          </p:nvPr>
        </p:nvSpPr>
        <p:spPr>
          <a:xfrm>
            <a:off x="5183188" y="987425"/>
            <a:ext cx="6172200" cy="4873625"/>
          </a:xfrm>
          <a:prstGeom prst="rect">
            <a:avLst/>
          </a:prstGeom>
          <a:noFill/>
          <a:ln>
            <a:noFill/>
          </a:ln>
        </p:spPr>
      </p:sp>
      <p:sp>
        <p:nvSpPr>
          <p:cNvPr id="68" name="Google Shape;68;p5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643474" y="625059"/>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a:off x="1120139" y="2044563"/>
            <a:ext cx="3371456" cy="3167510"/>
          </a:xfrm>
          <a:prstGeom prst="ellipse">
            <a:avLst/>
          </a:prstGeom>
          <a:noFill/>
          <a:ln>
            <a:noFill/>
          </a:ln>
        </p:spPr>
        <p:txBody>
          <a:bodyPr spcFirstLastPara="1" wrap="square" lIns="91425" tIns="45700" rIns="91425" bIns="45700" anchor="ctr" anchorCtr="0">
            <a:normAutofit/>
          </a:bodyPr>
          <a:lstStyle/>
          <a:p>
            <a:pPr marL="0" marR="0" lvl="0" indent="0" algn="r" rtl="0">
              <a:lnSpc>
                <a:spcPct val="90000"/>
              </a:lnSpc>
              <a:spcBef>
                <a:spcPts val="0"/>
              </a:spcBef>
              <a:spcAft>
                <a:spcPts val="0"/>
              </a:spcAft>
              <a:buNone/>
            </a:pPr>
            <a:r>
              <a:rPr lang="en-US" sz="11500" b="1" i="0" u="none" strike="noStrike" cap="none">
                <a:solidFill>
                  <a:srgbClr val="012D86"/>
                </a:solidFill>
                <a:latin typeface="Bell MT"/>
                <a:ea typeface="Bell MT"/>
                <a:cs typeface="Bell MT"/>
                <a:sym typeface="Bell MT"/>
              </a:rPr>
              <a:t>C#</a:t>
            </a:r>
            <a:endParaRPr sz="11500" b="1" i="0" u="none" strike="noStrike" cap="none">
              <a:solidFill>
                <a:srgbClr val="012D86"/>
              </a:solidFill>
              <a:latin typeface="Bell MT"/>
              <a:ea typeface="Bell MT"/>
              <a:cs typeface="Bell MT"/>
              <a:sym typeface="Bell MT"/>
            </a:endParaRPr>
          </a:p>
        </p:txBody>
      </p:sp>
      <p:pic>
        <p:nvPicPr>
          <p:cNvPr id="91" name="Google Shape;91;p1" descr="Aitrich-Logo-Transparent-BG-2048x671"/>
          <p:cNvPicPr preferRelativeResize="0"/>
          <p:nvPr/>
        </p:nvPicPr>
        <p:blipFill rotWithShape="1">
          <a:blip r:embed="rId3">
            <a:alphaModFix/>
          </a:blip>
          <a:srcRect/>
          <a:stretch/>
        </p:blipFill>
        <p:spPr>
          <a:xfrm>
            <a:off x="365125" y="6446520"/>
            <a:ext cx="1166495" cy="247650"/>
          </a:xfrm>
          <a:prstGeom prst="rect">
            <a:avLst/>
          </a:prstGeom>
          <a:noFill/>
          <a:ln>
            <a:noFill/>
          </a:ln>
        </p:spPr>
      </p:pic>
      <p:pic>
        <p:nvPicPr>
          <p:cNvPr id="92" name="Google Shape;92;p1" descr="visual-studio"/>
          <p:cNvPicPr preferRelativeResize="0"/>
          <p:nvPr/>
        </p:nvPicPr>
        <p:blipFill rotWithShape="1">
          <a:blip r:embed="rId4">
            <a:alphaModFix/>
          </a:blip>
          <a:srcRect/>
          <a:stretch/>
        </p:blipFill>
        <p:spPr>
          <a:xfrm>
            <a:off x="7313930" y="1852930"/>
            <a:ext cx="3932555" cy="355028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96"/>
        <p:cNvGrpSpPr/>
        <p:nvPr/>
      </p:nvGrpSpPr>
      <p:grpSpPr>
        <a:xfrm>
          <a:off x="0" y="0"/>
          <a:ext cx="0" cy="0"/>
          <a:chOff x="0" y="0"/>
          <a:chExt cx="0" cy="0"/>
        </a:xfrm>
      </p:grpSpPr>
      <p:sp>
        <p:nvSpPr>
          <p:cNvPr id="597" name="Google Shape;597;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endParaRPr/>
          </a:p>
        </p:txBody>
      </p:sp>
      <p:sp>
        <p:nvSpPr>
          <p:cNvPr id="598" name="Google Shape;598;p36"/>
          <p:cNvSpPr/>
          <p:nvPr/>
        </p:nvSpPr>
        <p:spPr>
          <a:xfrm>
            <a:off x="0" y="-190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2060"/>
              </a:solidFill>
              <a:latin typeface="Calibri"/>
              <a:ea typeface="Calibri"/>
              <a:cs typeface="Calibri"/>
              <a:sym typeface="Calibri"/>
            </a:endParaRPr>
          </a:p>
        </p:txBody>
      </p:sp>
      <p:sp>
        <p:nvSpPr>
          <p:cNvPr id="599" name="Google Shape;599;p36"/>
          <p:cNvSpPr/>
          <p:nvPr/>
        </p:nvSpPr>
        <p:spPr>
          <a:xfrm>
            <a:off x="641774" y="623275"/>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2060"/>
              </a:solidFill>
              <a:latin typeface="Calibri"/>
              <a:ea typeface="Calibri"/>
              <a:cs typeface="Calibri"/>
              <a:sym typeface="Calibri"/>
            </a:endParaRPr>
          </a:p>
        </p:txBody>
      </p:sp>
      <p:sp>
        <p:nvSpPr>
          <p:cNvPr id="600" name="Google Shape;600;p36"/>
          <p:cNvSpPr txBox="1"/>
          <p:nvPr/>
        </p:nvSpPr>
        <p:spPr>
          <a:xfrm>
            <a:off x="325120" y="358775"/>
            <a:ext cx="3574415" cy="79248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1">
                <a:solidFill>
                  <a:srgbClr val="002060"/>
                </a:solidFill>
                <a:latin typeface="Bell MT"/>
                <a:ea typeface="Bell MT"/>
                <a:cs typeface="Bell MT"/>
                <a:sym typeface="Bell MT"/>
              </a:rPr>
              <a:t>Enum</a:t>
            </a:r>
            <a:endParaRPr sz="4000" b="1">
              <a:solidFill>
                <a:srgbClr val="002060"/>
              </a:solidFill>
              <a:latin typeface="Bell MT"/>
              <a:ea typeface="Bell MT"/>
              <a:cs typeface="Bell MT"/>
              <a:sym typeface="Bell MT"/>
            </a:endParaRPr>
          </a:p>
        </p:txBody>
      </p:sp>
      <p:sp>
        <p:nvSpPr>
          <p:cNvPr id="601" name="Google Shape;601;p36"/>
          <p:cNvSpPr/>
          <p:nvPr/>
        </p:nvSpPr>
        <p:spPr>
          <a:xfrm>
            <a:off x="794385" y="1353185"/>
            <a:ext cx="7782560" cy="4428490"/>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628650" marR="0" lvl="0" indent="-184150" algn="l" rtl="0">
              <a:lnSpc>
                <a:spcPct val="120000"/>
              </a:lnSpc>
              <a:spcBef>
                <a:spcPts val="0"/>
              </a:spcBef>
              <a:spcAft>
                <a:spcPts val="0"/>
              </a:spcAft>
              <a:buClr>
                <a:schemeClr val="lt1"/>
              </a:buClr>
              <a:buSzPts val="1600"/>
              <a:buFont typeface="Noto Sans Symbols"/>
              <a:buNone/>
            </a:pPr>
            <a:endParaRPr sz="1600" dirty="0">
              <a:solidFill>
                <a:schemeClr val="lt1"/>
              </a:solidFill>
              <a:latin typeface="Comic Sans MS"/>
              <a:ea typeface="Comic Sans MS"/>
              <a:cs typeface="Comic Sans MS"/>
              <a:sym typeface="Comic Sans MS"/>
            </a:endParaRPr>
          </a:p>
          <a:p>
            <a:pPr marL="628650" marR="0" lvl="0" indent="-184150" algn="l" rtl="0">
              <a:lnSpc>
                <a:spcPct val="120000"/>
              </a:lnSpc>
              <a:spcBef>
                <a:spcPts val="0"/>
              </a:spcBef>
              <a:spcAft>
                <a:spcPts val="0"/>
              </a:spcAft>
              <a:buClr>
                <a:schemeClr val="lt1"/>
              </a:buClr>
              <a:buSzPts val="1600"/>
              <a:buFont typeface="Noto Sans Symbols"/>
              <a:buNone/>
            </a:pPr>
            <a:endParaRPr sz="1600" dirty="0">
              <a:solidFill>
                <a:schemeClr val="lt1"/>
              </a:solidFill>
              <a:latin typeface="Comic Sans MS"/>
              <a:ea typeface="Comic Sans MS"/>
              <a:cs typeface="Comic Sans MS"/>
              <a:sym typeface="Comic Sans MS"/>
            </a:endParaRPr>
          </a:p>
          <a:p>
            <a:pPr marL="628650" marR="0" lvl="0" indent="-184150" algn="l" rtl="0">
              <a:lnSpc>
                <a:spcPct val="130000"/>
              </a:lnSpc>
              <a:spcBef>
                <a:spcPts val="0"/>
              </a:spcBef>
              <a:spcAft>
                <a:spcPts val="0"/>
              </a:spcAft>
              <a:buClr>
                <a:schemeClr val="lt1"/>
              </a:buClr>
              <a:buSzPts val="1600"/>
              <a:buFont typeface="Noto Sans Symbols"/>
              <a:buNone/>
            </a:pPr>
            <a:endParaRPr sz="1600" dirty="0">
              <a:solidFill>
                <a:schemeClr val="lt1"/>
              </a:solidFill>
              <a:latin typeface="Comic Sans MS"/>
              <a:ea typeface="Comic Sans MS"/>
              <a:cs typeface="Comic Sans MS"/>
              <a:sym typeface="Comic Sans MS"/>
            </a:endParaRPr>
          </a:p>
          <a:p>
            <a:pPr marL="628650" marR="0" lvl="0" indent="-285750" algn="l" rtl="0">
              <a:lnSpc>
                <a:spcPct val="130000"/>
              </a:lnSpc>
              <a:spcBef>
                <a:spcPts val="0"/>
              </a:spcBef>
              <a:spcAft>
                <a:spcPts val="0"/>
              </a:spcAft>
              <a:buClr>
                <a:schemeClr val="lt1"/>
              </a:buClr>
              <a:buSzPts val="1600"/>
              <a:buFont typeface="Noto Sans Symbols"/>
              <a:buChar char="❑"/>
            </a:pPr>
            <a:r>
              <a:rPr lang="en-US" sz="1600" dirty="0">
                <a:solidFill>
                  <a:schemeClr val="lt1"/>
                </a:solidFill>
                <a:latin typeface="Comic Sans MS"/>
                <a:ea typeface="Comic Sans MS"/>
                <a:cs typeface="Comic Sans MS"/>
                <a:sym typeface="Comic Sans MS"/>
              </a:rPr>
              <a:t>The attributes is optional and is used to hold additional declarative information.</a:t>
            </a:r>
            <a:endParaRPr sz="1600" dirty="0">
              <a:solidFill>
                <a:schemeClr val="lt1"/>
              </a:solidFill>
              <a:latin typeface="Comic Sans MS"/>
              <a:ea typeface="Comic Sans MS"/>
              <a:cs typeface="Comic Sans MS"/>
              <a:sym typeface="Comic Sans MS"/>
            </a:endParaRPr>
          </a:p>
          <a:p>
            <a:pPr marL="628650" marR="0" lvl="0" indent="-285750" algn="l" rtl="0">
              <a:lnSpc>
                <a:spcPct val="130000"/>
              </a:lnSpc>
              <a:spcBef>
                <a:spcPts val="0"/>
              </a:spcBef>
              <a:spcAft>
                <a:spcPts val="0"/>
              </a:spcAft>
              <a:buClr>
                <a:schemeClr val="lt1"/>
              </a:buClr>
              <a:buSzPts val="1600"/>
              <a:buFont typeface="Noto Sans Symbols"/>
              <a:buChar char="❑"/>
            </a:pPr>
            <a:r>
              <a:rPr lang="en-US" sz="1600" dirty="0">
                <a:solidFill>
                  <a:schemeClr val="lt1"/>
                </a:solidFill>
                <a:latin typeface="Comic Sans MS"/>
                <a:ea typeface="Comic Sans MS"/>
                <a:cs typeface="Comic Sans MS"/>
                <a:sym typeface="Comic Sans MS"/>
              </a:rPr>
              <a:t>Modifiers are new, public, protected, internal and private.</a:t>
            </a:r>
            <a:endParaRPr sz="1600" dirty="0">
              <a:solidFill>
                <a:schemeClr val="lt1"/>
              </a:solidFill>
              <a:latin typeface="Comic Sans MS"/>
              <a:ea typeface="Comic Sans MS"/>
              <a:cs typeface="Comic Sans MS"/>
              <a:sym typeface="Comic Sans MS"/>
            </a:endParaRPr>
          </a:p>
          <a:p>
            <a:pPr marL="628650" marR="0" lvl="0" indent="-285750" algn="l" rtl="0">
              <a:lnSpc>
                <a:spcPct val="130000"/>
              </a:lnSpc>
              <a:spcBef>
                <a:spcPts val="0"/>
              </a:spcBef>
              <a:spcAft>
                <a:spcPts val="0"/>
              </a:spcAft>
              <a:buClr>
                <a:schemeClr val="lt1"/>
              </a:buClr>
              <a:buSzPts val="1600"/>
              <a:buFont typeface="Noto Sans Symbols"/>
              <a:buChar char="❑"/>
            </a:pPr>
            <a:r>
              <a:rPr lang="en-US" sz="1600" dirty="0">
                <a:solidFill>
                  <a:schemeClr val="lt1"/>
                </a:solidFill>
                <a:latin typeface="Comic Sans MS"/>
                <a:ea typeface="Comic Sans MS"/>
                <a:cs typeface="Comic Sans MS"/>
                <a:sym typeface="Comic Sans MS"/>
              </a:rPr>
              <a:t>The keyword </a:t>
            </a:r>
            <a:r>
              <a:rPr lang="en-US" sz="1600" dirty="0" err="1">
                <a:solidFill>
                  <a:schemeClr val="lt1"/>
                </a:solidFill>
                <a:latin typeface="Comic Sans MS"/>
                <a:ea typeface="Comic Sans MS"/>
                <a:cs typeface="Comic Sans MS"/>
                <a:sym typeface="Comic Sans MS"/>
              </a:rPr>
              <a:t>enum</a:t>
            </a:r>
            <a:r>
              <a:rPr lang="en-US" sz="1600" dirty="0">
                <a:solidFill>
                  <a:schemeClr val="lt1"/>
                </a:solidFill>
                <a:latin typeface="Comic Sans MS"/>
                <a:ea typeface="Comic Sans MS"/>
                <a:cs typeface="Comic Sans MS"/>
                <a:sym typeface="Comic Sans MS"/>
              </a:rPr>
              <a:t> must be followed by an identifier that names the </a:t>
            </a:r>
            <a:r>
              <a:rPr lang="en-US" sz="1600" dirty="0" err="1">
                <a:solidFill>
                  <a:schemeClr val="lt1"/>
                </a:solidFill>
                <a:latin typeface="Comic Sans MS"/>
                <a:ea typeface="Comic Sans MS"/>
                <a:cs typeface="Comic Sans MS"/>
                <a:sym typeface="Comic Sans MS"/>
              </a:rPr>
              <a:t>enum</a:t>
            </a:r>
            <a:r>
              <a:rPr lang="en-US" sz="1600" dirty="0">
                <a:solidFill>
                  <a:schemeClr val="lt1"/>
                </a:solidFill>
                <a:latin typeface="Comic Sans MS"/>
                <a:ea typeface="Comic Sans MS"/>
                <a:cs typeface="Comic Sans MS"/>
                <a:sym typeface="Comic Sans MS"/>
              </a:rPr>
              <a:t>.</a:t>
            </a:r>
            <a:endParaRPr sz="1600" dirty="0">
              <a:solidFill>
                <a:schemeClr val="lt1"/>
              </a:solidFill>
              <a:latin typeface="Comic Sans MS"/>
              <a:ea typeface="Comic Sans MS"/>
              <a:cs typeface="Comic Sans MS"/>
              <a:sym typeface="Comic Sans MS"/>
            </a:endParaRPr>
          </a:p>
          <a:p>
            <a:pPr marL="628650" marR="0" lvl="0" indent="-285750" algn="l" rtl="0">
              <a:lnSpc>
                <a:spcPct val="130000"/>
              </a:lnSpc>
              <a:spcBef>
                <a:spcPts val="0"/>
              </a:spcBef>
              <a:spcAft>
                <a:spcPts val="0"/>
              </a:spcAft>
              <a:buClr>
                <a:schemeClr val="lt1"/>
              </a:buClr>
              <a:buSzPts val="1600"/>
              <a:buFont typeface="Noto Sans Symbols"/>
              <a:buChar char="❑"/>
            </a:pPr>
            <a:r>
              <a:rPr lang="en-US" sz="1600" dirty="0">
                <a:solidFill>
                  <a:schemeClr val="lt1"/>
                </a:solidFill>
                <a:latin typeface="Comic Sans MS"/>
                <a:ea typeface="Comic Sans MS"/>
                <a:cs typeface="Comic Sans MS"/>
                <a:sym typeface="Comic Sans MS"/>
              </a:rPr>
              <a:t>The underlying type that specifies the storage allocated for each enumerator. It can be one of the integral types except char. The default is int..</a:t>
            </a:r>
            <a:endParaRPr sz="1600" dirty="0">
              <a:solidFill>
                <a:schemeClr val="lt1"/>
              </a:solidFill>
              <a:latin typeface="Comic Sans MS"/>
              <a:ea typeface="Comic Sans MS"/>
              <a:cs typeface="Comic Sans MS"/>
              <a:sym typeface="Comic Sans MS"/>
            </a:endParaRPr>
          </a:p>
          <a:p>
            <a:pPr marL="628650" marR="0" lvl="0" indent="-285750" algn="l" rtl="0">
              <a:lnSpc>
                <a:spcPct val="130000"/>
              </a:lnSpc>
              <a:spcBef>
                <a:spcPts val="0"/>
              </a:spcBef>
              <a:spcAft>
                <a:spcPts val="0"/>
              </a:spcAft>
              <a:buClr>
                <a:schemeClr val="lt1"/>
              </a:buClr>
              <a:buSzPts val="1600"/>
              <a:buFont typeface="Noto Sans Symbols"/>
              <a:buChar char="❑"/>
            </a:pPr>
            <a:r>
              <a:rPr lang="en-US" sz="1600" dirty="0">
                <a:solidFill>
                  <a:schemeClr val="lt1"/>
                </a:solidFill>
                <a:latin typeface="Comic Sans MS"/>
                <a:ea typeface="Comic Sans MS"/>
                <a:cs typeface="Comic Sans MS"/>
                <a:sym typeface="Comic Sans MS"/>
              </a:rPr>
              <a:t>The enumerator-list contains the identifiers which are separated by commas</a:t>
            </a:r>
            <a:endParaRPr sz="1600" dirty="0">
              <a:solidFill>
                <a:schemeClr val="lt1"/>
              </a:solidFill>
              <a:latin typeface="Comic Sans MS"/>
              <a:ea typeface="Comic Sans MS"/>
              <a:cs typeface="Comic Sans MS"/>
              <a:sym typeface="Comic Sans MS"/>
            </a:endParaRPr>
          </a:p>
          <a:p>
            <a:pPr marL="571500" marR="0" lvl="0" indent="0" algn="l" rtl="0">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spcBef>
                <a:spcPts val="0"/>
              </a:spcBef>
              <a:spcAft>
                <a:spcPts val="0"/>
              </a:spcAft>
              <a:buClr>
                <a:schemeClr val="lt1"/>
              </a:buClr>
              <a:buSzPts val="2000"/>
              <a:buFont typeface="Calibri"/>
              <a:buNone/>
            </a:pPr>
            <a:r>
              <a:rPr lang="en-US" sz="2000" dirty="0">
                <a:solidFill>
                  <a:schemeClr val="lt1"/>
                </a:solidFill>
                <a:latin typeface="Calibri"/>
                <a:ea typeface="Calibri"/>
                <a:cs typeface="Calibri"/>
                <a:sym typeface="Calibri"/>
              </a:rPr>
              <a:t>    </a:t>
            </a:r>
            <a:endParaRPr sz="2000" dirty="0">
              <a:solidFill>
                <a:schemeClr val="lt1"/>
              </a:solidFill>
              <a:latin typeface="Calibri"/>
              <a:ea typeface="Calibri"/>
              <a:cs typeface="Calibri"/>
              <a:sym typeface="Calibri"/>
            </a:endParaRPr>
          </a:p>
          <a:p>
            <a:pPr marL="571500" marR="0" lvl="0" indent="0" algn="l" rtl="0">
              <a:spcBef>
                <a:spcPts val="0"/>
              </a:spcBef>
              <a:spcAft>
                <a:spcPts val="0"/>
              </a:spcAft>
              <a:buNone/>
            </a:pPr>
            <a:endParaRPr sz="2000" dirty="0">
              <a:solidFill>
                <a:schemeClr val="lt1"/>
              </a:solidFill>
              <a:latin typeface="Calibri"/>
              <a:ea typeface="Calibri"/>
              <a:cs typeface="Calibri"/>
              <a:sym typeface="Calibri"/>
            </a:endParaRPr>
          </a:p>
          <a:p>
            <a:pPr marL="571500" marR="0" lvl="0" indent="0" algn="l" rtl="0">
              <a:spcBef>
                <a:spcPts val="0"/>
              </a:spcBef>
              <a:spcAft>
                <a:spcPts val="0"/>
              </a:spcAft>
              <a:buNone/>
            </a:pPr>
            <a:endParaRPr sz="2000" dirty="0">
              <a:solidFill>
                <a:schemeClr val="lt1"/>
              </a:solidFill>
              <a:latin typeface="Calibri"/>
              <a:ea typeface="Calibri"/>
              <a:cs typeface="Calibri"/>
              <a:sym typeface="Calibri"/>
            </a:endParaRPr>
          </a:p>
        </p:txBody>
      </p:sp>
      <p:pic>
        <p:nvPicPr>
          <p:cNvPr id="602" name="Google Shape;602;p36" descr="3907915"/>
          <p:cNvPicPr preferRelativeResize="0">
            <a:picLocks noGrp="1"/>
          </p:cNvPicPr>
          <p:nvPr>
            <p:ph type="body" idx="1"/>
          </p:nvPr>
        </p:nvPicPr>
        <p:blipFill rotWithShape="1">
          <a:blip r:embed="rId3">
            <a:alphaModFix/>
          </a:blip>
          <a:srcRect/>
          <a:stretch/>
        </p:blipFill>
        <p:spPr>
          <a:xfrm>
            <a:off x="8791575" y="1525270"/>
            <a:ext cx="3243580" cy="4351655"/>
          </a:xfrm>
          <a:prstGeom prst="rect">
            <a:avLst/>
          </a:prstGeom>
          <a:noFill/>
          <a:ln>
            <a:noFill/>
          </a:ln>
        </p:spPr>
      </p:pic>
      <p:pic>
        <p:nvPicPr>
          <p:cNvPr id="603" name="Google Shape;603;p36"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0"/>
                                        </p:tgtEl>
                                        <p:attrNameLst>
                                          <p:attrName>style.visibility</p:attrName>
                                        </p:attrNameLst>
                                      </p:cBhvr>
                                      <p:to>
                                        <p:strVal val="visible"/>
                                      </p:to>
                                    </p:set>
                                    <p:animEffect transition="in" filter="fade">
                                      <p:cBhvr>
                                        <p:cTn id="7" dur="500"/>
                                        <p:tgtEl>
                                          <p:spTgt spid="600"/>
                                        </p:tgtEl>
                                      </p:cBhvr>
                                    </p:animEffect>
                                  </p:childTnLst>
                                </p:cTn>
                              </p:par>
                              <p:par>
                                <p:cTn id="8" presetID="10" presetClass="entr" presetSubtype="0" fill="hold" nodeType="withEffect">
                                  <p:stCondLst>
                                    <p:cond delay="0"/>
                                  </p:stCondLst>
                                  <p:childTnLst>
                                    <p:set>
                                      <p:cBhvr>
                                        <p:cTn id="9" dur="1" fill="hold">
                                          <p:stCondLst>
                                            <p:cond delay="0"/>
                                          </p:stCondLst>
                                        </p:cTn>
                                        <p:tgtEl>
                                          <p:spTgt spid="602"/>
                                        </p:tgtEl>
                                        <p:attrNameLst>
                                          <p:attrName>style.visibility</p:attrName>
                                        </p:attrNameLst>
                                      </p:cBhvr>
                                      <p:to>
                                        <p:strVal val="visible"/>
                                      </p:to>
                                    </p:set>
                                    <p:animEffect transition="in" filter="fade">
                                      <p:cBhvr>
                                        <p:cTn id="10" dur="500"/>
                                        <p:tgtEl>
                                          <p:spTgt spid="60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1"/>
                                        </p:tgtEl>
                                        <p:attrNameLst>
                                          <p:attrName>style.visibility</p:attrName>
                                        </p:attrNameLst>
                                      </p:cBhvr>
                                      <p:to>
                                        <p:strVal val="visible"/>
                                      </p:to>
                                    </p:set>
                                    <p:animEffect transition="in" filter="fade">
                                      <p:cBhvr>
                                        <p:cTn id="15" dur="1000"/>
                                        <p:tgtEl>
                                          <p:spTgt spid="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7"/>
        <p:cNvGrpSpPr/>
        <p:nvPr/>
      </p:nvGrpSpPr>
      <p:grpSpPr>
        <a:xfrm>
          <a:off x="0" y="0"/>
          <a:ext cx="0" cy="0"/>
          <a:chOff x="0" y="0"/>
          <a:chExt cx="0" cy="0"/>
        </a:xfrm>
      </p:grpSpPr>
      <p:sp>
        <p:nvSpPr>
          <p:cNvPr id="608" name="Google Shape;608;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endParaRPr/>
          </a:p>
        </p:txBody>
      </p:sp>
      <p:sp>
        <p:nvSpPr>
          <p:cNvPr id="609" name="Google Shape;609;p3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12D86"/>
              </a:solidFill>
              <a:latin typeface="Calibri"/>
              <a:ea typeface="Calibri"/>
              <a:cs typeface="Calibri"/>
              <a:sym typeface="Calibri"/>
            </a:endParaRPr>
          </a:p>
        </p:txBody>
      </p:sp>
      <p:sp>
        <p:nvSpPr>
          <p:cNvPr id="610" name="Google Shape;610;p37"/>
          <p:cNvSpPr/>
          <p:nvPr/>
        </p:nvSpPr>
        <p:spPr>
          <a:xfrm>
            <a:off x="321732" y="321733"/>
            <a:ext cx="11546828" cy="6214534"/>
          </a:xfrm>
          <a:custGeom>
            <a:avLst/>
            <a:gdLst/>
            <a:ahLst/>
            <a:cxnLst/>
            <a:rect l="l" t="t" r="r" b="b"/>
            <a:pathLst>
              <a:path w="11546828" h="6214534" extrusionOk="0">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rgbClr val="FEFEFE">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12D86"/>
              </a:solidFill>
              <a:latin typeface="Calibri"/>
              <a:ea typeface="Calibri"/>
              <a:cs typeface="Calibri"/>
              <a:sym typeface="Calibri"/>
            </a:endParaRPr>
          </a:p>
        </p:txBody>
      </p:sp>
      <p:sp>
        <p:nvSpPr>
          <p:cNvPr id="611" name="Google Shape;611;p37"/>
          <p:cNvSpPr/>
          <p:nvPr/>
        </p:nvSpPr>
        <p:spPr>
          <a:xfrm>
            <a:off x="321945" y="210185"/>
            <a:ext cx="11224895" cy="602107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12D86"/>
              </a:solidFill>
              <a:latin typeface="Calibri"/>
              <a:ea typeface="Calibri"/>
              <a:cs typeface="Calibri"/>
              <a:sym typeface="Calibri"/>
            </a:endParaRPr>
          </a:p>
        </p:txBody>
      </p:sp>
      <p:cxnSp>
        <p:nvCxnSpPr>
          <p:cNvPr id="612" name="Google Shape;612;p37"/>
          <p:cNvCxnSpPr/>
          <p:nvPr/>
        </p:nvCxnSpPr>
        <p:spPr>
          <a:xfrm>
            <a:off x="4654296" y="1852863"/>
            <a:ext cx="0" cy="3236495"/>
          </a:xfrm>
          <a:prstGeom prst="straightConnector1">
            <a:avLst/>
          </a:prstGeom>
          <a:noFill/>
          <a:ln w="19050" cap="sq" cmpd="sng">
            <a:solidFill>
              <a:srgbClr val="FEFEFE"/>
            </a:solidFill>
            <a:prstDash val="solid"/>
            <a:miter lim="800000"/>
            <a:headEnd type="none" w="sm" len="sm"/>
            <a:tailEnd type="none" w="sm" len="sm"/>
          </a:ln>
        </p:spPr>
      </p:cxnSp>
      <p:pic>
        <p:nvPicPr>
          <p:cNvPr id="613" name="Google Shape;613;p37" descr="11725"/>
          <p:cNvPicPr preferRelativeResize="0">
            <a:picLocks noGrp="1"/>
          </p:cNvPicPr>
          <p:nvPr>
            <p:ph type="body" idx="2"/>
          </p:nvPr>
        </p:nvPicPr>
        <p:blipFill rotWithShape="1">
          <a:blip r:embed="rId3">
            <a:alphaModFix/>
          </a:blip>
          <a:srcRect/>
          <a:stretch/>
        </p:blipFill>
        <p:spPr>
          <a:xfrm>
            <a:off x="1139190" y="365125"/>
            <a:ext cx="7216140" cy="5227955"/>
          </a:xfrm>
          <a:prstGeom prst="rect">
            <a:avLst/>
          </a:prstGeom>
          <a:noFill/>
          <a:ln>
            <a:noFill/>
          </a:ln>
        </p:spPr>
      </p:pic>
      <p:sp>
        <p:nvSpPr>
          <p:cNvPr id="614" name="Google Shape;614;p37"/>
          <p:cNvSpPr txBox="1">
            <a:spLocks noGrp="1"/>
          </p:cNvSpPr>
          <p:nvPr>
            <p:ph type="body" idx="1"/>
          </p:nvPr>
        </p:nvSpPr>
        <p:spPr>
          <a:xfrm>
            <a:off x="1854835" y="1776730"/>
            <a:ext cx="6111240" cy="331279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200"/>
              <a:buNone/>
            </a:pPr>
            <a:endParaRPr sz="1200" dirty="0">
              <a:solidFill>
                <a:srgbClr val="012D86"/>
              </a:solidFill>
              <a:latin typeface="Comic Sans MS"/>
              <a:ea typeface="Comic Sans MS"/>
              <a:cs typeface="Comic Sans MS"/>
              <a:sym typeface="Comic Sans MS"/>
            </a:endParaRPr>
          </a:p>
          <a:p>
            <a:pPr marL="0" lvl="0" indent="0" algn="l" rtl="0">
              <a:lnSpc>
                <a:spcPct val="90000"/>
              </a:lnSpc>
              <a:spcBef>
                <a:spcPts val="1000"/>
              </a:spcBef>
              <a:spcAft>
                <a:spcPts val="0"/>
              </a:spcAft>
              <a:buClr>
                <a:schemeClr val="lt1"/>
              </a:buClr>
              <a:buSzPts val="1400"/>
              <a:buNone/>
            </a:pPr>
            <a:endParaRPr sz="1400" dirty="0">
              <a:solidFill>
                <a:srgbClr val="012D86"/>
              </a:solidFill>
              <a:latin typeface="Comic Sans MS"/>
              <a:ea typeface="Comic Sans MS"/>
              <a:cs typeface="Comic Sans MS"/>
              <a:sym typeface="Comic Sans MS"/>
            </a:endParaRPr>
          </a:p>
          <a:p>
            <a:pPr marL="0" lvl="0" indent="0" algn="l" rtl="0">
              <a:lnSpc>
                <a:spcPct val="90000"/>
              </a:lnSpc>
              <a:spcBef>
                <a:spcPts val="1000"/>
              </a:spcBef>
              <a:spcAft>
                <a:spcPts val="0"/>
              </a:spcAft>
              <a:buClr>
                <a:schemeClr val="lt1"/>
              </a:buClr>
              <a:buSzPts val="1400"/>
              <a:buNone/>
            </a:pPr>
            <a:endParaRPr sz="1400" dirty="0">
              <a:solidFill>
                <a:srgbClr val="012D86"/>
              </a:solidFill>
              <a:latin typeface="Comic Sans MS"/>
              <a:ea typeface="Comic Sans MS"/>
              <a:cs typeface="Comic Sans MS"/>
              <a:sym typeface="Comic Sans MS"/>
            </a:endParaRPr>
          </a:p>
          <a:p>
            <a:pPr marL="0" lvl="0" indent="0" algn="l" rtl="0">
              <a:lnSpc>
                <a:spcPct val="90000"/>
              </a:lnSpc>
              <a:spcBef>
                <a:spcPts val="1000"/>
              </a:spcBef>
              <a:spcAft>
                <a:spcPts val="0"/>
              </a:spcAft>
              <a:buClr>
                <a:schemeClr val="lt1"/>
              </a:buClr>
              <a:buSzPts val="1400"/>
              <a:buNone/>
            </a:pPr>
            <a:endParaRPr sz="1400" dirty="0">
              <a:solidFill>
                <a:srgbClr val="012D86"/>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012D86"/>
              </a:buClr>
              <a:buSzPts val="1400"/>
              <a:buNone/>
            </a:pPr>
            <a:r>
              <a:rPr lang="en-US" sz="1400" dirty="0">
                <a:solidFill>
                  <a:srgbClr val="012D86"/>
                </a:solidFill>
                <a:latin typeface="Comic Sans MS"/>
                <a:ea typeface="Comic Sans MS"/>
                <a:cs typeface="Comic Sans MS"/>
                <a:sym typeface="Comic Sans MS"/>
              </a:rPr>
              <a:t>Example:</a:t>
            </a:r>
            <a:endParaRPr sz="1400" dirty="0">
              <a:solidFill>
                <a:srgbClr val="012D86"/>
              </a:solidFill>
              <a:latin typeface="Comic Sans MS"/>
              <a:ea typeface="Comic Sans MS"/>
              <a:cs typeface="Comic Sans MS"/>
              <a:sym typeface="Comic Sans MS"/>
            </a:endParaRPr>
          </a:p>
          <a:p>
            <a:pPr marL="0" lvl="0" indent="0" algn="l" rtl="0">
              <a:lnSpc>
                <a:spcPct val="90000"/>
              </a:lnSpc>
              <a:spcBef>
                <a:spcPts val="1000"/>
              </a:spcBef>
              <a:spcAft>
                <a:spcPts val="0"/>
              </a:spcAft>
              <a:buClr>
                <a:schemeClr val="lt1"/>
              </a:buClr>
              <a:buSzPts val="1400"/>
              <a:buNone/>
            </a:pPr>
            <a:endParaRPr sz="1400" dirty="0">
              <a:solidFill>
                <a:srgbClr val="012D86"/>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012D86"/>
              </a:buClr>
              <a:buSzPts val="1600"/>
              <a:buNone/>
            </a:pPr>
            <a:r>
              <a:rPr lang="en-US" sz="1600" dirty="0">
                <a:solidFill>
                  <a:srgbClr val="012D86"/>
                </a:solidFill>
                <a:latin typeface="Comic Sans MS"/>
                <a:ea typeface="Comic Sans MS"/>
                <a:cs typeface="Comic Sans MS"/>
                <a:sym typeface="Comic Sans MS"/>
              </a:rPr>
              <a:t> public </a:t>
            </a:r>
            <a:r>
              <a:rPr lang="en-US" sz="1600" dirty="0" err="1">
                <a:solidFill>
                  <a:srgbClr val="012D86"/>
                </a:solidFill>
                <a:latin typeface="Comic Sans MS"/>
                <a:ea typeface="Comic Sans MS"/>
                <a:cs typeface="Comic Sans MS"/>
                <a:sym typeface="Comic Sans MS"/>
              </a:rPr>
              <a:t>enum</a:t>
            </a:r>
            <a:r>
              <a:rPr lang="en-US" sz="1600" dirty="0">
                <a:solidFill>
                  <a:srgbClr val="012D86"/>
                </a:solidFill>
                <a:latin typeface="Comic Sans MS"/>
                <a:ea typeface="Comic Sans MS"/>
                <a:cs typeface="Comic Sans MS"/>
                <a:sym typeface="Comic Sans MS"/>
              </a:rPr>
              <a:t> Roles</a:t>
            </a:r>
            <a:endParaRPr sz="1600" dirty="0">
              <a:solidFill>
                <a:srgbClr val="012D86"/>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012D86"/>
              </a:buClr>
              <a:buSzPts val="1600"/>
              <a:buNone/>
            </a:pPr>
            <a:r>
              <a:rPr lang="en-US" sz="1600" dirty="0">
                <a:solidFill>
                  <a:srgbClr val="012D86"/>
                </a:solidFill>
                <a:latin typeface="Comic Sans MS"/>
                <a:ea typeface="Comic Sans MS"/>
                <a:cs typeface="Comic Sans MS"/>
                <a:sym typeface="Comic Sans MS"/>
              </a:rPr>
              <a:t>    {</a:t>
            </a:r>
            <a:endParaRPr sz="1600" dirty="0">
              <a:solidFill>
                <a:srgbClr val="012D86"/>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012D86"/>
              </a:buClr>
              <a:buSzPts val="1600"/>
              <a:buNone/>
            </a:pPr>
            <a:r>
              <a:rPr lang="en-US" sz="1600" dirty="0">
                <a:solidFill>
                  <a:srgbClr val="012D86"/>
                </a:solidFill>
                <a:latin typeface="Comic Sans MS"/>
                <a:ea typeface="Comic Sans MS"/>
                <a:cs typeface="Comic Sans MS"/>
                <a:sym typeface="Comic Sans MS"/>
              </a:rPr>
              <a:t>        </a:t>
            </a:r>
            <a:r>
              <a:rPr lang="en-US" sz="1600" dirty="0" err="1">
                <a:solidFill>
                  <a:srgbClr val="012D86"/>
                </a:solidFill>
                <a:latin typeface="Comic Sans MS"/>
                <a:ea typeface="Comic Sans MS"/>
                <a:cs typeface="Comic Sans MS"/>
                <a:sym typeface="Comic Sans MS"/>
              </a:rPr>
              <a:t>JobSeeker,Admin</a:t>
            </a:r>
            <a:r>
              <a:rPr lang="en-US" sz="1600" dirty="0">
                <a:solidFill>
                  <a:srgbClr val="012D86"/>
                </a:solidFill>
                <a:latin typeface="Comic Sans MS"/>
                <a:ea typeface="Comic Sans MS"/>
                <a:cs typeface="Comic Sans MS"/>
                <a:sym typeface="Comic Sans MS"/>
              </a:rPr>
              <a:t>, </a:t>
            </a:r>
            <a:r>
              <a:rPr lang="en-US" sz="1600" dirty="0" err="1">
                <a:solidFill>
                  <a:srgbClr val="012D86"/>
                </a:solidFill>
                <a:latin typeface="Comic Sans MS"/>
                <a:ea typeface="Comic Sans MS"/>
                <a:cs typeface="Comic Sans MS"/>
                <a:sym typeface="Comic Sans MS"/>
              </a:rPr>
              <a:t>JobProvider,CompanyMember</a:t>
            </a:r>
            <a:endParaRPr sz="1600" dirty="0">
              <a:solidFill>
                <a:srgbClr val="012D86"/>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012D86"/>
              </a:buClr>
              <a:buSzPts val="1600"/>
              <a:buNone/>
            </a:pPr>
            <a:r>
              <a:rPr lang="en-US" sz="1600" dirty="0">
                <a:solidFill>
                  <a:srgbClr val="012D86"/>
                </a:solidFill>
                <a:latin typeface="Comic Sans MS"/>
                <a:ea typeface="Comic Sans MS"/>
                <a:cs typeface="Comic Sans MS"/>
                <a:sym typeface="Comic Sans MS"/>
              </a:rPr>
              <a:t>    }</a:t>
            </a:r>
            <a:endParaRPr sz="1600" dirty="0">
              <a:solidFill>
                <a:srgbClr val="012D86"/>
              </a:solidFill>
              <a:latin typeface="Comic Sans MS"/>
              <a:ea typeface="Comic Sans MS"/>
              <a:cs typeface="Comic Sans MS"/>
              <a:sym typeface="Comic Sans MS"/>
            </a:endParaRPr>
          </a:p>
          <a:p>
            <a:pPr marL="571500" lvl="0" indent="-152400" algn="l" rtl="0">
              <a:lnSpc>
                <a:spcPct val="90000"/>
              </a:lnSpc>
              <a:spcBef>
                <a:spcPts val="1000"/>
              </a:spcBef>
              <a:spcAft>
                <a:spcPts val="0"/>
              </a:spcAft>
              <a:buClr>
                <a:schemeClr val="lt1"/>
              </a:buClr>
              <a:buSzPts val="1200"/>
              <a:buNone/>
            </a:pPr>
            <a:endParaRPr sz="1200" dirty="0">
              <a:solidFill>
                <a:srgbClr val="012D86"/>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012D86"/>
              </a:buClr>
              <a:buSzPts val="1200"/>
              <a:buNone/>
            </a:pPr>
            <a:r>
              <a:rPr lang="en-US" sz="1200" dirty="0">
                <a:solidFill>
                  <a:srgbClr val="012D86"/>
                </a:solidFill>
                <a:latin typeface="Comic Sans MS"/>
                <a:ea typeface="Comic Sans MS"/>
                <a:cs typeface="Comic Sans MS"/>
                <a:sym typeface="Comic Sans MS"/>
              </a:rPr>
              <a:t>  </a:t>
            </a:r>
            <a:endParaRPr sz="1200" dirty="0">
              <a:solidFill>
                <a:srgbClr val="012D86"/>
              </a:solidFill>
              <a:latin typeface="Comic Sans MS"/>
              <a:ea typeface="Comic Sans MS"/>
              <a:cs typeface="Comic Sans MS"/>
              <a:sym typeface="Comic Sans MS"/>
            </a:endParaRPr>
          </a:p>
          <a:p>
            <a:pPr marL="571500" lvl="0" indent="-152400" algn="l" rtl="0">
              <a:lnSpc>
                <a:spcPct val="90000"/>
              </a:lnSpc>
              <a:spcBef>
                <a:spcPts val="1000"/>
              </a:spcBef>
              <a:spcAft>
                <a:spcPts val="0"/>
              </a:spcAft>
              <a:buClr>
                <a:schemeClr val="lt1"/>
              </a:buClr>
              <a:buSzPts val="1200"/>
              <a:buNone/>
            </a:pPr>
            <a:endParaRPr sz="1200" dirty="0">
              <a:solidFill>
                <a:srgbClr val="012D86"/>
              </a:solidFill>
              <a:latin typeface="Comic Sans MS"/>
              <a:ea typeface="Comic Sans MS"/>
              <a:cs typeface="Comic Sans MS"/>
              <a:sym typeface="Comic Sans MS"/>
            </a:endParaRPr>
          </a:p>
          <a:p>
            <a:pPr marL="571500" lvl="0" indent="-152400" algn="l" rtl="0">
              <a:lnSpc>
                <a:spcPct val="90000"/>
              </a:lnSpc>
              <a:spcBef>
                <a:spcPts val="1000"/>
              </a:spcBef>
              <a:spcAft>
                <a:spcPts val="0"/>
              </a:spcAft>
              <a:buClr>
                <a:schemeClr val="lt1"/>
              </a:buClr>
              <a:buSzPts val="1200"/>
              <a:buNone/>
            </a:pPr>
            <a:endParaRPr sz="1200" dirty="0">
              <a:solidFill>
                <a:srgbClr val="012D86"/>
              </a:solidFill>
              <a:latin typeface="Comic Sans MS"/>
              <a:ea typeface="Comic Sans MS"/>
              <a:cs typeface="Comic Sans MS"/>
              <a:sym typeface="Comic Sans MS"/>
            </a:endParaRPr>
          </a:p>
        </p:txBody>
      </p:sp>
      <p:sp>
        <p:nvSpPr>
          <p:cNvPr id="615" name="Google Shape;615;p37"/>
          <p:cNvSpPr/>
          <p:nvPr/>
        </p:nvSpPr>
        <p:spPr>
          <a:xfrm>
            <a:off x="490855" y="894715"/>
            <a:ext cx="11182985" cy="5463540"/>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16" name="Google Shape;616;p37"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
        <p:nvSpPr>
          <p:cNvPr id="617" name="Google Shape;617;p37"/>
          <p:cNvSpPr txBox="1"/>
          <p:nvPr/>
        </p:nvSpPr>
        <p:spPr>
          <a:xfrm>
            <a:off x="466725" y="321945"/>
            <a:ext cx="2852420" cy="87820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4000" b="1">
                <a:solidFill>
                  <a:srgbClr val="012D86"/>
                </a:solidFill>
                <a:latin typeface="Bell MT"/>
                <a:ea typeface="Bell MT"/>
                <a:cs typeface="Bell MT"/>
                <a:sym typeface="Bell MT"/>
              </a:rPr>
              <a:t>Enum</a:t>
            </a:r>
            <a:endParaRPr sz="4000" b="1">
              <a:solidFill>
                <a:srgbClr val="012D86"/>
              </a:solidFill>
              <a:latin typeface="Bell MT"/>
              <a:ea typeface="Bell MT"/>
              <a:cs typeface="Bell MT"/>
              <a:sym typeface="Bell MT"/>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7"/>
                                        </p:tgtEl>
                                        <p:attrNameLst>
                                          <p:attrName>style.visibility</p:attrName>
                                        </p:attrNameLst>
                                      </p:cBhvr>
                                      <p:to>
                                        <p:strVal val="visible"/>
                                      </p:to>
                                    </p:set>
                                    <p:animEffect transition="in" filter="fade">
                                      <p:cBhvr>
                                        <p:cTn id="7" dur="500"/>
                                        <p:tgtEl>
                                          <p:spTgt spid="6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3"/>
                                        </p:tgtEl>
                                        <p:attrNameLst>
                                          <p:attrName>style.visibility</p:attrName>
                                        </p:attrNameLst>
                                      </p:cBhvr>
                                      <p:to>
                                        <p:strVal val="visible"/>
                                      </p:to>
                                    </p:set>
                                    <p:animEffect transition="in" filter="fade">
                                      <p:cBhvr>
                                        <p:cTn id="12" dur="500"/>
                                        <p:tgtEl>
                                          <p:spTgt spid="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21"/>
        <p:cNvGrpSpPr/>
        <p:nvPr/>
      </p:nvGrpSpPr>
      <p:grpSpPr>
        <a:xfrm>
          <a:off x="0" y="0"/>
          <a:ext cx="0" cy="0"/>
          <a:chOff x="0" y="0"/>
          <a:chExt cx="0" cy="0"/>
        </a:xfrm>
      </p:grpSpPr>
      <p:sp>
        <p:nvSpPr>
          <p:cNvPr id="622" name="Google Shape;622;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endParaRPr/>
          </a:p>
        </p:txBody>
      </p:sp>
      <p:sp>
        <p:nvSpPr>
          <p:cNvPr id="623" name="Google Shape;623;p3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12D86"/>
              </a:solidFill>
              <a:latin typeface="Calibri"/>
              <a:ea typeface="Calibri"/>
              <a:cs typeface="Calibri"/>
              <a:sym typeface="Calibri"/>
            </a:endParaRPr>
          </a:p>
        </p:txBody>
      </p:sp>
      <p:sp>
        <p:nvSpPr>
          <p:cNvPr id="624" name="Google Shape;624;p38"/>
          <p:cNvSpPr/>
          <p:nvPr/>
        </p:nvSpPr>
        <p:spPr>
          <a:xfrm>
            <a:off x="321732" y="321733"/>
            <a:ext cx="11546828" cy="6214534"/>
          </a:xfrm>
          <a:custGeom>
            <a:avLst/>
            <a:gdLst/>
            <a:ahLst/>
            <a:cxnLst/>
            <a:rect l="l" t="t" r="r" b="b"/>
            <a:pathLst>
              <a:path w="11546828" h="6214534" extrusionOk="0">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rgbClr val="FEFEFE">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12D86"/>
              </a:solidFill>
              <a:latin typeface="Calibri"/>
              <a:ea typeface="Calibri"/>
              <a:cs typeface="Calibri"/>
              <a:sym typeface="Calibri"/>
            </a:endParaRPr>
          </a:p>
        </p:txBody>
      </p:sp>
      <p:sp>
        <p:nvSpPr>
          <p:cNvPr id="625" name="Google Shape;625;p38"/>
          <p:cNvSpPr/>
          <p:nvPr/>
        </p:nvSpPr>
        <p:spPr>
          <a:xfrm>
            <a:off x="641774" y="623275"/>
            <a:ext cx="10905053" cy="560788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12D86"/>
              </a:solidFill>
              <a:latin typeface="Calibri"/>
              <a:ea typeface="Calibri"/>
              <a:cs typeface="Calibri"/>
              <a:sym typeface="Calibri"/>
            </a:endParaRPr>
          </a:p>
        </p:txBody>
      </p:sp>
      <p:sp>
        <p:nvSpPr>
          <p:cNvPr id="626" name="Google Shape;626;p38"/>
          <p:cNvSpPr txBox="1"/>
          <p:nvPr/>
        </p:nvSpPr>
        <p:spPr>
          <a:xfrm>
            <a:off x="470535" y="210820"/>
            <a:ext cx="4184015" cy="121983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4000" b="1">
              <a:solidFill>
                <a:srgbClr val="012D86"/>
              </a:solidFill>
              <a:latin typeface="Bell MT"/>
              <a:ea typeface="Bell MT"/>
              <a:cs typeface="Bell MT"/>
              <a:sym typeface="Bell MT"/>
            </a:endParaRPr>
          </a:p>
          <a:p>
            <a:pPr marL="0" marR="0" lvl="0" indent="0" algn="l" rtl="0">
              <a:lnSpc>
                <a:spcPct val="90000"/>
              </a:lnSpc>
              <a:spcBef>
                <a:spcPts val="600"/>
              </a:spcBef>
              <a:spcAft>
                <a:spcPts val="0"/>
              </a:spcAft>
              <a:buNone/>
            </a:pPr>
            <a:r>
              <a:rPr lang="en-US" sz="4000" b="1">
                <a:solidFill>
                  <a:srgbClr val="012D86"/>
                </a:solidFill>
                <a:latin typeface="Bell MT"/>
                <a:ea typeface="Bell MT"/>
                <a:cs typeface="Bell MT"/>
                <a:sym typeface="Bell MT"/>
              </a:rPr>
              <a:t>Type Conversions</a:t>
            </a:r>
            <a:endParaRPr sz="4000" b="1">
              <a:solidFill>
                <a:srgbClr val="012D86"/>
              </a:solidFill>
              <a:latin typeface="Bell MT"/>
              <a:ea typeface="Bell MT"/>
              <a:cs typeface="Bell MT"/>
              <a:sym typeface="Bell MT"/>
            </a:endParaRPr>
          </a:p>
          <a:p>
            <a:pPr marL="0" marR="0" lvl="0" indent="0" algn="l" rtl="0">
              <a:lnSpc>
                <a:spcPct val="90000"/>
              </a:lnSpc>
              <a:spcBef>
                <a:spcPts val="600"/>
              </a:spcBef>
              <a:spcAft>
                <a:spcPts val="0"/>
              </a:spcAft>
              <a:buNone/>
            </a:pPr>
            <a:endParaRPr sz="4000" b="1">
              <a:solidFill>
                <a:srgbClr val="012D86"/>
              </a:solidFill>
              <a:latin typeface="Bell MT"/>
              <a:ea typeface="Bell MT"/>
              <a:cs typeface="Bell MT"/>
              <a:sym typeface="Bell MT"/>
            </a:endParaRPr>
          </a:p>
        </p:txBody>
      </p:sp>
      <p:cxnSp>
        <p:nvCxnSpPr>
          <p:cNvPr id="627" name="Google Shape;627;p38"/>
          <p:cNvCxnSpPr/>
          <p:nvPr/>
        </p:nvCxnSpPr>
        <p:spPr>
          <a:xfrm>
            <a:off x="4654296" y="1852863"/>
            <a:ext cx="0" cy="3236495"/>
          </a:xfrm>
          <a:prstGeom prst="straightConnector1">
            <a:avLst/>
          </a:prstGeom>
          <a:noFill/>
          <a:ln w="19050" cap="sq" cmpd="sng">
            <a:solidFill>
              <a:srgbClr val="FEFEFE"/>
            </a:solidFill>
            <a:prstDash val="solid"/>
            <a:miter lim="800000"/>
            <a:headEnd type="none" w="sm" len="sm"/>
            <a:tailEnd type="none" w="sm" len="sm"/>
          </a:ln>
        </p:spPr>
      </p:cxnSp>
      <p:sp>
        <p:nvSpPr>
          <p:cNvPr id="628" name="Google Shape;628;p38"/>
          <p:cNvSpPr/>
          <p:nvPr/>
        </p:nvSpPr>
        <p:spPr>
          <a:xfrm>
            <a:off x="490855" y="322580"/>
            <a:ext cx="11182985" cy="6035675"/>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9" name="Google Shape;629;p38"/>
          <p:cNvSpPr/>
          <p:nvPr/>
        </p:nvSpPr>
        <p:spPr>
          <a:xfrm>
            <a:off x="815340" y="1363980"/>
            <a:ext cx="7999095" cy="345884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400050" marR="0" lvl="0" indent="0" algn="l" rtl="0">
              <a:lnSpc>
                <a:spcPct val="120000"/>
              </a:lnSpc>
              <a:spcBef>
                <a:spcPts val="0"/>
              </a:spcBef>
              <a:spcAft>
                <a:spcPts val="0"/>
              </a:spcAft>
              <a:buClr>
                <a:schemeClr val="lt1"/>
              </a:buClr>
              <a:buSzPts val="1600"/>
              <a:buFont typeface="Comic Sans MS"/>
              <a:buNone/>
            </a:pPr>
            <a:r>
              <a:rPr lang="en-US" sz="1600" dirty="0">
                <a:solidFill>
                  <a:schemeClr val="lt1"/>
                </a:solidFill>
                <a:latin typeface="Comic Sans MS"/>
                <a:ea typeface="Comic Sans MS"/>
                <a:cs typeface="Comic Sans MS"/>
                <a:sym typeface="Comic Sans MS"/>
              </a:rPr>
              <a:t> Type conversion is converting one type of data to another type. It is also known as Type Casting.</a:t>
            </a:r>
            <a:endParaRPr sz="1600" dirty="0">
              <a:solidFill>
                <a:schemeClr val="lt1"/>
              </a:solidFill>
              <a:latin typeface="Comic Sans MS"/>
              <a:ea typeface="Comic Sans MS"/>
              <a:cs typeface="Comic Sans MS"/>
              <a:sym typeface="Comic Sans MS"/>
            </a:endParaRPr>
          </a:p>
          <a:p>
            <a:pPr marL="400050" marR="0" lvl="0" indent="0" algn="l" rtl="0">
              <a:lnSpc>
                <a:spcPct val="120000"/>
              </a:lnSpc>
              <a:spcBef>
                <a:spcPts val="0"/>
              </a:spcBef>
              <a:spcAft>
                <a:spcPts val="0"/>
              </a:spcAft>
              <a:buClr>
                <a:schemeClr val="lt1"/>
              </a:buClr>
              <a:buSzPts val="1600"/>
              <a:buFont typeface="Comic Sans MS"/>
              <a:buNone/>
            </a:pPr>
            <a:r>
              <a:rPr lang="en-US" sz="1600" dirty="0">
                <a:solidFill>
                  <a:schemeClr val="lt1"/>
                </a:solidFill>
                <a:latin typeface="Comic Sans MS"/>
                <a:ea typeface="Comic Sans MS"/>
                <a:cs typeface="Comic Sans MS"/>
                <a:sym typeface="Comic Sans MS"/>
              </a:rPr>
              <a:t> In C#  Type casting has two forms</a:t>
            </a:r>
            <a:endParaRPr sz="1600" dirty="0">
              <a:solidFill>
                <a:schemeClr val="lt1"/>
              </a:solidFill>
              <a:latin typeface="Comic Sans MS"/>
              <a:ea typeface="Comic Sans MS"/>
              <a:cs typeface="Comic Sans MS"/>
              <a:sym typeface="Comic Sans MS"/>
            </a:endParaRPr>
          </a:p>
          <a:p>
            <a:pPr marL="171450" marR="0" lvl="0" indent="0" algn="l" rtl="0">
              <a:lnSpc>
                <a:spcPct val="120000"/>
              </a:lnSpc>
              <a:spcBef>
                <a:spcPts val="0"/>
              </a:spcBef>
              <a:spcAft>
                <a:spcPts val="0"/>
              </a:spcAft>
              <a:buClr>
                <a:schemeClr val="lt1"/>
              </a:buClr>
              <a:buSzPts val="1600"/>
              <a:buFont typeface="Calibri"/>
              <a:buNone/>
            </a:pPr>
            <a:endParaRPr sz="1600" dirty="0">
              <a:solidFill>
                <a:schemeClr val="lt1"/>
              </a:solidFill>
              <a:latin typeface="Comic Sans MS"/>
              <a:ea typeface="Comic Sans MS"/>
              <a:cs typeface="Comic Sans MS"/>
              <a:sym typeface="Comic Sans MS"/>
            </a:endParaRPr>
          </a:p>
          <a:p>
            <a:pPr marL="0" marR="0" lvl="0" indent="0" algn="l" rtl="0">
              <a:lnSpc>
                <a:spcPct val="120000"/>
              </a:lnSpc>
              <a:spcBef>
                <a:spcPts val="0"/>
              </a:spcBef>
              <a:spcAft>
                <a:spcPts val="0"/>
              </a:spcAft>
              <a:buClr>
                <a:schemeClr val="lt1"/>
              </a:buClr>
              <a:buSzPts val="1600"/>
              <a:buFont typeface="Comic Sans MS"/>
              <a:buNone/>
            </a:pPr>
            <a:r>
              <a:rPr lang="en-US" sz="1600" dirty="0">
                <a:solidFill>
                  <a:schemeClr val="lt1"/>
                </a:solidFill>
                <a:latin typeface="Comic Sans MS"/>
                <a:ea typeface="Comic Sans MS"/>
                <a:cs typeface="Comic Sans MS"/>
                <a:sym typeface="Comic Sans MS"/>
              </a:rPr>
              <a:t>        1.      Implicit type conversion</a:t>
            </a:r>
            <a:endParaRPr sz="1600" dirty="0">
              <a:solidFill>
                <a:schemeClr val="lt1"/>
              </a:solidFill>
              <a:latin typeface="Comic Sans MS"/>
              <a:ea typeface="Comic Sans MS"/>
              <a:cs typeface="Comic Sans MS"/>
              <a:sym typeface="Comic Sans MS"/>
            </a:endParaRPr>
          </a:p>
          <a:p>
            <a:pPr marL="0" marR="0" lvl="0" indent="0" algn="l" rtl="0">
              <a:lnSpc>
                <a:spcPct val="120000"/>
              </a:lnSpc>
              <a:spcBef>
                <a:spcPts val="0"/>
              </a:spcBef>
              <a:spcAft>
                <a:spcPts val="0"/>
              </a:spcAft>
              <a:buClr>
                <a:schemeClr val="lt1"/>
              </a:buClr>
              <a:buSzPts val="1600"/>
              <a:buFont typeface="Comic Sans MS"/>
              <a:buNone/>
            </a:pPr>
            <a:r>
              <a:rPr lang="en-US" sz="1600" dirty="0">
                <a:solidFill>
                  <a:schemeClr val="lt1"/>
                </a:solidFill>
                <a:latin typeface="Comic Sans MS"/>
                <a:ea typeface="Comic Sans MS"/>
                <a:cs typeface="Comic Sans MS"/>
                <a:sym typeface="Comic Sans MS"/>
              </a:rPr>
              <a:t>        2.       Explicit type conversion</a:t>
            </a:r>
            <a:endParaRPr sz="1600" dirty="0">
              <a:solidFill>
                <a:schemeClr val="lt1"/>
              </a:solidFill>
              <a:latin typeface="Comic Sans MS"/>
              <a:ea typeface="Comic Sans MS"/>
              <a:cs typeface="Comic Sans MS"/>
              <a:sym typeface="Comic Sans MS"/>
            </a:endParaRPr>
          </a:p>
          <a:p>
            <a:pPr marL="571500" marR="0" lvl="0" indent="0" algn="l" rtl="0">
              <a:lnSpc>
                <a:spcPct val="120000"/>
              </a:lnSpc>
              <a:spcBef>
                <a:spcPts val="0"/>
              </a:spcBef>
              <a:spcAft>
                <a:spcPts val="0"/>
              </a:spcAft>
              <a:buNone/>
            </a:pPr>
            <a:endParaRPr sz="1600" dirty="0">
              <a:solidFill>
                <a:schemeClr val="lt1"/>
              </a:solidFill>
              <a:latin typeface="Comic Sans MS"/>
              <a:ea typeface="Comic Sans MS"/>
              <a:cs typeface="Comic Sans MS"/>
              <a:sym typeface="Comic Sans MS"/>
            </a:endParaRPr>
          </a:p>
        </p:txBody>
      </p:sp>
      <p:pic>
        <p:nvPicPr>
          <p:cNvPr id="630" name="Google Shape;630;p38" descr="705"/>
          <p:cNvPicPr preferRelativeResize="0"/>
          <p:nvPr/>
        </p:nvPicPr>
        <p:blipFill rotWithShape="1">
          <a:blip r:embed="rId3">
            <a:alphaModFix/>
          </a:blip>
          <a:srcRect/>
          <a:stretch/>
        </p:blipFill>
        <p:spPr>
          <a:xfrm>
            <a:off x="8914765" y="1576705"/>
            <a:ext cx="3150235" cy="4654550"/>
          </a:xfrm>
          <a:prstGeom prst="rect">
            <a:avLst/>
          </a:prstGeom>
          <a:noFill/>
          <a:ln>
            <a:noFill/>
          </a:ln>
        </p:spPr>
      </p:pic>
      <p:pic>
        <p:nvPicPr>
          <p:cNvPr id="631" name="Google Shape;631;p38"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6"/>
                                        </p:tgtEl>
                                        <p:attrNameLst>
                                          <p:attrName>style.visibility</p:attrName>
                                        </p:attrNameLst>
                                      </p:cBhvr>
                                      <p:to>
                                        <p:strVal val="visible"/>
                                      </p:to>
                                    </p:set>
                                    <p:animEffect transition="in" filter="fade">
                                      <p:cBhvr>
                                        <p:cTn id="7" dur="500"/>
                                        <p:tgtEl>
                                          <p:spTgt spid="626"/>
                                        </p:tgtEl>
                                      </p:cBhvr>
                                    </p:animEffect>
                                  </p:childTnLst>
                                </p:cTn>
                              </p:par>
                              <p:par>
                                <p:cTn id="8" presetID="10" presetClass="entr" presetSubtype="0" fill="hold" nodeType="withEffect">
                                  <p:stCondLst>
                                    <p:cond delay="0"/>
                                  </p:stCondLst>
                                  <p:childTnLst>
                                    <p:set>
                                      <p:cBhvr>
                                        <p:cTn id="9" dur="1" fill="hold">
                                          <p:stCondLst>
                                            <p:cond delay="0"/>
                                          </p:stCondLst>
                                        </p:cTn>
                                        <p:tgtEl>
                                          <p:spTgt spid="630"/>
                                        </p:tgtEl>
                                        <p:attrNameLst>
                                          <p:attrName>style.visibility</p:attrName>
                                        </p:attrNameLst>
                                      </p:cBhvr>
                                      <p:to>
                                        <p:strVal val="visible"/>
                                      </p:to>
                                    </p:set>
                                    <p:animEffect transition="in" filter="fade">
                                      <p:cBhvr>
                                        <p:cTn id="10" dur="500"/>
                                        <p:tgtEl>
                                          <p:spTgt spid="6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29"/>
                                        </p:tgtEl>
                                        <p:attrNameLst>
                                          <p:attrName>style.visibility</p:attrName>
                                        </p:attrNameLst>
                                      </p:cBhvr>
                                      <p:to>
                                        <p:strVal val="visible"/>
                                      </p:to>
                                    </p:set>
                                    <p:animEffect transition="in" filter="fade">
                                      <p:cBhvr>
                                        <p:cTn id="15" dur="1000"/>
                                        <p:tgtEl>
                                          <p:spTgt spid="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35"/>
        <p:cNvGrpSpPr/>
        <p:nvPr/>
      </p:nvGrpSpPr>
      <p:grpSpPr>
        <a:xfrm>
          <a:off x="0" y="0"/>
          <a:ext cx="0" cy="0"/>
          <a:chOff x="0" y="0"/>
          <a:chExt cx="0" cy="0"/>
        </a:xfrm>
      </p:grpSpPr>
      <p:sp>
        <p:nvSpPr>
          <p:cNvPr id="636" name="Google Shape;636;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endParaRPr/>
          </a:p>
        </p:txBody>
      </p:sp>
      <p:sp>
        <p:nvSpPr>
          <p:cNvPr id="637" name="Google Shape;637;p39"/>
          <p:cNvSpPr/>
          <p:nvPr/>
        </p:nvSpPr>
        <p:spPr>
          <a:xfrm>
            <a:off x="-1905" y="-190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8" name="Google Shape;638;p39"/>
          <p:cNvSpPr/>
          <p:nvPr/>
        </p:nvSpPr>
        <p:spPr>
          <a:xfrm>
            <a:off x="641774" y="623275"/>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9" name="Google Shape;639;p39"/>
          <p:cNvSpPr txBox="1"/>
          <p:nvPr/>
        </p:nvSpPr>
        <p:spPr>
          <a:xfrm>
            <a:off x="386715" y="389890"/>
            <a:ext cx="7661275" cy="91694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4000" b="1">
              <a:solidFill>
                <a:srgbClr val="012D86"/>
              </a:solidFill>
              <a:latin typeface="Bell MT"/>
              <a:ea typeface="Bell MT"/>
              <a:cs typeface="Bell MT"/>
              <a:sym typeface="Bell MT"/>
            </a:endParaRPr>
          </a:p>
          <a:p>
            <a:pPr marL="0" marR="0" lvl="0" indent="0" algn="l" rtl="0">
              <a:lnSpc>
                <a:spcPct val="90000"/>
              </a:lnSpc>
              <a:spcBef>
                <a:spcPts val="600"/>
              </a:spcBef>
              <a:spcAft>
                <a:spcPts val="0"/>
              </a:spcAft>
              <a:buNone/>
            </a:pPr>
            <a:r>
              <a:rPr lang="en-US" sz="4000" b="1">
                <a:solidFill>
                  <a:srgbClr val="012D86"/>
                </a:solidFill>
                <a:latin typeface="Bell MT"/>
                <a:ea typeface="Bell MT"/>
                <a:cs typeface="Bell MT"/>
                <a:sym typeface="Bell MT"/>
              </a:rPr>
              <a:t>Implicit type conversion</a:t>
            </a:r>
            <a:endParaRPr sz="4000" b="1">
              <a:solidFill>
                <a:srgbClr val="012D86"/>
              </a:solidFill>
              <a:latin typeface="Bell MT"/>
              <a:ea typeface="Bell MT"/>
              <a:cs typeface="Bell MT"/>
              <a:sym typeface="Bell MT"/>
            </a:endParaRPr>
          </a:p>
          <a:p>
            <a:pPr marL="0" marR="0" lvl="0" indent="0" algn="l" rtl="0">
              <a:lnSpc>
                <a:spcPct val="90000"/>
              </a:lnSpc>
              <a:spcBef>
                <a:spcPts val="600"/>
              </a:spcBef>
              <a:spcAft>
                <a:spcPts val="0"/>
              </a:spcAft>
              <a:buNone/>
            </a:pPr>
            <a:endParaRPr sz="4000" b="1">
              <a:solidFill>
                <a:srgbClr val="012D86"/>
              </a:solidFill>
              <a:latin typeface="Bell MT"/>
              <a:ea typeface="Bell MT"/>
              <a:cs typeface="Bell MT"/>
              <a:sym typeface="Bell MT"/>
            </a:endParaRPr>
          </a:p>
        </p:txBody>
      </p:sp>
      <p:sp>
        <p:nvSpPr>
          <p:cNvPr id="640" name="Google Shape;640;p39"/>
          <p:cNvSpPr/>
          <p:nvPr/>
        </p:nvSpPr>
        <p:spPr>
          <a:xfrm>
            <a:off x="815340" y="1363980"/>
            <a:ext cx="6417310" cy="345884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857250" marR="0" lvl="0" indent="-355600" algn="l" rtl="0">
              <a:lnSpc>
                <a:spcPct val="140000"/>
              </a:lnSpc>
              <a:spcBef>
                <a:spcPts val="0"/>
              </a:spcBef>
              <a:spcAft>
                <a:spcPts val="0"/>
              </a:spcAft>
              <a:buClr>
                <a:schemeClr val="lt1"/>
              </a:buClr>
              <a:buSzPts val="1600"/>
              <a:buFont typeface="Noto Sans Symbols"/>
              <a:buNone/>
            </a:pPr>
            <a:endParaRPr sz="1600" dirty="0">
              <a:solidFill>
                <a:schemeClr val="lt1"/>
              </a:solidFill>
              <a:latin typeface="Comic Sans MS"/>
              <a:ea typeface="Comic Sans MS"/>
              <a:cs typeface="Comic Sans MS"/>
              <a:sym typeface="Comic Sans MS"/>
            </a:endParaRPr>
          </a:p>
          <a:p>
            <a:pPr marL="857250" marR="0" lvl="0" indent="-457200" algn="l" rtl="0">
              <a:lnSpc>
                <a:spcPct val="140000"/>
              </a:lnSpc>
              <a:spcBef>
                <a:spcPts val="0"/>
              </a:spcBef>
              <a:spcAft>
                <a:spcPts val="0"/>
              </a:spcAft>
              <a:buClr>
                <a:schemeClr val="lt1"/>
              </a:buClr>
              <a:buSzPts val="1600"/>
              <a:buFont typeface="Noto Sans Symbols"/>
              <a:buChar char="❑"/>
            </a:pPr>
            <a:r>
              <a:rPr lang="en-US" sz="1600" dirty="0">
                <a:solidFill>
                  <a:schemeClr val="lt1"/>
                </a:solidFill>
                <a:latin typeface="Comic Sans MS"/>
                <a:ea typeface="Comic Sans MS"/>
                <a:cs typeface="Comic Sans MS"/>
                <a:sym typeface="Comic Sans MS"/>
              </a:rPr>
              <a:t>conversions from smaller to larger integral types </a:t>
            </a:r>
            <a:endParaRPr sz="1600" dirty="0">
              <a:solidFill>
                <a:schemeClr val="lt1"/>
              </a:solidFill>
              <a:latin typeface="Comic Sans MS"/>
              <a:ea typeface="Comic Sans MS"/>
              <a:cs typeface="Comic Sans MS"/>
              <a:sym typeface="Comic Sans MS"/>
            </a:endParaRPr>
          </a:p>
          <a:p>
            <a:pPr marL="171450" marR="0" lvl="0" indent="0" algn="l" rtl="0">
              <a:lnSpc>
                <a:spcPct val="140000"/>
              </a:lnSpc>
              <a:spcBef>
                <a:spcPts val="0"/>
              </a:spcBef>
              <a:spcAft>
                <a:spcPts val="0"/>
              </a:spcAft>
              <a:buClr>
                <a:schemeClr val="lt1"/>
              </a:buClr>
              <a:buSzPts val="1600"/>
              <a:buFont typeface="Calibri"/>
              <a:buNone/>
            </a:pPr>
            <a:endParaRPr sz="1600" dirty="0">
              <a:solidFill>
                <a:schemeClr val="lt1"/>
              </a:solidFill>
              <a:latin typeface="Comic Sans MS"/>
              <a:ea typeface="Comic Sans MS"/>
              <a:cs typeface="Comic Sans MS"/>
              <a:sym typeface="Comic Sans MS"/>
            </a:endParaRPr>
          </a:p>
          <a:p>
            <a:pPr marL="0" marR="0" lvl="0" indent="0" algn="l" rtl="0">
              <a:lnSpc>
                <a:spcPct val="140000"/>
              </a:lnSpc>
              <a:spcBef>
                <a:spcPts val="0"/>
              </a:spcBef>
              <a:spcAft>
                <a:spcPts val="0"/>
              </a:spcAft>
              <a:buClr>
                <a:schemeClr val="lt1"/>
              </a:buClr>
              <a:buSzPts val="1600"/>
              <a:buFont typeface="Comic Sans MS"/>
              <a:buNone/>
            </a:pPr>
            <a:r>
              <a:rPr lang="en-US" sz="1600" dirty="0">
                <a:solidFill>
                  <a:schemeClr val="lt1"/>
                </a:solidFill>
                <a:latin typeface="Comic Sans MS"/>
                <a:ea typeface="Comic Sans MS"/>
                <a:cs typeface="Comic Sans MS"/>
                <a:sym typeface="Comic Sans MS"/>
              </a:rPr>
              <a:t>      </a:t>
            </a:r>
            <a:r>
              <a:rPr lang="en-US" sz="1600" dirty="0" err="1">
                <a:solidFill>
                  <a:schemeClr val="lt1"/>
                </a:solidFill>
                <a:latin typeface="Comic Sans MS"/>
                <a:ea typeface="Comic Sans MS"/>
                <a:cs typeface="Comic Sans MS"/>
                <a:sym typeface="Comic Sans MS"/>
              </a:rPr>
              <a:t>int</a:t>
            </a:r>
            <a:r>
              <a:rPr lang="en-US" sz="1600" dirty="0">
                <a:solidFill>
                  <a:schemeClr val="lt1"/>
                </a:solidFill>
                <a:latin typeface="Comic Sans MS"/>
                <a:ea typeface="Comic Sans MS"/>
                <a:cs typeface="Comic Sans MS"/>
                <a:sym typeface="Comic Sans MS"/>
              </a:rPr>
              <a:t> salary= 250000;</a:t>
            </a:r>
            <a:endParaRPr sz="1600" dirty="0">
              <a:solidFill>
                <a:schemeClr val="lt1"/>
              </a:solidFill>
              <a:latin typeface="Comic Sans MS"/>
              <a:ea typeface="Comic Sans MS"/>
              <a:cs typeface="Comic Sans MS"/>
              <a:sym typeface="Comic Sans MS"/>
            </a:endParaRPr>
          </a:p>
          <a:p>
            <a:pPr marL="0" marR="0" lvl="0" indent="0" algn="l" rtl="0">
              <a:lnSpc>
                <a:spcPct val="140000"/>
              </a:lnSpc>
              <a:spcBef>
                <a:spcPts val="0"/>
              </a:spcBef>
              <a:spcAft>
                <a:spcPts val="0"/>
              </a:spcAft>
              <a:buClr>
                <a:schemeClr val="lt1"/>
              </a:buClr>
              <a:buSzPts val="1600"/>
              <a:buFont typeface="Comic Sans MS"/>
              <a:buNone/>
            </a:pPr>
            <a:r>
              <a:rPr lang="en-US" sz="1600" dirty="0">
                <a:solidFill>
                  <a:schemeClr val="lt1"/>
                </a:solidFill>
                <a:latin typeface="Comic Sans MS"/>
                <a:ea typeface="Comic Sans MS"/>
                <a:cs typeface="Comic Sans MS"/>
                <a:sym typeface="Comic Sans MS"/>
              </a:rPr>
              <a:t>      long </a:t>
            </a:r>
            <a:r>
              <a:rPr lang="en-US" sz="1600" dirty="0" err="1">
                <a:solidFill>
                  <a:schemeClr val="lt1"/>
                </a:solidFill>
                <a:latin typeface="Comic Sans MS"/>
                <a:ea typeface="Comic Sans MS"/>
                <a:cs typeface="Comic Sans MS"/>
                <a:sym typeface="Comic Sans MS"/>
              </a:rPr>
              <a:t>sal</a:t>
            </a:r>
            <a:r>
              <a:rPr lang="en-US" sz="1600" dirty="0">
                <a:solidFill>
                  <a:schemeClr val="lt1"/>
                </a:solidFill>
                <a:latin typeface="Comic Sans MS"/>
                <a:ea typeface="Comic Sans MS"/>
                <a:cs typeface="Comic Sans MS"/>
                <a:sym typeface="Comic Sans MS"/>
              </a:rPr>
              <a:t>= salary;</a:t>
            </a:r>
            <a:endParaRPr sz="1600" dirty="0">
              <a:solidFill>
                <a:schemeClr val="lt1"/>
              </a:solidFill>
              <a:latin typeface="Comic Sans MS"/>
              <a:ea typeface="Comic Sans MS"/>
              <a:cs typeface="Comic Sans MS"/>
              <a:sym typeface="Comic Sans MS"/>
            </a:endParaRPr>
          </a:p>
          <a:p>
            <a:pPr marL="0" marR="0" lvl="0" indent="0" algn="l" rtl="0">
              <a:lnSpc>
                <a:spcPct val="140000"/>
              </a:lnSpc>
              <a:spcBef>
                <a:spcPts val="0"/>
              </a:spcBef>
              <a:spcAft>
                <a:spcPts val="0"/>
              </a:spcAft>
              <a:buClr>
                <a:schemeClr val="lt1"/>
              </a:buClr>
              <a:buSzPts val="1600"/>
              <a:buFont typeface="Comic Sans MS"/>
              <a:buNone/>
            </a:pPr>
            <a:r>
              <a:rPr lang="en-US" sz="1600" dirty="0">
                <a:solidFill>
                  <a:schemeClr val="lt1"/>
                </a:solidFill>
                <a:latin typeface="Comic Sans MS"/>
                <a:ea typeface="Comic Sans MS"/>
                <a:cs typeface="Comic Sans MS"/>
                <a:sym typeface="Comic Sans MS"/>
              </a:rPr>
              <a:t>      // implicit conversion from </a:t>
            </a:r>
            <a:r>
              <a:rPr lang="en-US" sz="1600" dirty="0" err="1">
                <a:solidFill>
                  <a:schemeClr val="lt1"/>
                </a:solidFill>
                <a:latin typeface="Comic Sans MS"/>
                <a:ea typeface="Comic Sans MS"/>
                <a:cs typeface="Comic Sans MS"/>
                <a:sym typeface="Comic Sans MS"/>
              </a:rPr>
              <a:t>int</a:t>
            </a:r>
            <a:r>
              <a:rPr lang="en-US" sz="1600" dirty="0">
                <a:solidFill>
                  <a:schemeClr val="lt1"/>
                </a:solidFill>
                <a:latin typeface="Comic Sans MS"/>
                <a:ea typeface="Comic Sans MS"/>
                <a:cs typeface="Comic Sans MS"/>
                <a:sym typeface="Comic Sans MS"/>
              </a:rPr>
              <a:t> type to long type</a:t>
            </a:r>
            <a:endParaRPr sz="1600" dirty="0">
              <a:solidFill>
                <a:schemeClr val="lt1"/>
              </a:solidFill>
              <a:latin typeface="Comic Sans MS"/>
              <a:ea typeface="Comic Sans MS"/>
              <a:cs typeface="Comic Sans MS"/>
              <a:sym typeface="Comic Sans MS"/>
            </a:endParaRPr>
          </a:p>
          <a:p>
            <a:pPr marL="0" marR="0" lvl="0" indent="0" algn="l" rtl="0">
              <a:lnSpc>
                <a:spcPct val="140000"/>
              </a:lnSpc>
              <a:spcBef>
                <a:spcPts val="0"/>
              </a:spcBef>
              <a:spcAft>
                <a:spcPts val="0"/>
              </a:spcAft>
              <a:buNone/>
            </a:pPr>
            <a:endParaRPr sz="1600" dirty="0">
              <a:solidFill>
                <a:schemeClr val="lt1"/>
              </a:solidFill>
              <a:latin typeface="Comic Sans MS"/>
              <a:ea typeface="Comic Sans MS"/>
              <a:cs typeface="Comic Sans MS"/>
              <a:sym typeface="Comic Sans MS"/>
            </a:endParaRPr>
          </a:p>
          <a:p>
            <a:pPr marL="571500" marR="0" lvl="0" indent="0" algn="l" rtl="0">
              <a:lnSpc>
                <a:spcPct val="140000"/>
              </a:lnSpc>
              <a:spcBef>
                <a:spcPts val="0"/>
              </a:spcBef>
              <a:spcAft>
                <a:spcPts val="0"/>
              </a:spcAft>
              <a:buNone/>
            </a:pPr>
            <a:endParaRPr sz="1600" dirty="0">
              <a:solidFill>
                <a:schemeClr val="lt1"/>
              </a:solidFill>
              <a:latin typeface="Comic Sans MS"/>
              <a:ea typeface="Comic Sans MS"/>
              <a:cs typeface="Comic Sans MS"/>
              <a:sym typeface="Comic Sans MS"/>
            </a:endParaRPr>
          </a:p>
        </p:txBody>
      </p:sp>
      <p:pic>
        <p:nvPicPr>
          <p:cNvPr id="641" name="Google Shape;641;p39" descr="3907915"/>
          <p:cNvPicPr preferRelativeResize="0">
            <a:picLocks noGrp="1"/>
          </p:cNvPicPr>
          <p:nvPr>
            <p:ph type="body" idx="1"/>
          </p:nvPr>
        </p:nvPicPr>
        <p:blipFill rotWithShape="1">
          <a:blip r:embed="rId3">
            <a:alphaModFix/>
          </a:blip>
          <a:srcRect/>
          <a:stretch/>
        </p:blipFill>
        <p:spPr>
          <a:xfrm>
            <a:off x="7302500" y="1691005"/>
            <a:ext cx="4351655" cy="4351655"/>
          </a:xfrm>
          <a:prstGeom prst="rect">
            <a:avLst/>
          </a:prstGeom>
          <a:noFill/>
          <a:ln>
            <a:noFill/>
          </a:ln>
        </p:spPr>
      </p:pic>
      <p:pic>
        <p:nvPicPr>
          <p:cNvPr id="642" name="Google Shape;642;p39"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9"/>
                                        </p:tgtEl>
                                        <p:attrNameLst>
                                          <p:attrName>style.visibility</p:attrName>
                                        </p:attrNameLst>
                                      </p:cBhvr>
                                      <p:to>
                                        <p:strVal val="visible"/>
                                      </p:to>
                                    </p:set>
                                    <p:animEffect transition="in" filter="fade">
                                      <p:cBhvr>
                                        <p:cTn id="7" dur="500"/>
                                        <p:tgtEl>
                                          <p:spTgt spid="639"/>
                                        </p:tgtEl>
                                      </p:cBhvr>
                                    </p:animEffect>
                                  </p:childTnLst>
                                </p:cTn>
                              </p:par>
                              <p:par>
                                <p:cTn id="8" presetID="10" presetClass="entr" presetSubtype="0" fill="hold" nodeType="withEffect">
                                  <p:stCondLst>
                                    <p:cond delay="0"/>
                                  </p:stCondLst>
                                  <p:childTnLst>
                                    <p:set>
                                      <p:cBhvr>
                                        <p:cTn id="9" dur="1" fill="hold">
                                          <p:stCondLst>
                                            <p:cond delay="0"/>
                                          </p:stCondLst>
                                        </p:cTn>
                                        <p:tgtEl>
                                          <p:spTgt spid="641"/>
                                        </p:tgtEl>
                                        <p:attrNameLst>
                                          <p:attrName>style.visibility</p:attrName>
                                        </p:attrNameLst>
                                      </p:cBhvr>
                                      <p:to>
                                        <p:strVal val="visible"/>
                                      </p:to>
                                    </p:set>
                                    <p:animEffect transition="in" filter="fade">
                                      <p:cBhvr>
                                        <p:cTn id="10" dur="500"/>
                                        <p:tgtEl>
                                          <p:spTgt spid="6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40"/>
                                        </p:tgtEl>
                                        <p:attrNameLst>
                                          <p:attrName>style.visibility</p:attrName>
                                        </p:attrNameLst>
                                      </p:cBhvr>
                                      <p:to>
                                        <p:strVal val="visible"/>
                                      </p:to>
                                    </p:set>
                                    <p:animEffect transition="in" filter="fade">
                                      <p:cBhvr>
                                        <p:cTn id="15" dur="1000"/>
                                        <p:tgtEl>
                                          <p:spTgt spid="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6"/>
        <p:cNvGrpSpPr/>
        <p:nvPr/>
      </p:nvGrpSpPr>
      <p:grpSpPr>
        <a:xfrm>
          <a:off x="0" y="0"/>
          <a:ext cx="0" cy="0"/>
          <a:chOff x="0" y="0"/>
          <a:chExt cx="0" cy="0"/>
        </a:xfrm>
      </p:grpSpPr>
      <p:sp>
        <p:nvSpPr>
          <p:cNvPr id="647" name="Google Shape;647;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endParaRPr/>
          </a:p>
        </p:txBody>
      </p:sp>
      <p:sp>
        <p:nvSpPr>
          <p:cNvPr id="648" name="Google Shape;648;p40"/>
          <p:cNvSpPr/>
          <p:nvPr/>
        </p:nvSpPr>
        <p:spPr>
          <a:xfrm>
            <a:off x="-1905" y="63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12D86"/>
              </a:solidFill>
              <a:latin typeface="Calibri"/>
              <a:ea typeface="Calibri"/>
              <a:cs typeface="Calibri"/>
              <a:sym typeface="Calibri"/>
            </a:endParaRPr>
          </a:p>
        </p:txBody>
      </p:sp>
      <p:sp>
        <p:nvSpPr>
          <p:cNvPr id="649" name="Google Shape;649;p40"/>
          <p:cNvSpPr/>
          <p:nvPr/>
        </p:nvSpPr>
        <p:spPr>
          <a:xfrm>
            <a:off x="641774" y="623275"/>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12D86"/>
              </a:solidFill>
              <a:latin typeface="Calibri"/>
              <a:ea typeface="Calibri"/>
              <a:cs typeface="Calibri"/>
              <a:sym typeface="Calibri"/>
            </a:endParaRPr>
          </a:p>
        </p:txBody>
      </p:sp>
      <p:sp>
        <p:nvSpPr>
          <p:cNvPr id="650" name="Google Shape;650;p40"/>
          <p:cNvSpPr txBox="1"/>
          <p:nvPr/>
        </p:nvSpPr>
        <p:spPr>
          <a:xfrm>
            <a:off x="366395" y="399415"/>
            <a:ext cx="8074660" cy="84391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1" dirty="0">
                <a:solidFill>
                  <a:srgbClr val="012D86"/>
                </a:solidFill>
                <a:latin typeface="Bell MT"/>
                <a:ea typeface="Bell MT"/>
                <a:cs typeface="Bell MT"/>
                <a:sym typeface="Bell MT"/>
              </a:rPr>
              <a:t> </a:t>
            </a:r>
            <a:endParaRPr sz="4000" b="1" dirty="0">
              <a:solidFill>
                <a:srgbClr val="012D86"/>
              </a:solidFill>
              <a:latin typeface="Bell MT"/>
              <a:ea typeface="Bell MT"/>
              <a:cs typeface="Bell MT"/>
              <a:sym typeface="Bell MT"/>
            </a:endParaRPr>
          </a:p>
          <a:p>
            <a:pPr marL="0" marR="0" lvl="0" indent="0" algn="l" rtl="0">
              <a:lnSpc>
                <a:spcPct val="90000"/>
              </a:lnSpc>
              <a:spcBef>
                <a:spcPts val="600"/>
              </a:spcBef>
              <a:spcAft>
                <a:spcPts val="0"/>
              </a:spcAft>
              <a:buNone/>
            </a:pPr>
            <a:r>
              <a:rPr lang="en-US" sz="4000" b="1" dirty="0">
                <a:solidFill>
                  <a:srgbClr val="012D86"/>
                </a:solidFill>
                <a:latin typeface="Bell MT"/>
                <a:ea typeface="Bell MT"/>
                <a:cs typeface="Bell MT"/>
                <a:sym typeface="Bell MT"/>
              </a:rPr>
              <a:t>Explicit type conversion</a:t>
            </a:r>
            <a:endParaRPr sz="4000" b="1" dirty="0">
              <a:solidFill>
                <a:srgbClr val="012D86"/>
              </a:solidFill>
              <a:latin typeface="Bell MT"/>
              <a:ea typeface="Bell MT"/>
              <a:cs typeface="Bell MT"/>
              <a:sym typeface="Bell MT"/>
            </a:endParaRPr>
          </a:p>
          <a:p>
            <a:pPr marL="0" marR="0" lvl="0" indent="0" algn="l" rtl="0">
              <a:lnSpc>
                <a:spcPct val="90000"/>
              </a:lnSpc>
              <a:spcBef>
                <a:spcPts val="600"/>
              </a:spcBef>
              <a:spcAft>
                <a:spcPts val="0"/>
              </a:spcAft>
              <a:buNone/>
            </a:pPr>
            <a:endParaRPr sz="4000" b="1" dirty="0">
              <a:solidFill>
                <a:srgbClr val="012D86"/>
              </a:solidFill>
              <a:latin typeface="Bell MT"/>
              <a:ea typeface="Bell MT"/>
              <a:cs typeface="Bell MT"/>
              <a:sym typeface="Bell MT"/>
            </a:endParaRPr>
          </a:p>
        </p:txBody>
      </p:sp>
      <p:sp>
        <p:nvSpPr>
          <p:cNvPr id="651" name="Google Shape;651;p40"/>
          <p:cNvSpPr/>
          <p:nvPr/>
        </p:nvSpPr>
        <p:spPr>
          <a:xfrm>
            <a:off x="815340" y="1363980"/>
            <a:ext cx="7999095" cy="319722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571500" marR="0" lvl="0" indent="-228600" algn="l" rtl="0">
              <a:spcBef>
                <a:spcPts val="0"/>
              </a:spcBef>
              <a:spcAft>
                <a:spcPts val="0"/>
              </a:spcAft>
              <a:buClr>
                <a:schemeClr val="lt1"/>
              </a:buClr>
              <a:buSzPts val="1800"/>
              <a:buFont typeface="Noto Sans Symbols"/>
              <a:buNone/>
            </a:pPr>
            <a:endParaRPr sz="1800" dirty="0">
              <a:solidFill>
                <a:schemeClr val="lt1"/>
              </a:solidFill>
              <a:latin typeface="Comic Sans MS"/>
              <a:ea typeface="Comic Sans MS"/>
              <a:cs typeface="Comic Sans MS"/>
              <a:sym typeface="Comic Sans MS"/>
            </a:endParaRPr>
          </a:p>
          <a:p>
            <a:pPr marL="571500" marR="0" lvl="0" indent="-228600" algn="l" rtl="0">
              <a:lnSpc>
                <a:spcPct val="110000"/>
              </a:lnSpc>
              <a:spcBef>
                <a:spcPts val="0"/>
              </a:spcBef>
              <a:spcAft>
                <a:spcPts val="0"/>
              </a:spcAft>
              <a:buClr>
                <a:schemeClr val="lt1"/>
              </a:buClr>
              <a:buSzPts val="1800"/>
              <a:buFont typeface="Noto Sans Symbols"/>
              <a:buNone/>
            </a:pPr>
            <a:endParaRPr sz="1800" dirty="0">
              <a:solidFill>
                <a:schemeClr val="lt1"/>
              </a:solidFill>
              <a:latin typeface="Comic Sans MS"/>
              <a:ea typeface="Comic Sans MS"/>
              <a:cs typeface="Comic Sans MS"/>
              <a:sym typeface="Comic Sans MS"/>
            </a:endParaRPr>
          </a:p>
          <a:p>
            <a:pPr marL="571500" marR="0" lvl="0" indent="-342900" algn="l" rtl="0">
              <a:lnSpc>
                <a:spcPct val="110000"/>
              </a:lnSpc>
              <a:spcBef>
                <a:spcPts val="0"/>
              </a:spcBef>
              <a:spcAft>
                <a:spcPts val="0"/>
              </a:spcAft>
              <a:buClr>
                <a:schemeClr val="lt1"/>
              </a:buClr>
              <a:buSzPts val="1800"/>
              <a:buFont typeface="Noto Sans Symbols"/>
              <a:buChar char="❑"/>
            </a:pPr>
            <a:r>
              <a:rPr lang="en-US" sz="1800" dirty="0">
                <a:solidFill>
                  <a:schemeClr val="lt1"/>
                </a:solidFill>
                <a:latin typeface="Comic Sans MS"/>
                <a:ea typeface="Comic Sans MS"/>
                <a:cs typeface="Comic Sans MS"/>
                <a:sym typeface="Comic Sans MS"/>
              </a:rPr>
              <a:t>Explicit type conversion:- These conversions are done explicitly by users using the pre-defined functions.</a:t>
            </a:r>
            <a:endParaRPr sz="1800" dirty="0">
              <a:solidFill>
                <a:schemeClr val="lt1"/>
              </a:solidFill>
              <a:latin typeface="Comic Sans MS"/>
              <a:ea typeface="Comic Sans MS"/>
              <a:cs typeface="Comic Sans MS"/>
              <a:sym typeface="Comic Sans MS"/>
            </a:endParaRPr>
          </a:p>
          <a:p>
            <a:pPr marL="0" marR="0" lvl="0" indent="0" algn="l" rtl="0">
              <a:lnSpc>
                <a:spcPct val="110000"/>
              </a:lnSpc>
              <a:spcBef>
                <a:spcPts val="0"/>
              </a:spcBef>
              <a:spcAft>
                <a:spcPts val="0"/>
              </a:spcAft>
              <a:buClr>
                <a:schemeClr val="lt1"/>
              </a:buClr>
              <a:buSzPts val="1800"/>
              <a:buFont typeface="Calibri"/>
              <a:buNone/>
            </a:pPr>
            <a:endParaRPr sz="1800" dirty="0">
              <a:solidFill>
                <a:schemeClr val="lt1"/>
              </a:solidFill>
              <a:latin typeface="Comic Sans MS"/>
              <a:ea typeface="Comic Sans MS"/>
              <a:cs typeface="Comic Sans MS"/>
              <a:sym typeface="Comic Sans MS"/>
            </a:endParaRPr>
          </a:p>
          <a:p>
            <a:pPr marL="0" marR="0" lvl="0" indent="0" algn="l" rtl="0">
              <a:lnSpc>
                <a:spcPct val="110000"/>
              </a:lnSpc>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       long salary= 25000;</a:t>
            </a:r>
            <a:endParaRPr sz="1800" dirty="0">
              <a:solidFill>
                <a:schemeClr val="lt1"/>
              </a:solidFill>
              <a:latin typeface="Comic Sans MS"/>
              <a:ea typeface="Comic Sans MS"/>
              <a:cs typeface="Comic Sans MS"/>
              <a:sym typeface="Comic Sans MS"/>
            </a:endParaRPr>
          </a:p>
          <a:p>
            <a:pPr marL="0" marR="0" lvl="0" indent="0" algn="l" rtl="0">
              <a:lnSpc>
                <a:spcPct val="110000"/>
              </a:lnSpc>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       </a:t>
            </a:r>
            <a:r>
              <a:rPr lang="en-US" sz="1800" dirty="0" err="1">
                <a:solidFill>
                  <a:schemeClr val="lt1"/>
                </a:solidFill>
                <a:latin typeface="Comic Sans MS"/>
                <a:ea typeface="Comic Sans MS"/>
                <a:cs typeface="Comic Sans MS"/>
                <a:sym typeface="Comic Sans MS"/>
              </a:rPr>
              <a:t>int</a:t>
            </a:r>
            <a:r>
              <a:rPr lang="en-US" sz="1800" dirty="0">
                <a:solidFill>
                  <a:schemeClr val="lt1"/>
                </a:solidFill>
                <a:latin typeface="Comic Sans MS"/>
                <a:ea typeface="Comic Sans MS"/>
                <a:cs typeface="Comic Sans MS"/>
                <a:sym typeface="Comic Sans MS"/>
              </a:rPr>
              <a:t> </a:t>
            </a:r>
            <a:r>
              <a:rPr lang="en-US" sz="1800" dirty="0" err="1">
                <a:solidFill>
                  <a:schemeClr val="lt1"/>
                </a:solidFill>
                <a:latin typeface="Comic Sans MS"/>
                <a:ea typeface="Comic Sans MS"/>
                <a:cs typeface="Comic Sans MS"/>
                <a:sym typeface="Comic Sans MS"/>
              </a:rPr>
              <a:t>sal</a:t>
            </a:r>
            <a:r>
              <a:rPr lang="en-US" sz="1800" dirty="0">
                <a:solidFill>
                  <a:schemeClr val="lt1"/>
                </a:solidFill>
                <a:latin typeface="Comic Sans MS"/>
                <a:ea typeface="Comic Sans MS"/>
                <a:cs typeface="Comic Sans MS"/>
                <a:sym typeface="Comic Sans MS"/>
              </a:rPr>
              <a:t>= (</a:t>
            </a:r>
            <a:r>
              <a:rPr lang="en-US" sz="1800" dirty="0" err="1">
                <a:solidFill>
                  <a:schemeClr val="lt1"/>
                </a:solidFill>
                <a:latin typeface="Comic Sans MS"/>
                <a:ea typeface="Comic Sans MS"/>
                <a:cs typeface="Comic Sans MS"/>
                <a:sym typeface="Comic Sans MS"/>
              </a:rPr>
              <a:t>int</a:t>
            </a:r>
            <a:r>
              <a:rPr lang="en-US" sz="1800" dirty="0">
                <a:solidFill>
                  <a:schemeClr val="lt1"/>
                </a:solidFill>
                <a:latin typeface="Comic Sans MS"/>
                <a:ea typeface="Comic Sans MS"/>
                <a:cs typeface="Comic Sans MS"/>
                <a:sym typeface="Comic Sans MS"/>
              </a:rPr>
              <a:t>)salary;</a:t>
            </a:r>
            <a:endParaRPr sz="1800" dirty="0">
              <a:solidFill>
                <a:schemeClr val="lt1"/>
              </a:solidFill>
              <a:latin typeface="Comic Sans MS"/>
              <a:ea typeface="Comic Sans MS"/>
              <a:cs typeface="Comic Sans MS"/>
              <a:sym typeface="Comic Sans MS"/>
            </a:endParaRPr>
          </a:p>
          <a:p>
            <a:pPr marL="0" marR="0" lvl="0" indent="0" algn="l" rtl="0">
              <a:lnSpc>
                <a:spcPct val="110000"/>
              </a:lnSpc>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       // explicit conversion from long type to </a:t>
            </a:r>
            <a:r>
              <a:rPr lang="en-US" sz="1800" dirty="0" err="1">
                <a:solidFill>
                  <a:schemeClr val="lt1"/>
                </a:solidFill>
                <a:latin typeface="Comic Sans MS"/>
                <a:ea typeface="Comic Sans MS"/>
                <a:cs typeface="Comic Sans MS"/>
                <a:sym typeface="Comic Sans MS"/>
              </a:rPr>
              <a:t>int</a:t>
            </a:r>
            <a:r>
              <a:rPr lang="en-US" sz="1800" dirty="0">
                <a:solidFill>
                  <a:schemeClr val="lt1"/>
                </a:solidFill>
                <a:latin typeface="Comic Sans MS"/>
                <a:ea typeface="Comic Sans MS"/>
                <a:cs typeface="Comic Sans MS"/>
                <a:sym typeface="Comic Sans MS"/>
              </a:rPr>
              <a:t> type</a:t>
            </a:r>
            <a:endParaRPr sz="1800" dirty="0">
              <a:solidFill>
                <a:schemeClr val="lt1"/>
              </a:solidFill>
              <a:latin typeface="Comic Sans MS"/>
              <a:ea typeface="Comic Sans MS"/>
              <a:cs typeface="Comic Sans MS"/>
              <a:sym typeface="Comic Sans MS"/>
            </a:endParaRPr>
          </a:p>
          <a:p>
            <a:pPr marL="628650" marR="0" lvl="0" indent="0" algn="l" rtl="0">
              <a:spcBef>
                <a:spcPts val="0"/>
              </a:spcBef>
              <a:spcAft>
                <a:spcPts val="0"/>
              </a:spcAft>
              <a:buNone/>
            </a:pP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None/>
            </a:pPr>
            <a:endParaRPr sz="1800" dirty="0">
              <a:solidFill>
                <a:schemeClr val="lt1"/>
              </a:solidFill>
              <a:latin typeface="Comic Sans MS"/>
              <a:ea typeface="Comic Sans MS"/>
              <a:cs typeface="Comic Sans MS"/>
              <a:sym typeface="Comic Sans MS"/>
            </a:endParaRPr>
          </a:p>
          <a:p>
            <a:pPr marL="571500" marR="0" lvl="0" indent="0" algn="l" rtl="0">
              <a:lnSpc>
                <a:spcPct val="140000"/>
              </a:lnSpc>
              <a:spcBef>
                <a:spcPts val="0"/>
              </a:spcBef>
              <a:spcAft>
                <a:spcPts val="0"/>
              </a:spcAft>
              <a:buNone/>
            </a:pPr>
            <a:endParaRPr sz="1800" dirty="0">
              <a:solidFill>
                <a:schemeClr val="lt1"/>
              </a:solidFill>
              <a:latin typeface="Comic Sans MS"/>
              <a:ea typeface="Comic Sans MS"/>
              <a:cs typeface="Comic Sans MS"/>
              <a:sym typeface="Comic Sans MS"/>
            </a:endParaRPr>
          </a:p>
        </p:txBody>
      </p:sp>
      <p:pic>
        <p:nvPicPr>
          <p:cNvPr id="652" name="Google Shape;652;p40" descr="705"/>
          <p:cNvPicPr preferRelativeResize="0">
            <a:picLocks noGrp="1"/>
          </p:cNvPicPr>
          <p:nvPr>
            <p:ph type="body" idx="1"/>
          </p:nvPr>
        </p:nvPicPr>
        <p:blipFill rotWithShape="1">
          <a:blip r:embed="rId3">
            <a:alphaModFix/>
          </a:blip>
          <a:srcRect/>
          <a:stretch/>
        </p:blipFill>
        <p:spPr>
          <a:xfrm>
            <a:off x="8952865" y="1253490"/>
            <a:ext cx="3128645" cy="4351655"/>
          </a:xfrm>
          <a:prstGeom prst="rect">
            <a:avLst/>
          </a:prstGeom>
          <a:noFill/>
          <a:ln>
            <a:noFill/>
          </a:ln>
        </p:spPr>
      </p:pic>
      <p:pic>
        <p:nvPicPr>
          <p:cNvPr id="653" name="Google Shape;653;p40"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0"/>
                                        </p:tgtEl>
                                        <p:attrNameLst>
                                          <p:attrName>style.visibility</p:attrName>
                                        </p:attrNameLst>
                                      </p:cBhvr>
                                      <p:to>
                                        <p:strVal val="visible"/>
                                      </p:to>
                                    </p:set>
                                    <p:animEffect transition="in" filter="fade">
                                      <p:cBhvr>
                                        <p:cTn id="7" dur="500"/>
                                        <p:tgtEl>
                                          <p:spTgt spid="650"/>
                                        </p:tgtEl>
                                      </p:cBhvr>
                                    </p:animEffect>
                                  </p:childTnLst>
                                </p:cTn>
                              </p:par>
                              <p:par>
                                <p:cTn id="8" presetID="10" presetClass="entr" presetSubtype="0" fill="hold" nodeType="withEffect">
                                  <p:stCondLst>
                                    <p:cond delay="0"/>
                                  </p:stCondLst>
                                  <p:childTnLst>
                                    <p:set>
                                      <p:cBhvr>
                                        <p:cTn id="9" dur="1" fill="hold">
                                          <p:stCondLst>
                                            <p:cond delay="0"/>
                                          </p:stCondLst>
                                        </p:cTn>
                                        <p:tgtEl>
                                          <p:spTgt spid="652"/>
                                        </p:tgtEl>
                                        <p:attrNameLst>
                                          <p:attrName>style.visibility</p:attrName>
                                        </p:attrNameLst>
                                      </p:cBhvr>
                                      <p:to>
                                        <p:strVal val="visible"/>
                                      </p:to>
                                    </p:set>
                                    <p:animEffect transition="in" filter="fade">
                                      <p:cBhvr>
                                        <p:cTn id="10" dur="500"/>
                                        <p:tgtEl>
                                          <p:spTgt spid="6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51"/>
                                        </p:tgtEl>
                                        <p:attrNameLst>
                                          <p:attrName>style.visibility</p:attrName>
                                        </p:attrNameLst>
                                      </p:cBhvr>
                                      <p:to>
                                        <p:strVal val="visible"/>
                                      </p:to>
                                    </p:set>
                                    <p:animEffect transition="in" filter="fade">
                                      <p:cBhvr>
                                        <p:cTn id="15" dur="1000"/>
                                        <p:tgtEl>
                                          <p:spTgt spid="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57"/>
        <p:cNvGrpSpPr/>
        <p:nvPr/>
      </p:nvGrpSpPr>
      <p:grpSpPr>
        <a:xfrm>
          <a:off x="0" y="0"/>
          <a:ext cx="0" cy="0"/>
          <a:chOff x="0" y="0"/>
          <a:chExt cx="0" cy="0"/>
        </a:xfrm>
      </p:grpSpPr>
      <p:sp>
        <p:nvSpPr>
          <p:cNvPr id="658" name="Google Shape;658;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endParaRPr/>
          </a:p>
        </p:txBody>
      </p:sp>
      <p:sp>
        <p:nvSpPr>
          <p:cNvPr id="659" name="Google Shape;659;p4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12D86"/>
              </a:solidFill>
              <a:latin typeface="Calibri"/>
              <a:ea typeface="Calibri"/>
              <a:cs typeface="Calibri"/>
              <a:sym typeface="Calibri"/>
            </a:endParaRPr>
          </a:p>
        </p:txBody>
      </p:sp>
      <p:sp>
        <p:nvSpPr>
          <p:cNvPr id="660" name="Google Shape;660;p41"/>
          <p:cNvSpPr txBox="1"/>
          <p:nvPr/>
        </p:nvSpPr>
        <p:spPr>
          <a:xfrm>
            <a:off x="263525" y="253365"/>
            <a:ext cx="3957320" cy="87820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1">
                <a:solidFill>
                  <a:srgbClr val="012D86"/>
                </a:solidFill>
                <a:latin typeface="Bell MT"/>
                <a:ea typeface="Bell MT"/>
                <a:cs typeface="Bell MT"/>
                <a:sym typeface="Bell MT"/>
              </a:rPr>
              <a:t>Structures</a:t>
            </a:r>
            <a:endParaRPr sz="4000" b="1">
              <a:solidFill>
                <a:srgbClr val="012D86"/>
              </a:solidFill>
              <a:latin typeface="Bell MT"/>
              <a:ea typeface="Bell MT"/>
              <a:cs typeface="Bell MT"/>
              <a:sym typeface="Bell MT"/>
            </a:endParaRPr>
          </a:p>
        </p:txBody>
      </p:sp>
      <p:sp>
        <p:nvSpPr>
          <p:cNvPr id="661" name="Google Shape;661;p41"/>
          <p:cNvSpPr/>
          <p:nvPr/>
        </p:nvSpPr>
        <p:spPr>
          <a:xfrm>
            <a:off x="4650232" y="623275"/>
            <a:ext cx="6896595"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12D86"/>
              </a:solidFill>
              <a:latin typeface="Calibri"/>
              <a:ea typeface="Calibri"/>
              <a:cs typeface="Calibri"/>
              <a:sym typeface="Calibri"/>
            </a:endParaRPr>
          </a:p>
        </p:txBody>
      </p:sp>
      <p:sp>
        <p:nvSpPr>
          <p:cNvPr id="662" name="Google Shape;662;p41"/>
          <p:cNvSpPr/>
          <p:nvPr/>
        </p:nvSpPr>
        <p:spPr>
          <a:xfrm>
            <a:off x="815340" y="1368425"/>
            <a:ext cx="6573520" cy="4697730"/>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1800"/>
              <a:buFont typeface="Calibri"/>
              <a:buNone/>
            </a:pPr>
            <a:endParaRPr sz="1800" dirty="0">
              <a:solidFill>
                <a:schemeClr val="lt1"/>
              </a:solidFill>
              <a:latin typeface="Comic Sans MS"/>
              <a:ea typeface="Comic Sans MS"/>
              <a:cs typeface="Comic Sans MS"/>
              <a:sym typeface="Comic Sans MS"/>
            </a:endParaRPr>
          </a:p>
          <a:p>
            <a:pPr marL="0" marR="0" lvl="0" indent="0" algn="r" rtl="0">
              <a:spcBef>
                <a:spcPts val="0"/>
              </a:spcBef>
              <a:spcAft>
                <a:spcPts val="0"/>
              </a:spcAft>
              <a:buClr>
                <a:schemeClr val="lt1"/>
              </a:buClr>
              <a:buSzPts val="1800"/>
              <a:buFont typeface="Calibri"/>
              <a:buNone/>
            </a:pPr>
            <a:endParaRPr sz="1800" dirty="0">
              <a:solidFill>
                <a:schemeClr val="lt1"/>
              </a:solidFill>
              <a:latin typeface="Comic Sans MS"/>
              <a:ea typeface="Comic Sans MS"/>
              <a:cs typeface="Comic Sans MS"/>
              <a:sym typeface="Comic Sans MS"/>
            </a:endParaRPr>
          </a:p>
          <a:p>
            <a:pPr marL="0" marR="0" lvl="0" indent="0" algn="r" rtl="0">
              <a:spcBef>
                <a:spcPts val="0"/>
              </a:spcBef>
              <a:spcAft>
                <a:spcPts val="0"/>
              </a:spcAft>
              <a:buClr>
                <a:schemeClr val="lt1"/>
              </a:buClr>
              <a:buSzPts val="1800"/>
              <a:buFont typeface="Calibri"/>
              <a:buNone/>
            </a:pP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alibri"/>
              <a:buNone/>
            </a:pP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A structure is a value type data type. It helps you to make a single variable hold related data of various data types. The </a:t>
            </a:r>
            <a:r>
              <a:rPr lang="en-US" sz="1800" dirty="0" err="1">
                <a:solidFill>
                  <a:schemeClr val="lt1"/>
                </a:solidFill>
                <a:latin typeface="Comic Sans MS"/>
                <a:ea typeface="Comic Sans MS"/>
                <a:cs typeface="Comic Sans MS"/>
                <a:sym typeface="Comic Sans MS"/>
              </a:rPr>
              <a:t>struct</a:t>
            </a:r>
            <a:r>
              <a:rPr lang="en-US" sz="1800" dirty="0">
                <a:solidFill>
                  <a:schemeClr val="lt1"/>
                </a:solidFill>
                <a:latin typeface="Comic Sans MS"/>
                <a:ea typeface="Comic Sans MS"/>
                <a:cs typeface="Comic Sans MS"/>
                <a:sym typeface="Comic Sans MS"/>
              </a:rPr>
              <a:t> keyword is used for creating a structure.</a:t>
            </a: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alibri"/>
              <a:buNone/>
            </a:pP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Structures are used to represent a record.</a:t>
            </a: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alibri"/>
              <a:buNone/>
            </a:pP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     For example, declare the job structure</a:t>
            </a: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     </a:t>
            </a:r>
            <a:r>
              <a:rPr lang="en-US" sz="1800" dirty="0" err="1">
                <a:solidFill>
                  <a:schemeClr val="lt1"/>
                </a:solidFill>
                <a:latin typeface="Comic Sans MS"/>
                <a:ea typeface="Comic Sans MS"/>
                <a:cs typeface="Comic Sans MS"/>
                <a:sym typeface="Comic Sans MS"/>
              </a:rPr>
              <a:t>struct</a:t>
            </a:r>
            <a:r>
              <a:rPr lang="en-US" sz="1800" dirty="0">
                <a:solidFill>
                  <a:schemeClr val="lt1"/>
                </a:solidFill>
                <a:latin typeface="Comic Sans MS"/>
                <a:ea typeface="Comic Sans MS"/>
                <a:cs typeface="Comic Sans MS"/>
                <a:sym typeface="Comic Sans MS"/>
              </a:rPr>
              <a:t> Books { </a:t>
            </a: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                            public string title; </a:t>
            </a: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                            public string Name;</a:t>
            </a: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                            public </a:t>
            </a:r>
            <a:r>
              <a:rPr lang="en-US" sz="1800" dirty="0" err="1">
                <a:solidFill>
                  <a:schemeClr val="lt1"/>
                </a:solidFill>
                <a:latin typeface="Comic Sans MS"/>
                <a:ea typeface="Comic Sans MS"/>
                <a:cs typeface="Comic Sans MS"/>
                <a:sym typeface="Comic Sans MS"/>
              </a:rPr>
              <a:t>int</a:t>
            </a:r>
            <a:r>
              <a:rPr lang="en-US" sz="1800" dirty="0">
                <a:solidFill>
                  <a:schemeClr val="lt1"/>
                </a:solidFill>
                <a:latin typeface="Comic Sans MS"/>
                <a:ea typeface="Comic Sans MS"/>
                <a:cs typeface="Comic Sans MS"/>
                <a:sym typeface="Comic Sans MS"/>
              </a:rPr>
              <a:t> Salary; </a:t>
            </a: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                         };</a:t>
            </a:r>
            <a:endParaRPr sz="1800" dirty="0">
              <a:solidFill>
                <a:schemeClr val="lt1"/>
              </a:solidFill>
              <a:latin typeface="Comic Sans MS"/>
              <a:ea typeface="Comic Sans MS"/>
              <a:cs typeface="Comic Sans MS"/>
              <a:sym typeface="Comic Sans MS"/>
            </a:endParaRPr>
          </a:p>
          <a:p>
            <a:pPr marL="342900" marR="0" lvl="0" indent="0" algn="l" rtl="0">
              <a:spcBef>
                <a:spcPts val="0"/>
              </a:spcBef>
              <a:spcAft>
                <a:spcPts val="0"/>
              </a:spcAft>
              <a:buClr>
                <a:schemeClr val="lt1"/>
              </a:buClr>
              <a:buSzPts val="1800"/>
              <a:buFont typeface="Calibri"/>
              <a:buNone/>
            </a:pPr>
            <a:endParaRPr sz="1800" dirty="0">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800"/>
              <a:buFont typeface="Comic Sans MS"/>
              <a:buNone/>
            </a:pPr>
            <a:r>
              <a:rPr lang="en-US" sz="1800" dirty="0">
                <a:solidFill>
                  <a:schemeClr val="lt1"/>
                </a:solidFill>
                <a:latin typeface="Comic Sans MS"/>
                <a:ea typeface="Comic Sans MS"/>
                <a:cs typeface="Comic Sans MS"/>
                <a:sym typeface="Comic Sans MS"/>
              </a:rPr>
              <a:t>    </a:t>
            </a:r>
            <a:endParaRPr sz="1800" dirty="0">
              <a:solidFill>
                <a:schemeClr val="lt1"/>
              </a:solidFill>
              <a:latin typeface="Comic Sans MS"/>
              <a:ea typeface="Comic Sans MS"/>
              <a:cs typeface="Comic Sans MS"/>
              <a:sym typeface="Comic Sans MS"/>
            </a:endParaRPr>
          </a:p>
          <a:p>
            <a:pPr marL="571500" marR="0" lvl="0" indent="0" algn="l" rtl="0">
              <a:spcBef>
                <a:spcPts val="0"/>
              </a:spcBef>
              <a:spcAft>
                <a:spcPts val="0"/>
              </a:spcAft>
              <a:buNone/>
            </a:pPr>
            <a:endParaRPr sz="1800" dirty="0">
              <a:solidFill>
                <a:schemeClr val="lt1"/>
              </a:solidFill>
              <a:latin typeface="Comic Sans MS"/>
              <a:ea typeface="Comic Sans MS"/>
              <a:cs typeface="Comic Sans MS"/>
              <a:sym typeface="Comic Sans MS"/>
            </a:endParaRPr>
          </a:p>
          <a:p>
            <a:pPr marL="571500" marR="0" lvl="0" indent="0" algn="l" rtl="0">
              <a:spcBef>
                <a:spcPts val="0"/>
              </a:spcBef>
              <a:spcAft>
                <a:spcPts val="0"/>
              </a:spcAft>
              <a:buNone/>
            </a:pPr>
            <a:endParaRPr sz="1800" dirty="0">
              <a:solidFill>
                <a:schemeClr val="lt1"/>
              </a:solidFill>
              <a:latin typeface="Comic Sans MS"/>
              <a:ea typeface="Comic Sans MS"/>
              <a:cs typeface="Comic Sans MS"/>
              <a:sym typeface="Comic Sans MS"/>
            </a:endParaRPr>
          </a:p>
        </p:txBody>
      </p:sp>
      <p:pic>
        <p:nvPicPr>
          <p:cNvPr id="663" name="Google Shape;663;p41" descr="3907915"/>
          <p:cNvPicPr preferRelativeResize="0">
            <a:picLocks noGrp="1"/>
          </p:cNvPicPr>
          <p:nvPr>
            <p:ph type="body" idx="1"/>
          </p:nvPr>
        </p:nvPicPr>
        <p:blipFill rotWithShape="1">
          <a:blip r:embed="rId3">
            <a:alphaModFix/>
          </a:blip>
          <a:srcRect/>
          <a:stretch/>
        </p:blipFill>
        <p:spPr>
          <a:xfrm>
            <a:off x="7475855" y="1541145"/>
            <a:ext cx="4351655" cy="4351655"/>
          </a:xfrm>
          <a:prstGeom prst="rect">
            <a:avLst/>
          </a:prstGeom>
          <a:noFill/>
          <a:ln>
            <a:noFill/>
          </a:ln>
        </p:spPr>
      </p:pic>
      <p:pic>
        <p:nvPicPr>
          <p:cNvPr id="664" name="Google Shape;664;p41"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0"/>
                                        </p:tgtEl>
                                        <p:attrNameLst>
                                          <p:attrName>style.visibility</p:attrName>
                                        </p:attrNameLst>
                                      </p:cBhvr>
                                      <p:to>
                                        <p:strVal val="visible"/>
                                      </p:to>
                                    </p:set>
                                    <p:animEffect transition="in" filter="fade">
                                      <p:cBhvr>
                                        <p:cTn id="7" dur="500"/>
                                        <p:tgtEl>
                                          <p:spTgt spid="660"/>
                                        </p:tgtEl>
                                      </p:cBhvr>
                                    </p:animEffect>
                                  </p:childTnLst>
                                </p:cTn>
                              </p:par>
                              <p:par>
                                <p:cTn id="8" presetID="10" presetClass="entr" presetSubtype="0" fill="hold" nodeType="withEffect">
                                  <p:stCondLst>
                                    <p:cond delay="0"/>
                                  </p:stCondLst>
                                  <p:childTnLst>
                                    <p:set>
                                      <p:cBhvr>
                                        <p:cTn id="9" dur="1" fill="hold">
                                          <p:stCondLst>
                                            <p:cond delay="0"/>
                                          </p:stCondLst>
                                        </p:cTn>
                                        <p:tgtEl>
                                          <p:spTgt spid="663"/>
                                        </p:tgtEl>
                                        <p:attrNameLst>
                                          <p:attrName>style.visibility</p:attrName>
                                        </p:attrNameLst>
                                      </p:cBhvr>
                                      <p:to>
                                        <p:strVal val="visible"/>
                                      </p:to>
                                    </p:set>
                                    <p:animEffect transition="in" filter="fade">
                                      <p:cBhvr>
                                        <p:cTn id="10" dur="500"/>
                                        <p:tgtEl>
                                          <p:spTgt spid="6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62"/>
                                        </p:tgtEl>
                                        <p:attrNameLst>
                                          <p:attrName>style.visibility</p:attrName>
                                        </p:attrNameLst>
                                      </p:cBhvr>
                                      <p:to>
                                        <p:strVal val="visible"/>
                                      </p:to>
                                    </p:set>
                                    <p:animEffect transition="in" filter="fade">
                                      <p:cBhvr>
                                        <p:cTn id="15" dur="1000"/>
                                        <p:tgtEl>
                                          <p:spTgt spid="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40"/>
            <a:ext cx="10515600" cy="927646"/>
          </a:xfrm>
        </p:spPr>
        <p:txBody>
          <a:bodyPr>
            <a:normAutofit fontScale="90000"/>
          </a:bodyPr>
          <a:lstStyle/>
          <a:p>
            <a:pPr algn="ctr"/>
            <a:r>
              <a:rPr lang="en-IN" sz="7200" b="1" dirty="0" smtClean="0">
                <a:solidFill>
                  <a:srgbClr val="002060"/>
                </a:solidFill>
                <a:latin typeface="Bell MT" panose="02020503060305020303" pitchFamily="18" charset="0"/>
              </a:rPr>
              <a:t>Conclusion</a:t>
            </a:r>
            <a:endParaRPr lang="en-IN" sz="7200" b="1" dirty="0">
              <a:solidFill>
                <a:srgbClr val="002060"/>
              </a:solidFill>
              <a:latin typeface="Bell MT" panose="02020503060305020303" pitchFamily="18" charset="0"/>
            </a:endParaRPr>
          </a:p>
        </p:txBody>
      </p:sp>
      <p:sp>
        <p:nvSpPr>
          <p:cNvPr id="3" name="Text Placeholder 2"/>
          <p:cNvSpPr>
            <a:spLocks noGrp="1"/>
          </p:cNvSpPr>
          <p:nvPr>
            <p:ph type="body" idx="1"/>
          </p:nvPr>
        </p:nvSpPr>
        <p:spPr>
          <a:xfrm>
            <a:off x="838200" y="1336893"/>
            <a:ext cx="10515600" cy="5174265"/>
          </a:xfrm>
          <a:solidFill>
            <a:schemeClr val="accent3">
              <a:lumMod val="60000"/>
              <a:lumOff val="40000"/>
            </a:schemeClr>
          </a:solidFill>
        </p:spPr>
        <p:txBody>
          <a:bodyPr>
            <a:normAutofit fontScale="70000" lnSpcReduction="20000"/>
          </a:bodyPr>
          <a:lstStyle/>
          <a:p>
            <a:pPr marL="114300" indent="0" algn="just">
              <a:buNone/>
            </a:pPr>
            <a:r>
              <a:rPr lang="en-US" sz="3200" dirty="0">
                <a:solidFill>
                  <a:srgbClr val="0D0D0D"/>
                </a:solidFill>
                <a:latin typeface="Comic Sans MS" panose="030F0702030302020204" pitchFamily="66" charset="0"/>
              </a:rPr>
              <a:t>As we conclude Chapter 3, we've navigated through pivotal concepts in C# programming, expanding our toolkit for effective coding.</a:t>
            </a:r>
          </a:p>
          <a:p>
            <a:pPr algn="just">
              <a:buFont typeface="Wingdings" panose="05000000000000000000" pitchFamily="2" charset="2"/>
              <a:buChar char="q"/>
            </a:pPr>
            <a:r>
              <a:rPr lang="en-US" sz="3200" b="1" dirty="0">
                <a:solidFill>
                  <a:srgbClr val="0D0D0D"/>
                </a:solidFill>
                <a:latin typeface="Comic Sans MS" panose="030F0702030302020204" pitchFamily="66" charset="0"/>
              </a:rPr>
              <a:t>Arrays:</a:t>
            </a:r>
            <a:endParaRPr lang="en-US" sz="3200" dirty="0">
              <a:solidFill>
                <a:srgbClr val="0D0D0D"/>
              </a:solidFill>
              <a:latin typeface="Comic Sans MS" panose="030F0702030302020204" pitchFamily="66" charset="0"/>
            </a:endParaRPr>
          </a:p>
          <a:p>
            <a:pPr marL="114300" indent="0" algn="just">
              <a:buNone/>
            </a:pPr>
            <a:r>
              <a:rPr lang="en-US" sz="3200" dirty="0" smtClean="0">
                <a:solidFill>
                  <a:srgbClr val="0D0D0D"/>
                </a:solidFill>
                <a:latin typeface="Comic Sans MS" panose="030F0702030302020204" pitchFamily="66" charset="0"/>
              </a:rPr>
              <a:t>Arrays </a:t>
            </a:r>
            <a:r>
              <a:rPr lang="en-US" sz="3200" dirty="0">
                <a:solidFill>
                  <a:srgbClr val="0D0D0D"/>
                </a:solidFill>
                <a:latin typeface="Comic Sans MS" panose="030F0702030302020204" pitchFamily="66" charset="0"/>
              </a:rPr>
              <a:t>provide a powerful way to store and manage collections of data. </a:t>
            </a:r>
            <a:r>
              <a:rPr lang="en-US" sz="3200" dirty="0" smtClean="0">
                <a:solidFill>
                  <a:srgbClr val="0D0D0D"/>
                </a:solidFill>
                <a:latin typeface="Comic Sans MS" panose="030F0702030302020204" pitchFamily="66" charset="0"/>
              </a:rPr>
              <a:t>They </a:t>
            </a:r>
            <a:r>
              <a:rPr lang="en-US" sz="3200" dirty="0">
                <a:solidFill>
                  <a:srgbClr val="0D0D0D"/>
                </a:solidFill>
                <a:latin typeface="Comic Sans MS" panose="030F0702030302020204" pitchFamily="66" charset="0"/>
              </a:rPr>
              <a:t>enhance our ability to work with multiple values efficiently.</a:t>
            </a:r>
          </a:p>
          <a:p>
            <a:pPr algn="just">
              <a:buFont typeface="Wingdings" panose="05000000000000000000" pitchFamily="2" charset="2"/>
              <a:buChar char="q"/>
            </a:pPr>
            <a:r>
              <a:rPr lang="en-US" sz="3200" b="1" dirty="0">
                <a:solidFill>
                  <a:srgbClr val="0D0D0D"/>
                </a:solidFill>
                <a:latin typeface="Comic Sans MS" panose="030F0702030302020204" pitchFamily="66" charset="0"/>
              </a:rPr>
              <a:t>Different Types of Arrays:</a:t>
            </a:r>
            <a:endParaRPr lang="en-US" sz="3200" dirty="0">
              <a:solidFill>
                <a:srgbClr val="0D0D0D"/>
              </a:solidFill>
              <a:latin typeface="Comic Sans MS" panose="030F0702030302020204" pitchFamily="66" charset="0"/>
            </a:endParaRPr>
          </a:p>
          <a:p>
            <a:pPr marL="114300" indent="0" algn="just">
              <a:buNone/>
            </a:pPr>
            <a:r>
              <a:rPr lang="en-US" sz="3200" dirty="0">
                <a:solidFill>
                  <a:srgbClr val="0D0D0D"/>
                </a:solidFill>
                <a:latin typeface="Comic Sans MS" panose="030F0702030302020204" pitchFamily="66" charset="0"/>
              </a:rPr>
              <a:t>We explored various array types, from single-dimensional to multidimensional arrays. This versatility equips us to handle diverse data structures.</a:t>
            </a:r>
          </a:p>
          <a:p>
            <a:pPr algn="just">
              <a:buFont typeface="Wingdings" panose="05000000000000000000" pitchFamily="2" charset="2"/>
              <a:buChar char="q"/>
            </a:pPr>
            <a:r>
              <a:rPr lang="en-US" sz="3200" b="1" dirty="0" err="1">
                <a:solidFill>
                  <a:srgbClr val="0D0D0D"/>
                </a:solidFill>
                <a:latin typeface="Comic Sans MS" panose="030F0702030302020204" pitchFamily="66" charset="0"/>
              </a:rPr>
              <a:t>Enums</a:t>
            </a:r>
            <a:r>
              <a:rPr lang="en-US" sz="3200" b="1" dirty="0">
                <a:solidFill>
                  <a:srgbClr val="0D0D0D"/>
                </a:solidFill>
                <a:latin typeface="Comic Sans MS" panose="030F0702030302020204" pitchFamily="66" charset="0"/>
              </a:rPr>
              <a:t>:</a:t>
            </a:r>
            <a:endParaRPr lang="en-US" sz="3200" dirty="0">
              <a:solidFill>
                <a:srgbClr val="0D0D0D"/>
              </a:solidFill>
              <a:latin typeface="Comic Sans MS" panose="030F0702030302020204" pitchFamily="66" charset="0"/>
            </a:endParaRPr>
          </a:p>
          <a:p>
            <a:pPr marL="114300" indent="0" algn="just">
              <a:buNone/>
            </a:pPr>
            <a:r>
              <a:rPr lang="en-US" sz="3200" dirty="0" err="1">
                <a:solidFill>
                  <a:srgbClr val="0D0D0D"/>
                </a:solidFill>
                <a:latin typeface="Comic Sans MS" panose="030F0702030302020204" pitchFamily="66" charset="0"/>
              </a:rPr>
              <a:t>Enums</a:t>
            </a:r>
            <a:r>
              <a:rPr lang="en-US" sz="3200" dirty="0">
                <a:solidFill>
                  <a:srgbClr val="0D0D0D"/>
                </a:solidFill>
                <a:latin typeface="Comic Sans MS" panose="030F0702030302020204" pitchFamily="66" charset="0"/>
              </a:rPr>
              <a:t> bring clarity to our code by allowing us to define named integral constants. This enhances code readability and makes it more maintainable</a:t>
            </a:r>
            <a:r>
              <a:rPr lang="en-US" sz="3200" dirty="0" smtClean="0">
                <a:solidFill>
                  <a:srgbClr val="0D0D0D"/>
                </a:solidFill>
                <a:latin typeface="Comic Sans MS" panose="030F0702030302020204" pitchFamily="66" charset="0"/>
              </a:rPr>
              <a:t>.</a:t>
            </a:r>
          </a:p>
          <a:p>
            <a:pPr algn="just">
              <a:buFont typeface="Wingdings" panose="05000000000000000000" pitchFamily="2" charset="2"/>
              <a:buChar char="q"/>
            </a:pPr>
            <a:r>
              <a:rPr lang="en-US" sz="3200" b="1" dirty="0">
                <a:solidFill>
                  <a:srgbClr val="0D0D0D"/>
                </a:solidFill>
                <a:latin typeface="Comic Sans MS" panose="030F0702030302020204" pitchFamily="66" charset="0"/>
              </a:rPr>
              <a:t>Type Conversions:</a:t>
            </a:r>
            <a:endParaRPr lang="en-US" sz="3200" dirty="0">
              <a:solidFill>
                <a:srgbClr val="0D0D0D"/>
              </a:solidFill>
              <a:latin typeface="Comic Sans MS" panose="030F0702030302020204" pitchFamily="66" charset="0"/>
            </a:endParaRPr>
          </a:p>
          <a:p>
            <a:pPr marL="114300" indent="0" algn="just">
              <a:buNone/>
            </a:pPr>
            <a:r>
              <a:rPr lang="en-US" sz="3200" dirty="0">
                <a:solidFill>
                  <a:srgbClr val="0D0D0D"/>
                </a:solidFill>
                <a:latin typeface="Comic Sans MS" panose="030F0702030302020204" pitchFamily="66" charset="0"/>
              </a:rPr>
              <a:t>Understanding type conversions is essential for handling data of different types. We explored implicit and explicit conversions, ensuring smooth interaction between different data types.</a:t>
            </a:r>
          </a:p>
          <a:p>
            <a:pPr algn="just">
              <a:buFont typeface="Arial" panose="020B0604020202020204" pitchFamily="34" charset="0"/>
              <a:buChar char="•"/>
            </a:pPr>
            <a:endParaRPr lang="en-US" dirty="0">
              <a:solidFill>
                <a:srgbClr val="0D0D0D"/>
              </a:solidFill>
              <a:latin typeface="Comic Sans MS" panose="030F0702030302020204" pitchFamily="66" charset="0"/>
            </a:endParaRPr>
          </a:p>
          <a:p>
            <a:endParaRPr lang="en-IN" dirty="0"/>
          </a:p>
        </p:txBody>
      </p:sp>
    </p:spTree>
    <p:extLst>
      <p:ext uri="{BB962C8B-B14F-4D97-AF65-F5344CB8AC3E}">
        <p14:creationId xmlns:p14="http://schemas.microsoft.com/office/powerpoint/2010/main" val="91212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42"/>
          <p:cNvSpPr txBox="1"/>
          <p:nvPr/>
        </p:nvSpPr>
        <p:spPr>
          <a:xfrm>
            <a:off x="0" y="0"/>
            <a:ext cx="12192000" cy="701611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670" name="Google Shape;670;p42"/>
          <p:cNvSpPr txBox="1">
            <a:spLocks noGrp="1"/>
          </p:cNvSpPr>
          <p:nvPr>
            <p:ph type="title"/>
          </p:nvPr>
        </p:nvSpPr>
        <p:spPr>
          <a:xfrm>
            <a:off x="1792605" y="2089785"/>
            <a:ext cx="6042025" cy="2495550"/>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rgbClr val="012D86"/>
              </a:buClr>
              <a:buSzPct val="100000"/>
              <a:buFont typeface="Bell MT"/>
              <a:buNone/>
            </a:pPr>
            <a:r>
              <a:rPr lang="en-US" sz="9600" b="1">
                <a:solidFill>
                  <a:srgbClr val="012D86"/>
                </a:solidFill>
                <a:latin typeface="Bell MT"/>
                <a:ea typeface="Bell MT"/>
                <a:cs typeface="Bell MT"/>
                <a:sym typeface="Bell MT"/>
              </a:rPr>
              <a:t>Thank You</a:t>
            </a:r>
            <a:endParaRPr sz="9600" b="1">
              <a:solidFill>
                <a:srgbClr val="012D86"/>
              </a:solidFill>
              <a:latin typeface="Bell MT"/>
              <a:ea typeface="Bell MT"/>
              <a:cs typeface="Bell MT"/>
              <a:sym typeface="Bell MT"/>
            </a:endParaRPr>
          </a:p>
        </p:txBody>
      </p:sp>
      <p:pic>
        <p:nvPicPr>
          <p:cNvPr id="671" name="Google Shape;671;p42" descr="Aitrich-Logo-Transparent-BG-2048x671"/>
          <p:cNvPicPr preferRelativeResize="0"/>
          <p:nvPr/>
        </p:nvPicPr>
        <p:blipFill rotWithShape="1">
          <a:blip r:embed="rId3">
            <a:alphaModFix/>
          </a:blip>
          <a:srcRect/>
          <a:stretch/>
        </p:blipFill>
        <p:spPr>
          <a:xfrm>
            <a:off x="492125" y="6573520"/>
            <a:ext cx="1166495" cy="247650"/>
          </a:xfrm>
          <a:prstGeom prst="rect">
            <a:avLst/>
          </a:prstGeom>
          <a:noFill/>
          <a:ln>
            <a:noFill/>
          </a:ln>
        </p:spPr>
      </p:pic>
    </p:spTree>
    <p:extLst>
      <p:ext uri="{BB962C8B-B14F-4D97-AF65-F5344CB8AC3E}">
        <p14:creationId xmlns:p14="http://schemas.microsoft.com/office/powerpoint/2010/main" val="212217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0"/>
        <p:cNvGrpSpPr/>
        <p:nvPr/>
      </p:nvGrpSpPr>
      <p:grpSpPr>
        <a:xfrm>
          <a:off x="0" y="0"/>
          <a:ext cx="0" cy="0"/>
          <a:chOff x="0" y="0"/>
          <a:chExt cx="0" cy="0"/>
        </a:xfrm>
      </p:grpSpPr>
      <p:sp>
        <p:nvSpPr>
          <p:cNvPr id="501" name="Google Shape;501;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2" name="Google Shape;502;p28"/>
          <p:cNvSpPr/>
          <p:nvPr/>
        </p:nvSpPr>
        <p:spPr>
          <a:xfrm>
            <a:off x="321732" y="321733"/>
            <a:ext cx="11546828" cy="6214534"/>
          </a:xfrm>
          <a:custGeom>
            <a:avLst/>
            <a:gdLst/>
            <a:ahLst/>
            <a:cxnLst/>
            <a:rect l="l" t="t" r="r" b="b"/>
            <a:pathLst>
              <a:path w="11546828" h="6214534" extrusionOk="0">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rgbClr val="FEFEFE">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3" name="Google Shape;503;p28"/>
          <p:cNvSpPr/>
          <p:nvPr/>
        </p:nvSpPr>
        <p:spPr>
          <a:xfrm>
            <a:off x="641774" y="623275"/>
            <a:ext cx="10905053" cy="560788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4" name="Google Shape;504;p28"/>
          <p:cNvSpPr txBox="1"/>
          <p:nvPr/>
        </p:nvSpPr>
        <p:spPr>
          <a:xfrm>
            <a:off x="686435" y="623570"/>
            <a:ext cx="2064385" cy="577215"/>
          </a:xfrm>
          <a:prstGeom prst="rect">
            <a:avLst/>
          </a:prstGeom>
          <a:noFill/>
          <a:ln>
            <a:noFill/>
          </a:ln>
        </p:spPr>
        <p:txBody>
          <a:bodyPr spcFirstLastPara="1" wrap="square" lIns="91425" tIns="45700" rIns="91425" bIns="45700" anchor="ctr" anchorCtr="0">
            <a:normAutofit fontScale="25000" lnSpcReduction="20000"/>
          </a:bodyPr>
          <a:lstStyle/>
          <a:p>
            <a:pPr marL="0" marR="0" lvl="0" indent="0" algn="r" rtl="0">
              <a:lnSpc>
                <a:spcPct val="90000"/>
              </a:lnSpc>
              <a:spcBef>
                <a:spcPts val="0"/>
              </a:spcBef>
              <a:spcAft>
                <a:spcPts val="0"/>
              </a:spcAft>
              <a:buNone/>
            </a:pPr>
            <a:endParaRPr sz="4000">
              <a:solidFill>
                <a:schemeClr val="lt1"/>
              </a:solidFill>
              <a:latin typeface="Calibri"/>
              <a:ea typeface="Calibri"/>
              <a:cs typeface="Calibri"/>
              <a:sym typeface="Calibri"/>
            </a:endParaRPr>
          </a:p>
          <a:p>
            <a:pPr marL="0" marR="0" lvl="0" indent="0" algn="r" rtl="0">
              <a:lnSpc>
                <a:spcPct val="90000"/>
              </a:lnSpc>
              <a:spcBef>
                <a:spcPts val="0"/>
              </a:spcBef>
              <a:spcAft>
                <a:spcPts val="0"/>
              </a:spcAft>
              <a:buNone/>
            </a:pPr>
            <a:endParaRPr sz="4000">
              <a:solidFill>
                <a:schemeClr val="lt1"/>
              </a:solidFill>
              <a:latin typeface="Calibri"/>
              <a:ea typeface="Calibri"/>
              <a:cs typeface="Calibri"/>
              <a:sym typeface="Calibri"/>
            </a:endParaRPr>
          </a:p>
          <a:p>
            <a:pPr marL="0" marR="0" lvl="0" indent="0" algn="r" rtl="0">
              <a:lnSpc>
                <a:spcPct val="90000"/>
              </a:lnSpc>
              <a:spcBef>
                <a:spcPts val="0"/>
              </a:spcBef>
              <a:spcAft>
                <a:spcPts val="0"/>
              </a:spcAft>
              <a:buNone/>
            </a:pPr>
            <a:endParaRPr sz="4000">
              <a:solidFill>
                <a:schemeClr val="lt1"/>
              </a:solidFill>
              <a:latin typeface="Calibri"/>
              <a:ea typeface="Calibri"/>
              <a:cs typeface="Calibri"/>
              <a:sym typeface="Calibri"/>
            </a:endParaRPr>
          </a:p>
          <a:p>
            <a:pPr marL="0" marR="0" lvl="0" indent="0" algn="r" rtl="0">
              <a:lnSpc>
                <a:spcPct val="90000"/>
              </a:lnSpc>
              <a:spcBef>
                <a:spcPts val="0"/>
              </a:spcBef>
              <a:spcAft>
                <a:spcPts val="0"/>
              </a:spcAft>
              <a:buNone/>
            </a:pPr>
            <a:endParaRPr sz="4000">
              <a:solidFill>
                <a:schemeClr val="lt1"/>
              </a:solidFill>
              <a:latin typeface="Calibri"/>
              <a:ea typeface="Calibri"/>
              <a:cs typeface="Calibri"/>
              <a:sym typeface="Calibri"/>
            </a:endParaRPr>
          </a:p>
          <a:p>
            <a:pPr marL="0" marR="0" lvl="0" indent="0" algn="l" rtl="0">
              <a:lnSpc>
                <a:spcPct val="90000"/>
              </a:lnSpc>
              <a:spcBef>
                <a:spcPts val="0"/>
              </a:spcBef>
              <a:spcAft>
                <a:spcPts val="0"/>
              </a:spcAft>
              <a:buNone/>
            </a:pPr>
            <a:r>
              <a:rPr lang="en-US" sz="16000" b="1">
                <a:solidFill>
                  <a:srgbClr val="002060"/>
                </a:solidFill>
                <a:latin typeface="Bell MT"/>
                <a:ea typeface="Bell MT"/>
                <a:cs typeface="Bell MT"/>
                <a:sym typeface="Bell MT"/>
              </a:rPr>
              <a:t>Array</a:t>
            </a:r>
            <a:endParaRPr sz="4000">
              <a:solidFill>
                <a:schemeClr val="lt1"/>
              </a:solidFill>
              <a:latin typeface="Calibri"/>
              <a:ea typeface="Calibri"/>
              <a:cs typeface="Calibri"/>
              <a:sym typeface="Calibri"/>
            </a:endParaRPr>
          </a:p>
          <a:p>
            <a:pPr marL="0" marR="0" lvl="0" indent="0" algn="r" rtl="0">
              <a:lnSpc>
                <a:spcPct val="90000"/>
              </a:lnSpc>
              <a:spcBef>
                <a:spcPts val="0"/>
              </a:spcBef>
              <a:spcAft>
                <a:spcPts val="0"/>
              </a:spcAft>
              <a:buNone/>
            </a:pPr>
            <a:endParaRPr sz="4000">
              <a:solidFill>
                <a:schemeClr val="lt1"/>
              </a:solidFill>
              <a:latin typeface="Calibri"/>
              <a:ea typeface="Calibri"/>
              <a:cs typeface="Calibri"/>
              <a:sym typeface="Calibri"/>
            </a:endParaRPr>
          </a:p>
          <a:p>
            <a:pPr marL="0" marR="0" lvl="0" indent="0" algn="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cxnSp>
        <p:nvCxnSpPr>
          <p:cNvPr id="505" name="Google Shape;505;p28"/>
          <p:cNvCxnSpPr/>
          <p:nvPr/>
        </p:nvCxnSpPr>
        <p:spPr>
          <a:xfrm>
            <a:off x="4654296" y="1852863"/>
            <a:ext cx="0" cy="3236495"/>
          </a:xfrm>
          <a:prstGeom prst="straightConnector1">
            <a:avLst/>
          </a:prstGeom>
          <a:noFill/>
          <a:ln w="19050" cap="sq" cmpd="sng">
            <a:solidFill>
              <a:srgbClr val="FEFEFE"/>
            </a:solidFill>
            <a:prstDash val="solid"/>
            <a:miter lim="800000"/>
            <a:headEnd type="none" w="sm" len="sm"/>
            <a:tailEnd type="none" w="sm" len="sm"/>
          </a:ln>
        </p:spPr>
      </p:cxnSp>
      <p:sp>
        <p:nvSpPr>
          <p:cNvPr id="506" name="Google Shape;506;p28"/>
          <p:cNvSpPr txBox="1"/>
          <p:nvPr/>
        </p:nvSpPr>
        <p:spPr>
          <a:xfrm>
            <a:off x="6522593" y="149"/>
            <a:ext cx="5773244" cy="4180542"/>
          </a:xfrm>
          <a:prstGeom prst="rect">
            <a:avLst/>
          </a:prstGeom>
          <a:noFill/>
          <a:ln>
            <a:noFill/>
          </a:ln>
        </p:spPr>
        <p:txBody>
          <a:bodyPr spcFirstLastPara="1" wrap="square" lIns="91425" tIns="45700" rIns="91425" bIns="45700" anchor="ctr" anchorCtr="0">
            <a:normAutofit/>
          </a:bodyPr>
          <a:lstStyle/>
          <a:p>
            <a:pPr marL="0" marR="0" lvl="0" indent="107950" algn="l" rtl="0">
              <a:lnSpc>
                <a:spcPct val="90000"/>
              </a:lnSpc>
              <a:spcBef>
                <a:spcPts val="0"/>
              </a:spcBef>
              <a:spcAft>
                <a:spcPts val="0"/>
              </a:spcAft>
              <a:buClr>
                <a:schemeClr val="lt1"/>
              </a:buClr>
              <a:buSzPts val="1700"/>
              <a:buFont typeface="Arial"/>
              <a:buNone/>
            </a:pPr>
            <a:endParaRPr sz="1700">
              <a:solidFill>
                <a:schemeClr val="lt1"/>
              </a:solidFill>
              <a:latin typeface="Calibri"/>
              <a:ea typeface="Calibri"/>
              <a:cs typeface="Calibri"/>
              <a:sym typeface="Calibri"/>
            </a:endParaRPr>
          </a:p>
        </p:txBody>
      </p:sp>
      <p:sp>
        <p:nvSpPr>
          <p:cNvPr id="507" name="Google Shape;507;p28"/>
          <p:cNvSpPr/>
          <p:nvPr/>
        </p:nvSpPr>
        <p:spPr>
          <a:xfrm>
            <a:off x="1001395" y="1554480"/>
            <a:ext cx="6400800" cy="410781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57150" marR="0" lvl="0" indent="0" algn="l" rtl="0">
              <a:lnSpc>
                <a:spcPct val="90000"/>
              </a:lnSpc>
              <a:spcBef>
                <a:spcPts val="0"/>
              </a:spcBef>
              <a:spcAft>
                <a:spcPts val="0"/>
              </a:spcAft>
              <a:buNone/>
            </a:pPr>
            <a:endParaRPr sz="1800" dirty="0">
              <a:solidFill>
                <a:schemeClr val="lt1"/>
              </a:solidFill>
              <a:latin typeface="Comic Sans MS"/>
              <a:ea typeface="Comic Sans MS"/>
              <a:cs typeface="Comic Sans MS"/>
              <a:sym typeface="Comic Sans MS"/>
            </a:endParaRPr>
          </a:p>
          <a:p>
            <a:pPr marL="57150" marR="0" lvl="0" indent="0" algn="l" rtl="0">
              <a:lnSpc>
                <a:spcPct val="90000"/>
              </a:lnSpc>
              <a:spcBef>
                <a:spcPts val="600"/>
              </a:spcBef>
              <a:spcAft>
                <a:spcPts val="0"/>
              </a:spcAft>
              <a:buNone/>
            </a:pPr>
            <a:endParaRPr sz="1800" dirty="0">
              <a:solidFill>
                <a:schemeClr val="lt1"/>
              </a:solidFill>
              <a:latin typeface="Comic Sans MS"/>
              <a:ea typeface="Comic Sans MS"/>
              <a:cs typeface="Comic Sans MS"/>
              <a:sym typeface="Comic Sans MS"/>
            </a:endParaRPr>
          </a:p>
          <a:p>
            <a:pPr marL="57150" marR="0" lvl="0" indent="0" algn="l" rtl="0">
              <a:lnSpc>
                <a:spcPct val="90000"/>
              </a:lnSpc>
              <a:spcBef>
                <a:spcPts val="600"/>
              </a:spcBef>
              <a:spcAft>
                <a:spcPts val="0"/>
              </a:spcAft>
              <a:buNone/>
            </a:pPr>
            <a:r>
              <a:rPr lang="en-US" sz="1800" dirty="0">
                <a:solidFill>
                  <a:schemeClr val="lt1"/>
                </a:solidFill>
                <a:latin typeface="Comic Sans MS"/>
                <a:ea typeface="Comic Sans MS"/>
                <a:cs typeface="Comic Sans MS"/>
                <a:sym typeface="Comic Sans MS"/>
              </a:rPr>
              <a:t>A dynamic array does not have a predefined size. </a:t>
            </a:r>
            <a:endParaRPr sz="1800" dirty="0">
              <a:solidFill>
                <a:schemeClr val="lt1"/>
              </a:solidFill>
              <a:latin typeface="Comic Sans MS"/>
              <a:ea typeface="Comic Sans MS"/>
              <a:cs typeface="Comic Sans MS"/>
              <a:sym typeface="Comic Sans MS"/>
            </a:endParaRPr>
          </a:p>
          <a:p>
            <a:pPr marL="57150" marR="0" lvl="0" indent="0" algn="l" rtl="0">
              <a:lnSpc>
                <a:spcPct val="90000"/>
              </a:lnSpc>
              <a:spcBef>
                <a:spcPts val="600"/>
              </a:spcBef>
              <a:spcAft>
                <a:spcPts val="0"/>
              </a:spcAft>
              <a:buNone/>
            </a:pPr>
            <a:r>
              <a:rPr lang="en-US" sz="1800" dirty="0">
                <a:solidFill>
                  <a:schemeClr val="lt1"/>
                </a:solidFill>
                <a:latin typeface="Comic Sans MS"/>
                <a:ea typeface="Comic Sans MS"/>
                <a:cs typeface="Comic Sans MS"/>
                <a:sym typeface="Comic Sans MS"/>
              </a:rPr>
              <a:t>The size of a dynamic array increases as you add new items to the array.</a:t>
            </a:r>
            <a:endParaRPr sz="1800" dirty="0">
              <a:solidFill>
                <a:schemeClr val="lt1"/>
              </a:solidFill>
              <a:latin typeface="Comic Sans MS"/>
              <a:ea typeface="Comic Sans MS"/>
              <a:cs typeface="Comic Sans MS"/>
              <a:sym typeface="Comic Sans MS"/>
            </a:endParaRPr>
          </a:p>
          <a:p>
            <a:pPr marL="57150" marR="0" lvl="0" indent="0" algn="l" rtl="0">
              <a:lnSpc>
                <a:spcPct val="90000"/>
              </a:lnSpc>
              <a:spcBef>
                <a:spcPts val="600"/>
              </a:spcBef>
              <a:spcAft>
                <a:spcPts val="0"/>
              </a:spcAft>
              <a:buNone/>
            </a:pPr>
            <a:endParaRPr sz="18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endParaRPr sz="18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IN" sz="1800" dirty="0" smtClean="0">
                <a:solidFill>
                  <a:schemeClr val="lt1"/>
                </a:solidFill>
                <a:latin typeface="Comic Sans MS"/>
                <a:ea typeface="Comic Sans MS"/>
                <a:cs typeface="Comic Sans MS"/>
                <a:sym typeface="Comic Sans MS"/>
              </a:rPr>
              <a:t>Syntax of defining an array</a:t>
            </a:r>
            <a:endParaRPr sz="18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endParaRPr sz="1800" dirty="0">
              <a:solidFill>
                <a:schemeClr val="lt1"/>
              </a:solidFill>
              <a:latin typeface="Comic Sans MS"/>
              <a:ea typeface="Comic Sans MS"/>
              <a:cs typeface="Comic Sans MS"/>
              <a:sym typeface="Comic Sans MS"/>
            </a:endParaRPr>
          </a:p>
          <a:p>
            <a:pPr lvl="0">
              <a:lnSpc>
                <a:spcPct val="90000"/>
              </a:lnSpc>
              <a:spcBef>
                <a:spcPts val="600"/>
              </a:spcBef>
            </a:pPr>
            <a:r>
              <a:rPr lang="en-US" sz="1800" dirty="0">
                <a:solidFill>
                  <a:schemeClr val="lt1"/>
                </a:solidFill>
                <a:latin typeface="Comic Sans MS"/>
                <a:ea typeface="Comic Sans MS"/>
                <a:cs typeface="Comic Sans MS"/>
                <a:sym typeface="Comic Sans MS"/>
              </a:rPr>
              <a:t>         </a:t>
            </a:r>
            <a:r>
              <a:rPr lang="en-US" sz="1800" dirty="0" err="1" smtClean="0">
                <a:solidFill>
                  <a:schemeClr val="lt1"/>
                </a:solidFill>
                <a:latin typeface="Comic Sans MS"/>
                <a:ea typeface="Comic Sans MS"/>
                <a:cs typeface="Comic Sans MS"/>
                <a:sym typeface="Comic Sans MS"/>
              </a:rPr>
              <a:t>data_type</a:t>
            </a:r>
            <a:r>
              <a:rPr lang="en-US" sz="1800" dirty="0">
                <a:solidFill>
                  <a:schemeClr val="lt1"/>
                </a:solidFill>
                <a:latin typeface="Comic Sans MS"/>
                <a:ea typeface="Comic Sans MS"/>
                <a:cs typeface="Comic Sans MS"/>
                <a:sym typeface="Comic Sans MS"/>
              </a:rPr>
              <a:t>[] </a:t>
            </a:r>
            <a:r>
              <a:rPr lang="en-US" sz="1800" dirty="0" err="1">
                <a:solidFill>
                  <a:schemeClr val="lt1"/>
                </a:solidFill>
                <a:latin typeface="Comic Sans MS"/>
                <a:ea typeface="Comic Sans MS"/>
                <a:cs typeface="Comic Sans MS"/>
                <a:sym typeface="Comic Sans MS"/>
              </a:rPr>
              <a:t>array_name</a:t>
            </a:r>
            <a:r>
              <a:rPr lang="en-US" sz="1800" dirty="0">
                <a:solidFill>
                  <a:schemeClr val="lt1"/>
                </a:solidFill>
                <a:latin typeface="Comic Sans MS"/>
                <a:ea typeface="Comic Sans MS"/>
                <a:cs typeface="Comic Sans MS"/>
                <a:sym typeface="Comic Sans MS"/>
              </a:rPr>
              <a:t> = new </a:t>
            </a:r>
            <a:r>
              <a:rPr lang="en-US" sz="1800" dirty="0" err="1">
                <a:solidFill>
                  <a:schemeClr val="lt1"/>
                </a:solidFill>
                <a:latin typeface="Comic Sans MS"/>
                <a:ea typeface="Comic Sans MS"/>
                <a:cs typeface="Comic Sans MS"/>
                <a:sym typeface="Comic Sans MS"/>
              </a:rPr>
              <a:t>data_type</a:t>
            </a:r>
            <a:r>
              <a:rPr lang="en-US" sz="1800" dirty="0">
                <a:solidFill>
                  <a:schemeClr val="lt1"/>
                </a:solidFill>
                <a:latin typeface="Comic Sans MS"/>
                <a:ea typeface="Comic Sans MS"/>
                <a:cs typeface="Comic Sans MS"/>
                <a:sym typeface="Comic Sans MS"/>
              </a:rPr>
              <a:t>[size];</a:t>
            </a:r>
            <a:endParaRPr sz="1800" dirty="0">
              <a:solidFill>
                <a:schemeClr val="lt1"/>
              </a:solidFill>
              <a:latin typeface="Comic Sans MS"/>
              <a:ea typeface="Comic Sans MS"/>
              <a:cs typeface="Comic Sans MS"/>
              <a:sym typeface="Comic Sans MS"/>
            </a:endParaRPr>
          </a:p>
          <a:p>
            <a:pPr marL="0" marR="0" lvl="0" indent="114300" algn="l" rtl="0">
              <a:lnSpc>
                <a:spcPct val="90000"/>
              </a:lnSpc>
              <a:spcBef>
                <a:spcPts val="600"/>
              </a:spcBef>
              <a:spcAft>
                <a:spcPts val="0"/>
              </a:spcAft>
              <a:buClr>
                <a:schemeClr val="lt1"/>
              </a:buClr>
              <a:buSzPts val="1800"/>
              <a:buFont typeface="Arial"/>
              <a:buNone/>
            </a:pPr>
            <a:endParaRPr sz="1800" dirty="0">
              <a:solidFill>
                <a:schemeClr val="lt1"/>
              </a:solidFill>
              <a:latin typeface="Comic Sans MS"/>
              <a:ea typeface="Comic Sans MS"/>
              <a:cs typeface="Comic Sans MS"/>
              <a:sym typeface="Comic Sans MS"/>
            </a:endParaRPr>
          </a:p>
        </p:txBody>
      </p:sp>
      <p:sp>
        <p:nvSpPr>
          <p:cNvPr id="508" name="Google Shape;508;p28"/>
          <p:cNvSpPr/>
          <p:nvPr/>
        </p:nvSpPr>
        <p:spPr>
          <a:xfrm>
            <a:off x="757344" y="667090"/>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09" name="Google Shape;509;p28" descr="3907915"/>
          <p:cNvPicPr preferRelativeResize="0"/>
          <p:nvPr/>
        </p:nvPicPr>
        <p:blipFill rotWithShape="1">
          <a:blip r:embed="rId3">
            <a:alphaModFix/>
          </a:blip>
          <a:srcRect/>
          <a:stretch/>
        </p:blipFill>
        <p:spPr>
          <a:xfrm>
            <a:off x="7481570" y="1541780"/>
            <a:ext cx="4258945" cy="4351655"/>
          </a:xfrm>
          <a:prstGeom prst="rect">
            <a:avLst/>
          </a:prstGeom>
          <a:noFill/>
          <a:ln>
            <a:noFill/>
          </a:ln>
        </p:spPr>
      </p:pic>
      <p:pic>
        <p:nvPicPr>
          <p:cNvPr id="510" name="Google Shape;510;p28"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4"/>
                                        </p:tgtEl>
                                        <p:attrNameLst>
                                          <p:attrName>style.visibility</p:attrName>
                                        </p:attrNameLst>
                                      </p:cBhvr>
                                      <p:to>
                                        <p:strVal val="visible"/>
                                      </p:to>
                                    </p:set>
                                    <p:animEffect transition="in" filter="fade">
                                      <p:cBhvr>
                                        <p:cTn id="7" dur="500"/>
                                        <p:tgtEl>
                                          <p:spTgt spid="504"/>
                                        </p:tgtEl>
                                      </p:cBhvr>
                                    </p:animEffect>
                                  </p:childTnLst>
                                </p:cTn>
                              </p:par>
                              <p:par>
                                <p:cTn id="8" presetID="10" presetClass="entr" presetSubtype="0" fill="hold" nodeType="withEffect">
                                  <p:stCondLst>
                                    <p:cond delay="0"/>
                                  </p:stCondLst>
                                  <p:childTnLst>
                                    <p:set>
                                      <p:cBhvr>
                                        <p:cTn id="9" dur="1" fill="hold">
                                          <p:stCondLst>
                                            <p:cond delay="0"/>
                                          </p:stCondLst>
                                        </p:cTn>
                                        <p:tgtEl>
                                          <p:spTgt spid="509"/>
                                        </p:tgtEl>
                                        <p:attrNameLst>
                                          <p:attrName>style.visibility</p:attrName>
                                        </p:attrNameLst>
                                      </p:cBhvr>
                                      <p:to>
                                        <p:strVal val="visible"/>
                                      </p:to>
                                    </p:set>
                                    <p:animEffect transition="in" filter="fade">
                                      <p:cBhvr>
                                        <p:cTn id="10" dur="500"/>
                                        <p:tgtEl>
                                          <p:spTgt spid="50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07"/>
                                        </p:tgtEl>
                                        <p:attrNameLst>
                                          <p:attrName>style.visibility</p:attrName>
                                        </p:attrNameLst>
                                      </p:cBhvr>
                                      <p:to>
                                        <p:strVal val="visible"/>
                                      </p:to>
                                    </p:set>
                                    <p:animEffect transition="in" filter="fade">
                                      <p:cBhvr>
                                        <p:cTn id="15" dur="1000"/>
                                        <p:tgtEl>
                                          <p:spTgt spid="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14"/>
        <p:cNvGrpSpPr/>
        <p:nvPr/>
      </p:nvGrpSpPr>
      <p:grpSpPr>
        <a:xfrm>
          <a:off x="0" y="0"/>
          <a:ext cx="0" cy="0"/>
          <a:chOff x="0" y="0"/>
          <a:chExt cx="0" cy="0"/>
        </a:xfrm>
      </p:grpSpPr>
      <p:sp>
        <p:nvSpPr>
          <p:cNvPr id="515" name="Google Shape;515;p29"/>
          <p:cNvSpPr/>
          <p:nvPr/>
        </p:nvSpPr>
        <p:spPr>
          <a:xfrm>
            <a:off x="-1905"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6" name="Google Shape;516;p29"/>
          <p:cNvSpPr/>
          <p:nvPr/>
        </p:nvSpPr>
        <p:spPr>
          <a:xfrm>
            <a:off x="641774" y="623275"/>
            <a:ext cx="10905053" cy="560788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7" name="Google Shape;517;p29"/>
          <p:cNvSpPr txBox="1"/>
          <p:nvPr/>
        </p:nvSpPr>
        <p:spPr>
          <a:xfrm>
            <a:off x="480695" y="74295"/>
            <a:ext cx="5648960" cy="8985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r>
              <a:rPr lang="en-US" sz="4000" b="1">
                <a:solidFill>
                  <a:srgbClr val="002060"/>
                </a:solidFill>
                <a:latin typeface="Bell MT"/>
                <a:ea typeface="Bell MT"/>
                <a:cs typeface="Bell MT"/>
                <a:sym typeface="Bell MT"/>
              </a:rPr>
              <a:t>Initializing Arrays.</a:t>
            </a: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p:txBody>
      </p:sp>
      <p:cxnSp>
        <p:nvCxnSpPr>
          <p:cNvPr id="518" name="Google Shape;518;p29"/>
          <p:cNvCxnSpPr/>
          <p:nvPr/>
        </p:nvCxnSpPr>
        <p:spPr>
          <a:xfrm>
            <a:off x="4654296" y="1852863"/>
            <a:ext cx="0" cy="3236495"/>
          </a:xfrm>
          <a:prstGeom prst="straightConnector1">
            <a:avLst/>
          </a:prstGeom>
          <a:noFill/>
          <a:ln w="19050" cap="sq" cmpd="sng">
            <a:solidFill>
              <a:srgbClr val="FEFEFE"/>
            </a:solidFill>
            <a:prstDash val="solid"/>
            <a:miter lim="800000"/>
            <a:headEnd type="none" w="sm" len="sm"/>
            <a:tailEnd type="none" w="sm" len="sm"/>
          </a:ln>
        </p:spPr>
      </p:cxnSp>
      <p:sp>
        <p:nvSpPr>
          <p:cNvPr id="519" name="Google Shape;519;p29"/>
          <p:cNvSpPr/>
          <p:nvPr/>
        </p:nvSpPr>
        <p:spPr>
          <a:xfrm>
            <a:off x="619760" y="1344930"/>
            <a:ext cx="6802755" cy="4675505"/>
          </a:xfrm>
          <a:prstGeom prst="roundRect">
            <a:avLst>
              <a:gd name="adj" fmla="val 16667"/>
            </a:avLst>
          </a:prstGeom>
          <a:solidFill>
            <a:srgbClr val="002060"/>
          </a:solidFill>
          <a:ln w="12700" cap="flat" cmpd="sng">
            <a:solidFill>
              <a:srgbClr val="2C7194"/>
            </a:solidFill>
            <a:prstDash val="solid"/>
            <a:miter lim="800000"/>
            <a:headEnd type="none" w="sm" len="sm"/>
            <a:tailEnd type="none" w="sm" len="sm"/>
          </a:ln>
        </p:spPr>
        <p:txBody>
          <a:bodyPr spcFirstLastPara="1" wrap="square" lIns="91425" tIns="45700" rIns="91425" bIns="45700" anchor="ctr" anchorCtr="0">
            <a:noAutofit/>
          </a:bodyPr>
          <a:lstStyle/>
          <a:p>
            <a:pPr marL="228600" marR="0" lvl="0" indent="0" algn="l" rtl="0">
              <a:lnSpc>
                <a:spcPct val="90000"/>
              </a:lnSpc>
              <a:spcBef>
                <a:spcPts val="0"/>
              </a:spcBef>
              <a:spcAft>
                <a:spcPts val="0"/>
              </a:spcAft>
              <a:buNone/>
            </a:pPr>
            <a:endParaRPr sz="1600" dirty="0">
              <a:solidFill>
                <a:schemeClr val="lt1"/>
              </a:solidFill>
              <a:latin typeface="Comic Sans MS"/>
              <a:ea typeface="Comic Sans MS"/>
              <a:cs typeface="Comic Sans MS"/>
              <a:sym typeface="Comic Sans MS"/>
            </a:endParaRPr>
          </a:p>
          <a:p>
            <a:pPr marL="228600" marR="0" lvl="0" indent="0" algn="l" rtl="0">
              <a:lnSpc>
                <a:spcPct val="90000"/>
              </a:lnSpc>
              <a:spcBef>
                <a:spcPts val="600"/>
              </a:spcBef>
              <a:spcAft>
                <a:spcPts val="0"/>
              </a:spcAft>
              <a:buNone/>
            </a:pPr>
            <a:endParaRPr sz="1600" dirty="0">
              <a:solidFill>
                <a:schemeClr val="lt1"/>
              </a:solidFill>
              <a:latin typeface="Comic Sans MS"/>
              <a:ea typeface="Comic Sans MS"/>
              <a:cs typeface="Comic Sans MS"/>
              <a:sym typeface="Comic Sans MS"/>
            </a:endParaRPr>
          </a:p>
          <a:p>
            <a:pPr marL="228600" marR="0" lvl="0" indent="0" algn="l" rtl="0">
              <a:lnSpc>
                <a:spcPct val="90000"/>
              </a:lnSpc>
              <a:spcBef>
                <a:spcPts val="600"/>
              </a:spcBef>
              <a:spcAft>
                <a:spcPts val="0"/>
              </a:spcAft>
              <a:buNone/>
            </a:pPr>
            <a:r>
              <a:rPr lang="en-US" sz="1600" dirty="0">
                <a:solidFill>
                  <a:schemeClr val="lt1"/>
                </a:solidFill>
                <a:latin typeface="Comic Sans MS"/>
                <a:ea typeface="Comic Sans MS"/>
                <a:cs typeface="Comic Sans MS"/>
                <a:sym typeface="Comic Sans MS"/>
              </a:rPr>
              <a:t>Once an array is declared, the next step is to initialize an array. </a:t>
            </a:r>
            <a:endParaRPr sz="1600" dirty="0">
              <a:solidFill>
                <a:schemeClr val="lt1"/>
              </a:solidFill>
              <a:latin typeface="Comic Sans MS"/>
              <a:ea typeface="Comic Sans MS"/>
              <a:cs typeface="Comic Sans MS"/>
              <a:sym typeface="Comic Sans MS"/>
            </a:endParaRPr>
          </a:p>
          <a:p>
            <a:pPr marL="228600" marR="0" lvl="0" indent="0" algn="l" rtl="0">
              <a:lnSpc>
                <a:spcPct val="90000"/>
              </a:lnSpc>
              <a:spcBef>
                <a:spcPts val="600"/>
              </a:spcBef>
              <a:spcAft>
                <a:spcPts val="0"/>
              </a:spcAft>
              <a:buNone/>
            </a:pPr>
            <a:r>
              <a:rPr lang="en-US" sz="1600" dirty="0">
                <a:solidFill>
                  <a:schemeClr val="lt1"/>
                </a:solidFill>
                <a:latin typeface="Comic Sans MS"/>
                <a:ea typeface="Comic Sans MS"/>
                <a:cs typeface="Comic Sans MS"/>
                <a:sym typeface="Comic Sans MS"/>
              </a:rPr>
              <a:t>The initialization process of an array includes adding actual data to the array.</a:t>
            </a:r>
            <a:endParaRPr sz="16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endParaRPr sz="16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600" dirty="0">
                <a:solidFill>
                  <a:schemeClr val="lt1"/>
                </a:solidFill>
                <a:latin typeface="Comic Sans MS"/>
                <a:ea typeface="Comic Sans MS"/>
                <a:cs typeface="Comic Sans MS"/>
                <a:sym typeface="Comic Sans MS"/>
              </a:rPr>
              <a:t>First:</a:t>
            </a:r>
            <a:endParaRPr sz="16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600" dirty="0">
                <a:solidFill>
                  <a:schemeClr val="lt1"/>
                </a:solidFill>
                <a:latin typeface="Comic Sans MS"/>
                <a:ea typeface="Comic Sans MS"/>
                <a:cs typeface="Comic Sans MS"/>
                <a:sym typeface="Comic Sans MS"/>
              </a:rPr>
              <a:t>// Initialize a fixed array</a:t>
            </a:r>
            <a:endParaRPr sz="16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600" dirty="0" err="1">
                <a:solidFill>
                  <a:schemeClr val="lt1"/>
                </a:solidFill>
                <a:latin typeface="Comic Sans MS"/>
                <a:ea typeface="Comic Sans MS"/>
                <a:cs typeface="Comic Sans MS"/>
                <a:sym typeface="Comic Sans MS"/>
              </a:rPr>
              <a:t>int</a:t>
            </a:r>
            <a:r>
              <a:rPr lang="en-US" sz="1600" dirty="0">
                <a:solidFill>
                  <a:schemeClr val="lt1"/>
                </a:solidFill>
                <a:latin typeface="Comic Sans MS"/>
                <a:ea typeface="Comic Sans MS"/>
                <a:cs typeface="Comic Sans MS"/>
                <a:sym typeface="Comic Sans MS"/>
              </a:rPr>
              <a:t>[] </a:t>
            </a:r>
            <a:r>
              <a:rPr lang="en-US" sz="1600" dirty="0" err="1">
                <a:solidFill>
                  <a:schemeClr val="lt1"/>
                </a:solidFill>
                <a:latin typeface="Comic Sans MS"/>
                <a:ea typeface="Comic Sans MS"/>
                <a:cs typeface="Comic Sans MS"/>
                <a:sym typeface="Comic Sans MS"/>
              </a:rPr>
              <a:t>FixedArray</a:t>
            </a:r>
            <a:r>
              <a:rPr lang="en-US" sz="1600" dirty="0">
                <a:solidFill>
                  <a:schemeClr val="lt1"/>
                </a:solidFill>
                <a:latin typeface="Comic Sans MS"/>
                <a:ea typeface="Comic Sans MS"/>
                <a:cs typeface="Comic Sans MS"/>
                <a:sym typeface="Comic Sans MS"/>
              </a:rPr>
              <a:t> = new </a:t>
            </a:r>
            <a:r>
              <a:rPr lang="en-US" sz="1600" dirty="0" err="1">
                <a:solidFill>
                  <a:schemeClr val="lt1"/>
                </a:solidFill>
                <a:latin typeface="Comic Sans MS"/>
                <a:ea typeface="Comic Sans MS"/>
                <a:cs typeface="Comic Sans MS"/>
                <a:sym typeface="Comic Sans MS"/>
              </a:rPr>
              <a:t>int</a:t>
            </a:r>
            <a:r>
              <a:rPr lang="en-US" sz="1600" dirty="0">
                <a:solidFill>
                  <a:schemeClr val="lt1"/>
                </a:solidFill>
                <a:latin typeface="Comic Sans MS"/>
                <a:ea typeface="Comic Sans MS"/>
                <a:cs typeface="Comic Sans MS"/>
                <a:sym typeface="Comic Sans MS"/>
              </a:rPr>
              <a:t>[3] {1, 3, 5};</a:t>
            </a:r>
            <a:endParaRPr sz="16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endParaRPr sz="16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600" dirty="0">
                <a:solidFill>
                  <a:schemeClr val="lt1"/>
                </a:solidFill>
                <a:latin typeface="Comic Sans MS"/>
                <a:ea typeface="Comic Sans MS"/>
                <a:cs typeface="Comic Sans MS"/>
                <a:sym typeface="Comic Sans MS"/>
              </a:rPr>
              <a:t>// Initialize a dynamic array items during declaration</a:t>
            </a:r>
            <a:endParaRPr sz="16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endParaRPr sz="16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600" dirty="0">
                <a:solidFill>
                  <a:schemeClr val="lt1"/>
                </a:solidFill>
                <a:latin typeface="Comic Sans MS"/>
                <a:ea typeface="Comic Sans MS"/>
                <a:cs typeface="Comic Sans MS"/>
                <a:sym typeface="Comic Sans MS"/>
              </a:rPr>
              <a:t>string[] jobs= new string[] { "Manager", "Developer", "Accountant", "</a:t>
            </a:r>
            <a:r>
              <a:rPr lang="en-US" sz="1600" dirty="0" err="1">
                <a:solidFill>
                  <a:schemeClr val="lt1"/>
                </a:solidFill>
                <a:latin typeface="Comic Sans MS"/>
                <a:ea typeface="Comic Sans MS"/>
                <a:cs typeface="Comic Sans MS"/>
                <a:sym typeface="Comic Sans MS"/>
              </a:rPr>
              <a:t>Marketting</a:t>
            </a:r>
            <a:r>
              <a:rPr lang="en-US" sz="1600" dirty="0">
                <a:solidFill>
                  <a:schemeClr val="lt1"/>
                </a:solidFill>
                <a:latin typeface="Comic Sans MS"/>
                <a:ea typeface="Comic Sans MS"/>
                <a:cs typeface="Comic Sans MS"/>
                <a:sym typeface="Comic Sans MS"/>
              </a:rPr>
              <a:t>};</a:t>
            </a:r>
            <a:endParaRPr sz="1600" dirty="0">
              <a:solidFill>
                <a:schemeClr val="lt1"/>
              </a:solidFill>
              <a:latin typeface="Comic Sans MS"/>
              <a:ea typeface="Comic Sans MS"/>
              <a:cs typeface="Comic Sans MS"/>
              <a:sym typeface="Comic Sans MS"/>
            </a:endParaRPr>
          </a:p>
          <a:p>
            <a:pPr marL="0" marR="0" lvl="0" indent="101600" algn="l" rtl="0">
              <a:lnSpc>
                <a:spcPct val="90000"/>
              </a:lnSpc>
              <a:spcBef>
                <a:spcPts val="600"/>
              </a:spcBef>
              <a:spcAft>
                <a:spcPts val="0"/>
              </a:spcAft>
              <a:buClr>
                <a:schemeClr val="lt1"/>
              </a:buClr>
              <a:buSzPts val="1600"/>
              <a:buFont typeface="Arial"/>
              <a:buNone/>
            </a:pPr>
            <a:endParaRPr sz="1600" dirty="0">
              <a:solidFill>
                <a:schemeClr val="lt1"/>
              </a:solidFill>
              <a:latin typeface="Comic Sans MS"/>
              <a:ea typeface="Comic Sans MS"/>
              <a:cs typeface="Comic Sans MS"/>
              <a:sym typeface="Comic Sans MS"/>
            </a:endParaRPr>
          </a:p>
          <a:p>
            <a:pPr marL="285750" marR="0" lvl="0" indent="-127000" algn="l" rtl="0">
              <a:lnSpc>
                <a:spcPct val="90000"/>
              </a:lnSpc>
              <a:spcBef>
                <a:spcPts val="600"/>
              </a:spcBef>
              <a:spcAft>
                <a:spcPts val="0"/>
              </a:spcAft>
              <a:buClr>
                <a:schemeClr val="lt1"/>
              </a:buClr>
              <a:buSzPts val="1600"/>
              <a:buFont typeface="Arial"/>
              <a:buNone/>
            </a:pPr>
            <a:endParaRPr sz="1600" dirty="0">
              <a:solidFill>
                <a:schemeClr val="lt1"/>
              </a:solidFill>
              <a:latin typeface="Comic Sans MS"/>
              <a:ea typeface="Comic Sans MS"/>
              <a:cs typeface="Comic Sans MS"/>
              <a:sym typeface="Comic Sans MS"/>
            </a:endParaRPr>
          </a:p>
          <a:p>
            <a:pPr marL="0" marR="0" lvl="0" indent="101600" algn="l" rtl="0">
              <a:lnSpc>
                <a:spcPct val="90000"/>
              </a:lnSpc>
              <a:spcBef>
                <a:spcPts val="600"/>
              </a:spcBef>
              <a:spcAft>
                <a:spcPts val="0"/>
              </a:spcAft>
              <a:buClr>
                <a:schemeClr val="lt1"/>
              </a:buClr>
              <a:buSzPts val="1600"/>
              <a:buFont typeface="Arial"/>
              <a:buNone/>
            </a:pPr>
            <a:endParaRPr sz="1600" dirty="0">
              <a:solidFill>
                <a:schemeClr val="lt1"/>
              </a:solidFill>
              <a:latin typeface="Comic Sans MS"/>
              <a:ea typeface="Comic Sans MS"/>
              <a:cs typeface="Comic Sans MS"/>
              <a:sym typeface="Comic Sans MS"/>
            </a:endParaRPr>
          </a:p>
        </p:txBody>
      </p:sp>
      <p:pic>
        <p:nvPicPr>
          <p:cNvPr id="520" name="Google Shape;520;p29" descr="705"/>
          <p:cNvPicPr preferRelativeResize="0"/>
          <p:nvPr/>
        </p:nvPicPr>
        <p:blipFill rotWithShape="1">
          <a:blip r:embed="rId3">
            <a:alphaModFix/>
          </a:blip>
          <a:srcRect/>
          <a:stretch/>
        </p:blipFill>
        <p:spPr>
          <a:xfrm>
            <a:off x="8914765" y="1576705"/>
            <a:ext cx="3150235" cy="4654550"/>
          </a:xfrm>
          <a:prstGeom prst="rect">
            <a:avLst/>
          </a:prstGeom>
          <a:noFill/>
          <a:ln>
            <a:noFill/>
          </a:ln>
        </p:spPr>
      </p:pic>
      <p:pic>
        <p:nvPicPr>
          <p:cNvPr id="521" name="Google Shape;521;p29"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7"/>
                                        </p:tgtEl>
                                        <p:attrNameLst>
                                          <p:attrName>style.visibility</p:attrName>
                                        </p:attrNameLst>
                                      </p:cBhvr>
                                      <p:to>
                                        <p:strVal val="visible"/>
                                      </p:to>
                                    </p:set>
                                    <p:animEffect transition="in" filter="fade">
                                      <p:cBhvr>
                                        <p:cTn id="7" dur="500"/>
                                        <p:tgtEl>
                                          <p:spTgt spid="517"/>
                                        </p:tgtEl>
                                      </p:cBhvr>
                                    </p:animEffect>
                                  </p:childTnLst>
                                </p:cTn>
                              </p:par>
                              <p:par>
                                <p:cTn id="8" presetID="10" presetClass="entr" presetSubtype="0" fill="hold" nodeType="withEffect">
                                  <p:stCondLst>
                                    <p:cond delay="0"/>
                                  </p:stCondLst>
                                  <p:childTnLst>
                                    <p:set>
                                      <p:cBhvr>
                                        <p:cTn id="9" dur="1" fill="hold">
                                          <p:stCondLst>
                                            <p:cond delay="0"/>
                                          </p:stCondLst>
                                        </p:cTn>
                                        <p:tgtEl>
                                          <p:spTgt spid="520"/>
                                        </p:tgtEl>
                                        <p:attrNameLst>
                                          <p:attrName>style.visibility</p:attrName>
                                        </p:attrNameLst>
                                      </p:cBhvr>
                                      <p:to>
                                        <p:strVal val="visible"/>
                                      </p:to>
                                    </p:set>
                                    <p:animEffect transition="in" filter="fade">
                                      <p:cBhvr>
                                        <p:cTn id="10" dur="500"/>
                                        <p:tgtEl>
                                          <p:spTgt spid="5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9"/>
                                        </p:tgtEl>
                                        <p:attrNameLst>
                                          <p:attrName>style.visibility</p:attrName>
                                        </p:attrNameLst>
                                      </p:cBhvr>
                                      <p:to>
                                        <p:strVal val="visible"/>
                                      </p:to>
                                    </p:set>
                                    <p:animEffect transition="in" filter="fade">
                                      <p:cBhvr>
                                        <p:cTn id="15" dur="1000"/>
                                        <p:tgtEl>
                                          <p:spTgt spid="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25"/>
        <p:cNvGrpSpPr/>
        <p:nvPr/>
      </p:nvGrpSpPr>
      <p:grpSpPr>
        <a:xfrm>
          <a:off x="0" y="0"/>
          <a:ext cx="0" cy="0"/>
          <a:chOff x="0" y="0"/>
          <a:chExt cx="0" cy="0"/>
        </a:xfrm>
      </p:grpSpPr>
      <p:sp>
        <p:nvSpPr>
          <p:cNvPr id="526" name="Google Shape;526;p30"/>
          <p:cNvSpPr/>
          <p:nvPr/>
        </p:nvSpPr>
        <p:spPr>
          <a:xfrm>
            <a:off x="0" y="0"/>
            <a:ext cx="12192000" cy="6858000"/>
          </a:xfrm>
          <a:prstGeom prst="rect">
            <a:avLst/>
          </a:prstGeom>
          <a:solidFill>
            <a:schemeClr val="lt1"/>
          </a:solidFill>
          <a:ln w="12700" cap="flat" cmpd="sng">
            <a:solidFill>
              <a:srgbClr val="5A46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7" name="Google Shape;527;p30"/>
          <p:cNvSpPr/>
          <p:nvPr/>
        </p:nvSpPr>
        <p:spPr>
          <a:xfrm>
            <a:off x="321732" y="321733"/>
            <a:ext cx="11546828" cy="6214534"/>
          </a:xfrm>
          <a:custGeom>
            <a:avLst/>
            <a:gdLst/>
            <a:ahLst/>
            <a:cxnLst/>
            <a:rect l="l" t="t" r="r" b="b"/>
            <a:pathLst>
              <a:path w="11546828" h="6214534" extrusionOk="0">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rgbClr val="FEFEFE">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8" name="Google Shape;528;p30"/>
          <p:cNvSpPr/>
          <p:nvPr/>
        </p:nvSpPr>
        <p:spPr>
          <a:xfrm>
            <a:off x="962163" y="1228906"/>
            <a:ext cx="7746709" cy="435861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9" name="Google Shape;529;p30"/>
          <p:cNvSpPr txBox="1"/>
          <p:nvPr/>
        </p:nvSpPr>
        <p:spPr>
          <a:xfrm>
            <a:off x="321945" y="589280"/>
            <a:ext cx="3066415" cy="81216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r>
              <a:rPr lang="en-US" sz="4000" b="1">
                <a:solidFill>
                  <a:srgbClr val="002060"/>
                </a:solidFill>
                <a:latin typeface="Bell MT"/>
                <a:ea typeface="Bell MT"/>
                <a:cs typeface="Bell MT"/>
                <a:sym typeface="Bell MT"/>
              </a:rPr>
              <a:t>Array Types</a:t>
            </a: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p:txBody>
      </p:sp>
      <p:sp>
        <p:nvSpPr>
          <p:cNvPr id="530" name="Google Shape;530;p30"/>
          <p:cNvSpPr/>
          <p:nvPr/>
        </p:nvSpPr>
        <p:spPr>
          <a:xfrm>
            <a:off x="788035" y="1526540"/>
            <a:ext cx="5890895" cy="282511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144145" marR="0" lvl="0" indent="0" algn="l" rtl="0">
              <a:lnSpc>
                <a:spcPct val="90000"/>
              </a:lnSpc>
              <a:spcBef>
                <a:spcPts val="0"/>
              </a:spcBef>
              <a:spcAft>
                <a:spcPts val="0"/>
              </a:spcAft>
              <a:buNone/>
            </a:pPr>
            <a:endParaRPr sz="1800" dirty="0">
              <a:solidFill>
                <a:schemeClr val="lt1"/>
              </a:solidFill>
              <a:latin typeface="Comic Sans MS"/>
              <a:ea typeface="Comic Sans MS"/>
              <a:cs typeface="Comic Sans MS"/>
              <a:sym typeface="Comic Sans MS"/>
            </a:endParaRPr>
          </a:p>
          <a:p>
            <a:pPr marL="144145" marR="0" lvl="0" indent="0" algn="l" rtl="0">
              <a:lnSpc>
                <a:spcPct val="90000"/>
              </a:lnSpc>
              <a:spcBef>
                <a:spcPts val="380"/>
              </a:spcBef>
              <a:spcAft>
                <a:spcPts val="0"/>
              </a:spcAft>
              <a:buNone/>
            </a:pPr>
            <a:endParaRPr sz="1800" dirty="0">
              <a:solidFill>
                <a:schemeClr val="lt1"/>
              </a:solidFill>
              <a:latin typeface="Comic Sans MS"/>
              <a:ea typeface="Comic Sans MS"/>
              <a:cs typeface="Comic Sans MS"/>
              <a:sym typeface="Comic Sans MS"/>
            </a:endParaRPr>
          </a:p>
          <a:p>
            <a:pPr marL="144145" marR="0" lvl="0" indent="0" algn="l" rtl="0">
              <a:lnSpc>
                <a:spcPct val="90000"/>
              </a:lnSpc>
              <a:spcBef>
                <a:spcPts val="380"/>
              </a:spcBef>
              <a:spcAft>
                <a:spcPts val="0"/>
              </a:spcAft>
              <a:buNone/>
            </a:pPr>
            <a:endParaRPr sz="1800" dirty="0">
              <a:solidFill>
                <a:schemeClr val="lt1"/>
              </a:solidFill>
              <a:latin typeface="Comic Sans MS"/>
              <a:ea typeface="Comic Sans MS"/>
              <a:cs typeface="Comic Sans MS"/>
              <a:sym typeface="Comic Sans MS"/>
            </a:endParaRPr>
          </a:p>
          <a:p>
            <a:pPr marL="144145" marR="0" lvl="0" indent="0" algn="l" rtl="0">
              <a:lnSpc>
                <a:spcPct val="110000"/>
              </a:lnSpc>
              <a:spcBef>
                <a:spcPts val="380"/>
              </a:spcBef>
              <a:spcAft>
                <a:spcPts val="0"/>
              </a:spcAft>
              <a:buNone/>
            </a:pPr>
            <a:endParaRPr sz="1800" dirty="0">
              <a:solidFill>
                <a:schemeClr val="lt1"/>
              </a:solidFill>
              <a:latin typeface="Comic Sans MS"/>
              <a:ea typeface="Comic Sans MS"/>
              <a:cs typeface="Comic Sans MS"/>
              <a:sym typeface="Comic Sans MS"/>
            </a:endParaRPr>
          </a:p>
          <a:p>
            <a:pPr marL="144145" marR="0" lvl="0" indent="0" algn="l" rtl="0">
              <a:lnSpc>
                <a:spcPct val="110000"/>
              </a:lnSpc>
              <a:spcBef>
                <a:spcPts val="380"/>
              </a:spcBef>
              <a:spcAft>
                <a:spcPts val="0"/>
              </a:spcAft>
              <a:buNone/>
            </a:pPr>
            <a:r>
              <a:rPr lang="en-US" sz="1800" dirty="0">
                <a:solidFill>
                  <a:schemeClr val="lt1"/>
                </a:solidFill>
                <a:latin typeface="Comic Sans MS"/>
                <a:ea typeface="Comic Sans MS"/>
                <a:cs typeface="Comic Sans MS"/>
                <a:sym typeface="Comic Sans MS"/>
              </a:rPr>
              <a:t>Arrays can be divided into the following  categories.</a:t>
            </a:r>
            <a:endParaRPr sz="1800" dirty="0">
              <a:solidFill>
                <a:schemeClr val="lt1"/>
              </a:solidFill>
              <a:latin typeface="Comic Sans MS"/>
              <a:ea typeface="Comic Sans MS"/>
              <a:cs typeface="Comic Sans MS"/>
              <a:sym typeface="Comic Sans MS"/>
            </a:endParaRPr>
          </a:p>
          <a:p>
            <a:pPr marL="71755" marR="0" lvl="0" indent="42545" algn="l" rtl="0">
              <a:lnSpc>
                <a:spcPct val="110000"/>
              </a:lnSpc>
              <a:spcBef>
                <a:spcPts val="380"/>
              </a:spcBef>
              <a:spcAft>
                <a:spcPts val="0"/>
              </a:spcAft>
              <a:buClr>
                <a:schemeClr val="lt1"/>
              </a:buClr>
              <a:buSzPts val="1800"/>
              <a:buFont typeface="Noto Sans Symbols"/>
              <a:buNone/>
            </a:pPr>
            <a:endParaRPr sz="1800" dirty="0">
              <a:solidFill>
                <a:schemeClr val="lt1"/>
              </a:solidFill>
              <a:latin typeface="Comic Sans MS"/>
              <a:ea typeface="Comic Sans MS"/>
              <a:cs typeface="Comic Sans MS"/>
              <a:sym typeface="Comic Sans MS"/>
            </a:endParaRPr>
          </a:p>
          <a:p>
            <a:pPr marL="71755" marR="0" lvl="0" indent="-71755" algn="l" rtl="0">
              <a:lnSpc>
                <a:spcPct val="110000"/>
              </a:lnSpc>
              <a:spcBef>
                <a:spcPts val="380"/>
              </a:spcBef>
              <a:spcAft>
                <a:spcPts val="0"/>
              </a:spcAft>
              <a:buClr>
                <a:schemeClr val="lt1"/>
              </a:buClr>
              <a:buSzPts val="1800"/>
              <a:buFont typeface="Noto Sans Symbols"/>
              <a:buChar char="✔"/>
            </a:pPr>
            <a:r>
              <a:rPr lang="en-US" sz="1800" dirty="0">
                <a:solidFill>
                  <a:schemeClr val="lt1"/>
                </a:solidFill>
                <a:latin typeface="Comic Sans MS"/>
                <a:ea typeface="Comic Sans MS"/>
                <a:cs typeface="Comic Sans MS"/>
                <a:sym typeface="Comic Sans MS"/>
              </a:rPr>
              <a:t>Single-dimensional arrays</a:t>
            </a:r>
            <a:endParaRPr sz="1800" dirty="0">
              <a:solidFill>
                <a:schemeClr val="lt1"/>
              </a:solidFill>
              <a:latin typeface="Comic Sans MS"/>
              <a:ea typeface="Comic Sans MS"/>
              <a:cs typeface="Comic Sans MS"/>
              <a:sym typeface="Comic Sans MS"/>
            </a:endParaRPr>
          </a:p>
          <a:p>
            <a:pPr marL="71755" marR="0" lvl="0" indent="-71755" algn="l" rtl="0">
              <a:lnSpc>
                <a:spcPct val="110000"/>
              </a:lnSpc>
              <a:spcBef>
                <a:spcPts val="380"/>
              </a:spcBef>
              <a:spcAft>
                <a:spcPts val="0"/>
              </a:spcAft>
              <a:buClr>
                <a:schemeClr val="lt1"/>
              </a:buClr>
              <a:buSzPts val="1800"/>
              <a:buFont typeface="Noto Sans Symbols"/>
              <a:buChar char="✔"/>
            </a:pPr>
            <a:r>
              <a:rPr lang="en-US" sz="1800" dirty="0">
                <a:solidFill>
                  <a:schemeClr val="lt1"/>
                </a:solidFill>
                <a:latin typeface="Comic Sans MS"/>
                <a:ea typeface="Comic Sans MS"/>
                <a:cs typeface="Comic Sans MS"/>
                <a:sym typeface="Comic Sans MS"/>
              </a:rPr>
              <a:t>Multidimensional arrays or rectangular arrays</a:t>
            </a:r>
            <a:endParaRPr sz="1800" dirty="0">
              <a:solidFill>
                <a:schemeClr val="lt1"/>
              </a:solidFill>
              <a:latin typeface="Comic Sans MS"/>
              <a:ea typeface="Comic Sans MS"/>
              <a:cs typeface="Comic Sans MS"/>
              <a:sym typeface="Comic Sans MS"/>
            </a:endParaRPr>
          </a:p>
          <a:p>
            <a:pPr marL="71755" marR="0" lvl="0" indent="-71755" algn="l" rtl="0">
              <a:lnSpc>
                <a:spcPct val="110000"/>
              </a:lnSpc>
              <a:spcBef>
                <a:spcPts val="380"/>
              </a:spcBef>
              <a:spcAft>
                <a:spcPts val="0"/>
              </a:spcAft>
              <a:buClr>
                <a:schemeClr val="lt1"/>
              </a:buClr>
              <a:buSzPts val="1800"/>
              <a:buFont typeface="Noto Sans Symbols"/>
              <a:buChar char="✔"/>
            </a:pPr>
            <a:r>
              <a:rPr lang="en-US" sz="1800" dirty="0">
                <a:solidFill>
                  <a:schemeClr val="lt1"/>
                </a:solidFill>
                <a:latin typeface="Comic Sans MS"/>
                <a:ea typeface="Comic Sans MS"/>
                <a:cs typeface="Comic Sans MS"/>
                <a:sym typeface="Comic Sans MS"/>
              </a:rPr>
              <a:t>Jagged arrays</a:t>
            </a:r>
            <a:endParaRPr sz="1800" dirty="0">
              <a:solidFill>
                <a:schemeClr val="lt1"/>
              </a:solidFill>
              <a:latin typeface="Comic Sans MS"/>
              <a:ea typeface="Comic Sans MS"/>
              <a:cs typeface="Comic Sans MS"/>
              <a:sym typeface="Comic Sans MS"/>
            </a:endParaRPr>
          </a:p>
          <a:p>
            <a:pPr marL="0" marR="0" lvl="0" indent="114300" algn="l" rtl="0">
              <a:lnSpc>
                <a:spcPct val="90000"/>
              </a:lnSpc>
              <a:spcBef>
                <a:spcPts val="380"/>
              </a:spcBef>
              <a:spcAft>
                <a:spcPts val="0"/>
              </a:spcAft>
              <a:buClr>
                <a:schemeClr val="lt1"/>
              </a:buClr>
              <a:buSzPts val="1800"/>
              <a:buFont typeface="Arial"/>
              <a:buNone/>
            </a:pPr>
            <a:endParaRPr sz="1800" dirty="0">
              <a:solidFill>
                <a:schemeClr val="lt1"/>
              </a:solidFill>
              <a:latin typeface="Comic Sans MS"/>
              <a:ea typeface="Comic Sans MS"/>
              <a:cs typeface="Comic Sans MS"/>
              <a:sym typeface="Comic Sans MS"/>
            </a:endParaRPr>
          </a:p>
          <a:p>
            <a:pPr marL="0" marR="0" lvl="0" indent="114300" algn="l" rtl="0">
              <a:lnSpc>
                <a:spcPct val="90000"/>
              </a:lnSpc>
              <a:spcBef>
                <a:spcPts val="380"/>
              </a:spcBef>
              <a:spcAft>
                <a:spcPts val="0"/>
              </a:spcAft>
              <a:buClr>
                <a:schemeClr val="lt1"/>
              </a:buClr>
              <a:buSzPts val="1800"/>
              <a:buFont typeface="Arial"/>
              <a:buNone/>
            </a:pPr>
            <a:endParaRPr sz="1800" dirty="0">
              <a:solidFill>
                <a:schemeClr val="lt1"/>
              </a:solidFill>
              <a:latin typeface="Comic Sans MS"/>
              <a:ea typeface="Comic Sans MS"/>
              <a:cs typeface="Comic Sans MS"/>
              <a:sym typeface="Comic Sans MS"/>
            </a:endParaRPr>
          </a:p>
          <a:p>
            <a:pPr marL="0" marR="0" lvl="0" indent="114300" algn="l" rtl="0">
              <a:lnSpc>
                <a:spcPct val="90000"/>
              </a:lnSpc>
              <a:spcBef>
                <a:spcPts val="380"/>
              </a:spcBef>
              <a:spcAft>
                <a:spcPts val="0"/>
              </a:spcAft>
              <a:buClr>
                <a:schemeClr val="lt1"/>
              </a:buClr>
              <a:buSzPts val="1800"/>
              <a:buFont typeface="Arial"/>
              <a:buNone/>
            </a:pPr>
            <a:endParaRPr sz="1800" dirty="0">
              <a:solidFill>
                <a:schemeClr val="lt1"/>
              </a:solidFill>
              <a:latin typeface="Comic Sans MS"/>
              <a:ea typeface="Comic Sans MS"/>
              <a:cs typeface="Comic Sans MS"/>
              <a:sym typeface="Comic Sans MS"/>
            </a:endParaRPr>
          </a:p>
          <a:p>
            <a:pPr marL="179705" marR="0" lvl="0" indent="-29209" algn="l" rtl="0">
              <a:lnSpc>
                <a:spcPct val="90000"/>
              </a:lnSpc>
              <a:spcBef>
                <a:spcPts val="380"/>
              </a:spcBef>
              <a:spcAft>
                <a:spcPts val="0"/>
              </a:spcAft>
              <a:buClr>
                <a:schemeClr val="lt1"/>
              </a:buClr>
              <a:buSzPts val="1800"/>
              <a:buFont typeface="Arial"/>
              <a:buNone/>
            </a:pPr>
            <a:endParaRPr sz="1800" dirty="0">
              <a:solidFill>
                <a:schemeClr val="lt1"/>
              </a:solidFill>
              <a:latin typeface="Comic Sans MS"/>
              <a:ea typeface="Comic Sans MS"/>
              <a:cs typeface="Comic Sans MS"/>
              <a:sym typeface="Comic Sans MS"/>
            </a:endParaRPr>
          </a:p>
          <a:p>
            <a:pPr marL="0" marR="0" lvl="0" indent="114300" algn="l" rtl="0">
              <a:lnSpc>
                <a:spcPct val="90000"/>
              </a:lnSpc>
              <a:spcBef>
                <a:spcPts val="380"/>
              </a:spcBef>
              <a:spcAft>
                <a:spcPts val="0"/>
              </a:spcAft>
              <a:buClr>
                <a:schemeClr val="lt1"/>
              </a:buClr>
              <a:buSzPts val="1800"/>
              <a:buFont typeface="Arial"/>
              <a:buNone/>
            </a:pPr>
            <a:endParaRPr sz="1800" dirty="0">
              <a:solidFill>
                <a:schemeClr val="lt1"/>
              </a:solidFill>
              <a:latin typeface="Comic Sans MS"/>
              <a:ea typeface="Comic Sans MS"/>
              <a:cs typeface="Comic Sans MS"/>
              <a:sym typeface="Comic Sans MS"/>
            </a:endParaRPr>
          </a:p>
        </p:txBody>
      </p:sp>
      <p:pic>
        <p:nvPicPr>
          <p:cNvPr id="531" name="Google Shape;531;p30" descr="Aitrich-Logo-Transparent-BG-2048x671"/>
          <p:cNvPicPr preferRelativeResize="0"/>
          <p:nvPr/>
        </p:nvPicPr>
        <p:blipFill rotWithShape="1">
          <a:blip r:embed="rId3">
            <a:alphaModFix/>
          </a:blip>
          <a:srcRect/>
          <a:stretch/>
        </p:blipFill>
        <p:spPr>
          <a:xfrm>
            <a:off x="365125" y="6446520"/>
            <a:ext cx="1166495" cy="247650"/>
          </a:xfrm>
          <a:prstGeom prst="rect">
            <a:avLst/>
          </a:prstGeom>
          <a:noFill/>
          <a:ln>
            <a:noFill/>
          </a:ln>
        </p:spPr>
      </p:pic>
      <p:pic>
        <p:nvPicPr>
          <p:cNvPr id="532" name="Google Shape;532;p30" descr="3907915"/>
          <p:cNvPicPr preferRelativeResize="0"/>
          <p:nvPr/>
        </p:nvPicPr>
        <p:blipFill rotWithShape="1">
          <a:blip r:embed="rId4">
            <a:alphaModFix/>
          </a:blip>
          <a:srcRect/>
          <a:stretch/>
        </p:blipFill>
        <p:spPr>
          <a:xfrm>
            <a:off x="7098665" y="1710690"/>
            <a:ext cx="4351655" cy="435165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Effect transition="in" filter="fade">
                                      <p:cBhvr>
                                        <p:cTn id="7" dur="500"/>
                                        <p:tgtEl>
                                          <p:spTgt spid="529"/>
                                        </p:tgtEl>
                                      </p:cBhvr>
                                    </p:animEffect>
                                  </p:childTnLst>
                                </p:cTn>
                              </p:par>
                              <p:par>
                                <p:cTn id="8" presetID="10" presetClass="entr" presetSubtype="0" fill="hold" nodeType="withEffect">
                                  <p:stCondLst>
                                    <p:cond delay="0"/>
                                  </p:stCondLst>
                                  <p:childTnLst>
                                    <p:set>
                                      <p:cBhvr>
                                        <p:cTn id="9" dur="1" fill="hold">
                                          <p:stCondLst>
                                            <p:cond delay="0"/>
                                          </p:stCondLst>
                                        </p:cTn>
                                        <p:tgtEl>
                                          <p:spTgt spid="532"/>
                                        </p:tgtEl>
                                        <p:attrNameLst>
                                          <p:attrName>style.visibility</p:attrName>
                                        </p:attrNameLst>
                                      </p:cBhvr>
                                      <p:to>
                                        <p:strVal val="visible"/>
                                      </p:to>
                                    </p:set>
                                    <p:animEffect transition="in" filter="fade">
                                      <p:cBhvr>
                                        <p:cTn id="10" dur="500"/>
                                        <p:tgtEl>
                                          <p:spTgt spid="5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0"/>
                                        </p:tgtEl>
                                        <p:attrNameLst>
                                          <p:attrName>style.visibility</p:attrName>
                                        </p:attrNameLst>
                                      </p:cBhvr>
                                      <p:to>
                                        <p:strVal val="visible"/>
                                      </p:to>
                                    </p:set>
                                    <p:animEffect transition="in" filter="fade">
                                      <p:cBhvr>
                                        <p:cTn id="15" dur="1000"/>
                                        <p:tgtEl>
                                          <p:spTgt spid="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36"/>
        <p:cNvGrpSpPr/>
        <p:nvPr/>
      </p:nvGrpSpPr>
      <p:grpSpPr>
        <a:xfrm>
          <a:off x="0" y="0"/>
          <a:ext cx="0" cy="0"/>
          <a:chOff x="0" y="0"/>
          <a:chExt cx="0" cy="0"/>
        </a:xfrm>
      </p:grpSpPr>
      <p:sp>
        <p:nvSpPr>
          <p:cNvPr id="537" name="Google Shape;537;p31"/>
          <p:cNvSpPr/>
          <p:nvPr/>
        </p:nvSpPr>
        <p:spPr>
          <a:xfrm>
            <a:off x="0" y="0"/>
            <a:ext cx="12192000" cy="6858000"/>
          </a:xfrm>
          <a:prstGeom prst="rect">
            <a:avLst/>
          </a:prstGeom>
          <a:solidFill>
            <a:schemeClr val="lt1"/>
          </a:solidFill>
          <a:ln w="12700" cap="flat" cmpd="sng">
            <a:solidFill>
              <a:srgbClr val="5A46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8" name="Google Shape;538;p31"/>
          <p:cNvSpPr/>
          <p:nvPr/>
        </p:nvSpPr>
        <p:spPr>
          <a:xfrm>
            <a:off x="321732" y="321733"/>
            <a:ext cx="11546828" cy="6214534"/>
          </a:xfrm>
          <a:custGeom>
            <a:avLst/>
            <a:gdLst/>
            <a:ahLst/>
            <a:cxnLst/>
            <a:rect l="l" t="t" r="r" b="b"/>
            <a:pathLst>
              <a:path w="11546828" h="6214534" extrusionOk="0">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rgbClr val="FEFEFE">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9" name="Google Shape;539;p31"/>
          <p:cNvSpPr/>
          <p:nvPr/>
        </p:nvSpPr>
        <p:spPr>
          <a:xfrm>
            <a:off x="962163" y="1228906"/>
            <a:ext cx="7746709" cy="435861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0" name="Google Shape;540;p31"/>
          <p:cNvSpPr txBox="1"/>
          <p:nvPr/>
        </p:nvSpPr>
        <p:spPr>
          <a:xfrm>
            <a:off x="365125" y="416560"/>
            <a:ext cx="6541770" cy="812165"/>
          </a:xfrm>
          <a:prstGeom prst="rect">
            <a:avLst/>
          </a:prstGeom>
          <a:noFill/>
          <a:ln>
            <a:noFill/>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rgbClr val="002060"/>
              </a:buClr>
              <a:buSzPts val="4000"/>
              <a:buFont typeface="Noto Sans Symbols"/>
              <a:buNone/>
            </a:pPr>
            <a:r>
              <a:rPr lang="en-US" sz="4000" b="1">
                <a:solidFill>
                  <a:srgbClr val="002060"/>
                </a:solidFill>
                <a:latin typeface="Bell MT"/>
                <a:ea typeface="Bell MT"/>
                <a:cs typeface="Bell MT"/>
                <a:sym typeface="Bell MT"/>
              </a:rPr>
              <a:t>Single-dimensional arrays</a:t>
            </a:r>
            <a:endParaRPr sz="4000" b="1">
              <a:solidFill>
                <a:srgbClr val="002060"/>
              </a:solidFill>
              <a:latin typeface="Bell MT"/>
              <a:ea typeface="Bell MT"/>
              <a:cs typeface="Bell MT"/>
              <a:sym typeface="Bell MT"/>
            </a:endParaRPr>
          </a:p>
        </p:txBody>
      </p:sp>
      <p:sp>
        <p:nvSpPr>
          <p:cNvPr id="541" name="Google Shape;541;p31"/>
          <p:cNvSpPr/>
          <p:nvPr/>
        </p:nvSpPr>
        <p:spPr>
          <a:xfrm>
            <a:off x="767715" y="1739900"/>
            <a:ext cx="4733290" cy="172783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144145" marR="0" lvl="0" indent="0" algn="l" rtl="0">
              <a:lnSpc>
                <a:spcPct val="90000"/>
              </a:lnSpc>
              <a:spcBef>
                <a:spcPts val="0"/>
              </a:spcBef>
              <a:spcAft>
                <a:spcPts val="0"/>
              </a:spcAft>
              <a:buNone/>
            </a:pPr>
            <a:r>
              <a:rPr lang="en-US" sz="1600" dirty="0">
                <a:solidFill>
                  <a:schemeClr val="lt1"/>
                </a:solidFill>
                <a:latin typeface="Comic Sans MS"/>
                <a:ea typeface="Comic Sans MS"/>
                <a:cs typeface="Comic Sans MS"/>
                <a:sym typeface="Comic Sans MS"/>
              </a:rPr>
              <a:t>Single-dimensional array is a collection of elements of the same type, arranged in a sequential manner. It is the most basic form of an array and can be declared and used as follows:</a:t>
            </a:r>
            <a:endParaRPr sz="1600" dirty="0">
              <a:solidFill>
                <a:schemeClr val="lt1"/>
              </a:solidFill>
              <a:latin typeface="Comic Sans MS"/>
              <a:ea typeface="Comic Sans MS"/>
              <a:cs typeface="Comic Sans MS"/>
              <a:sym typeface="Comic Sans MS"/>
            </a:endParaRPr>
          </a:p>
        </p:txBody>
      </p:sp>
      <p:pic>
        <p:nvPicPr>
          <p:cNvPr id="542" name="Google Shape;542;p31" descr="Aitrich-Logo-Transparent-BG-2048x671"/>
          <p:cNvPicPr preferRelativeResize="0"/>
          <p:nvPr/>
        </p:nvPicPr>
        <p:blipFill rotWithShape="1">
          <a:blip r:embed="rId3">
            <a:alphaModFix/>
          </a:blip>
          <a:srcRect/>
          <a:stretch/>
        </p:blipFill>
        <p:spPr>
          <a:xfrm>
            <a:off x="365125" y="6446520"/>
            <a:ext cx="1166495" cy="247650"/>
          </a:xfrm>
          <a:prstGeom prst="rect">
            <a:avLst/>
          </a:prstGeom>
          <a:noFill/>
          <a:ln>
            <a:noFill/>
          </a:ln>
        </p:spPr>
      </p:pic>
      <p:sp>
        <p:nvSpPr>
          <p:cNvPr id="543" name="Google Shape;543;p31"/>
          <p:cNvSpPr/>
          <p:nvPr/>
        </p:nvSpPr>
        <p:spPr>
          <a:xfrm>
            <a:off x="6026785" y="1298575"/>
            <a:ext cx="5770880" cy="4085590"/>
          </a:xfrm>
          <a:prstGeom prst="roundRect">
            <a:avLst>
              <a:gd name="adj" fmla="val 16667"/>
            </a:avLst>
          </a:prstGeom>
          <a:solidFill>
            <a:schemeClr val="lt1"/>
          </a:solidFill>
          <a:ln w="12700" cap="flat" cmpd="sng">
            <a:solidFill>
              <a:srgbClr val="012D8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Example: Creating an integer array with 4 elements</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600" dirty="0">
                <a:solidFill>
                  <a:schemeClr val="dk1"/>
                </a:solidFill>
                <a:latin typeface="Comic Sans MS"/>
                <a:ea typeface="Comic Sans MS"/>
                <a:cs typeface="Comic Sans MS"/>
                <a:sym typeface="Comic Sans MS"/>
              </a:rPr>
              <a:t>string[] roles= new string[4];</a:t>
            </a:r>
            <a:endParaRPr sz="16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endParaRPr sz="16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Assigning values to array elements</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600" dirty="0">
                <a:solidFill>
                  <a:schemeClr val="dk1"/>
                </a:solidFill>
                <a:latin typeface="Comic Sans MS"/>
                <a:ea typeface="Comic Sans MS"/>
                <a:cs typeface="Comic Sans MS"/>
                <a:sym typeface="Comic Sans MS"/>
              </a:rPr>
              <a:t>roles[0] = "</a:t>
            </a:r>
            <a:r>
              <a:rPr lang="en-US" sz="1600" dirty="0" err="1">
                <a:solidFill>
                  <a:schemeClr val="dk1"/>
                </a:solidFill>
                <a:latin typeface="Comic Sans MS"/>
                <a:ea typeface="Comic Sans MS"/>
                <a:cs typeface="Comic Sans MS"/>
                <a:sym typeface="Comic Sans MS"/>
              </a:rPr>
              <a:t>CompanyMember</a:t>
            </a:r>
            <a:r>
              <a:rPr lang="en-US" sz="1600" dirty="0">
                <a:solidFill>
                  <a:schemeClr val="dk1"/>
                </a:solidFill>
                <a:latin typeface="Comic Sans MS"/>
                <a:ea typeface="Comic Sans MS"/>
                <a:cs typeface="Comic Sans MS"/>
                <a:sym typeface="Comic Sans MS"/>
              </a:rPr>
              <a:t>";</a:t>
            </a:r>
            <a:endParaRPr sz="16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600" dirty="0">
                <a:solidFill>
                  <a:schemeClr val="dk1"/>
                </a:solidFill>
                <a:latin typeface="Comic Sans MS"/>
                <a:ea typeface="Comic Sans MS"/>
                <a:cs typeface="Comic Sans MS"/>
                <a:sym typeface="Comic Sans MS"/>
              </a:rPr>
              <a:t>roles[1] = "</a:t>
            </a:r>
            <a:r>
              <a:rPr lang="en-US" sz="1600" dirty="0" err="1">
                <a:solidFill>
                  <a:schemeClr val="dk1"/>
                </a:solidFill>
                <a:latin typeface="Comic Sans MS"/>
                <a:ea typeface="Comic Sans MS"/>
                <a:cs typeface="Comic Sans MS"/>
                <a:sym typeface="Comic Sans MS"/>
              </a:rPr>
              <a:t>JobSeeker</a:t>
            </a:r>
            <a:r>
              <a:rPr lang="en-US" sz="1600" dirty="0">
                <a:solidFill>
                  <a:schemeClr val="dk1"/>
                </a:solidFill>
                <a:latin typeface="Comic Sans MS"/>
                <a:ea typeface="Comic Sans MS"/>
                <a:cs typeface="Comic Sans MS"/>
                <a:sym typeface="Comic Sans MS"/>
              </a:rPr>
              <a:t>";</a:t>
            </a:r>
            <a:endParaRPr sz="16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600" dirty="0">
                <a:solidFill>
                  <a:schemeClr val="dk1"/>
                </a:solidFill>
                <a:latin typeface="Comic Sans MS"/>
                <a:ea typeface="Comic Sans MS"/>
                <a:cs typeface="Comic Sans MS"/>
                <a:sym typeface="Comic Sans MS"/>
              </a:rPr>
              <a:t>roles[2] = "</a:t>
            </a:r>
            <a:r>
              <a:rPr lang="en-US" sz="1600" dirty="0" err="1">
                <a:solidFill>
                  <a:schemeClr val="dk1"/>
                </a:solidFill>
                <a:latin typeface="Comic Sans MS"/>
                <a:ea typeface="Comic Sans MS"/>
                <a:cs typeface="Comic Sans MS"/>
                <a:sym typeface="Comic Sans MS"/>
              </a:rPr>
              <a:t>JobProvider</a:t>
            </a:r>
            <a:r>
              <a:rPr lang="en-US" sz="1600" dirty="0">
                <a:solidFill>
                  <a:schemeClr val="dk1"/>
                </a:solidFill>
                <a:latin typeface="Comic Sans MS"/>
                <a:ea typeface="Comic Sans MS"/>
                <a:cs typeface="Comic Sans MS"/>
                <a:sym typeface="Comic Sans MS"/>
              </a:rPr>
              <a:t>";</a:t>
            </a:r>
            <a:endParaRPr sz="16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600" dirty="0">
                <a:solidFill>
                  <a:schemeClr val="dk1"/>
                </a:solidFill>
                <a:latin typeface="Comic Sans MS"/>
                <a:ea typeface="Comic Sans MS"/>
                <a:cs typeface="Comic Sans MS"/>
                <a:sym typeface="Comic Sans MS"/>
              </a:rPr>
              <a:t>roles[3] = "Admin";</a:t>
            </a:r>
            <a:endParaRPr sz="16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Iterating over array elements using a loop</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600" dirty="0">
                <a:solidFill>
                  <a:schemeClr val="dk1"/>
                </a:solidFill>
                <a:latin typeface="Comic Sans MS"/>
                <a:ea typeface="Comic Sans MS"/>
                <a:cs typeface="Comic Sans MS"/>
                <a:sym typeface="Comic Sans MS"/>
              </a:rPr>
              <a:t>for (</a:t>
            </a:r>
            <a:r>
              <a:rPr lang="en-US" sz="1600" dirty="0" err="1">
                <a:solidFill>
                  <a:schemeClr val="dk1"/>
                </a:solidFill>
                <a:latin typeface="Comic Sans MS"/>
                <a:ea typeface="Comic Sans MS"/>
                <a:cs typeface="Comic Sans MS"/>
                <a:sym typeface="Comic Sans MS"/>
              </a:rPr>
              <a:t>int</a:t>
            </a:r>
            <a:r>
              <a:rPr lang="en-US" sz="1600" dirty="0">
                <a:solidFill>
                  <a:schemeClr val="dk1"/>
                </a:solidFill>
                <a:latin typeface="Comic Sans MS"/>
                <a:ea typeface="Comic Sans MS"/>
                <a:cs typeface="Comic Sans MS"/>
                <a:sym typeface="Comic Sans MS"/>
              </a:rPr>
              <a:t> </a:t>
            </a:r>
            <a:r>
              <a:rPr lang="en-US" sz="1600" dirty="0" err="1">
                <a:solidFill>
                  <a:schemeClr val="dk1"/>
                </a:solidFill>
                <a:latin typeface="Comic Sans MS"/>
                <a:ea typeface="Comic Sans MS"/>
                <a:cs typeface="Comic Sans MS"/>
                <a:sym typeface="Comic Sans MS"/>
              </a:rPr>
              <a:t>i</a:t>
            </a:r>
            <a:r>
              <a:rPr lang="en-US" sz="1600" dirty="0">
                <a:solidFill>
                  <a:schemeClr val="dk1"/>
                </a:solidFill>
                <a:latin typeface="Comic Sans MS"/>
                <a:ea typeface="Comic Sans MS"/>
                <a:cs typeface="Comic Sans MS"/>
                <a:sym typeface="Comic Sans MS"/>
              </a:rPr>
              <a:t> = 0; </a:t>
            </a:r>
            <a:r>
              <a:rPr lang="en-US" sz="1600" dirty="0" err="1">
                <a:solidFill>
                  <a:schemeClr val="dk1"/>
                </a:solidFill>
                <a:latin typeface="Comic Sans MS"/>
                <a:ea typeface="Comic Sans MS"/>
                <a:cs typeface="Comic Sans MS"/>
                <a:sym typeface="Comic Sans MS"/>
              </a:rPr>
              <a:t>i</a:t>
            </a:r>
            <a:r>
              <a:rPr lang="en-US" sz="1600" dirty="0">
                <a:solidFill>
                  <a:schemeClr val="dk1"/>
                </a:solidFill>
                <a:latin typeface="Comic Sans MS"/>
                <a:ea typeface="Comic Sans MS"/>
                <a:cs typeface="Comic Sans MS"/>
                <a:sym typeface="Comic Sans MS"/>
              </a:rPr>
              <a:t> &lt; </a:t>
            </a:r>
            <a:r>
              <a:rPr lang="en-US" sz="1600" dirty="0" err="1">
                <a:solidFill>
                  <a:schemeClr val="dk1"/>
                </a:solidFill>
                <a:latin typeface="Comic Sans MS"/>
                <a:ea typeface="Comic Sans MS"/>
                <a:cs typeface="Comic Sans MS"/>
                <a:sym typeface="Comic Sans MS"/>
              </a:rPr>
              <a:t>roles.Length</a:t>
            </a:r>
            <a:r>
              <a:rPr lang="en-US" sz="1600" dirty="0">
                <a:solidFill>
                  <a:schemeClr val="dk1"/>
                </a:solidFill>
                <a:latin typeface="Comic Sans MS"/>
                <a:ea typeface="Comic Sans MS"/>
                <a:cs typeface="Comic Sans MS"/>
                <a:sym typeface="Comic Sans MS"/>
              </a:rPr>
              <a:t>; </a:t>
            </a:r>
            <a:r>
              <a:rPr lang="en-US" sz="1600" dirty="0" err="1">
                <a:solidFill>
                  <a:schemeClr val="dk1"/>
                </a:solidFill>
                <a:latin typeface="Comic Sans MS"/>
                <a:ea typeface="Comic Sans MS"/>
                <a:cs typeface="Comic Sans MS"/>
                <a:sym typeface="Comic Sans MS"/>
              </a:rPr>
              <a:t>i</a:t>
            </a:r>
            <a:r>
              <a:rPr lang="en-US" sz="1600" dirty="0">
                <a:solidFill>
                  <a:schemeClr val="dk1"/>
                </a:solidFill>
                <a:latin typeface="Comic Sans MS"/>
                <a:ea typeface="Comic Sans MS"/>
                <a:cs typeface="Comic Sans MS"/>
                <a:sym typeface="Comic Sans MS"/>
              </a:rPr>
              <a:t>++)</a:t>
            </a:r>
            <a:endParaRPr sz="16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600" dirty="0">
                <a:solidFill>
                  <a:schemeClr val="dk1"/>
                </a:solidFill>
                <a:latin typeface="Comic Sans MS"/>
                <a:ea typeface="Comic Sans MS"/>
                <a:cs typeface="Comic Sans MS"/>
                <a:sym typeface="Comic Sans MS"/>
              </a:rPr>
              <a:t>{</a:t>
            </a:r>
            <a:endParaRPr sz="16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600" dirty="0">
                <a:solidFill>
                  <a:schemeClr val="dk1"/>
                </a:solidFill>
                <a:latin typeface="Comic Sans MS"/>
                <a:ea typeface="Comic Sans MS"/>
                <a:cs typeface="Comic Sans MS"/>
                <a:sym typeface="Comic Sans MS"/>
              </a:rPr>
              <a:t>    </a:t>
            </a:r>
            <a:r>
              <a:rPr lang="en-US" sz="1600" dirty="0" err="1">
                <a:solidFill>
                  <a:schemeClr val="dk1"/>
                </a:solidFill>
                <a:latin typeface="Comic Sans MS"/>
                <a:ea typeface="Comic Sans MS"/>
                <a:cs typeface="Comic Sans MS"/>
                <a:sym typeface="Comic Sans MS"/>
              </a:rPr>
              <a:t>Console.WriteLine</a:t>
            </a:r>
            <a:r>
              <a:rPr lang="en-US" sz="1600" dirty="0">
                <a:solidFill>
                  <a:schemeClr val="dk1"/>
                </a:solidFill>
                <a:latin typeface="Comic Sans MS"/>
                <a:ea typeface="Comic Sans MS"/>
                <a:cs typeface="Comic Sans MS"/>
                <a:sym typeface="Comic Sans MS"/>
              </a:rPr>
              <a:t>(roles[</a:t>
            </a:r>
            <a:r>
              <a:rPr lang="en-US" sz="1600" dirty="0" err="1">
                <a:solidFill>
                  <a:schemeClr val="dk1"/>
                </a:solidFill>
                <a:latin typeface="Comic Sans MS"/>
                <a:ea typeface="Comic Sans MS"/>
                <a:cs typeface="Comic Sans MS"/>
                <a:sym typeface="Comic Sans MS"/>
              </a:rPr>
              <a:t>i</a:t>
            </a:r>
            <a:r>
              <a:rPr lang="en-US" sz="1600" dirty="0">
                <a:solidFill>
                  <a:schemeClr val="dk1"/>
                </a:solidFill>
                <a:latin typeface="Comic Sans MS"/>
                <a:ea typeface="Comic Sans MS"/>
                <a:cs typeface="Comic Sans MS"/>
                <a:sym typeface="Comic Sans MS"/>
              </a:rPr>
              <a:t>]);</a:t>
            </a:r>
            <a:endParaRPr sz="16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600" dirty="0">
                <a:solidFill>
                  <a:schemeClr val="dk1"/>
                </a:solidFill>
                <a:latin typeface="Comic Sans MS"/>
                <a:ea typeface="Comic Sans MS"/>
                <a:cs typeface="Comic Sans MS"/>
                <a:sym typeface="Comic Sans MS"/>
              </a:rPr>
              <a:t>}</a:t>
            </a:r>
            <a:endParaRPr sz="16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600" dirty="0" err="1">
                <a:solidFill>
                  <a:schemeClr val="dk1"/>
                </a:solidFill>
                <a:latin typeface="Comic Sans MS"/>
                <a:ea typeface="Comic Sans MS"/>
                <a:cs typeface="Comic Sans MS"/>
                <a:sym typeface="Comic Sans MS"/>
              </a:rPr>
              <a:t>Console.ReadLine</a:t>
            </a:r>
            <a:r>
              <a:rPr lang="en-US" sz="1600" dirty="0">
                <a:solidFill>
                  <a:schemeClr val="dk1"/>
                </a:solidFill>
                <a:latin typeface="Comic Sans MS"/>
                <a:ea typeface="Comic Sans MS"/>
                <a:cs typeface="Comic Sans MS"/>
                <a:sym typeface="Comic Sans MS"/>
              </a:rPr>
              <a:t>();</a:t>
            </a:r>
            <a:endParaRPr sz="1600" dirty="0">
              <a:solidFill>
                <a:schemeClr val="dk1"/>
              </a:solidFill>
              <a:latin typeface="Comic Sans MS"/>
              <a:ea typeface="Comic Sans MS"/>
              <a:cs typeface="Comic Sans MS"/>
              <a:sym typeface="Comic Sans MS"/>
            </a:endParaRPr>
          </a:p>
        </p:txBody>
      </p:sp>
      <p:pic>
        <p:nvPicPr>
          <p:cNvPr id="544" name="Google Shape;544;p31"/>
          <p:cNvPicPr preferRelativeResize="0"/>
          <p:nvPr/>
        </p:nvPicPr>
        <p:blipFill rotWithShape="1">
          <a:blip r:embed="rId4">
            <a:alphaModFix/>
          </a:blip>
          <a:srcRect/>
          <a:stretch/>
        </p:blipFill>
        <p:spPr>
          <a:xfrm>
            <a:off x="7849235" y="5587365"/>
            <a:ext cx="2125980" cy="8915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Effect transition="in" filter="fade">
                                      <p:cBhvr>
                                        <p:cTn id="7" dur="500"/>
                                        <p:tgtEl>
                                          <p:spTgt spid="5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1"/>
                                        </p:tgtEl>
                                        <p:attrNameLst>
                                          <p:attrName>style.visibility</p:attrName>
                                        </p:attrNameLst>
                                      </p:cBhvr>
                                      <p:to>
                                        <p:strVal val="visible"/>
                                      </p:to>
                                    </p:set>
                                    <p:animEffect transition="in" filter="fade">
                                      <p:cBhvr>
                                        <p:cTn id="12" dur="1000"/>
                                        <p:tgtEl>
                                          <p:spTgt spid="5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3"/>
                                        </p:tgtEl>
                                        <p:attrNameLst>
                                          <p:attrName>style.visibility</p:attrName>
                                        </p:attrNameLst>
                                      </p:cBhvr>
                                      <p:to>
                                        <p:strVal val="visible"/>
                                      </p:to>
                                    </p:set>
                                    <p:animEffect transition="in" filter="fade">
                                      <p:cBhvr>
                                        <p:cTn id="17" dur="500"/>
                                        <p:tgtEl>
                                          <p:spTgt spid="5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4"/>
                                        </p:tgtEl>
                                        <p:attrNameLst>
                                          <p:attrName>style.visibility</p:attrName>
                                        </p:attrNameLst>
                                      </p:cBhvr>
                                      <p:to>
                                        <p:strVal val="visible"/>
                                      </p:to>
                                    </p:set>
                                    <p:animEffect transition="in" filter="fade">
                                      <p:cBhvr>
                                        <p:cTn id="22" dur="500"/>
                                        <p:tgtEl>
                                          <p:spTgt spid="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8"/>
        <p:cNvGrpSpPr/>
        <p:nvPr/>
      </p:nvGrpSpPr>
      <p:grpSpPr>
        <a:xfrm>
          <a:off x="0" y="0"/>
          <a:ext cx="0" cy="0"/>
          <a:chOff x="0" y="0"/>
          <a:chExt cx="0" cy="0"/>
        </a:xfrm>
      </p:grpSpPr>
      <p:sp>
        <p:nvSpPr>
          <p:cNvPr id="549" name="Google Shape;549;p32"/>
          <p:cNvSpPr/>
          <p:nvPr/>
        </p:nvSpPr>
        <p:spPr>
          <a:xfrm>
            <a:off x="-635" y="-20955"/>
            <a:ext cx="12192000" cy="6858000"/>
          </a:xfrm>
          <a:prstGeom prst="rect">
            <a:avLst/>
          </a:prstGeom>
          <a:solidFill>
            <a:schemeClr val="lt1"/>
          </a:solidFill>
          <a:ln w="12700" cap="flat" cmpd="sng">
            <a:solidFill>
              <a:srgbClr val="5A46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0" name="Google Shape;550;p32"/>
          <p:cNvSpPr/>
          <p:nvPr/>
        </p:nvSpPr>
        <p:spPr>
          <a:xfrm>
            <a:off x="321732" y="321733"/>
            <a:ext cx="11546828" cy="6214534"/>
          </a:xfrm>
          <a:custGeom>
            <a:avLst/>
            <a:gdLst/>
            <a:ahLst/>
            <a:cxnLst/>
            <a:rect l="l" t="t" r="r" b="b"/>
            <a:pathLst>
              <a:path w="11546828" h="6214534" extrusionOk="0">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rgbClr val="FEFEFE">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1" name="Google Shape;551;p32"/>
          <p:cNvSpPr/>
          <p:nvPr/>
        </p:nvSpPr>
        <p:spPr>
          <a:xfrm>
            <a:off x="962163" y="1228906"/>
            <a:ext cx="7746709" cy="435861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2" name="Google Shape;552;p32"/>
          <p:cNvSpPr txBox="1"/>
          <p:nvPr/>
        </p:nvSpPr>
        <p:spPr>
          <a:xfrm>
            <a:off x="365125" y="416560"/>
            <a:ext cx="6541770" cy="812165"/>
          </a:xfrm>
          <a:prstGeom prst="rect">
            <a:avLst/>
          </a:prstGeom>
          <a:noFill/>
          <a:ln>
            <a:noFill/>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rgbClr val="002060"/>
              </a:buClr>
              <a:buSzPts val="4000"/>
              <a:buFont typeface="Noto Sans Symbols"/>
              <a:buNone/>
            </a:pPr>
            <a:r>
              <a:rPr lang="en-US" sz="4000" b="1">
                <a:solidFill>
                  <a:srgbClr val="002060"/>
                </a:solidFill>
                <a:latin typeface="Bell MT"/>
                <a:ea typeface="Bell MT"/>
                <a:cs typeface="Bell MT"/>
                <a:sym typeface="Bell MT"/>
              </a:rPr>
              <a:t>Multi-dimensional arrays</a:t>
            </a:r>
            <a:endParaRPr sz="4000" b="1">
              <a:solidFill>
                <a:srgbClr val="002060"/>
              </a:solidFill>
              <a:latin typeface="Bell MT"/>
              <a:ea typeface="Bell MT"/>
              <a:cs typeface="Bell MT"/>
              <a:sym typeface="Bell MT"/>
            </a:endParaRPr>
          </a:p>
        </p:txBody>
      </p:sp>
      <p:sp>
        <p:nvSpPr>
          <p:cNvPr id="553" name="Google Shape;553;p32"/>
          <p:cNvSpPr/>
          <p:nvPr/>
        </p:nvSpPr>
        <p:spPr>
          <a:xfrm>
            <a:off x="767715" y="1739900"/>
            <a:ext cx="4733290" cy="172783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144145" marR="0" lvl="0" indent="0" algn="l" rtl="0">
              <a:lnSpc>
                <a:spcPct val="90000"/>
              </a:lnSpc>
              <a:spcBef>
                <a:spcPts val="0"/>
              </a:spcBef>
              <a:spcAft>
                <a:spcPts val="0"/>
              </a:spcAft>
              <a:buNone/>
            </a:pPr>
            <a:r>
              <a:rPr lang="en-US" sz="1600" dirty="0">
                <a:solidFill>
                  <a:schemeClr val="lt1"/>
                </a:solidFill>
                <a:latin typeface="Comic Sans MS"/>
                <a:ea typeface="Comic Sans MS"/>
                <a:cs typeface="Comic Sans MS"/>
                <a:sym typeface="Comic Sans MS"/>
              </a:rPr>
              <a:t>The multidimensional array is also known as rectangular arrays in C#. It can be two dimensional or three dimensional. The data is stored in tabular form (row * column) which is also known as matrix.</a:t>
            </a:r>
            <a:endParaRPr sz="1600" dirty="0">
              <a:solidFill>
                <a:schemeClr val="lt1"/>
              </a:solidFill>
              <a:latin typeface="Comic Sans MS"/>
              <a:ea typeface="Comic Sans MS"/>
              <a:cs typeface="Comic Sans MS"/>
              <a:sym typeface="Comic Sans MS"/>
            </a:endParaRPr>
          </a:p>
        </p:txBody>
      </p:sp>
      <p:pic>
        <p:nvPicPr>
          <p:cNvPr id="554" name="Google Shape;554;p32" descr="Aitrich-Logo-Transparent-BG-2048x671"/>
          <p:cNvPicPr preferRelativeResize="0"/>
          <p:nvPr/>
        </p:nvPicPr>
        <p:blipFill rotWithShape="1">
          <a:blip r:embed="rId3">
            <a:alphaModFix/>
          </a:blip>
          <a:srcRect/>
          <a:stretch/>
        </p:blipFill>
        <p:spPr>
          <a:xfrm>
            <a:off x="365125" y="6446520"/>
            <a:ext cx="1166495" cy="247650"/>
          </a:xfrm>
          <a:prstGeom prst="rect">
            <a:avLst/>
          </a:prstGeom>
          <a:noFill/>
          <a:ln>
            <a:noFill/>
          </a:ln>
        </p:spPr>
      </p:pic>
      <p:sp>
        <p:nvSpPr>
          <p:cNvPr id="555" name="Google Shape;555;p32"/>
          <p:cNvSpPr/>
          <p:nvPr/>
        </p:nvSpPr>
        <p:spPr>
          <a:xfrm>
            <a:off x="5923915" y="1106805"/>
            <a:ext cx="5770880" cy="4602480"/>
          </a:xfrm>
          <a:prstGeom prst="roundRect">
            <a:avLst>
              <a:gd name="adj" fmla="val 16667"/>
            </a:avLst>
          </a:prstGeom>
          <a:solidFill>
            <a:schemeClr val="lt1"/>
          </a:solidFill>
          <a:ln w="12700" cap="flat" cmpd="sng">
            <a:solidFill>
              <a:srgbClr val="012D8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//declaration of 2D array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string[,] roles = new string[2, 2];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roles[0, 0] = "</a:t>
            </a:r>
            <a:r>
              <a:rPr lang="en-US" sz="1400" dirty="0" err="1">
                <a:solidFill>
                  <a:schemeClr val="dk1"/>
                </a:solidFill>
                <a:latin typeface="Comic Sans MS"/>
                <a:ea typeface="Comic Sans MS"/>
                <a:cs typeface="Comic Sans MS"/>
                <a:sym typeface="Comic Sans MS"/>
              </a:rPr>
              <a:t>JobProvider</a:t>
            </a:r>
            <a:r>
              <a:rPr lang="en-US" sz="1400" dirty="0">
                <a:solidFill>
                  <a:schemeClr val="dk1"/>
                </a:solidFill>
                <a:latin typeface="Comic Sans MS"/>
                <a:ea typeface="Comic Sans MS"/>
                <a:cs typeface="Comic Sans MS"/>
                <a:sym typeface="Comic Sans MS"/>
              </a:rPr>
              <a:t>";                //initialization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roles[0, 1] = "Admin";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roles[1, 0] = "</a:t>
            </a:r>
            <a:r>
              <a:rPr lang="en-US" sz="1400" dirty="0" err="1">
                <a:solidFill>
                  <a:schemeClr val="dk1"/>
                </a:solidFill>
                <a:latin typeface="Comic Sans MS"/>
                <a:ea typeface="Comic Sans MS"/>
                <a:cs typeface="Comic Sans MS"/>
                <a:sym typeface="Comic Sans MS"/>
              </a:rPr>
              <a:t>JobSeeker</a:t>
            </a: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roles[1, 1] = "</a:t>
            </a:r>
            <a:r>
              <a:rPr lang="en-US" sz="1400" dirty="0" err="1">
                <a:solidFill>
                  <a:schemeClr val="dk1"/>
                </a:solidFill>
                <a:latin typeface="Comic Sans MS"/>
                <a:ea typeface="Comic Sans MS"/>
                <a:cs typeface="Comic Sans MS"/>
                <a:sym typeface="Comic Sans MS"/>
              </a:rPr>
              <a:t>CompanyMember</a:t>
            </a: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//traversal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for (</a:t>
            </a:r>
            <a:r>
              <a:rPr lang="en-US" sz="1400" dirty="0" err="1">
                <a:solidFill>
                  <a:schemeClr val="dk1"/>
                </a:solidFill>
                <a:latin typeface="Comic Sans MS"/>
                <a:ea typeface="Comic Sans MS"/>
                <a:cs typeface="Comic Sans MS"/>
                <a:sym typeface="Comic Sans MS"/>
              </a:rPr>
              <a:t>int</a:t>
            </a:r>
            <a:r>
              <a:rPr lang="en-US" sz="1400" dirty="0">
                <a:solidFill>
                  <a:schemeClr val="dk1"/>
                </a:solidFill>
                <a:latin typeface="Comic Sans MS"/>
                <a:ea typeface="Comic Sans MS"/>
                <a:cs typeface="Comic Sans MS"/>
                <a:sym typeface="Comic Sans MS"/>
              </a:rPr>
              <a:t> </a:t>
            </a:r>
            <a:r>
              <a:rPr lang="en-US" sz="1400" dirty="0" err="1">
                <a:solidFill>
                  <a:schemeClr val="dk1"/>
                </a:solidFill>
                <a:latin typeface="Comic Sans MS"/>
                <a:ea typeface="Comic Sans MS"/>
                <a:cs typeface="Comic Sans MS"/>
                <a:sym typeface="Comic Sans MS"/>
              </a:rPr>
              <a:t>i</a:t>
            </a:r>
            <a:r>
              <a:rPr lang="en-US" sz="1400" dirty="0">
                <a:solidFill>
                  <a:schemeClr val="dk1"/>
                </a:solidFill>
                <a:latin typeface="Comic Sans MS"/>
                <a:ea typeface="Comic Sans MS"/>
                <a:cs typeface="Comic Sans MS"/>
                <a:sym typeface="Comic Sans MS"/>
              </a:rPr>
              <a:t> = 0; </a:t>
            </a:r>
            <a:r>
              <a:rPr lang="en-US" sz="1400" dirty="0" err="1">
                <a:solidFill>
                  <a:schemeClr val="dk1"/>
                </a:solidFill>
                <a:latin typeface="Comic Sans MS"/>
                <a:ea typeface="Comic Sans MS"/>
                <a:cs typeface="Comic Sans MS"/>
                <a:sym typeface="Comic Sans MS"/>
              </a:rPr>
              <a:t>i</a:t>
            </a:r>
            <a:r>
              <a:rPr lang="en-US" sz="1400" dirty="0">
                <a:solidFill>
                  <a:schemeClr val="dk1"/>
                </a:solidFill>
                <a:latin typeface="Comic Sans MS"/>
                <a:ea typeface="Comic Sans MS"/>
                <a:cs typeface="Comic Sans MS"/>
                <a:sym typeface="Comic Sans MS"/>
              </a:rPr>
              <a:t> &lt; 2; </a:t>
            </a:r>
            <a:r>
              <a:rPr lang="en-US" sz="1400" dirty="0" err="1">
                <a:solidFill>
                  <a:schemeClr val="dk1"/>
                </a:solidFill>
                <a:latin typeface="Comic Sans MS"/>
                <a:ea typeface="Comic Sans MS"/>
                <a:cs typeface="Comic Sans MS"/>
                <a:sym typeface="Comic Sans MS"/>
              </a:rPr>
              <a:t>i</a:t>
            </a: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for (</a:t>
            </a:r>
            <a:r>
              <a:rPr lang="en-US" sz="1400" dirty="0" err="1">
                <a:solidFill>
                  <a:schemeClr val="dk1"/>
                </a:solidFill>
                <a:latin typeface="Comic Sans MS"/>
                <a:ea typeface="Comic Sans MS"/>
                <a:cs typeface="Comic Sans MS"/>
                <a:sym typeface="Comic Sans MS"/>
              </a:rPr>
              <a:t>int</a:t>
            </a:r>
            <a:r>
              <a:rPr lang="en-US" sz="1400" dirty="0">
                <a:solidFill>
                  <a:schemeClr val="dk1"/>
                </a:solidFill>
                <a:latin typeface="Comic Sans MS"/>
                <a:ea typeface="Comic Sans MS"/>
                <a:cs typeface="Comic Sans MS"/>
                <a:sym typeface="Comic Sans MS"/>
              </a:rPr>
              <a:t> j = 0; j &lt;2; </a:t>
            </a:r>
            <a:r>
              <a:rPr lang="en-US" sz="1400" dirty="0" err="1">
                <a:solidFill>
                  <a:schemeClr val="dk1"/>
                </a:solidFill>
                <a:latin typeface="Comic Sans MS"/>
                <a:ea typeface="Comic Sans MS"/>
                <a:cs typeface="Comic Sans MS"/>
                <a:sym typeface="Comic Sans MS"/>
              </a:rPr>
              <a:t>j++</a:t>
            </a:r>
            <a:r>
              <a:rPr lang="en-US" sz="1400" dirty="0">
                <a:solidFill>
                  <a:schemeClr val="dk1"/>
                </a:solidFill>
                <a:latin typeface="Comic Sans MS"/>
                <a:ea typeface="Comic Sans MS"/>
                <a:cs typeface="Comic Sans MS"/>
                <a:sym typeface="Comic Sans MS"/>
              </a:rPr>
              <a:t>)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a:t>
            </a:r>
            <a:r>
              <a:rPr lang="en-US" sz="1400" dirty="0" err="1">
                <a:solidFill>
                  <a:schemeClr val="dk1"/>
                </a:solidFill>
                <a:latin typeface="Comic Sans MS"/>
                <a:ea typeface="Comic Sans MS"/>
                <a:cs typeface="Comic Sans MS"/>
                <a:sym typeface="Comic Sans MS"/>
              </a:rPr>
              <a:t>Console.Write</a:t>
            </a:r>
            <a:r>
              <a:rPr lang="en-US" sz="1400" dirty="0">
                <a:solidFill>
                  <a:schemeClr val="dk1"/>
                </a:solidFill>
                <a:latin typeface="Comic Sans MS"/>
                <a:ea typeface="Comic Sans MS"/>
                <a:cs typeface="Comic Sans MS"/>
                <a:sym typeface="Comic Sans MS"/>
              </a:rPr>
              <a:t>(roles[</a:t>
            </a:r>
            <a:r>
              <a:rPr lang="en-US" sz="1400" dirty="0" err="1">
                <a:solidFill>
                  <a:schemeClr val="dk1"/>
                </a:solidFill>
                <a:latin typeface="Comic Sans MS"/>
                <a:ea typeface="Comic Sans MS"/>
                <a:cs typeface="Comic Sans MS"/>
                <a:sym typeface="Comic Sans MS"/>
              </a:rPr>
              <a:t>i,j</a:t>
            </a:r>
            <a:r>
              <a:rPr lang="en-US" sz="1400" dirty="0">
                <a:solidFill>
                  <a:schemeClr val="dk1"/>
                </a:solidFill>
                <a:latin typeface="Comic Sans MS"/>
                <a:ea typeface="Comic Sans MS"/>
                <a:cs typeface="Comic Sans MS"/>
                <a:sym typeface="Comic Sans MS"/>
              </a:rPr>
              <a:t>] + "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a:t>
            </a:r>
            <a:r>
              <a:rPr lang="en-US" sz="1400" dirty="0" err="1">
                <a:solidFill>
                  <a:schemeClr val="dk1"/>
                </a:solidFill>
                <a:latin typeface="Comic Sans MS"/>
                <a:ea typeface="Comic Sans MS"/>
                <a:cs typeface="Comic Sans MS"/>
                <a:sym typeface="Comic Sans MS"/>
              </a:rPr>
              <a:t>Console.WriteLine</a:t>
            </a:r>
            <a:r>
              <a:rPr lang="en-US" sz="1400" dirty="0">
                <a:solidFill>
                  <a:schemeClr val="dk1"/>
                </a:solidFill>
                <a:latin typeface="Comic Sans MS"/>
                <a:ea typeface="Comic Sans MS"/>
                <a:cs typeface="Comic Sans MS"/>
                <a:sym typeface="Comic Sans MS"/>
              </a:rPr>
              <a:t>();            //new line at each row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err="1">
                <a:solidFill>
                  <a:schemeClr val="dk1"/>
                </a:solidFill>
                <a:latin typeface="Comic Sans MS"/>
                <a:ea typeface="Comic Sans MS"/>
                <a:cs typeface="Comic Sans MS"/>
                <a:sym typeface="Comic Sans MS"/>
              </a:rPr>
              <a:t>Console.ReadLine</a:t>
            </a: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p:txBody>
      </p:sp>
      <p:pic>
        <p:nvPicPr>
          <p:cNvPr id="556" name="Google Shape;556;p32"/>
          <p:cNvPicPr preferRelativeResize="0"/>
          <p:nvPr/>
        </p:nvPicPr>
        <p:blipFill rotWithShape="1">
          <a:blip r:embed="rId4">
            <a:alphaModFix/>
          </a:blip>
          <a:srcRect/>
          <a:stretch/>
        </p:blipFill>
        <p:spPr>
          <a:xfrm>
            <a:off x="7514590" y="5952490"/>
            <a:ext cx="2498725" cy="58356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
                                        </p:tgtEl>
                                        <p:attrNameLst>
                                          <p:attrName>style.visibility</p:attrName>
                                        </p:attrNameLst>
                                      </p:cBhvr>
                                      <p:to>
                                        <p:strVal val="visible"/>
                                      </p:to>
                                    </p:set>
                                    <p:animEffect transition="in" filter="fade">
                                      <p:cBhvr>
                                        <p:cTn id="7" dur="500"/>
                                        <p:tgtEl>
                                          <p:spTgt spid="5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3"/>
                                        </p:tgtEl>
                                        <p:attrNameLst>
                                          <p:attrName>style.visibility</p:attrName>
                                        </p:attrNameLst>
                                      </p:cBhvr>
                                      <p:to>
                                        <p:strVal val="visible"/>
                                      </p:to>
                                    </p:set>
                                    <p:animEffect transition="in" filter="fade">
                                      <p:cBhvr>
                                        <p:cTn id="12" dur="1000"/>
                                        <p:tgtEl>
                                          <p:spTgt spid="5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5"/>
                                        </p:tgtEl>
                                        <p:attrNameLst>
                                          <p:attrName>style.visibility</p:attrName>
                                        </p:attrNameLst>
                                      </p:cBhvr>
                                      <p:to>
                                        <p:strVal val="visible"/>
                                      </p:to>
                                    </p:set>
                                    <p:animEffect transition="in" filter="fade">
                                      <p:cBhvr>
                                        <p:cTn id="17" dur="500"/>
                                        <p:tgtEl>
                                          <p:spTgt spid="5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6"/>
                                        </p:tgtEl>
                                        <p:attrNameLst>
                                          <p:attrName>style.visibility</p:attrName>
                                        </p:attrNameLst>
                                      </p:cBhvr>
                                      <p:to>
                                        <p:strVal val="visible"/>
                                      </p:to>
                                    </p:set>
                                    <p:animEffect transition="in" filter="fade">
                                      <p:cBhvr>
                                        <p:cTn id="22" dur="500"/>
                                        <p:tgtEl>
                                          <p:spTgt spid="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60"/>
        <p:cNvGrpSpPr/>
        <p:nvPr/>
      </p:nvGrpSpPr>
      <p:grpSpPr>
        <a:xfrm>
          <a:off x="0" y="0"/>
          <a:ext cx="0" cy="0"/>
          <a:chOff x="0" y="0"/>
          <a:chExt cx="0" cy="0"/>
        </a:xfrm>
      </p:grpSpPr>
      <p:sp>
        <p:nvSpPr>
          <p:cNvPr id="561" name="Google Shape;561;p33"/>
          <p:cNvSpPr/>
          <p:nvPr/>
        </p:nvSpPr>
        <p:spPr>
          <a:xfrm>
            <a:off x="0" y="0"/>
            <a:ext cx="12192000" cy="6858000"/>
          </a:xfrm>
          <a:prstGeom prst="rect">
            <a:avLst/>
          </a:prstGeom>
          <a:solidFill>
            <a:schemeClr val="lt1"/>
          </a:solidFill>
          <a:ln w="12700" cap="flat" cmpd="sng">
            <a:solidFill>
              <a:srgbClr val="5A469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2" name="Google Shape;562;p33"/>
          <p:cNvSpPr/>
          <p:nvPr/>
        </p:nvSpPr>
        <p:spPr>
          <a:xfrm>
            <a:off x="321732" y="321733"/>
            <a:ext cx="11546828" cy="6214534"/>
          </a:xfrm>
          <a:custGeom>
            <a:avLst/>
            <a:gdLst/>
            <a:ahLst/>
            <a:cxnLst/>
            <a:rect l="l" t="t" r="r" b="b"/>
            <a:pathLst>
              <a:path w="11546828" h="6214534" extrusionOk="0">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rgbClr val="FEFEFE">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3" name="Google Shape;563;p33"/>
          <p:cNvSpPr/>
          <p:nvPr/>
        </p:nvSpPr>
        <p:spPr>
          <a:xfrm>
            <a:off x="962163" y="1228906"/>
            <a:ext cx="7746709" cy="435861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4" name="Google Shape;564;p33"/>
          <p:cNvSpPr txBox="1"/>
          <p:nvPr/>
        </p:nvSpPr>
        <p:spPr>
          <a:xfrm>
            <a:off x="365125" y="416560"/>
            <a:ext cx="6541770" cy="812165"/>
          </a:xfrm>
          <a:prstGeom prst="rect">
            <a:avLst/>
          </a:prstGeom>
          <a:noFill/>
          <a:ln>
            <a:noFill/>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rgbClr val="002060"/>
              </a:buClr>
              <a:buSzPts val="4000"/>
              <a:buFont typeface="Noto Sans Symbols"/>
              <a:buNone/>
            </a:pPr>
            <a:r>
              <a:rPr lang="en-US" sz="4000" b="1">
                <a:solidFill>
                  <a:srgbClr val="002060"/>
                </a:solidFill>
                <a:latin typeface="Bell MT"/>
                <a:ea typeface="Bell MT"/>
                <a:cs typeface="Bell MT"/>
                <a:sym typeface="Bell MT"/>
              </a:rPr>
              <a:t>Jagged Arrays</a:t>
            </a:r>
            <a:endParaRPr sz="4000" b="1">
              <a:solidFill>
                <a:srgbClr val="002060"/>
              </a:solidFill>
              <a:latin typeface="Bell MT"/>
              <a:ea typeface="Bell MT"/>
              <a:cs typeface="Bell MT"/>
              <a:sym typeface="Bell MT"/>
            </a:endParaRPr>
          </a:p>
        </p:txBody>
      </p:sp>
      <p:sp>
        <p:nvSpPr>
          <p:cNvPr id="565" name="Google Shape;565;p33"/>
          <p:cNvSpPr/>
          <p:nvPr/>
        </p:nvSpPr>
        <p:spPr>
          <a:xfrm>
            <a:off x="767715" y="1739900"/>
            <a:ext cx="4733290" cy="1565910"/>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144145" marR="0" lvl="0" indent="0" algn="l" rtl="0">
              <a:lnSpc>
                <a:spcPct val="90000"/>
              </a:lnSpc>
              <a:spcBef>
                <a:spcPts val="0"/>
              </a:spcBef>
              <a:spcAft>
                <a:spcPts val="0"/>
              </a:spcAft>
              <a:buNone/>
            </a:pPr>
            <a:r>
              <a:rPr lang="en-US" sz="1600" dirty="0">
                <a:solidFill>
                  <a:schemeClr val="lt1"/>
                </a:solidFill>
                <a:latin typeface="Comic Sans MS"/>
                <a:ea typeface="Comic Sans MS"/>
                <a:cs typeface="Comic Sans MS"/>
                <a:sym typeface="Comic Sans MS"/>
              </a:rPr>
              <a:t>In C#, jagged array is also known as "array of arrays" because its elements are arrays. The element size of jagged array can be different</a:t>
            </a:r>
            <a:endParaRPr sz="1600" dirty="0">
              <a:solidFill>
                <a:schemeClr val="lt1"/>
              </a:solidFill>
              <a:latin typeface="Comic Sans MS"/>
              <a:ea typeface="Comic Sans MS"/>
              <a:cs typeface="Comic Sans MS"/>
              <a:sym typeface="Comic Sans MS"/>
            </a:endParaRPr>
          </a:p>
        </p:txBody>
      </p:sp>
      <p:pic>
        <p:nvPicPr>
          <p:cNvPr id="566" name="Google Shape;566;p33" descr="Aitrich-Logo-Transparent-BG-2048x671"/>
          <p:cNvPicPr preferRelativeResize="0"/>
          <p:nvPr/>
        </p:nvPicPr>
        <p:blipFill rotWithShape="1">
          <a:blip r:embed="rId3">
            <a:alphaModFix/>
          </a:blip>
          <a:srcRect/>
          <a:stretch/>
        </p:blipFill>
        <p:spPr>
          <a:xfrm>
            <a:off x="365125" y="6446520"/>
            <a:ext cx="1166495" cy="247650"/>
          </a:xfrm>
          <a:prstGeom prst="rect">
            <a:avLst/>
          </a:prstGeom>
          <a:noFill/>
          <a:ln>
            <a:noFill/>
          </a:ln>
        </p:spPr>
      </p:pic>
      <p:sp>
        <p:nvSpPr>
          <p:cNvPr id="567" name="Google Shape;567;p33"/>
          <p:cNvSpPr/>
          <p:nvPr/>
        </p:nvSpPr>
        <p:spPr>
          <a:xfrm>
            <a:off x="5857875" y="1066165"/>
            <a:ext cx="5770880" cy="4683760"/>
          </a:xfrm>
          <a:prstGeom prst="roundRect">
            <a:avLst>
              <a:gd name="adj" fmla="val 16667"/>
            </a:avLst>
          </a:prstGeom>
          <a:solidFill>
            <a:schemeClr val="lt1"/>
          </a:solidFill>
          <a:ln w="12700" cap="flat" cmpd="sng">
            <a:solidFill>
              <a:srgbClr val="012D8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Declare the array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string[][] roles = new string[2][];</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Initialize the array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roles[0] = new string[] {"</a:t>
            </a:r>
            <a:r>
              <a:rPr lang="en-US" sz="1400" dirty="0" err="1">
                <a:solidFill>
                  <a:schemeClr val="dk1"/>
                </a:solidFill>
                <a:latin typeface="Comic Sans MS"/>
                <a:ea typeface="Comic Sans MS"/>
                <a:cs typeface="Comic Sans MS"/>
                <a:sym typeface="Comic Sans MS"/>
              </a:rPr>
              <a:t>JobProvider</a:t>
            </a:r>
            <a:r>
              <a:rPr lang="en-US" sz="1400" dirty="0">
                <a:solidFill>
                  <a:schemeClr val="dk1"/>
                </a:solidFill>
                <a:latin typeface="Comic Sans MS"/>
                <a:ea typeface="Comic Sans MS"/>
                <a:cs typeface="Comic Sans MS"/>
                <a:sym typeface="Comic Sans MS"/>
              </a:rPr>
              <a:t>"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roles[1] = new string[] { "</a:t>
            </a:r>
            <a:r>
              <a:rPr lang="en-US" sz="1400" dirty="0" err="1">
                <a:solidFill>
                  <a:schemeClr val="dk1"/>
                </a:solidFill>
                <a:latin typeface="Comic Sans MS"/>
                <a:ea typeface="Comic Sans MS"/>
                <a:cs typeface="Comic Sans MS"/>
                <a:sym typeface="Comic Sans MS"/>
              </a:rPr>
              <a:t>JobSeeker</a:t>
            </a:r>
            <a:r>
              <a:rPr lang="en-US" sz="1400" dirty="0">
                <a:solidFill>
                  <a:schemeClr val="dk1"/>
                </a:solidFill>
                <a:latin typeface="Comic Sans MS"/>
                <a:ea typeface="Comic Sans MS"/>
                <a:cs typeface="Comic Sans MS"/>
                <a:sym typeface="Comic Sans MS"/>
              </a:rPr>
              <a:t>",     		"</a:t>
            </a:r>
            <a:r>
              <a:rPr lang="en-US" sz="1400" dirty="0" err="1">
                <a:solidFill>
                  <a:schemeClr val="dk1"/>
                </a:solidFill>
                <a:latin typeface="Comic Sans MS"/>
                <a:ea typeface="Comic Sans MS"/>
                <a:cs typeface="Comic Sans MS"/>
                <a:sym typeface="Comic Sans MS"/>
              </a:rPr>
              <a:t>JobProvider</a:t>
            </a:r>
            <a:r>
              <a:rPr lang="en-US" sz="1400" dirty="0">
                <a:solidFill>
                  <a:schemeClr val="dk1"/>
                </a:solidFill>
                <a:latin typeface="Comic Sans MS"/>
                <a:ea typeface="Comic Sans MS"/>
                <a:cs typeface="Comic Sans MS"/>
                <a:sym typeface="Comic Sans MS"/>
              </a:rPr>
              <a:t>","</a:t>
            </a:r>
            <a:r>
              <a:rPr lang="en-US" sz="1400" dirty="0" err="1">
                <a:solidFill>
                  <a:schemeClr val="dk1"/>
                </a:solidFill>
                <a:latin typeface="Comic Sans MS"/>
                <a:ea typeface="Comic Sans MS"/>
                <a:cs typeface="Comic Sans MS"/>
                <a:sym typeface="Comic Sans MS"/>
              </a:rPr>
              <a:t>CompanyMember</a:t>
            </a:r>
            <a:r>
              <a:rPr lang="en-US" sz="1400" dirty="0">
                <a:solidFill>
                  <a:schemeClr val="dk1"/>
                </a:solidFill>
                <a:latin typeface="Comic Sans MS"/>
                <a:ea typeface="Comic Sans MS"/>
                <a:cs typeface="Comic Sans MS"/>
                <a:sym typeface="Comic Sans MS"/>
              </a:rPr>
              <a:t>"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Traverse array elements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for (</a:t>
            </a:r>
            <a:r>
              <a:rPr lang="en-US" sz="1400" dirty="0" err="1">
                <a:solidFill>
                  <a:schemeClr val="dk1"/>
                </a:solidFill>
                <a:latin typeface="Comic Sans MS"/>
                <a:ea typeface="Comic Sans MS"/>
                <a:cs typeface="Comic Sans MS"/>
                <a:sym typeface="Comic Sans MS"/>
              </a:rPr>
              <a:t>int</a:t>
            </a:r>
            <a:r>
              <a:rPr lang="en-US" sz="1400" dirty="0">
                <a:solidFill>
                  <a:schemeClr val="dk1"/>
                </a:solidFill>
                <a:latin typeface="Comic Sans MS"/>
                <a:ea typeface="Comic Sans MS"/>
                <a:cs typeface="Comic Sans MS"/>
                <a:sym typeface="Comic Sans MS"/>
              </a:rPr>
              <a:t> </a:t>
            </a:r>
            <a:r>
              <a:rPr lang="en-US" sz="1400" dirty="0" err="1">
                <a:solidFill>
                  <a:schemeClr val="dk1"/>
                </a:solidFill>
                <a:latin typeface="Comic Sans MS"/>
                <a:ea typeface="Comic Sans MS"/>
                <a:cs typeface="Comic Sans MS"/>
                <a:sym typeface="Comic Sans MS"/>
              </a:rPr>
              <a:t>i</a:t>
            </a:r>
            <a:r>
              <a:rPr lang="en-US" sz="1400" dirty="0">
                <a:solidFill>
                  <a:schemeClr val="dk1"/>
                </a:solidFill>
                <a:latin typeface="Comic Sans MS"/>
                <a:ea typeface="Comic Sans MS"/>
                <a:cs typeface="Comic Sans MS"/>
                <a:sym typeface="Comic Sans MS"/>
              </a:rPr>
              <a:t> = 0; </a:t>
            </a:r>
            <a:r>
              <a:rPr lang="en-US" sz="1400" dirty="0" err="1">
                <a:solidFill>
                  <a:schemeClr val="dk1"/>
                </a:solidFill>
                <a:latin typeface="Comic Sans MS"/>
                <a:ea typeface="Comic Sans MS"/>
                <a:cs typeface="Comic Sans MS"/>
                <a:sym typeface="Comic Sans MS"/>
              </a:rPr>
              <a:t>i</a:t>
            </a:r>
            <a:r>
              <a:rPr lang="en-US" sz="1400" dirty="0">
                <a:solidFill>
                  <a:schemeClr val="dk1"/>
                </a:solidFill>
                <a:latin typeface="Comic Sans MS"/>
                <a:ea typeface="Comic Sans MS"/>
                <a:cs typeface="Comic Sans MS"/>
                <a:sym typeface="Comic Sans MS"/>
              </a:rPr>
              <a:t> &lt; </a:t>
            </a:r>
            <a:r>
              <a:rPr lang="en-US" sz="1400" dirty="0" err="1">
                <a:solidFill>
                  <a:schemeClr val="dk1"/>
                </a:solidFill>
                <a:latin typeface="Comic Sans MS"/>
                <a:ea typeface="Comic Sans MS"/>
                <a:cs typeface="Comic Sans MS"/>
                <a:sym typeface="Comic Sans MS"/>
              </a:rPr>
              <a:t>roles.Length</a:t>
            </a:r>
            <a:r>
              <a:rPr lang="en-US" sz="1400" dirty="0">
                <a:solidFill>
                  <a:schemeClr val="dk1"/>
                </a:solidFill>
                <a:latin typeface="Comic Sans MS"/>
                <a:ea typeface="Comic Sans MS"/>
                <a:cs typeface="Comic Sans MS"/>
                <a:sym typeface="Comic Sans MS"/>
              </a:rPr>
              <a:t>; </a:t>
            </a:r>
            <a:r>
              <a:rPr lang="en-US" sz="1400" dirty="0" err="1">
                <a:solidFill>
                  <a:schemeClr val="dk1"/>
                </a:solidFill>
                <a:latin typeface="Comic Sans MS"/>
                <a:ea typeface="Comic Sans MS"/>
                <a:cs typeface="Comic Sans MS"/>
                <a:sym typeface="Comic Sans MS"/>
              </a:rPr>
              <a:t>i</a:t>
            </a: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for (</a:t>
            </a:r>
            <a:r>
              <a:rPr lang="en-US" sz="1400" dirty="0" err="1">
                <a:solidFill>
                  <a:schemeClr val="dk1"/>
                </a:solidFill>
                <a:latin typeface="Comic Sans MS"/>
                <a:ea typeface="Comic Sans MS"/>
                <a:cs typeface="Comic Sans MS"/>
                <a:sym typeface="Comic Sans MS"/>
              </a:rPr>
              <a:t>int</a:t>
            </a:r>
            <a:r>
              <a:rPr lang="en-US" sz="1400" dirty="0">
                <a:solidFill>
                  <a:schemeClr val="dk1"/>
                </a:solidFill>
                <a:latin typeface="Comic Sans MS"/>
                <a:ea typeface="Comic Sans MS"/>
                <a:cs typeface="Comic Sans MS"/>
                <a:sym typeface="Comic Sans MS"/>
              </a:rPr>
              <a:t> j = 0; j &lt; roles[</a:t>
            </a:r>
            <a:r>
              <a:rPr lang="en-US" sz="1400" dirty="0" err="1">
                <a:solidFill>
                  <a:schemeClr val="dk1"/>
                </a:solidFill>
                <a:latin typeface="Comic Sans MS"/>
                <a:ea typeface="Comic Sans MS"/>
                <a:cs typeface="Comic Sans MS"/>
                <a:sym typeface="Comic Sans MS"/>
              </a:rPr>
              <a:t>i</a:t>
            </a:r>
            <a:r>
              <a:rPr lang="en-US" sz="1400" dirty="0">
                <a:solidFill>
                  <a:schemeClr val="dk1"/>
                </a:solidFill>
                <a:latin typeface="Comic Sans MS"/>
                <a:ea typeface="Comic Sans MS"/>
                <a:cs typeface="Comic Sans MS"/>
                <a:sym typeface="Comic Sans MS"/>
              </a:rPr>
              <a:t>].Length; </a:t>
            </a:r>
            <a:r>
              <a:rPr lang="en-US" sz="1400" dirty="0" err="1">
                <a:solidFill>
                  <a:schemeClr val="dk1"/>
                </a:solidFill>
                <a:latin typeface="Comic Sans MS"/>
                <a:ea typeface="Comic Sans MS"/>
                <a:cs typeface="Comic Sans MS"/>
                <a:sym typeface="Comic Sans MS"/>
              </a:rPr>
              <a:t>j++</a:t>
            </a: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a:t>
            </a:r>
            <a:r>
              <a:rPr lang="en-US" sz="1400" dirty="0" err="1">
                <a:solidFill>
                  <a:schemeClr val="dk1"/>
                </a:solidFill>
                <a:latin typeface="Comic Sans MS"/>
                <a:ea typeface="Comic Sans MS"/>
                <a:cs typeface="Comic Sans MS"/>
                <a:sym typeface="Comic Sans MS"/>
              </a:rPr>
              <a:t>System.Console.Write</a:t>
            </a:r>
            <a:r>
              <a:rPr lang="en-US" sz="1400" dirty="0">
                <a:solidFill>
                  <a:schemeClr val="dk1"/>
                </a:solidFill>
                <a:latin typeface="Comic Sans MS"/>
                <a:ea typeface="Comic Sans MS"/>
                <a:cs typeface="Comic Sans MS"/>
                <a:sym typeface="Comic Sans MS"/>
              </a:rPr>
              <a:t>(roles[</a:t>
            </a:r>
            <a:r>
              <a:rPr lang="en-US" sz="1400" dirty="0" err="1">
                <a:solidFill>
                  <a:schemeClr val="dk1"/>
                </a:solidFill>
                <a:latin typeface="Comic Sans MS"/>
                <a:ea typeface="Comic Sans MS"/>
                <a:cs typeface="Comic Sans MS"/>
                <a:sym typeface="Comic Sans MS"/>
              </a:rPr>
              <a:t>i</a:t>
            </a:r>
            <a:r>
              <a:rPr lang="en-US" sz="1400" dirty="0">
                <a:solidFill>
                  <a:schemeClr val="dk1"/>
                </a:solidFill>
                <a:latin typeface="Comic Sans MS"/>
                <a:ea typeface="Comic Sans MS"/>
                <a:cs typeface="Comic Sans MS"/>
                <a:sym typeface="Comic Sans MS"/>
              </a:rPr>
              <a:t>][j] + "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a:t>
            </a:r>
            <a:r>
              <a:rPr lang="en-US" sz="1400" dirty="0" err="1">
                <a:solidFill>
                  <a:schemeClr val="dk1"/>
                </a:solidFill>
                <a:latin typeface="Comic Sans MS"/>
                <a:ea typeface="Comic Sans MS"/>
                <a:cs typeface="Comic Sans MS"/>
                <a:sym typeface="Comic Sans MS"/>
              </a:rPr>
              <a:t>Console.WriteLine</a:t>
            </a: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a:solidFill>
                  <a:schemeClr val="dk1"/>
                </a:solidFill>
                <a:latin typeface="Comic Sans MS"/>
                <a:ea typeface="Comic Sans MS"/>
                <a:cs typeface="Comic Sans MS"/>
                <a:sym typeface="Comic Sans MS"/>
              </a:rPr>
              <a:t> }</a:t>
            </a:r>
            <a:endParaRPr sz="1400"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r>
              <a:rPr lang="en-US" sz="1400" dirty="0" err="1">
                <a:solidFill>
                  <a:schemeClr val="dk1"/>
                </a:solidFill>
                <a:latin typeface="Comic Sans MS"/>
                <a:ea typeface="Comic Sans MS"/>
                <a:cs typeface="Comic Sans MS"/>
                <a:sym typeface="Comic Sans MS"/>
              </a:rPr>
              <a:t>Console.ReadLine</a:t>
            </a:r>
            <a:r>
              <a:rPr lang="en-US" sz="1400" dirty="0">
                <a:solidFill>
                  <a:schemeClr val="dk1"/>
                </a:solidFill>
                <a:latin typeface="Comic Sans MS"/>
                <a:ea typeface="Comic Sans MS"/>
                <a:cs typeface="Comic Sans MS"/>
                <a:sym typeface="Comic Sans MS"/>
              </a:rPr>
              <a:t>();</a:t>
            </a:r>
            <a:endParaRPr sz="1400" dirty="0">
              <a:solidFill>
                <a:schemeClr val="dk1"/>
              </a:solidFill>
              <a:latin typeface="Comic Sans MS"/>
              <a:ea typeface="Comic Sans MS"/>
              <a:cs typeface="Comic Sans MS"/>
              <a:sym typeface="Comic Sans MS"/>
            </a:endParaRPr>
          </a:p>
        </p:txBody>
      </p:sp>
      <p:pic>
        <p:nvPicPr>
          <p:cNvPr id="568" name="Google Shape;568;p33"/>
          <p:cNvPicPr preferRelativeResize="0"/>
          <p:nvPr/>
        </p:nvPicPr>
        <p:blipFill rotWithShape="1">
          <a:blip r:embed="rId4">
            <a:alphaModFix/>
          </a:blip>
          <a:srcRect/>
          <a:stretch/>
        </p:blipFill>
        <p:spPr>
          <a:xfrm>
            <a:off x="7082155" y="6027420"/>
            <a:ext cx="3322320" cy="50927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4"/>
                                        </p:tgtEl>
                                        <p:attrNameLst>
                                          <p:attrName>style.visibility</p:attrName>
                                        </p:attrNameLst>
                                      </p:cBhvr>
                                      <p:to>
                                        <p:strVal val="visible"/>
                                      </p:to>
                                    </p:set>
                                    <p:animEffect transition="in" filter="fade">
                                      <p:cBhvr>
                                        <p:cTn id="7" dur="500"/>
                                        <p:tgtEl>
                                          <p:spTgt spid="5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5"/>
                                        </p:tgtEl>
                                        <p:attrNameLst>
                                          <p:attrName>style.visibility</p:attrName>
                                        </p:attrNameLst>
                                      </p:cBhvr>
                                      <p:to>
                                        <p:strVal val="visible"/>
                                      </p:to>
                                    </p:set>
                                    <p:animEffect transition="in" filter="fade">
                                      <p:cBhvr>
                                        <p:cTn id="12" dur="1000"/>
                                        <p:tgtEl>
                                          <p:spTgt spid="5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7"/>
                                        </p:tgtEl>
                                        <p:attrNameLst>
                                          <p:attrName>style.visibility</p:attrName>
                                        </p:attrNameLst>
                                      </p:cBhvr>
                                      <p:to>
                                        <p:strVal val="visible"/>
                                      </p:to>
                                    </p:set>
                                    <p:animEffect transition="in" filter="fade">
                                      <p:cBhvr>
                                        <p:cTn id="17" dur="500"/>
                                        <p:tgtEl>
                                          <p:spTgt spid="56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8"/>
                                        </p:tgtEl>
                                        <p:attrNameLst>
                                          <p:attrName>style.visibility</p:attrName>
                                        </p:attrNameLst>
                                      </p:cBhvr>
                                      <p:to>
                                        <p:strVal val="visible"/>
                                      </p:to>
                                    </p:set>
                                    <p:animEffect transition="in" filter="fade">
                                      <p:cBhvr>
                                        <p:cTn id="22" dur="500"/>
                                        <p:tgtEl>
                                          <p:spTgt spid="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72"/>
        <p:cNvGrpSpPr/>
        <p:nvPr/>
      </p:nvGrpSpPr>
      <p:grpSpPr>
        <a:xfrm>
          <a:off x="0" y="0"/>
          <a:ext cx="0" cy="0"/>
          <a:chOff x="0" y="0"/>
          <a:chExt cx="0" cy="0"/>
        </a:xfrm>
      </p:grpSpPr>
      <p:sp>
        <p:nvSpPr>
          <p:cNvPr id="573" name="Google Shape;573;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endParaRPr/>
          </a:p>
        </p:txBody>
      </p:sp>
      <p:sp>
        <p:nvSpPr>
          <p:cNvPr id="574" name="Google Shape;574;p3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5" name="Google Shape;575;p34"/>
          <p:cNvSpPr/>
          <p:nvPr/>
        </p:nvSpPr>
        <p:spPr>
          <a:xfrm>
            <a:off x="641774" y="623275"/>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6" name="Google Shape;576;p34"/>
          <p:cNvSpPr txBox="1"/>
          <p:nvPr/>
        </p:nvSpPr>
        <p:spPr>
          <a:xfrm>
            <a:off x="548640" y="476885"/>
            <a:ext cx="2988310" cy="66421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1">
                <a:solidFill>
                  <a:srgbClr val="012D86"/>
                </a:solidFill>
                <a:latin typeface="Bell MT"/>
                <a:ea typeface="Bell MT"/>
                <a:cs typeface="Bell MT"/>
                <a:sym typeface="Bell MT"/>
              </a:rPr>
              <a:t>Enum</a:t>
            </a:r>
            <a:endParaRPr sz="4000" b="1">
              <a:solidFill>
                <a:srgbClr val="012D86"/>
              </a:solidFill>
              <a:latin typeface="Bell MT"/>
              <a:ea typeface="Bell MT"/>
              <a:cs typeface="Bell MT"/>
              <a:sym typeface="Bell MT"/>
            </a:endParaRPr>
          </a:p>
        </p:txBody>
      </p:sp>
      <p:cxnSp>
        <p:nvCxnSpPr>
          <p:cNvPr id="577" name="Google Shape;577;p34"/>
          <p:cNvCxnSpPr/>
          <p:nvPr/>
        </p:nvCxnSpPr>
        <p:spPr>
          <a:xfrm>
            <a:off x="4654296" y="1852863"/>
            <a:ext cx="0" cy="3236495"/>
          </a:xfrm>
          <a:prstGeom prst="straightConnector1">
            <a:avLst/>
          </a:prstGeom>
          <a:noFill/>
          <a:ln w="19050" cap="sq" cmpd="sng">
            <a:solidFill>
              <a:srgbClr val="FEFEFE"/>
            </a:solidFill>
            <a:prstDash val="solid"/>
            <a:miter lim="800000"/>
            <a:headEnd type="none" w="sm" len="sm"/>
            <a:tailEnd type="none" w="sm" len="sm"/>
          </a:ln>
        </p:spPr>
      </p:cxnSp>
      <p:sp>
        <p:nvSpPr>
          <p:cNvPr id="578" name="Google Shape;578;p34"/>
          <p:cNvSpPr/>
          <p:nvPr/>
        </p:nvSpPr>
        <p:spPr>
          <a:xfrm>
            <a:off x="680720" y="1353185"/>
            <a:ext cx="7268210" cy="4758690"/>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800100" marR="0" lvl="0" indent="-342900" algn="l" rtl="0">
              <a:lnSpc>
                <a:spcPct val="130000"/>
              </a:lnSpc>
              <a:spcBef>
                <a:spcPts val="0"/>
              </a:spcBef>
              <a:spcAft>
                <a:spcPts val="0"/>
              </a:spcAft>
              <a:buClr>
                <a:schemeClr val="lt1"/>
              </a:buClr>
              <a:buSzPts val="2000"/>
              <a:buFont typeface="Noto Sans Symbols"/>
              <a:buChar char="❑"/>
            </a:pPr>
            <a:r>
              <a:rPr lang="en-US" sz="2000" dirty="0">
                <a:solidFill>
                  <a:schemeClr val="lt1"/>
                </a:solidFill>
                <a:latin typeface="Calibri"/>
                <a:ea typeface="Calibri"/>
                <a:cs typeface="Calibri"/>
                <a:sym typeface="Calibri"/>
              </a:rPr>
              <a:t>An </a:t>
            </a:r>
            <a:r>
              <a:rPr lang="en-US" sz="2000" dirty="0" err="1">
                <a:solidFill>
                  <a:schemeClr val="lt1"/>
                </a:solidFill>
                <a:latin typeface="Calibri"/>
                <a:ea typeface="Calibri"/>
                <a:cs typeface="Calibri"/>
                <a:sym typeface="Calibri"/>
              </a:rPr>
              <a:t>enum</a:t>
            </a:r>
            <a:r>
              <a:rPr lang="en-US" sz="2000" dirty="0">
                <a:solidFill>
                  <a:schemeClr val="lt1"/>
                </a:solidFill>
                <a:latin typeface="Calibri"/>
                <a:ea typeface="Calibri"/>
                <a:cs typeface="Calibri"/>
                <a:sym typeface="Calibri"/>
              </a:rPr>
              <a:t> type is a distinct value type with a set of named constants.</a:t>
            </a:r>
            <a:endParaRPr sz="2000" dirty="0">
              <a:solidFill>
                <a:schemeClr val="lt1"/>
              </a:solidFill>
              <a:latin typeface="Calibri"/>
              <a:ea typeface="Calibri"/>
              <a:cs typeface="Calibri"/>
              <a:sym typeface="Calibri"/>
            </a:endParaRPr>
          </a:p>
          <a:p>
            <a:pPr marL="800100" marR="0" lvl="0" indent="-342900" algn="l" rtl="0">
              <a:lnSpc>
                <a:spcPct val="130000"/>
              </a:lnSpc>
              <a:spcBef>
                <a:spcPts val="0"/>
              </a:spcBef>
              <a:spcAft>
                <a:spcPts val="0"/>
              </a:spcAft>
              <a:buClr>
                <a:schemeClr val="lt1"/>
              </a:buClr>
              <a:buSzPts val="2000"/>
              <a:buFont typeface="Noto Sans Symbols"/>
              <a:buChar char="❑"/>
            </a:pPr>
            <a:r>
              <a:rPr lang="en-US" sz="2000" dirty="0">
                <a:solidFill>
                  <a:schemeClr val="lt1"/>
                </a:solidFill>
                <a:latin typeface="Calibri"/>
                <a:ea typeface="Calibri"/>
                <a:cs typeface="Calibri"/>
                <a:sym typeface="Calibri"/>
              </a:rPr>
              <a:t>The </a:t>
            </a:r>
            <a:r>
              <a:rPr lang="en-US" sz="2000" dirty="0" err="1">
                <a:solidFill>
                  <a:schemeClr val="lt1"/>
                </a:solidFill>
                <a:latin typeface="Calibri"/>
                <a:ea typeface="Calibri"/>
                <a:cs typeface="Calibri"/>
                <a:sym typeface="Calibri"/>
              </a:rPr>
              <a:t>enum</a:t>
            </a:r>
            <a:r>
              <a:rPr lang="en-US" sz="2000" dirty="0">
                <a:solidFill>
                  <a:schemeClr val="lt1"/>
                </a:solidFill>
                <a:latin typeface="Calibri"/>
                <a:ea typeface="Calibri"/>
                <a:cs typeface="Calibri"/>
                <a:sym typeface="Calibri"/>
              </a:rPr>
              <a:t> keyword is used to declare an enumeration.</a:t>
            </a:r>
            <a:endParaRPr sz="2000" dirty="0">
              <a:solidFill>
                <a:schemeClr val="lt1"/>
              </a:solidFill>
              <a:latin typeface="Calibri"/>
              <a:ea typeface="Calibri"/>
              <a:cs typeface="Calibri"/>
              <a:sym typeface="Calibri"/>
            </a:endParaRPr>
          </a:p>
          <a:p>
            <a:pPr marL="800100" marR="0" lvl="0" indent="-342900" algn="l" rtl="0">
              <a:lnSpc>
                <a:spcPct val="130000"/>
              </a:lnSpc>
              <a:spcBef>
                <a:spcPts val="0"/>
              </a:spcBef>
              <a:spcAft>
                <a:spcPts val="0"/>
              </a:spcAft>
              <a:buClr>
                <a:schemeClr val="lt1"/>
              </a:buClr>
              <a:buSzPts val="2000"/>
              <a:buFont typeface="Noto Sans Symbols"/>
              <a:buChar char="❑"/>
            </a:pPr>
            <a:r>
              <a:rPr lang="en-US" sz="2000" dirty="0" err="1">
                <a:solidFill>
                  <a:schemeClr val="lt1"/>
                </a:solidFill>
                <a:latin typeface="Calibri"/>
                <a:ea typeface="Calibri"/>
                <a:cs typeface="Calibri"/>
                <a:sym typeface="Calibri"/>
              </a:rPr>
              <a:t>Enums</a:t>
            </a:r>
            <a:r>
              <a:rPr lang="en-US" sz="2000" dirty="0">
                <a:solidFill>
                  <a:schemeClr val="lt1"/>
                </a:solidFill>
                <a:latin typeface="Calibri"/>
                <a:ea typeface="Calibri"/>
                <a:cs typeface="Calibri"/>
                <a:sym typeface="Calibri"/>
              </a:rPr>
              <a:t> are strongly typed constants. </a:t>
            </a:r>
            <a:endParaRPr sz="2000" dirty="0">
              <a:solidFill>
                <a:schemeClr val="lt1"/>
              </a:solidFill>
              <a:latin typeface="Calibri"/>
              <a:ea typeface="Calibri"/>
              <a:cs typeface="Calibri"/>
              <a:sym typeface="Calibri"/>
            </a:endParaRPr>
          </a:p>
          <a:p>
            <a:pPr marL="800100" marR="0" lvl="0" indent="-342900" algn="l" rtl="0">
              <a:lnSpc>
                <a:spcPct val="130000"/>
              </a:lnSpc>
              <a:spcBef>
                <a:spcPts val="0"/>
              </a:spcBef>
              <a:spcAft>
                <a:spcPts val="0"/>
              </a:spcAft>
              <a:buClr>
                <a:schemeClr val="lt1"/>
              </a:buClr>
              <a:buSzPts val="2000"/>
              <a:buFont typeface="Noto Sans Symbols"/>
              <a:buChar char="❑"/>
            </a:pPr>
            <a:r>
              <a:rPr lang="en-US" sz="2000" dirty="0">
                <a:solidFill>
                  <a:schemeClr val="lt1"/>
                </a:solidFill>
                <a:latin typeface="Calibri"/>
                <a:ea typeface="Calibri"/>
                <a:cs typeface="Calibri"/>
                <a:sym typeface="Calibri"/>
              </a:rPr>
              <a:t>All member of </a:t>
            </a:r>
            <a:r>
              <a:rPr lang="en-US" sz="2000" dirty="0" err="1">
                <a:solidFill>
                  <a:schemeClr val="lt1"/>
                </a:solidFill>
                <a:latin typeface="Calibri"/>
                <a:ea typeface="Calibri"/>
                <a:cs typeface="Calibri"/>
                <a:sym typeface="Calibri"/>
              </a:rPr>
              <a:t>enum</a:t>
            </a:r>
            <a:r>
              <a:rPr lang="en-US" sz="2000" dirty="0">
                <a:solidFill>
                  <a:schemeClr val="lt1"/>
                </a:solidFill>
                <a:latin typeface="Calibri"/>
                <a:ea typeface="Calibri"/>
                <a:cs typeface="Calibri"/>
                <a:sym typeface="Calibri"/>
              </a:rPr>
              <a:t> are of </a:t>
            </a:r>
            <a:r>
              <a:rPr lang="en-US" sz="2000" dirty="0" err="1">
                <a:solidFill>
                  <a:schemeClr val="lt1"/>
                </a:solidFill>
                <a:latin typeface="Calibri"/>
                <a:ea typeface="Calibri"/>
                <a:cs typeface="Calibri"/>
                <a:sym typeface="Calibri"/>
              </a:rPr>
              <a:t>enum</a:t>
            </a:r>
            <a:r>
              <a:rPr lang="en-US" sz="2000" dirty="0">
                <a:solidFill>
                  <a:schemeClr val="lt1"/>
                </a:solidFill>
                <a:latin typeface="Calibri"/>
                <a:ea typeface="Calibri"/>
                <a:cs typeface="Calibri"/>
                <a:sym typeface="Calibri"/>
              </a:rPr>
              <a:t> type.</a:t>
            </a:r>
            <a:endParaRPr sz="2000" dirty="0">
              <a:solidFill>
                <a:schemeClr val="lt1"/>
              </a:solidFill>
              <a:latin typeface="Calibri"/>
              <a:ea typeface="Calibri"/>
              <a:cs typeface="Calibri"/>
              <a:sym typeface="Calibri"/>
            </a:endParaRPr>
          </a:p>
          <a:p>
            <a:pPr marL="800100" marR="0" lvl="0" indent="-342900" algn="l" rtl="0">
              <a:lnSpc>
                <a:spcPct val="130000"/>
              </a:lnSpc>
              <a:spcBef>
                <a:spcPts val="0"/>
              </a:spcBef>
              <a:spcAft>
                <a:spcPts val="0"/>
              </a:spcAft>
              <a:buClr>
                <a:schemeClr val="lt1"/>
              </a:buClr>
              <a:buSzPts val="2000"/>
              <a:buFont typeface="Noto Sans Symbols"/>
              <a:buChar char="❑"/>
            </a:pPr>
            <a:r>
              <a:rPr lang="en-US" sz="2000" dirty="0" err="1">
                <a:solidFill>
                  <a:schemeClr val="lt1"/>
                </a:solidFill>
                <a:latin typeface="Calibri"/>
                <a:ea typeface="Calibri"/>
                <a:cs typeface="Calibri"/>
                <a:sym typeface="Calibri"/>
              </a:rPr>
              <a:t>Enums</a:t>
            </a:r>
            <a:r>
              <a:rPr lang="en-US" sz="2000" dirty="0">
                <a:solidFill>
                  <a:schemeClr val="lt1"/>
                </a:solidFill>
                <a:latin typeface="Calibri"/>
                <a:ea typeface="Calibri"/>
                <a:cs typeface="Calibri"/>
                <a:sym typeface="Calibri"/>
              </a:rPr>
              <a:t> type can be integer (float, </a:t>
            </a:r>
            <a:r>
              <a:rPr lang="en-US" sz="2000" dirty="0" err="1">
                <a:solidFill>
                  <a:schemeClr val="lt1"/>
                </a:solidFill>
                <a:latin typeface="Calibri"/>
                <a:ea typeface="Calibri"/>
                <a:cs typeface="Calibri"/>
                <a:sym typeface="Calibri"/>
              </a:rPr>
              <a:t>int</a:t>
            </a:r>
            <a:r>
              <a:rPr lang="en-US" sz="2000" dirty="0">
                <a:solidFill>
                  <a:schemeClr val="lt1"/>
                </a:solidFill>
                <a:latin typeface="Calibri"/>
                <a:ea typeface="Calibri"/>
                <a:cs typeface="Calibri"/>
                <a:sym typeface="Calibri"/>
              </a:rPr>
              <a:t>, byte, double etc.).</a:t>
            </a:r>
            <a:endParaRPr sz="2000" dirty="0">
              <a:solidFill>
                <a:schemeClr val="lt1"/>
              </a:solidFill>
              <a:latin typeface="Calibri"/>
              <a:ea typeface="Calibri"/>
              <a:cs typeface="Calibri"/>
              <a:sym typeface="Calibri"/>
            </a:endParaRPr>
          </a:p>
          <a:p>
            <a:pPr marL="800100" marR="0" lvl="0" indent="-342900" algn="l" rtl="0">
              <a:lnSpc>
                <a:spcPct val="130000"/>
              </a:lnSpc>
              <a:spcBef>
                <a:spcPts val="0"/>
              </a:spcBef>
              <a:spcAft>
                <a:spcPts val="0"/>
              </a:spcAft>
              <a:buClr>
                <a:schemeClr val="lt1"/>
              </a:buClr>
              <a:buSzPts val="2000"/>
              <a:buFont typeface="Noto Sans Symbols"/>
              <a:buChar char="❑"/>
            </a:pPr>
            <a:r>
              <a:rPr lang="en-US" sz="2000" dirty="0">
                <a:solidFill>
                  <a:schemeClr val="lt1"/>
                </a:solidFill>
                <a:latin typeface="Calibri"/>
                <a:ea typeface="Calibri"/>
                <a:cs typeface="Calibri"/>
                <a:sym typeface="Calibri"/>
              </a:rPr>
              <a:t>The default underlying type of the enumeration element is int. </a:t>
            </a:r>
            <a:endParaRPr sz="2000" dirty="0">
              <a:solidFill>
                <a:schemeClr val="lt1"/>
              </a:solidFill>
              <a:latin typeface="Calibri"/>
              <a:ea typeface="Calibri"/>
              <a:cs typeface="Calibri"/>
              <a:sym typeface="Calibri"/>
            </a:endParaRPr>
          </a:p>
        </p:txBody>
      </p:sp>
      <p:pic>
        <p:nvPicPr>
          <p:cNvPr id="579" name="Google Shape;579;p34" descr="705"/>
          <p:cNvPicPr preferRelativeResize="0"/>
          <p:nvPr/>
        </p:nvPicPr>
        <p:blipFill rotWithShape="1">
          <a:blip r:embed="rId3">
            <a:alphaModFix/>
          </a:blip>
          <a:srcRect/>
          <a:stretch/>
        </p:blipFill>
        <p:spPr>
          <a:xfrm>
            <a:off x="8684260" y="1457325"/>
            <a:ext cx="3150235" cy="4654550"/>
          </a:xfrm>
          <a:prstGeom prst="rect">
            <a:avLst/>
          </a:prstGeom>
          <a:noFill/>
          <a:ln>
            <a:noFill/>
          </a:ln>
        </p:spPr>
      </p:pic>
      <p:pic>
        <p:nvPicPr>
          <p:cNvPr id="580" name="Google Shape;580;p34"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6"/>
                                        </p:tgtEl>
                                        <p:attrNameLst>
                                          <p:attrName>style.visibility</p:attrName>
                                        </p:attrNameLst>
                                      </p:cBhvr>
                                      <p:to>
                                        <p:strVal val="visible"/>
                                      </p:to>
                                    </p:set>
                                    <p:animEffect transition="in" filter="fade">
                                      <p:cBhvr>
                                        <p:cTn id="7" dur="500"/>
                                        <p:tgtEl>
                                          <p:spTgt spid="576"/>
                                        </p:tgtEl>
                                      </p:cBhvr>
                                    </p:animEffect>
                                  </p:childTnLst>
                                </p:cTn>
                              </p:par>
                              <p:par>
                                <p:cTn id="8" presetID="10" presetClass="entr" presetSubtype="0" fill="hold" nodeType="withEffect">
                                  <p:stCondLst>
                                    <p:cond delay="0"/>
                                  </p:stCondLst>
                                  <p:childTnLst>
                                    <p:set>
                                      <p:cBhvr>
                                        <p:cTn id="9" dur="1" fill="hold">
                                          <p:stCondLst>
                                            <p:cond delay="0"/>
                                          </p:stCondLst>
                                        </p:cTn>
                                        <p:tgtEl>
                                          <p:spTgt spid="579"/>
                                        </p:tgtEl>
                                        <p:attrNameLst>
                                          <p:attrName>style.visibility</p:attrName>
                                        </p:attrNameLst>
                                      </p:cBhvr>
                                      <p:to>
                                        <p:strVal val="visible"/>
                                      </p:to>
                                    </p:set>
                                    <p:animEffect transition="in" filter="fade">
                                      <p:cBhvr>
                                        <p:cTn id="10" dur="500"/>
                                        <p:tgtEl>
                                          <p:spTgt spid="57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78"/>
                                        </p:tgtEl>
                                        <p:attrNameLst>
                                          <p:attrName>style.visibility</p:attrName>
                                        </p:attrNameLst>
                                      </p:cBhvr>
                                      <p:to>
                                        <p:strVal val="visible"/>
                                      </p:to>
                                    </p:set>
                                    <p:animEffect transition="in" filter="fade">
                                      <p:cBhvr>
                                        <p:cTn id="15" dur="1000"/>
                                        <p:tgtEl>
                                          <p:spTgt spid="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4"/>
        <p:cNvGrpSpPr/>
        <p:nvPr/>
      </p:nvGrpSpPr>
      <p:grpSpPr>
        <a:xfrm>
          <a:off x="0" y="0"/>
          <a:ext cx="0" cy="0"/>
          <a:chOff x="0" y="0"/>
          <a:chExt cx="0" cy="0"/>
        </a:xfrm>
      </p:grpSpPr>
      <p:sp>
        <p:nvSpPr>
          <p:cNvPr id="585" name="Google Shape;585;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endParaRPr/>
          </a:p>
        </p:txBody>
      </p:sp>
      <p:sp>
        <p:nvSpPr>
          <p:cNvPr id="586" name="Google Shape;586;p35"/>
          <p:cNvSpPr/>
          <p:nvPr/>
        </p:nvSpPr>
        <p:spPr>
          <a:xfrm>
            <a:off x="-1397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7" name="Google Shape;587;p35"/>
          <p:cNvSpPr txBox="1"/>
          <p:nvPr/>
        </p:nvSpPr>
        <p:spPr>
          <a:xfrm>
            <a:off x="321945" y="321945"/>
            <a:ext cx="3141345" cy="73977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4000" b="1">
                <a:solidFill>
                  <a:srgbClr val="002060"/>
                </a:solidFill>
                <a:latin typeface="Bell MT"/>
                <a:ea typeface="Bell MT"/>
                <a:cs typeface="Bell MT"/>
                <a:sym typeface="Bell MT"/>
              </a:rPr>
              <a:t>Enum</a:t>
            </a:r>
            <a:endParaRPr sz="4000" b="1">
              <a:solidFill>
                <a:srgbClr val="002060"/>
              </a:solidFill>
              <a:latin typeface="Bell MT"/>
              <a:ea typeface="Bell MT"/>
              <a:cs typeface="Bell MT"/>
              <a:sym typeface="Bell MT"/>
            </a:endParaRPr>
          </a:p>
        </p:txBody>
      </p:sp>
      <p:cxnSp>
        <p:nvCxnSpPr>
          <p:cNvPr id="588" name="Google Shape;588;p35"/>
          <p:cNvCxnSpPr/>
          <p:nvPr/>
        </p:nvCxnSpPr>
        <p:spPr>
          <a:xfrm>
            <a:off x="4654296" y="1852863"/>
            <a:ext cx="0" cy="3236495"/>
          </a:xfrm>
          <a:prstGeom prst="straightConnector1">
            <a:avLst/>
          </a:prstGeom>
          <a:noFill/>
          <a:ln w="19050" cap="sq" cmpd="sng">
            <a:solidFill>
              <a:srgbClr val="FEFEFE"/>
            </a:solidFill>
            <a:prstDash val="solid"/>
            <a:miter lim="800000"/>
            <a:headEnd type="none" w="sm" len="sm"/>
            <a:tailEnd type="none" w="sm" len="sm"/>
          </a:ln>
        </p:spPr>
      </p:cxnSp>
      <p:sp>
        <p:nvSpPr>
          <p:cNvPr id="589" name="Google Shape;589;p35"/>
          <p:cNvSpPr/>
          <p:nvPr/>
        </p:nvSpPr>
        <p:spPr>
          <a:xfrm>
            <a:off x="642620" y="1229995"/>
            <a:ext cx="5888355" cy="3519805"/>
          </a:xfrm>
          <a:prstGeom prst="roundRect">
            <a:avLst>
              <a:gd name="adj" fmla="val 16667"/>
            </a:avLst>
          </a:prstGeom>
          <a:gradFill>
            <a:gsLst>
              <a:gs pos="0">
                <a:srgbClr val="012D86"/>
              </a:gs>
              <a:gs pos="100000">
                <a:srgbClr val="0E2557"/>
              </a:gs>
            </a:gsLst>
            <a:lin ang="0" scaled="0"/>
          </a:gra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685800" marR="0" lvl="0" indent="-342900" algn="l" rtl="0">
              <a:lnSpc>
                <a:spcPct val="130000"/>
              </a:lnSpc>
              <a:spcBef>
                <a:spcPts val="0"/>
              </a:spcBef>
              <a:spcAft>
                <a:spcPts val="0"/>
              </a:spcAft>
              <a:buClr>
                <a:schemeClr val="lt1"/>
              </a:buClr>
              <a:buSzPts val="1600"/>
              <a:buFont typeface="Noto Sans Symbols"/>
              <a:buChar char="❑"/>
            </a:pPr>
            <a:r>
              <a:rPr lang="en-US" sz="1600" dirty="0">
                <a:solidFill>
                  <a:schemeClr val="lt1"/>
                </a:solidFill>
                <a:latin typeface="Comic Sans MS"/>
                <a:ea typeface="Comic Sans MS"/>
                <a:cs typeface="Comic Sans MS"/>
                <a:sym typeface="Comic Sans MS"/>
              </a:rPr>
              <a:t>By default, the first enumerator has the value 0, and the value of each successive enumerator is increased by 1.</a:t>
            </a:r>
            <a:endParaRPr sz="1600" dirty="0">
              <a:solidFill>
                <a:schemeClr val="lt1"/>
              </a:solidFill>
              <a:latin typeface="Comic Sans MS"/>
              <a:ea typeface="Comic Sans MS"/>
              <a:cs typeface="Comic Sans MS"/>
              <a:sym typeface="Comic Sans MS"/>
            </a:endParaRPr>
          </a:p>
          <a:p>
            <a:pPr marL="685800" marR="0" lvl="0" indent="-342900" algn="l" rtl="0">
              <a:lnSpc>
                <a:spcPct val="130000"/>
              </a:lnSpc>
              <a:spcBef>
                <a:spcPts val="0"/>
              </a:spcBef>
              <a:spcAft>
                <a:spcPts val="0"/>
              </a:spcAft>
              <a:buClr>
                <a:schemeClr val="lt1"/>
              </a:buClr>
              <a:buSzPts val="1600"/>
              <a:buFont typeface="Noto Sans Symbols"/>
              <a:buChar char="❑"/>
            </a:pPr>
            <a:r>
              <a:rPr lang="en-US" sz="1600" dirty="0">
                <a:solidFill>
                  <a:schemeClr val="lt1"/>
                </a:solidFill>
                <a:latin typeface="Comic Sans MS"/>
                <a:ea typeface="Comic Sans MS"/>
                <a:cs typeface="Comic Sans MS"/>
                <a:sym typeface="Comic Sans MS"/>
              </a:rPr>
              <a:t>Enumerations (</a:t>
            </a:r>
            <a:r>
              <a:rPr lang="en-US" sz="1600" dirty="0" err="1">
                <a:solidFill>
                  <a:schemeClr val="lt1"/>
                </a:solidFill>
                <a:latin typeface="Comic Sans MS"/>
                <a:ea typeface="Comic Sans MS"/>
                <a:cs typeface="Comic Sans MS"/>
                <a:sym typeface="Comic Sans MS"/>
              </a:rPr>
              <a:t>enums</a:t>
            </a:r>
            <a:r>
              <a:rPr lang="en-US" sz="1600" dirty="0">
                <a:solidFill>
                  <a:schemeClr val="lt1"/>
                </a:solidFill>
                <a:latin typeface="Comic Sans MS"/>
                <a:ea typeface="Comic Sans MS"/>
                <a:cs typeface="Comic Sans MS"/>
                <a:sym typeface="Comic Sans MS"/>
              </a:rPr>
              <a:t>) make your code much more readable and understandable.</a:t>
            </a:r>
            <a:endParaRPr sz="1600" dirty="0">
              <a:solidFill>
                <a:schemeClr val="lt1"/>
              </a:solidFill>
              <a:latin typeface="Comic Sans MS"/>
              <a:ea typeface="Comic Sans MS"/>
              <a:cs typeface="Comic Sans MS"/>
              <a:sym typeface="Comic Sans MS"/>
            </a:endParaRPr>
          </a:p>
          <a:p>
            <a:pPr marL="685800" marR="0" lvl="0" indent="-342900" algn="l" rtl="0">
              <a:lnSpc>
                <a:spcPct val="130000"/>
              </a:lnSpc>
              <a:spcBef>
                <a:spcPts val="0"/>
              </a:spcBef>
              <a:spcAft>
                <a:spcPts val="0"/>
              </a:spcAft>
              <a:buClr>
                <a:schemeClr val="lt1"/>
              </a:buClr>
              <a:buSzPts val="1600"/>
              <a:buFont typeface="Noto Sans Symbols"/>
              <a:buChar char="❑"/>
            </a:pPr>
            <a:r>
              <a:rPr lang="en-US" sz="1600" dirty="0">
                <a:solidFill>
                  <a:schemeClr val="lt1"/>
                </a:solidFill>
                <a:latin typeface="Comic Sans MS"/>
                <a:ea typeface="Comic Sans MS"/>
                <a:cs typeface="Comic Sans MS"/>
                <a:sym typeface="Comic Sans MS"/>
              </a:rPr>
              <a:t>Every </a:t>
            </a:r>
            <a:r>
              <a:rPr lang="en-US" sz="1600" dirty="0" err="1">
                <a:solidFill>
                  <a:schemeClr val="lt1"/>
                </a:solidFill>
                <a:latin typeface="Comic Sans MS"/>
                <a:ea typeface="Comic Sans MS"/>
                <a:cs typeface="Comic Sans MS"/>
                <a:sym typeface="Comic Sans MS"/>
              </a:rPr>
              <a:t>enum</a:t>
            </a:r>
            <a:r>
              <a:rPr lang="en-US" sz="1600" dirty="0">
                <a:solidFill>
                  <a:schemeClr val="lt1"/>
                </a:solidFill>
                <a:latin typeface="Comic Sans MS"/>
                <a:ea typeface="Comic Sans MS"/>
                <a:cs typeface="Comic Sans MS"/>
                <a:sym typeface="Comic Sans MS"/>
              </a:rPr>
              <a:t> type automatically derives from </a:t>
            </a:r>
            <a:r>
              <a:rPr lang="en-US" sz="1600" dirty="0" err="1">
                <a:solidFill>
                  <a:schemeClr val="lt1"/>
                </a:solidFill>
                <a:latin typeface="Comic Sans MS"/>
                <a:ea typeface="Comic Sans MS"/>
                <a:cs typeface="Comic Sans MS"/>
                <a:sym typeface="Comic Sans MS"/>
              </a:rPr>
              <a:t>System.Enum</a:t>
            </a:r>
            <a:endParaRPr sz="1600" dirty="0">
              <a:solidFill>
                <a:schemeClr val="lt1"/>
              </a:solidFill>
              <a:latin typeface="Comic Sans MS"/>
              <a:ea typeface="Comic Sans MS"/>
              <a:cs typeface="Comic Sans MS"/>
              <a:sym typeface="Comic Sans MS"/>
            </a:endParaRPr>
          </a:p>
        </p:txBody>
      </p:sp>
      <p:pic>
        <p:nvPicPr>
          <p:cNvPr id="590" name="Google Shape;590;p35" descr="42430"/>
          <p:cNvPicPr preferRelativeResize="0">
            <a:picLocks noGrp="1"/>
          </p:cNvPicPr>
          <p:nvPr>
            <p:ph type="body" idx="2"/>
          </p:nvPr>
        </p:nvPicPr>
        <p:blipFill rotWithShape="1">
          <a:blip r:embed="rId3">
            <a:alphaModFix/>
          </a:blip>
          <a:srcRect/>
          <a:stretch/>
        </p:blipFill>
        <p:spPr>
          <a:xfrm>
            <a:off x="6938010" y="1229995"/>
            <a:ext cx="4172585" cy="4413250"/>
          </a:xfrm>
          <a:prstGeom prst="rect">
            <a:avLst/>
          </a:prstGeom>
          <a:noFill/>
          <a:ln>
            <a:noFill/>
          </a:ln>
        </p:spPr>
      </p:pic>
      <p:sp>
        <p:nvSpPr>
          <p:cNvPr id="591" name="Google Shape;591;p35"/>
          <p:cNvSpPr txBox="1">
            <a:spLocks noGrp="1"/>
          </p:cNvSpPr>
          <p:nvPr>
            <p:ph type="body" idx="1"/>
          </p:nvPr>
        </p:nvSpPr>
        <p:spPr>
          <a:xfrm>
            <a:off x="7265670" y="2461895"/>
            <a:ext cx="4088130" cy="2018665"/>
          </a:xfrm>
          <a:prstGeom prst="rect">
            <a:avLst/>
          </a:prstGeom>
          <a:noFill/>
          <a:ln>
            <a:noFill/>
          </a:ln>
        </p:spPr>
        <p:txBody>
          <a:bodyPr spcFirstLastPara="1" wrap="square" lIns="91425" tIns="45700" rIns="91425" bIns="45700" anchor="ctr" anchorCtr="0">
            <a:noAutofit/>
          </a:bodyPr>
          <a:lstStyle/>
          <a:p>
            <a:pPr marL="342900" lvl="0" indent="0" algn="l" rtl="0">
              <a:lnSpc>
                <a:spcPct val="90000"/>
              </a:lnSpc>
              <a:spcBef>
                <a:spcPts val="0"/>
              </a:spcBef>
              <a:spcAft>
                <a:spcPts val="0"/>
              </a:spcAft>
              <a:buClr>
                <a:srgbClr val="002060"/>
              </a:buClr>
              <a:buSzPts val="1600"/>
              <a:buNone/>
            </a:pPr>
            <a:r>
              <a:rPr lang="en-US" sz="1600" dirty="0">
                <a:solidFill>
                  <a:srgbClr val="002060"/>
                </a:solidFill>
                <a:latin typeface="Comic Sans MS"/>
                <a:ea typeface="Comic Sans MS"/>
                <a:cs typeface="Comic Sans MS"/>
                <a:sym typeface="Comic Sans MS"/>
              </a:rPr>
              <a:t>Syntax:</a:t>
            </a:r>
            <a:endParaRPr sz="1600" dirty="0">
              <a:solidFill>
                <a:srgbClr val="002060"/>
              </a:solidFill>
              <a:latin typeface="Comic Sans MS"/>
              <a:ea typeface="Comic Sans MS"/>
              <a:cs typeface="Comic Sans MS"/>
              <a:sym typeface="Comic Sans MS"/>
            </a:endParaRPr>
          </a:p>
          <a:p>
            <a:pPr marL="342900" lvl="0" indent="0" algn="l" rtl="0">
              <a:lnSpc>
                <a:spcPct val="90000"/>
              </a:lnSpc>
              <a:spcBef>
                <a:spcPts val="1000"/>
              </a:spcBef>
              <a:spcAft>
                <a:spcPts val="0"/>
              </a:spcAft>
              <a:buClr>
                <a:srgbClr val="002060"/>
              </a:buClr>
              <a:buSzPts val="1600"/>
              <a:buNone/>
            </a:pPr>
            <a:r>
              <a:rPr lang="en-US" sz="1600" dirty="0">
                <a:solidFill>
                  <a:srgbClr val="002060"/>
                </a:solidFill>
                <a:latin typeface="Comic Sans MS"/>
                <a:ea typeface="Comic Sans MS"/>
                <a:cs typeface="Comic Sans MS"/>
                <a:sym typeface="Comic Sans MS"/>
              </a:rPr>
              <a:t>An </a:t>
            </a:r>
            <a:r>
              <a:rPr lang="en-US" sz="1600" dirty="0" err="1">
                <a:solidFill>
                  <a:srgbClr val="002060"/>
                </a:solidFill>
                <a:latin typeface="Comic Sans MS"/>
                <a:ea typeface="Comic Sans MS"/>
                <a:cs typeface="Comic Sans MS"/>
                <a:sym typeface="Comic Sans MS"/>
              </a:rPr>
              <a:t>enum</a:t>
            </a:r>
            <a:r>
              <a:rPr lang="en-US" sz="1600" dirty="0">
                <a:solidFill>
                  <a:srgbClr val="002060"/>
                </a:solidFill>
                <a:latin typeface="Comic Sans MS"/>
                <a:ea typeface="Comic Sans MS"/>
                <a:cs typeface="Comic Sans MS"/>
                <a:sym typeface="Comic Sans MS"/>
              </a:rPr>
              <a:t> is declared as follows:</a:t>
            </a:r>
            <a:endParaRPr sz="1600" dirty="0">
              <a:solidFill>
                <a:srgbClr val="002060"/>
              </a:solidFill>
              <a:latin typeface="Comic Sans MS"/>
              <a:ea typeface="Comic Sans MS"/>
              <a:cs typeface="Comic Sans MS"/>
              <a:sym typeface="Comic Sans MS"/>
            </a:endParaRPr>
          </a:p>
          <a:p>
            <a:pPr marL="342900" lvl="0" indent="0" algn="l" rtl="0">
              <a:lnSpc>
                <a:spcPct val="90000"/>
              </a:lnSpc>
              <a:spcBef>
                <a:spcPts val="1000"/>
              </a:spcBef>
              <a:spcAft>
                <a:spcPts val="0"/>
              </a:spcAft>
              <a:buClr>
                <a:srgbClr val="002060"/>
              </a:buClr>
              <a:buSzPts val="1600"/>
              <a:buNone/>
            </a:pPr>
            <a:r>
              <a:rPr lang="en-US" sz="1600" dirty="0">
                <a:solidFill>
                  <a:srgbClr val="002060"/>
                </a:solidFill>
                <a:latin typeface="Comic Sans MS"/>
                <a:ea typeface="Comic Sans MS"/>
                <a:cs typeface="Comic Sans MS"/>
                <a:sym typeface="Comic Sans MS"/>
              </a:rPr>
              <a:t>[modifiers] </a:t>
            </a:r>
            <a:r>
              <a:rPr lang="en-US" sz="1600" dirty="0" err="1">
                <a:solidFill>
                  <a:srgbClr val="002060"/>
                </a:solidFill>
                <a:latin typeface="Comic Sans MS"/>
                <a:ea typeface="Comic Sans MS"/>
                <a:cs typeface="Comic Sans MS"/>
                <a:sym typeface="Comic Sans MS"/>
              </a:rPr>
              <a:t>enum</a:t>
            </a:r>
            <a:r>
              <a:rPr lang="en-US" sz="1600" dirty="0">
                <a:solidFill>
                  <a:srgbClr val="002060"/>
                </a:solidFill>
                <a:latin typeface="Comic Sans MS"/>
                <a:ea typeface="Comic Sans MS"/>
                <a:cs typeface="Comic Sans MS"/>
                <a:sym typeface="Comic Sans MS"/>
              </a:rPr>
              <a:t> identifier</a:t>
            </a:r>
            <a:endParaRPr sz="1600" dirty="0">
              <a:solidFill>
                <a:srgbClr val="002060"/>
              </a:solidFill>
              <a:latin typeface="Comic Sans MS"/>
              <a:ea typeface="Comic Sans MS"/>
              <a:cs typeface="Comic Sans MS"/>
              <a:sym typeface="Comic Sans MS"/>
            </a:endParaRPr>
          </a:p>
          <a:p>
            <a:pPr marL="342900" lvl="0" indent="0" algn="l" rtl="0">
              <a:lnSpc>
                <a:spcPct val="90000"/>
              </a:lnSpc>
              <a:spcBef>
                <a:spcPts val="1000"/>
              </a:spcBef>
              <a:spcAft>
                <a:spcPts val="0"/>
              </a:spcAft>
              <a:buClr>
                <a:srgbClr val="002060"/>
              </a:buClr>
              <a:buSzPts val="1600"/>
              <a:buNone/>
            </a:pPr>
            <a:r>
              <a:rPr lang="en-US" sz="1600" dirty="0">
                <a:solidFill>
                  <a:srgbClr val="002060"/>
                </a:solidFill>
                <a:latin typeface="Comic Sans MS"/>
                <a:ea typeface="Comic Sans MS"/>
                <a:cs typeface="Comic Sans MS"/>
                <a:sym typeface="Comic Sans MS"/>
              </a:rPr>
              <a:t>     { </a:t>
            </a:r>
            <a:endParaRPr sz="1600" dirty="0">
              <a:solidFill>
                <a:srgbClr val="002060"/>
              </a:solidFill>
              <a:latin typeface="Comic Sans MS"/>
              <a:ea typeface="Comic Sans MS"/>
              <a:cs typeface="Comic Sans MS"/>
              <a:sym typeface="Comic Sans MS"/>
            </a:endParaRPr>
          </a:p>
          <a:p>
            <a:pPr marL="342900" lvl="0" indent="0" algn="l" rtl="0">
              <a:lnSpc>
                <a:spcPct val="90000"/>
              </a:lnSpc>
              <a:spcBef>
                <a:spcPts val="1000"/>
              </a:spcBef>
              <a:spcAft>
                <a:spcPts val="0"/>
              </a:spcAft>
              <a:buClr>
                <a:srgbClr val="002060"/>
              </a:buClr>
              <a:buSzPts val="1600"/>
              <a:buNone/>
            </a:pPr>
            <a:r>
              <a:rPr lang="en-US" sz="1600" dirty="0">
                <a:solidFill>
                  <a:srgbClr val="002060"/>
                </a:solidFill>
                <a:latin typeface="Comic Sans MS"/>
                <a:ea typeface="Comic Sans MS"/>
                <a:cs typeface="Comic Sans MS"/>
                <a:sym typeface="Comic Sans MS"/>
              </a:rPr>
              <a:t>        enumerator-list [,]</a:t>
            </a:r>
            <a:endParaRPr sz="1600" dirty="0">
              <a:solidFill>
                <a:srgbClr val="002060"/>
              </a:solidFill>
              <a:latin typeface="Comic Sans MS"/>
              <a:ea typeface="Comic Sans MS"/>
              <a:cs typeface="Comic Sans MS"/>
              <a:sym typeface="Comic Sans MS"/>
            </a:endParaRPr>
          </a:p>
          <a:p>
            <a:pPr marL="342900" lvl="0" indent="0" algn="l" rtl="0">
              <a:lnSpc>
                <a:spcPct val="90000"/>
              </a:lnSpc>
              <a:spcBef>
                <a:spcPts val="1000"/>
              </a:spcBef>
              <a:spcAft>
                <a:spcPts val="0"/>
              </a:spcAft>
              <a:buClr>
                <a:srgbClr val="002060"/>
              </a:buClr>
              <a:buSzPts val="1600"/>
              <a:buNone/>
            </a:pPr>
            <a:r>
              <a:rPr lang="en-US" sz="1600" dirty="0">
                <a:solidFill>
                  <a:srgbClr val="002060"/>
                </a:solidFill>
                <a:latin typeface="Comic Sans MS"/>
                <a:ea typeface="Comic Sans MS"/>
                <a:cs typeface="Comic Sans MS"/>
                <a:sym typeface="Comic Sans MS"/>
              </a:rPr>
              <a:t>     }</a:t>
            </a:r>
            <a:endParaRPr sz="1600" dirty="0">
              <a:solidFill>
                <a:srgbClr val="002060"/>
              </a:solidFill>
              <a:latin typeface="Comic Sans MS"/>
              <a:ea typeface="Comic Sans MS"/>
              <a:cs typeface="Comic Sans MS"/>
              <a:sym typeface="Comic Sans MS"/>
            </a:endParaRPr>
          </a:p>
          <a:p>
            <a:pPr marL="571500" lvl="0" indent="-165100" algn="l" rtl="0">
              <a:lnSpc>
                <a:spcPct val="90000"/>
              </a:lnSpc>
              <a:spcBef>
                <a:spcPts val="1000"/>
              </a:spcBef>
              <a:spcAft>
                <a:spcPts val="0"/>
              </a:spcAft>
              <a:buClr>
                <a:schemeClr val="lt1"/>
              </a:buClr>
              <a:buSzPts val="1000"/>
              <a:buNone/>
            </a:pPr>
            <a:endParaRPr sz="1000" dirty="0">
              <a:solidFill>
                <a:srgbClr val="002060"/>
              </a:solidFill>
              <a:latin typeface="Comic Sans MS"/>
              <a:ea typeface="Comic Sans MS"/>
              <a:cs typeface="Comic Sans MS"/>
              <a:sym typeface="Comic Sans MS"/>
            </a:endParaRPr>
          </a:p>
          <a:p>
            <a:pPr marL="571500" lvl="0" indent="-165100" algn="l" rtl="0">
              <a:lnSpc>
                <a:spcPct val="90000"/>
              </a:lnSpc>
              <a:spcBef>
                <a:spcPts val="1000"/>
              </a:spcBef>
              <a:spcAft>
                <a:spcPts val="0"/>
              </a:spcAft>
              <a:buClr>
                <a:schemeClr val="lt1"/>
              </a:buClr>
              <a:buSzPts val="1000"/>
              <a:buNone/>
            </a:pPr>
            <a:endParaRPr sz="1000" dirty="0">
              <a:solidFill>
                <a:srgbClr val="002060"/>
              </a:solidFill>
              <a:latin typeface="Comic Sans MS"/>
              <a:ea typeface="Comic Sans MS"/>
              <a:cs typeface="Comic Sans MS"/>
              <a:sym typeface="Comic Sans MS"/>
            </a:endParaRPr>
          </a:p>
        </p:txBody>
      </p:sp>
      <p:pic>
        <p:nvPicPr>
          <p:cNvPr id="592" name="Google Shape;592;p35"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7"/>
                                        </p:tgtEl>
                                        <p:attrNameLst>
                                          <p:attrName>style.visibility</p:attrName>
                                        </p:attrNameLst>
                                      </p:cBhvr>
                                      <p:to>
                                        <p:strVal val="visible"/>
                                      </p:to>
                                    </p:set>
                                    <p:animEffect transition="in" filter="fade">
                                      <p:cBhvr>
                                        <p:cTn id="7" dur="500"/>
                                        <p:tgtEl>
                                          <p:spTgt spid="5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9"/>
                                        </p:tgtEl>
                                        <p:attrNameLst>
                                          <p:attrName>style.visibility</p:attrName>
                                        </p:attrNameLst>
                                      </p:cBhvr>
                                      <p:to>
                                        <p:strVal val="visible"/>
                                      </p:to>
                                    </p:set>
                                    <p:animEffect transition="in" filter="fade">
                                      <p:cBhvr>
                                        <p:cTn id="12" dur="1000"/>
                                        <p:tgtEl>
                                          <p:spTgt spid="5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0"/>
                                        </p:tgtEl>
                                        <p:attrNameLst>
                                          <p:attrName>style.visibility</p:attrName>
                                        </p:attrNameLst>
                                      </p:cBhvr>
                                      <p:to>
                                        <p:strVal val="visible"/>
                                      </p:to>
                                    </p:set>
                                    <p:animEffect transition="in" filter="fade">
                                      <p:cBhvr>
                                        <p:cTn id="17" dur="500"/>
                                        <p:tgtEl>
                                          <p:spTgt spid="590"/>
                                        </p:tgtEl>
                                      </p:cBhvr>
                                    </p:animEffect>
                                  </p:childTnLst>
                                </p:cTn>
                              </p:par>
                              <p:par>
                                <p:cTn id="18" presetID="10" presetClass="entr" presetSubtype="0" fill="hold" nodeType="withEffect">
                                  <p:stCondLst>
                                    <p:cond delay="0"/>
                                  </p:stCondLst>
                                  <p:childTnLst>
                                    <p:set>
                                      <p:cBhvr>
                                        <p:cTn id="19" dur="1" fill="hold">
                                          <p:stCondLst>
                                            <p:cond delay="0"/>
                                          </p:stCondLst>
                                        </p:cTn>
                                        <p:tgtEl>
                                          <p:spTgt spid="591">
                                            <p:txEl>
                                              <p:pRg st="0" end="0"/>
                                            </p:txEl>
                                          </p:spTgt>
                                        </p:tgtEl>
                                        <p:attrNameLst>
                                          <p:attrName>style.visibility</p:attrName>
                                        </p:attrNameLst>
                                      </p:cBhvr>
                                      <p:to>
                                        <p:strVal val="visible"/>
                                      </p:to>
                                    </p:set>
                                    <p:animEffect transition="in" filter="fade">
                                      <p:cBhvr>
                                        <p:cTn id="20" dur="500"/>
                                        <p:tgtEl>
                                          <p:spTgt spid="591">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91">
                                            <p:txEl>
                                              <p:pRg st="1" end="1"/>
                                            </p:txEl>
                                          </p:spTgt>
                                        </p:tgtEl>
                                        <p:attrNameLst>
                                          <p:attrName>style.visibility</p:attrName>
                                        </p:attrNameLst>
                                      </p:cBhvr>
                                      <p:to>
                                        <p:strVal val="visible"/>
                                      </p:to>
                                    </p:set>
                                    <p:animEffect transition="in" filter="fade">
                                      <p:cBhvr>
                                        <p:cTn id="23" dur="500"/>
                                        <p:tgtEl>
                                          <p:spTgt spid="591">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91">
                                            <p:txEl>
                                              <p:pRg st="2" end="2"/>
                                            </p:txEl>
                                          </p:spTgt>
                                        </p:tgtEl>
                                        <p:attrNameLst>
                                          <p:attrName>style.visibility</p:attrName>
                                        </p:attrNameLst>
                                      </p:cBhvr>
                                      <p:to>
                                        <p:strVal val="visible"/>
                                      </p:to>
                                    </p:set>
                                    <p:animEffect transition="in" filter="fade">
                                      <p:cBhvr>
                                        <p:cTn id="26" dur="500"/>
                                        <p:tgtEl>
                                          <p:spTgt spid="591">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91">
                                            <p:txEl>
                                              <p:pRg st="3" end="3"/>
                                            </p:txEl>
                                          </p:spTgt>
                                        </p:tgtEl>
                                        <p:attrNameLst>
                                          <p:attrName>style.visibility</p:attrName>
                                        </p:attrNameLst>
                                      </p:cBhvr>
                                      <p:to>
                                        <p:strVal val="visible"/>
                                      </p:to>
                                    </p:set>
                                    <p:animEffect transition="in" filter="fade">
                                      <p:cBhvr>
                                        <p:cTn id="29" dur="500"/>
                                        <p:tgtEl>
                                          <p:spTgt spid="591">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91">
                                            <p:txEl>
                                              <p:pRg st="4" end="4"/>
                                            </p:txEl>
                                          </p:spTgt>
                                        </p:tgtEl>
                                        <p:attrNameLst>
                                          <p:attrName>style.visibility</p:attrName>
                                        </p:attrNameLst>
                                      </p:cBhvr>
                                      <p:to>
                                        <p:strVal val="visible"/>
                                      </p:to>
                                    </p:set>
                                    <p:animEffect transition="in" filter="fade">
                                      <p:cBhvr>
                                        <p:cTn id="32" dur="500"/>
                                        <p:tgtEl>
                                          <p:spTgt spid="591">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91">
                                            <p:txEl>
                                              <p:pRg st="5" end="5"/>
                                            </p:txEl>
                                          </p:spTgt>
                                        </p:tgtEl>
                                        <p:attrNameLst>
                                          <p:attrName>style.visibility</p:attrName>
                                        </p:attrNameLst>
                                      </p:cBhvr>
                                      <p:to>
                                        <p:strVal val="visible"/>
                                      </p:to>
                                    </p:set>
                                    <p:animEffect transition="in" filter="fade">
                                      <p:cBhvr>
                                        <p:cTn id="35" dur="500"/>
                                        <p:tgtEl>
                                          <p:spTgt spid="591">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91">
                                            <p:txEl>
                                              <p:pRg st="6" end="6"/>
                                            </p:txEl>
                                          </p:spTgt>
                                        </p:tgtEl>
                                        <p:attrNameLst>
                                          <p:attrName>style.visibility</p:attrName>
                                        </p:attrNameLst>
                                      </p:cBhvr>
                                      <p:to>
                                        <p:strVal val="visible"/>
                                      </p:to>
                                    </p:set>
                                    <p:animEffect transition="in" filter="fade">
                                      <p:cBhvr>
                                        <p:cTn id="38" dur="500"/>
                                        <p:tgtEl>
                                          <p:spTgt spid="591">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91">
                                            <p:txEl>
                                              <p:pRg st="7" end="7"/>
                                            </p:txEl>
                                          </p:spTgt>
                                        </p:tgtEl>
                                        <p:attrNameLst>
                                          <p:attrName>style.visibility</p:attrName>
                                        </p:attrNameLst>
                                      </p:cBhvr>
                                      <p:to>
                                        <p:strVal val="visible"/>
                                      </p:to>
                                    </p:set>
                                    <p:animEffect transition="in" filter="fade">
                                      <p:cBhvr>
                                        <p:cTn id="41" dur="500"/>
                                        <p:tgtEl>
                                          <p:spTgt spid="5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2601</Words>
  <Application>Microsoft Office PowerPoint</Application>
  <PresentationFormat>Widescreen</PresentationFormat>
  <Paragraphs>314</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Bell MT</vt:lpstr>
      <vt:lpstr>Noto Sans Symbols</vt:lpstr>
      <vt:lpstr>Calibri</vt:lpstr>
      <vt:lpstr>Wingdings</vt:lpstr>
      <vt:lpstr>Comic Sans MS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Apsara</cp:lastModifiedBy>
  <cp:revision>21</cp:revision>
  <dcterms:created xsi:type="dcterms:W3CDTF">2023-04-18T11:03:00Z</dcterms:created>
  <dcterms:modified xsi:type="dcterms:W3CDTF">2024-03-04T11:51:08Z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4F73FDE7A8E14B4B9AE79072ECD6118E</vt:lpwstr>
  </property>
  <property fmtid="{D5CDD505-2E9C-101B-9397-08002B2CF9AE}" pid="3" name="KSOProductBuildVer">
    <vt:lpwstr>1033-11.2.0.11537</vt:lpwstr>
  </property>
</Properties>
</file>