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Roboto"/>
      <p:regular r:id="rId23"/>
      <p:bold r:id="rId24"/>
      <p:italic r:id="rId25"/>
      <p:boldItalic r:id="rId26"/>
    </p:embeddedFont>
    <p:embeddedFont>
      <p:font typeface="Bell M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NZo/BdzzlUGKVgEqo3rnNWlps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BellMT-bold.fntdata"/><Relationship Id="rId27" Type="http://schemas.openxmlformats.org/officeDocument/2006/relationships/font" Target="fonts/BellMT-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ellMT-italic.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BellMT-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500"/>
              <a:t>Hello..welcome to aitrich academy.Today we are discussing about the topic DDL that is data </a:t>
            </a:r>
            <a:r>
              <a:rPr lang="en-US" sz="1500"/>
              <a:t>definition</a:t>
            </a:r>
            <a:r>
              <a:rPr lang="en-US" sz="1500"/>
              <a:t> language.</a:t>
            </a:r>
            <a:r>
              <a:rPr lang="en-US" sz="1600">
                <a:solidFill>
                  <a:srgbClr val="0D0D0D"/>
                </a:solidFill>
                <a:highlight>
                  <a:srgbClr val="FFFFFF"/>
                </a:highlight>
                <a:latin typeface="Roboto"/>
                <a:ea typeface="Roboto"/>
                <a:cs typeface="Roboto"/>
                <a:sym typeface="Roboto"/>
              </a:rPr>
              <a:t>e, and it's a subset of SQL (Structured Query Language) used to define and manage the structure of a database. Essentially, DDL allows you to create, modify, and delete database objects such as tables, indexes, views, and schemas.DDL commands are powerful tools for database administrators and developers to manage the structure of a database and ensure it meets the requirements of an application.</a:t>
            </a:r>
            <a:endParaRPr sz="1500"/>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Let’s talk </a:t>
            </a:r>
            <a:r>
              <a:rPr lang="en-US"/>
              <a:t>with DDL.</a:t>
            </a:r>
            <a:r>
              <a:rPr lang="en-US" sz="1200">
                <a:solidFill>
                  <a:srgbClr val="0D0D0D"/>
                </a:solidFill>
                <a:highlight>
                  <a:srgbClr val="FFFFFF"/>
                </a:highlight>
                <a:latin typeface="Roboto"/>
                <a:ea typeface="Roboto"/>
                <a:cs typeface="Roboto"/>
                <a:sym typeface="Roboto"/>
              </a:rPr>
              <a:t>DDL commands are subset of SQL Language.DDL are powerful tools for database administrators and developers to manage the structure of a database and ensure it meets the requirements of an application used for defining and managing the structure of a database.DDL, or Data Definition Language, is a set of SQL commands used to define, modify, and delete the structure of a database. It includes commands like CREATE (to create new database objects), ALTER (to modify existing objects), DROP (to delete objects), and others. DDL is crucial for managing the schema of a database and ensuring its integrity and organization.Exactly! You've captured the essence of DDL perfectly. Its primary purpose is indeed to specify the schema or structure of the database and its objects. With DDL, you can define the layout of tables, the relationships between them, constraints, indexes, and other properties that dictate how data is organized and stored in the database.</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f0e9eed0a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f0e9eed0a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Main DDL Commands are </a:t>
            </a:r>
            <a:r>
              <a:rPr lang="en-US">
                <a:solidFill>
                  <a:schemeClr val="dk1"/>
                </a:solidFill>
              </a:rPr>
              <a:t> CREATE,ALTER,DROP,TRUNCATE,COMMENT,RENAME we will  explain on the next slide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First we discuss About CREATE Command </a:t>
            </a:r>
            <a:r>
              <a:rPr lang="en-US"/>
              <a:t>=</a:t>
            </a:r>
            <a:r>
              <a:rPr lang="en-US"/>
              <a:t>.</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570230" y="2591435"/>
            <a:ext cx="6029960" cy="990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012D86"/>
              </a:buClr>
              <a:buSzPct val="100000"/>
              <a:buFont typeface="Bell MT"/>
              <a:buNone/>
            </a:pP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br>
              <a:rPr b="1" lang="en-US">
                <a:solidFill>
                  <a:srgbClr val="012D86"/>
                </a:solidFill>
                <a:latin typeface="Bell MT"/>
                <a:ea typeface="Bell MT"/>
                <a:cs typeface="Bell MT"/>
                <a:sym typeface="Bell MT"/>
              </a:rPr>
            </a:br>
            <a:r>
              <a:rPr b="1" lang="en-US">
                <a:solidFill>
                  <a:srgbClr val="012D86"/>
                </a:solidFill>
                <a:latin typeface="Bell MT"/>
                <a:ea typeface="Bell MT"/>
                <a:cs typeface="Bell MT"/>
                <a:sym typeface="Bell MT"/>
              </a:rPr>
              <a:t>DDL</a:t>
            </a:r>
            <a:br>
              <a:rPr b="1" lang="en-US">
                <a:solidFill>
                  <a:srgbClr val="012D86"/>
                </a:solidFill>
                <a:latin typeface="Bell MT"/>
                <a:ea typeface="Bell MT"/>
                <a:cs typeface="Bell MT"/>
                <a:sym typeface="Bell MT"/>
              </a:rPr>
            </a:br>
            <a:endParaRPr b="1">
              <a:solidFill>
                <a:srgbClr val="012D86"/>
              </a:solidFill>
              <a:latin typeface="Bell MT"/>
              <a:ea typeface="Bell MT"/>
              <a:cs typeface="Bell MT"/>
              <a:sym typeface="Bell MT"/>
            </a:endParaRPr>
          </a:p>
        </p:txBody>
      </p:sp>
      <p:pic>
        <p:nvPicPr>
          <p:cNvPr descr="Aitrich-Logo-Transparent-BG-2048x671" id="85" name="Google Shape;85;p1"/>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86" name="Google Shape;86;p1"/>
          <p:cNvSpPr/>
          <p:nvPr/>
        </p:nvSpPr>
        <p:spPr>
          <a:xfrm>
            <a:off x="570230" y="2975610"/>
            <a:ext cx="6029960" cy="74422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rgbClr val="012D86"/>
              </a:buClr>
              <a:buSzPts val="3600"/>
              <a:buFont typeface="Bell MT"/>
              <a:buNone/>
            </a:pPr>
            <a:r>
              <a:rPr b="1" i="0" lang="en-US" sz="3600" u="none" cap="none" strike="noStrike">
                <a:solidFill>
                  <a:srgbClr val="012D86"/>
                </a:solidFill>
                <a:latin typeface="Bell MT"/>
                <a:ea typeface="Bell MT"/>
                <a:cs typeface="Bell MT"/>
                <a:sym typeface="Bell MT"/>
              </a:rPr>
              <a:t>Data Definition Language</a:t>
            </a:r>
            <a:endParaRPr b="1" i="0" sz="3600" u="none" cap="none" strike="noStrike">
              <a:solidFill>
                <a:srgbClr val="012D86"/>
              </a:solidFill>
              <a:latin typeface="Bell MT"/>
              <a:ea typeface="Bell MT"/>
              <a:cs typeface="Bell MT"/>
              <a:sym typeface="Bell MT"/>
            </a:endParaRPr>
          </a:p>
        </p:txBody>
      </p:sp>
      <p:pic>
        <p:nvPicPr>
          <p:cNvPr descr="2794209" id="87" name="Google Shape;87;p1"/>
          <p:cNvPicPr preferRelativeResize="0"/>
          <p:nvPr/>
        </p:nvPicPr>
        <p:blipFill rotWithShape="1">
          <a:blip r:embed="rId4">
            <a:alphaModFix/>
          </a:blip>
          <a:srcRect b="0" l="0" r="0" t="0"/>
          <a:stretch/>
        </p:blipFill>
        <p:spPr>
          <a:xfrm>
            <a:off x="6600190" y="662940"/>
            <a:ext cx="5325745" cy="6031230"/>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descr="4952527" id="176" name="Google Shape;176;p9"/>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77" name="Google Shape;177;p9"/>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78" name="Google Shape;178;p9"/>
          <p:cNvSpPr/>
          <p:nvPr/>
        </p:nvSpPr>
        <p:spPr>
          <a:xfrm>
            <a:off x="541020" y="43497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Bell MT"/>
              <a:buNone/>
            </a:pPr>
            <a:r>
              <a:rPr b="1" lang="en-US" sz="4000">
                <a:solidFill>
                  <a:srgbClr val="002060"/>
                </a:solidFill>
                <a:latin typeface="Bell MT"/>
                <a:ea typeface="Bell MT"/>
                <a:cs typeface="Bell MT"/>
                <a:sym typeface="Bell MT"/>
              </a:rPr>
              <a:t>4. RENAME Statement:</a:t>
            </a:r>
            <a:endParaRPr b="1" sz="4000">
              <a:solidFill>
                <a:srgbClr val="002060"/>
              </a:solidFill>
              <a:latin typeface="Bell MT"/>
              <a:ea typeface="Bell MT"/>
              <a:cs typeface="Bell MT"/>
              <a:sym typeface="Bell MT"/>
            </a:endParaRPr>
          </a:p>
        </p:txBody>
      </p:sp>
      <p:sp>
        <p:nvSpPr>
          <p:cNvPr id="179" name="Google Shape;179;p9"/>
          <p:cNvSpPr/>
          <p:nvPr/>
        </p:nvSpPr>
        <p:spPr>
          <a:xfrm>
            <a:off x="797560" y="1905000"/>
            <a:ext cx="6369685" cy="117284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RENAME statement is used to rename database objects.</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descr="Aitrich-Logo-Transparent-BG-2048x671" id="184" name="Google Shape;184;p10"/>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185" name="Google Shape;185;p10"/>
          <p:cNvSpPr txBox="1"/>
          <p:nvPr/>
        </p:nvSpPr>
        <p:spPr>
          <a:xfrm>
            <a:off x="745490" y="665480"/>
            <a:ext cx="38303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Bell MT"/>
                <a:ea typeface="Bell MT"/>
                <a:cs typeface="Bell MT"/>
                <a:sym typeface="Bell MT"/>
              </a:rPr>
              <a:t>a) RENAME Table:</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p:txBody>
      </p:sp>
      <p:pic>
        <p:nvPicPr>
          <p:cNvPr descr="computer" id="186" name="Google Shape;186;p10"/>
          <p:cNvPicPr preferRelativeResize="0"/>
          <p:nvPr>
            <p:ph idx="1" type="body"/>
          </p:nvPr>
        </p:nvPicPr>
        <p:blipFill rotWithShape="1">
          <a:blip r:embed="rId4">
            <a:alphaModFix/>
          </a:blip>
          <a:srcRect b="0" l="0" r="0" t="0"/>
          <a:stretch/>
        </p:blipFill>
        <p:spPr>
          <a:xfrm>
            <a:off x="-208915" y="3318510"/>
            <a:ext cx="5824855" cy="2258060"/>
          </a:xfrm>
          <a:prstGeom prst="rect">
            <a:avLst/>
          </a:prstGeom>
          <a:noFill/>
          <a:ln>
            <a:noFill/>
          </a:ln>
        </p:spPr>
      </p:pic>
      <p:sp>
        <p:nvSpPr>
          <p:cNvPr id="187" name="Google Shape;187;p10"/>
          <p:cNvSpPr txBox="1"/>
          <p:nvPr/>
        </p:nvSpPr>
        <p:spPr>
          <a:xfrm>
            <a:off x="1139190" y="4013200"/>
            <a:ext cx="32734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EXEC sp_rename 'old_table_name', 'new_table_name'  </a:t>
            </a:r>
            <a:endParaRPr sz="1200">
              <a:solidFill>
                <a:schemeClr val="dk1"/>
              </a:solidFill>
              <a:latin typeface="Arial"/>
              <a:ea typeface="Arial"/>
              <a:cs typeface="Arial"/>
              <a:sym typeface="Arial"/>
            </a:endParaRPr>
          </a:p>
        </p:txBody>
      </p:sp>
      <p:pic>
        <p:nvPicPr>
          <p:cNvPr descr="computer" id="188" name="Google Shape;188;p10"/>
          <p:cNvPicPr preferRelativeResize="0"/>
          <p:nvPr/>
        </p:nvPicPr>
        <p:blipFill rotWithShape="1">
          <a:blip r:embed="rId4">
            <a:alphaModFix/>
          </a:blip>
          <a:srcRect b="0" l="0" r="0" t="0"/>
          <a:stretch/>
        </p:blipFill>
        <p:spPr>
          <a:xfrm>
            <a:off x="6724650" y="3189605"/>
            <a:ext cx="5824855" cy="2515870"/>
          </a:xfrm>
          <a:prstGeom prst="rect">
            <a:avLst/>
          </a:prstGeom>
          <a:noFill/>
          <a:ln>
            <a:noFill/>
          </a:ln>
        </p:spPr>
      </p:pic>
      <p:sp>
        <p:nvSpPr>
          <p:cNvPr id="189" name="Google Shape;189;p10"/>
          <p:cNvSpPr txBox="1"/>
          <p:nvPr/>
        </p:nvSpPr>
        <p:spPr>
          <a:xfrm>
            <a:off x="8246745" y="4013200"/>
            <a:ext cx="32734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EXEC sp_rename 'JobSeeker', 'Jobseekers'  </a:t>
            </a:r>
            <a:endParaRPr sz="1200">
              <a:solidFill>
                <a:schemeClr val="dk1"/>
              </a:solidFill>
              <a:latin typeface="Arial"/>
              <a:ea typeface="Arial"/>
              <a:cs typeface="Arial"/>
              <a:sym typeface="Arial"/>
            </a:endParaRPr>
          </a:p>
        </p:txBody>
      </p:sp>
      <p:sp>
        <p:nvSpPr>
          <p:cNvPr id="190" name="Google Shape;190;p10"/>
          <p:cNvSpPr txBox="1"/>
          <p:nvPr/>
        </p:nvSpPr>
        <p:spPr>
          <a:xfrm>
            <a:off x="821055" y="3100705"/>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91" name="Google Shape;191;p10"/>
          <p:cNvSpPr/>
          <p:nvPr/>
        </p:nvSpPr>
        <p:spPr>
          <a:xfrm>
            <a:off x="745490" y="1504315"/>
            <a:ext cx="6369685" cy="109156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800">
                <a:solidFill>
                  <a:schemeClr val="lt1"/>
                </a:solidFill>
                <a:latin typeface="Comic Sans MS"/>
                <a:ea typeface="Comic Sans MS"/>
                <a:cs typeface="Comic Sans MS"/>
                <a:sym typeface="Comic Sans MS"/>
              </a:rPr>
              <a:t>This syntax renames an existing table.</a:t>
            </a:r>
            <a:endParaRPr sz="1800">
              <a:solidFill>
                <a:schemeClr val="lt1"/>
              </a:solidFill>
              <a:latin typeface="Comic Sans MS"/>
              <a:ea typeface="Comic Sans MS"/>
              <a:cs typeface="Comic Sans MS"/>
              <a:sym typeface="Comic Sans MS"/>
            </a:endParaRPr>
          </a:p>
        </p:txBody>
      </p:sp>
      <p:sp>
        <p:nvSpPr>
          <p:cNvPr id="192" name="Google Shape;192;p10"/>
          <p:cNvSpPr txBox="1"/>
          <p:nvPr/>
        </p:nvSpPr>
        <p:spPr>
          <a:xfrm>
            <a:off x="7847965" y="2888615"/>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descr="4952527" id="197" name="Google Shape;197;p11"/>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98" name="Google Shape;198;p11"/>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99" name="Google Shape;199;p11"/>
          <p:cNvSpPr/>
          <p:nvPr/>
        </p:nvSpPr>
        <p:spPr>
          <a:xfrm>
            <a:off x="541020" y="43497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Bell MT"/>
              <a:buNone/>
            </a:pPr>
            <a:r>
              <a:rPr b="1" lang="en-US" sz="4000">
                <a:solidFill>
                  <a:srgbClr val="002060"/>
                </a:solidFill>
                <a:latin typeface="Bell MT"/>
                <a:ea typeface="Bell MT"/>
                <a:cs typeface="Bell MT"/>
                <a:sym typeface="Bell MT"/>
              </a:rPr>
              <a:t>CONSTRAINTS</a:t>
            </a:r>
            <a:endParaRPr b="1" sz="4000">
              <a:solidFill>
                <a:srgbClr val="002060"/>
              </a:solidFill>
              <a:latin typeface="Bell MT"/>
              <a:ea typeface="Bell MT"/>
              <a:cs typeface="Bell MT"/>
              <a:sym typeface="Bell MT"/>
            </a:endParaRPr>
          </a:p>
        </p:txBody>
      </p:sp>
      <p:sp>
        <p:nvSpPr>
          <p:cNvPr id="200" name="Google Shape;200;p11"/>
          <p:cNvSpPr/>
          <p:nvPr/>
        </p:nvSpPr>
        <p:spPr>
          <a:xfrm>
            <a:off x="797560" y="1905000"/>
            <a:ext cx="6369685" cy="117284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Constraints in SQL are rules or conditions applied to the columns or tables to enforce data integrity and ensure that the data meets certain requirements. </a:t>
            </a:r>
            <a:endParaRPr sz="1600">
              <a:solidFill>
                <a:schemeClr val="lt1"/>
              </a:solidFill>
              <a:latin typeface="Comic Sans MS"/>
              <a:ea typeface="Comic Sans MS"/>
              <a:cs typeface="Comic Sans MS"/>
              <a:sym typeface="Comic Sans MS"/>
            </a:endParaRPr>
          </a:p>
        </p:txBody>
      </p:sp>
      <p:sp>
        <p:nvSpPr>
          <p:cNvPr id="201" name="Google Shape;201;p11"/>
          <p:cNvSpPr/>
          <p:nvPr/>
        </p:nvSpPr>
        <p:spPr>
          <a:xfrm>
            <a:off x="797560" y="4312285"/>
            <a:ext cx="6369685" cy="70929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Here are the commonly used constraints in SQL:</a:t>
            </a:r>
            <a:endParaRPr sz="1600">
              <a:solidFill>
                <a:schemeClr val="lt1"/>
              </a:solidFill>
              <a:latin typeface="Comic Sans MS"/>
              <a:ea typeface="Comic Sans MS"/>
              <a:cs typeface="Comic Sans MS"/>
              <a:sym typeface="Comic Sans MS"/>
            </a:endParaRPr>
          </a:p>
        </p:txBody>
      </p:sp>
      <p:sp>
        <p:nvSpPr>
          <p:cNvPr id="202" name="Google Shape;202;p11"/>
          <p:cNvSpPr/>
          <p:nvPr/>
        </p:nvSpPr>
        <p:spPr>
          <a:xfrm>
            <a:off x="797560" y="3221990"/>
            <a:ext cx="6369685" cy="94615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Constraints help maintain the accuracy, consistency, and validity of the data stored in a database. </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descr="Aitrich-Logo-Transparent-BG-2048x671" id="207" name="Google Shape;207;p12"/>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08" name="Google Shape;208;p12"/>
          <p:cNvSpPr txBox="1"/>
          <p:nvPr/>
        </p:nvSpPr>
        <p:spPr>
          <a:xfrm>
            <a:off x="797560" y="429260"/>
            <a:ext cx="514096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1. NOT NULL Constraint:</a:t>
            </a:r>
            <a:endParaRPr b="1" sz="3200">
              <a:solidFill>
                <a:srgbClr val="002060"/>
              </a:solidFill>
              <a:latin typeface="Bell MT"/>
              <a:ea typeface="Bell MT"/>
              <a:cs typeface="Bell MT"/>
              <a:sym typeface="Bell MT"/>
            </a:endParaRPr>
          </a:p>
        </p:txBody>
      </p:sp>
      <p:pic>
        <p:nvPicPr>
          <p:cNvPr descr="computer" id="209" name="Google Shape;209;p12"/>
          <p:cNvPicPr preferRelativeResize="0"/>
          <p:nvPr>
            <p:ph idx="1" type="body"/>
          </p:nvPr>
        </p:nvPicPr>
        <p:blipFill rotWithShape="1">
          <a:blip r:embed="rId4">
            <a:alphaModFix/>
          </a:blip>
          <a:srcRect b="0" l="0" r="0" t="0"/>
          <a:stretch/>
        </p:blipFill>
        <p:spPr>
          <a:xfrm>
            <a:off x="113665" y="3499485"/>
            <a:ext cx="5824855" cy="2258060"/>
          </a:xfrm>
          <a:prstGeom prst="rect">
            <a:avLst/>
          </a:prstGeom>
          <a:noFill/>
          <a:ln>
            <a:noFill/>
          </a:ln>
        </p:spPr>
      </p:pic>
      <p:sp>
        <p:nvSpPr>
          <p:cNvPr id="210" name="Google Shape;210;p12"/>
          <p:cNvSpPr txBox="1"/>
          <p:nvPr/>
        </p:nvSpPr>
        <p:spPr>
          <a:xfrm>
            <a:off x="1389380" y="4069715"/>
            <a:ext cx="327342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 NOT NULL,</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descr="computer" id="211" name="Google Shape;211;p12"/>
          <p:cNvPicPr preferRelativeResize="0"/>
          <p:nvPr/>
        </p:nvPicPr>
        <p:blipFill rotWithShape="1">
          <a:blip r:embed="rId4">
            <a:alphaModFix/>
          </a:blip>
          <a:srcRect b="0" l="0" r="0" t="0"/>
          <a:stretch/>
        </p:blipFill>
        <p:spPr>
          <a:xfrm>
            <a:off x="6274435" y="3499485"/>
            <a:ext cx="5824855" cy="2515870"/>
          </a:xfrm>
          <a:prstGeom prst="rect">
            <a:avLst/>
          </a:prstGeom>
          <a:noFill/>
          <a:ln>
            <a:noFill/>
          </a:ln>
        </p:spPr>
      </p:pic>
      <p:sp>
        <p:nvSpPr>
          <p:cNvPr id="212" name="Google Shape;212;p12"/>
          <p:cNvSpPr txBox="1"/>
          <p:nvPr/>
        </p:nvSpPr>
        <p:spPr>
          <a:xfrm>
            <a:off x="7550150" y="406082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NOT NULL,</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 NOT NULL,</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13" name="Google Shape;213;p12"/>
          <p:cNvSpPr txBox="1"/>
          <p:nvPr/>
        </p:nvSpPr>
        <p:spPr>
          <a:xfrm>
            <a:off x="1143635" y="3291840"/>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14" name="Google Shape;214;p12"/>
          <p:cNvSpPr/>
          <p:nvPr/>
        </p:nvSpPr>
        <p:spPr>
          <a:xfrm>
            <a:off x="797560" y="1504315"/>
            <a:ext cx="6369685" cy="122555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NOT NULL constraint ensures that a column cannot contain NULL values, meaning it must always have a value.</a:t>
            </a:r>
            <a:endParaRPr sz="1600">
              <a:solidFill>
                <a:schemeClr val="lt1"/>
              </a:solidFill>
              <a:latin typeface="Comic Sans MS"/>
              <a:ea typeface="Comic Sans MS"/>
              <a:cs typeface="Comic Sans MS"/>
              <a:sym typeface="Comic Sans MS"/>
            </a:endParaRPr>
          </a:p>
        </p:txBody>
      </p:sp>
      <p:sp>
        <p:nvSpPr>
          <p:cNvPr id="215" name="Google Shape;215;p12"/>
          <p:cNvSpPr txBox="1"/>
          <p:nvPr/>
        </p:nvSpPr>
        <p:spPr>
          <a:xfrm>
            <a:off x="7304405" y="325882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descr="Aitrich-Logo-Transparent-BG-2048x671" id="220" name="Google Shape;220;p13"/>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21" name="Google Shape;221;p13"/>
          <p:cNvSpPr txBox="1"/>
          <p:nvPr/>
        </p:nvSpPr>
        <p:spPr>
          <a:xfrm>
            <a:off x="797560" y="429260"/>
            <a:ext cx="566293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2. PRIMARY KEY Constraint:</a:t>
            </a:r>
            <a:endParaRPr b="1" sz="3200">
              <a:solidFill>
                <a:srgbClr val="002060"/>
              </a:solidFill>
              <a:latin typeface="Bell MT"/>
              <a:ea typeface="Bell MT"/>
              <a:cs typeface="Bell MT"/>
              <a:sym typeface="Bell MT"/>
            </a:endParaRPr>
          </a:p>
        </p:txBody>
      </p:sp>
      <p:pic>
        <p:nvPicPr>
          <p:cNvPr descr="computer" id="222" name="Google Shape;222;p13"/>
          <p:cNvPicPr preferRelativeResize="0"/>
          <p:nvPr>
            <p:ph idx="1" type="body"/>
          </p:nvPr>
        </p:nvPicPr>
        <p:blipFill rotWithShape="1">
          <a:blip r:embed="rId4">
            <a:alphaModFix/>
          </a:blip>
          <a:srcRect b="0" l="0" r="0" t="0"/>
          <a:stretch/>
        </p:blipFill>
        <p:spPr>
          <a:xfrm>
            <a:off x="0" y="3678555"/>
            <a:ext cx="5824855" cy="2258060"/>
          </a:xfrm>
          <a:prstGeom prst="rect">
            <a:avLst/>
          </a:prstGeom>
          <a:noFill/>
          <a:ln>
            <a:noFill/>
          </a:ln>
        </p:spPr>
      </p:pic>
      <p:sp>
        <p:nvSpPr>
          <p:cNvPr id="223" name="Google Shape;223;p13"/>
          <p:cNvSpPr txBox="1"/>
          <p:nvPr/>
        </p:nvSpPr>
        <p:spPr>
          <a:xfrm>
            <a:off x="1275715" y="416623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4" name="Google Shape;224;p13"/>
          <p:cNvSpPr txBox="1"/>
          <p:nvPr/>
        </p:nvSpPr>
        <p:spPr>
          <a:xfrm>
            <a:off x="1029970" y="3470910"/>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25" name="Google Shape;225;p13"/>
          <p:cNvSpPr/>
          <p:nvPr/>
        </p:nvSpPr>
        <p:spPr>
          <a:xfrm>
            <a:off x="797560" y="1494155"/>
            <a:ext cx="6369685" cy="132778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PRIMARY KEY constraint uniquely identifies each record in a table. It ensures that the specified column or combination of columns has unique values and cannot contain NULL</a:t>
            </a:r>
            <a:endParaRPr sz="1600">
              <a:solidFill>
                <a:schemeClr val="lt1"/>
              </a:solidFill>
              <a:latin typeface="Comic Sans MS"/>
              <a:ea typeface="Comic Sans MS"/>
              <a:cs typeface="Comic Sans MS"/>
              <a:sym typeface="Comic Sans MS"/>
            </a:endParaRPr>
          </a:p>
        </p:txBody>
      </p:sp>
      <p:pic>
        <p:nvPicPr>
          <p:cNvPr descr="computer" id="226" name="Google Shape;226;p13"/>
          <p:cNvPicPr preferRelativeResize="0"/>
          <p:nvPr/>
        </p:nvPicPr>
        <p:blipFill rotWithShape="1">
          <a:blip r:embed="rId4">
            <a:alphaModFix/>
          </a:blip>
          <a:srcRect b="0" l="0" r="0" t="0"/>
          <a:stretch/>
        </p:blipFill>
        <p:spPr>
          <a:xfrm>
            <a:off x="6460490" y="3549650"/>
            <a:ext cx="5824855" cy="2515870"/>
          </a:xfrm>
          <a:prstGeom prst="rect">
            <a:avLst/>
          </a:prstGeom>
          <a:noFill/>
          <a:ln>
            <a:noFill/>
          </a:ln>
        </p:spPr>
      </p:pic>
      <p:sp>
        <p:nvSpPr>
          <p:cNvPr id="227" name="Google Shape;227;p13"/>
          <p:cNvSpPr txBox="1"/>
          <p:nvPr/>
        </p:nvSpPr>
        <p:spPr>
          <a:xfrm>
            <a:off x="7736205" y="4110990"/>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8" name="Google Shape;228;p13"/>
          <p:cNvSpPr txBox="1"/>
          <p:nvPr/>
        </p:nvSpPr>
        <p:spPr>
          <a:xfrm>
            <a:off x="7467600" y="3308985"/>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500"/>
                                        <p:tgtEl>
                                          <p:spTgt spid="2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descr="Aitrich-Logo-Transparent-BG-2048x671" id="233" name="Google Shape;233;p14"/>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34" name="Google Shape;234;p14"/>
          <p:cNvSpPr txBox="1"/>
          <p:nvPr/>
        </p:nvSpPr>
        <p:spPr>
          <a:xfrm>
            <a:off x="797560" y="429260"/>
            <a:ext cx="514096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3. UNIQUE Constraint:</a:t>
            </a:r>
            <a:endParaRPr b="1" sz="3200">
              <a:solidFill>
                <a:srgbClr val="002060"/>
              </a:solidFill>
              <a:latin typeface="Bell MT"/>
              <a:ea typeface="Bell MT"/>
              <a:cs typeface="Bell MT"/>
              <a:sym typeface="Bell MT"/>
            </a:endParaRPr>
          </a:p>
        </p:txBody>
      </p:sp>
      <p:pic>
        <p:nvPicPr>
          <p:cNvPr descr="computer" id="235" name="Google Shape;235;p14"/>
          <p:cNvPicPr preferRelativeResize="0"/>
          <p:nvPr>
            <p:ph idx="1" type="body"/>
          </p:nvPr>
        </p:nvPicPr>
        <p:blipFill rotWithShape="1">
          <a:blip r:embed="rId4">
            <a:alphaModFix/>
          </a:blip>
          <a:srcRect b="0" l="0" r="0" t="0"/>
          <a:stretch/>
        </p:blipFill>
        <p:spPr>
          <a:xfrm>
            <a:off x="-72390" y="3499485"/>
            <a:ext cx="5824855" cy="2258060"/>
          </a:xfrm>
          <a:prstGeom prst="rect">
            <a:avLst/>
          </a:prstGeom>
          <a:noFill/>
          <a:ln>
            <a:noFill/>
          </a:ln>
        </p:spPr>
      </p:pic>
      <p:sp>
        <p:nvSpPr>
          <p:cNvPr id="236" name="Google Shape;236;p14"/>
          <p:cNvSpPr txBox="1"/>
          <p:nvPr/>
        </p:nvSpPr>
        <p:spPr>
          <a:xfrm>
            <a:off x="1203325" y="4069715"/>
            <a:ext cx="3273425" cy="8299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 UNIQUE,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descr="computer" id="237" name="Google Shape;237;p14"/>
          <p:cNvPicPr preferRelativeResize="0"/>
          <p:nvPr/>
        </p:nvPicPr>
        <p:blipFill rotWithShape="1">
          <a:blip r:embed="rId4">
            <a:alphaModFix/>
          </a:blip>
          <a:srcRect b="0" l="0" r="0" t="0"/>
          <a:stretch/>
        </p:blipFill>
        <p:spPr>
          <a:xfrm>
            <a:off x="6149975" y="3499485"/>
            <a:ext cx="5824855" cy="2515870"/>
          </a:xfrm>
          <a:prstGeom prst="rect">
            <a:avLst/>
          </a:prstGeom>
          <a:noFill/>
          <a:ln>
            <a:noFill/>
          </a:ln>
        </p:spPr>
      </p:pic>
      <p:sp>
        <p:nvSpPr>
          <p:cNvPr id="238" name="Google Shape;238;p14"/>
          <p:cNvSpPr txBox="1"/>
          <p:nvPr/>
        </p:nvSpPr>
        <p:spPr>
          <a:xfrm>
            <a:off x="7425690" y="406082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email VARCHAR(50) UNIQUE,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39" name="Google Shape;239;p14"/>
          <p:cNvSpPr txBox="1"/>
          <p:nvPr/>
        </p:nvSpPr>
        <p:spPr>
          <a:xfrm>
            <a:off x="957580" y="3291840"/>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40" name="Google Shape;240;p14"/>
          <p:cNvSpPr/>
          <p:nvPr/>
        </p:nvSpPr>
        <p:spPr>
          <a:xfrm>
            <a:off x="797560" y="1504315"/>
            <a:ext cx="6369685" cy="122555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UNIQUE constraint ensures that the values in a column or a combination of columns are unique, meaning no duplicate values are allowed.</a:t>
            </a:r>
            <a:endParaRPr sz="1600">
              <a:solidFill>
                <a:schemeClr val="lt1"/>
              </a:solidFill>
              <a:latin typeface="Comic Sans MS"/>
              <a:ea typeface="Comic Sans MS"/>
              <a:cs typeface="Comic Sans MS"/>
              <a:sym typeface="Comic Sans MS"/>
            </a:endParaRPr>
          </a:p>
        </p:txBody>
      </p:sp>
      <p:sp>
        <p:nvSpPr>
          <p:cNvPr id="241" name="Google Shape;241;p14"/>
          <p:cNvSpPr txBox="1"/>
          <p:nvPr/>
        </p:nvSpPr>
        <p:spPr>
          <a:xfrm>
            <a:off x="7179945" y="325882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5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5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5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Aitrich-Logo-Transparent-BG-2048x671" id="246" name="Google Shape;246;p15"/>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47" name="Google Shape;247;p15"/>
          <p:cNvSpPr txBox="1"/>
          <p:nvPr/>
        </p:nvSpPr>
        <p:spPr>
          <a:xfrm>
            <a:off x="797560" y="429260"/>
            <a:ext cx="5708015"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4. FOREIGN KEY Constraint</a:t>
            </a:r>
            <a:endParaRPr b="1" sz="3200">
              <a:solidFill>
                <a:srgbClr val="002060"/>
              </a:solidFill>
              <a:latin typeface="Bell MT"/>
              <a:ea typeface="Bell MT"/>
              <a:cs typeface="Bell MT"/>
              <a:sym typeface="Bell MT"/>
            </a:endParaRPr>
          </a:p>
        </p:txBody>
      </p:sp>
      <p:pic>
        <p:nvPicPr>
          <p:cNvPr descr="computer" id="248" name="Google Shape;248;p15"/>
          <p:cNvPicPr preferRelativeResize="0"/>
          <p:nvPr>
            <p:ph idx="1" type="body"/>
          </p:nvPr>
        </p:nvPicPr>
        <p:blipFill rotWithShape="1">
          <a:blip r:embed="rId4">
            <a:alphaModFix/>
          </a:blip>
          <a:srcRect b="0" l="0" r="0" t="0"/>
          <a:stretch/>
        </p:blipFill>
        <p:spPr>
          <a:xfrm>
            <a:off x="172720" y="3754120"/>
            <a:ext cx="5824855" cy="2940050"/>
          </a:xfrm>
          <a:prstGeom prst="rect">
            <a:avLst/>
          </a:prstGeom>
          <a:noFill/>
          <a:ln>
            <a:noFill/>
          </a:ln>
        </p:spPr>
      </p:pic>
      <p:sp>
        <p:nvSpPr>
          <p:cNvPr id="249" name="Google Shape;249;p15"/>
          <p:cNvSpPr txBox="1"/>
          <p:nvPr/>
        </p:nvSpPr>
        <p:spPr>
          <a:xfrm>
            <a:off x="1448435" y="4241800"/>
            <a:ext cx="3273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table_name1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 name data</a:t>
            </a:r>
            <a:r>
              <a:rPr lang="en-US" sz="1200">
                <a:solidFill>
                  <a:schemeClr val="dk1"/>
                </a:solidFill>
              </a:rPr>
              <a:t>_</a:t>
            </a:r>
            <a:r>
              <a:rPr lang="en-US" sz="1200">
                <a:solidFill>
                  <a:schemeClr val="dk1"/>
                </a:solidFill>
                <a:latin typeface="Arial"/>
                <a:ea typeface="Arial"/>
                <a:cs typeface="Arial"/>
                <a:sym typeface="Arial"/>
              </a:rPr>
              <a:t>type foreign key references </a:t>
            </a:r>
            <a:r>
              <a:rPr lang="en-US" sz="1200">
                <a:solidFill>
                  <a:schemeClr val="dk1"/>
                </a:solidFill>
              </a:rPr>
              <a:t>referenced_table</a:t>
            </a:r>
            <a:r>
              <a:rPr lang="en-US" sz="1200">
                <a:solidFill>
                  <a:schemeClr val="dk1"/>
                </a:solidFill>
                <a:latin typeface="Arial"/>
                <a:ea typeface="Arial"/>
                <a:cs typeface="Arial"/>
                <a:sym typeface="Arial"/>
              </a:rPr>
              <a:t>(</a:t>
            </a:r>
            <a:r>
              <a:rPr lang="en-US" sz="1200">
                <a:solidFill>
                  <a:schemeClr val="dk1"/>
                </a:solidFill>
              </a:rPr>
              <a:t>referenced column</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r>
              <a:rPr lang="en-US" sz="1200">
                <a:solidFill>
                  <a:schemeClr val="dk1"/>
                </a:solidFill>
              </a:rPr>
              <a:t>)</a:t>
            </a:r>
            <a:endParaRPr sz="1200">
              <a:solidFill>
                <a:schemeClr val="dk1"/>
              </a:solidFill>
              <a:latin typeface="Arial"/>
              <a:ea typeface="Arial"/>
              <a:cs typeface="Arial"/>
              <a:sym typeface="Arial"/>
            </a:endParaRPr>
          </a:p>
        </p:txBody>
      </p:sp>
      <p:pic>
        <p:nvPicPr>
          <p:cNvPr descr="computer" id="250" name="Google Shape;250;p15"/>
          <p:cNvPicPr preferRelativeResize="0"/>
          <p:nvPr/>
        </p:nvPicPr>
        <p:blipFill rotWithShape="1">
          <a:blip r:embed="rId4">
            <a:alphaModFix/>
          </a:blip>
          <a:srcRect b="0" l="0" r="0" t="0"/>
          <a:stretch/>
        </p:blipFill>
        <p:spPr>
          <a:xfrm>
            <a:off x="6367145" y="3394075"/>
            <a:ext cx="5824855" cy="3300095"/>
          </a:xfrm>
          <a:prstGeom prst="rect">
            <a:avLst/>
          </a:prstGeom>
          <a:noFill/>
          <a:ln>
            <a:noFill/>
          </a:ln>
        </p:spPr>
      </p:pic>
      <p:sp>
        <p:nvSpPr>
          <p:cNvPr id="251" name="Google Shape;251;p15"/>
          <p:cNvSpPr txBox="1"/>
          <p:nvPr/>
        </p:nvSpPr>
        <p:spPr>
          <a:xfrm>
            <a:off x="7642860" y="3954780"/>
            <a:ext cx="35319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department_id INT forei</a:t>
            </a:r>
            <a:r>
              <a:rPr lang="en-US" sz="1200">
                <a:solidFill>
                  <a:schemeClr val="dk1"/>
                </a:solidFill>
              </a:rPr>
              <a:t>gn key references department(id)</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a:t>
            </a:r>
            <a:r>
              <a:rPr lang="en-US" sz="1200">
                <a:solidFill>
                  <a:schemeClr val="dk1"/>
                </a:solidFill>
              </a:rPr>
              <a: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52" name="Google Shape;252;p15"/>
          <p:cNvSpPr txBox="1"/>
          <p:nvPr/>
        </p:nvSpPr>
        <p:spPr>
          <a:xfrm>
            <a:off x="1202690" y="3546475"/>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53" name="Google Shape;253;p15"/>
          <p:cNvSpPr/>
          <p:nvPr/>
        </p:nvSpPr>
        <p:spPr>
          <a:xfrm>
            <a:off x="797560" y="1504315"/>
            <a:ext cx="6369685" cy="183134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FOREIGN KEY constraint establishes a relationship between two tables by referencing the primary key of one table in another table. It ensures referential integrity, meaning the values in the foreign key column must match the values in the referenced primary key column.</a:t>
            </a:r>
            <a:endParaRPr sz="1600">
              <a:solidFill>
                <a:schemeClr val="lt1"/>
              </a:solidFill>
              <a:latin typeface="Comic Sans MS"/>
              <a:ea typeface="Comic Sans MS"/>
              <a:cs typeface="Comic Sans MS"/>
              <a:sym typeface="Comic Sans MS"/>
            </a:endParaRPr>
          </a:p>
        </p:txBody>
      </p:sp>
      <p:sp>
        <p:nvSpPr>
          <p:cNvPr id="254" name="Google Shape;254;p15"/>
          <p:cNvSpPr txBox="1"/>
          <p:nvPr/>
        </p:nvSpPr>
        <p:spPr>
          <a:xfrm>
            <a:off x="7397115" y="3245485"/>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descr="Aitrich-Logo-Transparent-BG-2048x671" id="259" name="Google Shape;259;p16"/>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260" name="Google Shape;260;p16"/>
          <p:cNvSpPr txBox="1"/>
          <p:nvPr/>
        </p:nvSpPr>
        <p:spPr>
          <a:xfrm>
            <a:off x="797560" y="429260"/>
            <a:ext cx="5140960" cy="5835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Bell MT"/>
                <a:ea typeface="Bell MT"/>
                <a:cs typeface="Bell MT"/>
                <a:sym typeface="Bell MT"/>
              </a:rPr>
              <a:t>5. CHECK Constraint</a:t>
            </a:r>
            <a:endParaRPr b="1" sz="3200">
              <a:solidFill>
                <a:srgbClr val="002060"/>
              </a:solidFill>
              <a:latin typeface="Bell MT"/>
              <a:ea typeface="Bell MT"/>
              <a:cs typeface="Bell MT"/>
              <a:sym typeface="Bell MT"/>
            </a:endParaRPr>
          </a:p>
        </p:txBody>
      </p:sp>
      <p:pic>
        <p:nvPicPr>
          <p:cNvPr descr="computer" id="261" name="Google Shape;261;p16"/>
          <p:cNvPicPr preferRelativeResize="0"/>
          <p:nvPr>
            <p:ph idx="1" type="body"/>
          </p:nvPr>
        </p:nvPicPr>
        <p:blipFill rotWithShape="1">
          <a:blip r:embed="rId4">
            <a:alphaModFix/>
          </a:blip>
          <a:srcRect b="0" l="0" r="0" t="0"/>
          <a:stretch/>
        </p:blipFill>
        <p:spPr>
          <a:xfrm>
            <a:off x="113665" y="3498215"/>
            <a:ext cx="5824855" cy="2698750"/>
          </a:xfrm>
          <a:prstGeom prst="rect">
            <a:avLst/>
          </a:prstGeom>
          <a:noFill/>
          <a:ln>
            <a:noFill/>
          </a:ln>
        </p:spPr>
      </p:pic>
      <p:sp>
        <p:nvSpPr>
          <p:cNvPr id="262" name="Google Shape;262;p16"/>
          <p:cNvSpPr txBox="1"/>
          <p:nvPr/>
        </p:nvSpPr>
        <p:spPr>
          <a:xfrm>
            <a:off x="1389380" y="3970655"/>
            <a:ext cx="3273425" cy="1383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CONSTRAINT check_constraint_name CHECK (condition)</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3" name="Google Shape;263;p16"/>
          <p:cNvSpPr/>
          <p:nvPr/>
        </p:nvSpPr>
        <p:spPr>
          <a:xfrm>
            <a:off x="797560" y="1504315"/>
            <a:ext cx="6369685" cy="122555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CHECK constraint defines a condition that must be satisfied by the values in a column. It allows you to specify a logical expression to restrict the range of valid values.</a:t>
            </a:r>
            <a:endParaRPr sz="1600">
              <a:solidFill>
                <a:schemeClr val="lt1"/>
              </a:solidFill>
              <a:latin typeface="Comic Sans MS"/>
              <a:ea typeface="Comic Sans MS"/>
              <a:cs typeface="Comic Sans MS"/>
              <a:sym typeface="Comic Sans MS"/>
            </a:endParaRPr>
          </a:p>
        </p:txBody>
      </p:sp>
      <p:pic>
        <p:nvPicPr>
          <p:cNvPr descr="computer" id="264" name="Google Shape;264;p16"/>
          <p:cNvPicPr preferRelativeResize="0"/>
          <p:nvPr/>
        </p:nvPicPr>
        <p:blipFill rotWithShape="1">
          <a:blip r:embed="rId4">
            <a:alphaModFix/>
          </a:blip>
          <a:srcRect b="0" l="0" r="0" t="0"/>
          <a:stretch/>
        </p:blipFill>
        <p:spPr>
          <a:xfrm>
            <a:off x="6294755" y="3498215"/>
            <a:ext cx="5824855" cy="2515870"/>
          </a:xfrm>
          <a:prstGeom prst="rect">
            <a:avLst/>
          </a:prstGeom>
          <a:noFill/>
          <a:ln>
            <a:noFill/>
          </a:ln>
        </p:spPr>
      </p:pic>
      <p:sp>
        <p:nvSpPr>
          <p:cNvPr id="265" name="Google Shape;265;p16"/>
          <p:cNvSpPr txBox="1"/>
          <p:nvPr/>
        </p:nvSpPr>
        <p:spPr>
          <a:xfrm>
            <a:off x="7570470" y="405955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 CHECK (age &gt;= 18)</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6" name="Google Shape;266;p16"/>
          <p:cNvSpPr txBox="1"/>
          <p:nvPr/>
        </p:nvSpPr>
        <p:spPr>
          <a:xfrm>
            <a:off x="7324725" y="325755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
        <p:nvSpPr>
          <p:cNvPr id="267" name="Google Shape;267;p16"/>
          <p:cNvSpPr txBox="1"/>
          <p:nvPr/>
        </p:nvSpPr>
        <p:spPr>
          <a:xfrm>
            <a:off x="1132840" y="3288665"/>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500"/>
                                        <p:tgtEl>
                                          <p:spTgt spid="2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tnq" id="272" name="Google Shape;272;p17"/>
          <p:cNvPicPr preferRelativeResize="0"/>
          <p:nvPr>
            <p:ph idx="1" type="body"/>
          </p:nvPr>
        </p:nvPicPr>
        <p:blipFill rotWithShape="1">
          <a:blip r:embed="rId3">
            <a:alphaModFix/>
          </a:blip>
          <a:srcRect b="0" l="0" r="0" t="0"/>
          <a:stretch/>
        </p:blipFill>
        <p:spPr>
          <a:xfrm>
            <a:off x="2742565" y="1253490"/>
            <a:ext cx="6706235" cy="4351655"/>
          </a:xfrm>
          <a:prstGeom prst="rect">
            <a:avLst/>
          </a:prstGeom>
          <a:noFill/>
          <a:ln>
            <a:noFill/>
          </a:ln>
        </p:spPr>
      </p:pic>
      <p:pic>
        <p:nvPicPr>
          <p:cNvPr descr="Aitrich-Logo-Transparent-BG-2048x671" id="273" name="Google Shape;273;p17"/>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Tree>
  </p:cSld>
  <p:clrMapOvr>
    <a:masterClrMapping/>
  </p:clrMapOvr>
  <mc:AlternateContent>
    <mc:Choice Requires="p14">
      <p:transition spd="slow" p14:dur="1000">
        <p:pus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ph type="title"/>
          </p:nvPr>
        </p:nvSpPr>
        <p:spPr>
          <a:xfrm>
            <a:off x="9144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12D86"/>
              </a:buClr>
              <a:buSzPts val="4000"/>
              <a:buFont typeface="Bell MT"/>
              <a:buNone/>
            </a:pPr>
            <a:r>
              <a:rPr b="1" lang="en-US" sz="4000">
                <a:solidFill>
                  <a:srgbClr val="012D86"/>
                </a:solidFill>
                <a:latin typeface="Bell MT"/>
                <a:ea typeface="Bell MT"/>
                <a:cs typeface="Bell MT"/>
                <a:sym typeface="Bell MT"/>
              </a:rPr>
              <a:t>INTRODUCTION</a:t>
            </a:r>
            <a:endParaRPr b="1" sz="4000">
              <a:solidFill>
                <a:srgbClr val="012D86"/>
              </a:solidFill>
              <a:latin typeface="Bell MT"/>
              <a:ea typeface="Bell MT"/>
              <a:cs typeface="Bell MT"/>
              <a:sym typeface="Bell MT"/>
            </a:endParaRPr>
          </a:p>
        </p:txBody>
      </p:sp>
      <p:sp>
        <p:nvSpPr>
          <p:cNvPr id="93" name="Google Shape;9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a:p>
            <a:pPr indent="0" lvl="0" marL="0" rtl="0" algn="l">
              <a:lnSpc>
                <a:spcPct val="90000"/>
              </a:lnSpc>
              <a:spcBef>
                <a:spcPts val="1000"/>
              </a:spcBef>
              <a:spcAft>
                <a:spcPts val="0"/>
              </a:spcAft>
              <a:buClr>
                <a:schemeClr val="dk1"/>
              </a:buClr>
              <a:buSzPts val="1800"/>
              <a:buNone/>
            </a:pPr>
            <a:r>
              <a:t/>
            </a:r>
            <a:endParaRPr sz="1800">
              <a:solidFill>
                <a:srgbClr val="012D86"/>
              </a:solidFill>
            </a:endParaRPr>
          </a:p>
        </p:txBody>
      </p:sp>
      <p:pic>
        <p:nvPicPr>
          <p:cNvPr descr="3808949" id="94" name="Google Shape;94;p2"/>
          <p:cNvPicPr preferRelativeResize="0"/>
          <p:nvPr>
            <p:ph idx="4294967295" type="body"/>
          </p:nvPr>
        </p:nvPicPr>
        <p:blipFill rotWithShape="1">
          <a:blip r:embed="rId3">
            <a:alphaModFix/>
          </a:blip>
          <a:srcRect b="0" l="0" r="0" t="0"/>
          <a:stretch/>
        </p:blipFill>
        <p:spPr>
          <a:xfrm>
            <a:off x="6794500" y="2284730"/>
            <a:ext cx="4559300" cy="3454400"/>
          </a:xfrm>
          <a:prstGeom prst="rect">
            <a:avLst/>
          </a:prstGeom>
          <a:noFill/>
          <a:ln>
            <a:noFill/>
          </a:ln>
        </p:spPr>
      </p:pic>
      <p:sp>
        <p:nvSpPr>
          <p:cNvPr id="95" name="Google Shape;95;p2"/>
          <p:cNvSpPr/>
          <p:nvPr/>
        </p:nvSpPr>
        <p:spPr>
          <a:xfrm>
            <a:off x="709930" y="1667510"/>
            <a:ext cx="5309235" cy="907415"/>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DDL stands for Data Definition Language, and it is a subset of SQL</a:t>
            </a:r>
            <a:endParaRPr b="0" i="0" sz="1600" u="none" cap="none" strike="noStrike">
              <a:solidFill>
                <a:schemeClr val="lt1"/>
              </a:solidFill>
              <a:latin typeface="Comic Sans MS"/>
              <a:ea typeface="Comic Sans MS"/>
              <a:cs typeface="Comic Sans MS"/>
              <a:sym typeface="Comic Sans MS"/>
            </a:endParaRPr>
          </a:p>
        </p:txBody>
      </p:sp>
      <p:sp>
        <p:nvSpPr>
          <p:cNvPr id="96" name="Google Shape;96;p2"/>
          <p:cNvSpPr/>
          <p:nvPr/>
        </p:nvSpPr>
        <p:spPr>
          <a:xfrm>
            <a:off x="710565" y="2687955"/>
            <a:ext cx="5309235" cy="863600"/>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It is used to define and manage the structure of a database.</a:t>
            </a:r>
            <a:endParaRPr b="0" i="0" sz="1600" u="none" cap="none" strike="noStrike">
              <a:solidFill>
                <a:schemeClr val="lt1"/>
              </a:solidFill>
              <a:latin typeface="Comic Sans MS"/>
              <a:ea typeface="Comic Sans MS"/>
              <a:cs typeface="Comic Sans MS"/>
              <a:sym typeface="Comic Sans MS"/>
            </a:endParaRPr>
          </a:p>
        </p:txBody>
      </p:sp>
      <p:sp>
        <p:nvSpPr>
          <p:cNvPr id="97" name="Google Shape;97;p2"/>
          <p:cNvSpPr/>
          <p:nvPr/>
        </p:nvSpPr>
        <p:spPr>
          <a:xfrm>
            <a:off x="710565" y="3721100"/>
            <a:ext cx="5309235" cy="917575"/>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DDL statements are responsible for creating, altering, and deleting database objects such as tables, views, indexes, and constraints. </a:t>
            </a:r>
            <a:endParaRPr b="0" i="0" sz="1600" u="none" cap="none" strike="noStrike">
              <a:solidFill>
                <a:schemeClr val="lt1"/>
              </a:solidFill>
              <a:latin typeface="Comic Sans MS"/>
              <a:ea typeface="Comic Sans MS"/>
              <a:cs typeface="Comic Sans MS"/>
              <a:sym typeface="Comic Sans MS"/>
            </a:endParaRPr>
          </a:p>
        </p:txBody>
      </p:sp>
      <p:pic>
        <p:nvPicPr>
          <p:cNvPr descr="Aitrich-Logo-Transparent-BG-2048x671" id="98" name="Google Shape;98;p2"/>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99" name="Google Shape;99;p2"/>
          <p:cNvSpPr/>
          <p:nvPr/>
        </p:nvSpPr>
        <p:spPr>
          <a:xfrm>
            <a:off x="709930" y="4808220"/>
            <a:ext cx="5309235" cy="917575"/>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rPr b="0" i="0" lang="en-US" sz="1600" u="none" cap="none" strike="noStrike">
                <a:solidFill>
                  <a:schemeClr val="lt1"/>
                </a:solidFill>
                <a:latin typeface="Comic Sans MS"/>
                <a:ea typeface="Comic Sans MS"/>
                <a:cs typeface="Comic Sans MS"/>
                <a:sym typeface="Comic Sans MS"/>
              </a:rPr>
              <a:t>The primary purpose of DDL in SQL is to specify the schema or structure of the database and its objects.</a:t>
            </a:r>
            <a:endParaRPr b="0" i="0" sz="1600" u="none" cap="none" strike="noStrike">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f0e9eed0ae_0_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4900">
                <a:solidFill>
                  <a:srgbClr val="002060"/>
                </a:solidFill>
                <a:highlight>
                  <a:schemeClr val="lt1"/>
                </a:highlight>
                <a:latin typeface="Bell MT"/>
                <a:ea typeface="Bell MT"/>
                <a:cs typeface="Bell MT"/>
                <a:sym typeface="Bell MT"/>
              </a:rPr>
              <a:t>LIST OF DDL COMMANDS</a:t>
            </a:r>
            <a:endParaRPr b="1" sz="4900">
              <a:solidFill>
                <a:srgbClr val="002060"/>
              </a:solidFill>
              <a:highlight>
                <a:schemeClr val="lt1"/>
              </a:highlight>
              <a:latin typeface="Bell MT"/>
              <a:ea typeface="Bell MT"/>
              <a:cs typeface="Bell MT"/>
              <a:sym typeface="Bell MT"/>
            </a:endParaRPr>
          </a:p>
        </p:txBody>
      </p:sp>
      <p:sp>
        <p:nvSpPr>
          <p:cNvPr id="105" name="Google Shape;105;g1f0e9eed0ae_0_8"/>
          <p:cNvSpPr txBox="1"/>
          <p:nvPr>
            <p:ph idx="1" type="body"/>
          </p:nvPr>
        </p:nvSpPr>
        <p:spPr>
          <a:xfrm>
            <a:off x="5962975" y="1825625"/>
            <a:ext cx="5507100" cy="43512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1600"/>
              <a:buFont typeface="Comic Sans MS"/>
              <a:buNone/>
            </a:pPr>
            <a:r>
              <a:rPr lang="en-US" sz="1600">
                <a:solidFill>
                  <a:schemeClr val="lt1"/>
                </a:solidFill>
                <a:latin typeface="Comic Sans MS"/>
                <a:ea typeface="Comic Sans MS"/>
                <a:cs typeface="Comic Sans MS"/>
                <a:sym typeface="Comic Sans MS"/>
              </a:rPr>
              <a:t>DDL stands for Data Definition Language, and it is a subset of SQL</a:t>
            </a:r>
            <a:endParaRPr sz="1600">
              <a:solidFill>
                <a:schemeClr val="lt1"/>
              </a:solidFill>
              <a:latin typeface="Comic Sans MS"/>
              <a:ea typeface="Comic Sans MS"/>
              <a:cs typeface="Comic Sans MS"/>
              <a:sym typeface="Comic Sans MS"/>
            </a:endParaRPr>
          </a:p>
          <a:p>
            <a:pPr indent="0" lvl="0" marL="0" rtl="0" algn="l">
              <a:spcBef>
                <a:spcPts val="1000"/>
              </a:spcBef>
              <a:spcAft>
                <a:spcPts val="0"/>
              </a:spcAft>
              <a:buNone/>
            </a:pPr>
            <a:r>
              <a:t/>
            </a:r>
            <a:endParaRPr/>
          </a:p>
        </p:txBody>
      </p:sp>
      <p:sp>
        <p:nvSpPr>
          <p:cNvPr id="106" name="Google Shape;106;g1f0e9eed0ae_0_8"/>
          <p:cNvSpPr/>
          <p:nvPr/>
        </p:nvSpPr>
        <p:spPr>
          <a:xfrm>
            <a:off x="709925" y="1667450"/>
            <a:ext cx="5507100" cy="4998900"/>
          </a:xfrm>
          <a:prstGeom prst="roundRect">
            <a:avLst>
              <a:gd fmla="val 16667" name="adj"/>
            </a:avLst>
          </a:prstGeom>
          <a:gradFill>
            <a:gsLst>
              <a:gs pos="0">
                <a:srgbClr val="012D86"/>
              </a:gs>
              <a:gs pos="100000">
                <a:srgbClr val="0E2557"/>
              </a:gs>
            </a:gsLst>
            <a:lin ang="0" scaled="0"/>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600"/>
              <a:buFont typeface="Comic Sans MS"/>
              <a:buNone/>
            </a:pPr>
            <a:r>
              <a:t/>
            </a:r>
            <a:endParaRPr b="0" i="0" sz="1600" u="none" cap="none" strike="noStrike">
              <a:solidFill>
                <a:schemeClr val="lt1"/>
              </a:solidFill>
              <a:latin typeface="Comic Sans MS"/>
              <a:ea typeface="Comic Sans MS"/>
              <a:cs typeface="Comic Sans MS"/>
              <a:sym typeface="Comic Sans MS"/>
            </a:endParaRPr>
          </a:p>
        </p:txBody>
      </p:sp>
      <p:pic>
        <p:nvPicPr>
          <p:cNvPr id="107" name="Google Shape;107;g1f0e9eed0ae_0_8"/>
          <p:cNvPicPr preferRelativeResize="0"/>
          <p:nvPr/>
        </p:nvPicPr>
        <p:blipFill>
          <a:blip r:embed="rId3">
            <a:alphaModFix/>
          </a:blip>
          <a:stretch>
            <a:fillRect/>
          </a:stretch>
        </p:blipFill>
        <p:spPr>
          <a:xfrm>
            <a:off x="6602275" y="1580575"/>
            <a:ext cx="4867799" cy="4841298"/>
          </a:xfrm>
          <a:prstGeom prst="rect">
            <a:avLst/>
          </a:prstGeom>
          <a:noFill/>
          <a:ln>
            <a:noFill/>
          </a:ln>
        </p:spPr>
      </p:pic>
      <p:sp>
        <p:nvSpPr>
          <p:cNvPr id="108" name="Google Shape;108;g1f0e9eed0ae_0_8"/>
          <p:cNvSpPr txBox="1"/>
          <p:nvPr/>
        </p:nvSpPr>
        <p:spPr>
          <a:xfrm>
            <a:off x="1284425" y="2249200"/>
            <a:ext cx="4504200" cy="39276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CREATE</a:t>
            </a:r>
            <a:endParaRPr sz="3700">
              <a:solidFill>
                <a:schemeClr val="lt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ALTER</a:t>
            </a:r>
            <a:endParaRPr sz="3700">
              <a:solidFill>
                <a:schemeClr val="lt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DROP</a:t>
            </a:r>
            <a:endParaRPr sz="3700">
              <a:solidFill>
                <a:schemeClr val="lt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TRUNCATE</a:t>
            </a:r>
            <a:endParaRPr sz="3700">
              <a:solidFill>
                <a:schemeClr val="lt1"/>
              </a:solidFill>
              <a:latin typeface="Calibri"/>
              <a:ea typeface="Calibri"/>
              <a:cs typeface="Calibri"/>
              <a:sym typeface="Calibri"/>
            </a:endParaRPr>
          </a:p>
          <a:p>
            <a:pPr indent="0" lvl="0" marL="457200" rtl="0" algn="l">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RENAME</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p:nvPr/>
        </p:nvSpPr>
        <p:spPr>
          <a:xfrm>
            <a:off x="633730" y="2296795"/>
            <a:ext cx="6369685" cy="188468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b="0" i="0" lang="en-US" sz="1600" u="none" cap="none" strike="noStrike">
                <a:solidFill>
                  <a:schemeClr val="lt1"/>
                </a:solidFill>
                <a:latin typeface="Comic Sans MS"/>
                <a:ea typeface="Comic Sans MS"/>
                <a:cs typeface="Comic Sans MS"/>
                <a:sym typeface="Comic Sans MS"/>
              </a:rPr>
              <a:t> The CREATE statement is used to create new database objects such as tables, views, indexes, and constraints. It defines the structure of the object, including column names, data types, and other properties.</a:t>
            </a:r>
            <a:endParaRPr b="0" i="0" sz="1600" u="none" cap="none" strike="noStrike">
              <a:solidFill>
                <a:schemeClr val="lt1"/>
              </a:solidFill>
              <a:latin typeface="Comic Sans MS"/>
              <a:ea typeface="Comic Sans MS"/>
              <a:cs typeface="Comic Sans MS"/>
              <a:sym typeface="Comic Sans MS"/>
            </a:endParaRPr>
          </a:p>
        </p:txBody>
      </p:sp>
      <p:pic>
        <p:nvPicPr>
          <p:cNvPr descr="4952527" id="114" name="Google Shape;114;p3"/>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15" name="Google Shape;115;p3"/>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16" name="Google Shape;116;p3"/>
          <p:cNvSpPr/>
          <p:nvPr/>
        </p:nvSpPr>
        <p:spPr>
          <a:xfrm>
            <a:off x="572135" y="1150620"/>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3600"/>
              <a:buFont typeface="Bell MT"/>
              <a:buNone/>
            </a:pPr>
            <a:r>
              <a:rPr b="1" i="0" lang="en-US" sz="3600" u="none" cap="none" strike="noStrike">
                <a:solidFill>
                  <a:srgbClr val="002060"/>
                </a:solidFill>
                <a:latin typeface="Bell MT"/>
                <a:ea typeface="Bell MT"/>
                <a:cs typeface="Bell MT"/>
                <a:sym typeface="Bell MT"/>
              </a:rPr>
              <a:t>1. CREATE Statement:</a:t>
            </a:r>
            <a:endParaRPr b="1" i="0" sz="3600" u="none" cap="none" strike="noStrike">
              <a:solidFill>
                <a:srgbClr val="002060"/>
              </a:solidFill>
              <a:latin typeface="Bell MT"/>
              <a:ea typeface="Bell MT"/>
              <a:cs typeface="Bell MT"/>
              <a:sym typeface="Bell MT"/>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descr="Aitrich-Logo-Transparent-BG-2048x671" id="121" name="Google Shape;121;p4"/>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122" name="Google Shape;122;p4"/>
          <p:cNvSpPr txBox="1"/>
          <p:nvPr/>
        </p:nvSpPr>
        <p:spPr>
          <a:xfrm>
            <a:off x="869315" y="665480"/>
            <a:ext cx="3830320"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Bell MT"/>
                <a:ea typeface="Bell MT"/>
                <a:cs typeface="Bell MT"/>
                <a:sym typeface="Bell MT"/>
              </a:rPr>
              <a:t>a) CREATE Table:</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p:txBody>
      </p:sp>
      <p:pic>
        <p:nvPicPr>
          <p:cNvPr descr="computer" id="123" name="Google Shape;123;p4"/>
          <p:cNvPicPr preferRelativeResize="0"/>
          <p:nvPr>
            <p:ph idx="1" type="body"/>
          </p:nvPr>
        </p:nvPicPr>
        <p:blipFill rotWithShape="1">
          <a:blip r:embed="rId4">
            <a:alphaModFix/>
          </a:blip>
          <a:srcRect b="0" l="0" r="0" t="0"/>
          <a:stretch/>
        </p:blipFill>
        <p:spPr>
          <a:xfrm>
            <a:off x="-127635" y="3602355"/>
            <a:ext cx="5824855" cy="2258060"/>
          </a:xfrm>
          <a:prstGeom prst="rect">
            <a:avLst/>
          </a:prstGeom>
          <a:noFill/>
          <a:ln>
            <a:noFill/>
          </a:ln>
        </p:spPr>
      </p:pic>
      <p:sp>
        <p:nvSpPr>
          <p:cNvPr id="124" name="Google Shape;124;p4"/>
          <p:cNvSpPr txBox="1"/>
          <p:nvPr/>
        </p:nvSpPr>
        <p:spPr>
          <a:xfrm>
            <a:off x="1148080" y="4043045"/>
            <a:ext cx="3273425" cy="10147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column1 datatype constraint,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column2 datatype constraint,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pic>
        <p:nvPicPr>
          <p:cNvPr descr="computer" id="125" name="Google Shape;125;p4"/>
          <p:cNvPicPr preferRelativeResize="0"/>
          <p:nvPr/>
        </p:nvPicPr>
        <p:blipFill rotWithShape="1">
          <a:blip r:embed="rId4">
            <a:alphaModFix/>
          </a:blip>
          <a:srcRect b="0" l="0" r="0" t="0"/>
          <a:stretch/>
        </p:blipFill>
        <p:spPr>
          <a:xfrm>
            <a:off x="6501765" y="3704590"/>
            <a:ext cx="5824855" cy="2515870"/>
          </a:xfrm>
          <a:prstGeom prst="rect">
            <a:avLst/>
          </a:prstGeom>
          <a:noFill/>
          <a:ln>
            <a:noFill/>
          </a:ln>
        </p:spPr>
      </p:pic>
      <p:sp>
        <p:nvSpPr>
          <p:cNvPr id="126" name="Google Shape;126;p4"/>
          <p:cNvSpPr txBox="1"/>
          <p:nvPr/>
        </p:nvSpPr>
        <p:spPr>
          <a:xfrm>
            <a:off x="7777480" y="4145280"/>
            <a:ext cx="3273425" cy="11988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name VARCHAR(50) NOT NULL,</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salary DECIMAL(10, 2)</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127" name="Google Shape;127;p4"/>
          <p:cNvSpPr/>
          <p:nvPr/>
        </p:nvSpPr>
        <p:spPr>
          <a:xfrm>
            <a:off x="869315" y="1426210"/>
            <a:ext cx="6369685" cy="116840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1000"/>
              </a:spcBef>
              <a:spcAft>
                <a:spcPts val="0"/>
              </a:spcAft>
              <a:buClr>
                <a:schemeClr val="lt1"/>
              </a:buClr>
              <a:buSzPts val="1800"/>
              <a:buFont typeface="Arial"/>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100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It creates a new table with the specified name and defines the columns, data types, and constraints.</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1000"/>
              </a:spcBef>
              <a:spcAft>
                <a:spcPts val="0"/>
              </a:spcAft>
              <a:buClr>
                <a:schemeClr val="lt1"/>
              </a:buClr>
              <a:buSzPts val="1800"/>
              <a:buFont typeface="Arial"/>
              <a:buNone/>
            </a:pPr>
            <a:r>
              <a:t/>
            </a:r>
            <a:endParaRPr sz="1600">
              <a:solidFill>
                <a:schemeClr val="lt1"/>
              </a:solidFill>
              <a:latin typeface="Comic Sans MS"/>
              <a:ea typeface="Comic Sans MS"/>
              <a:cs typeface="Comic Sans MS"/>
              <a:sym typeface="Comic Sans MS"/>
            </a:endParaRPr>
          </a:p>
          <a:p>
            <a:pPr indent="0" lvl="0" marL="0" marR="0" rtl="0" algn="l">
              <a:lnSpc>
                <a:spcPct val="110000"/>
              </a:lnSpc>
              <a:spcBef>
                <a:spcPts val="1000"/>
              </a:spcBef>
              <a:spcAft>
                <a:spcPts val="0"/>
              </a:spcAft>
              <a:buClr>
                <a:schemeClr val="lt1"/>
              </a:buClr>
              <a:buSzPts val="1800"/>
              <a:buFont typeface="Arial"/>
              <a:buNone/>
            </a:pPr>
            <a:r>
              <a:t/>
            </a:r>
            <a:endParaRPr sz="1600">
              <a:solidFill>
                <a:schemeClr val="lt1"/>
              </a:solidFill>
              <a:latin typeface="Comic Sans MS"/>
              <a:ea typeface="Comic Sans MS"/>
              <a:cs typeface="Comic Sans MS"/>
              <a:sym typeface="Comic Sans MS"/>
            </a:endParaRPr>
          </a:p>
        </p:txBody>
      </p:sp>
      <p:sp>
        <p:nvSpPr>
          <p:cNvPr id="128" name="Google Shape;128;p4"/>
          <p:cNvSpPr txBox="1"/>
          <p:nvPr/>
        </p:nvSpPr>
        <p:spPr>
          <a:xfrm>
            <a:off x="948055" y="3373755"/>
            <a:ext cx="92075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29" name="Google Shape;129;p4"/>
          <p:cNvSpPr txBox="1"/>
          <p:nvPr/>
        </p:nvSpPr>
        <p:spPr>
          <a:xfrm>
            <a:off x="7334885" y="344678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p:nvPr/>
        </p:nvSpPr>
        <p:spPr>
          <a:xfrm>
            <a:off x="602615" y="1760855"/>
            <a:ext cx="6369685" cy="131762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ALTER statement is used to modify the structure of existing database objects. </a:t>
            </a:r>
            <a:endParaRPr sz="1600">
              <a:solidFill>
                <a:schemeClr val="lt1"/>
              </a:solidFill>
              <a:latin typeface="Comic Sans MS"/>
              <a:ea typeface="Comic Sans MS"/>
              <a:cs typeface="Comic Sans MS"/>
              <a:sym typeface="Comic Sans MS"/>
            </a:endParaRPr>
          </a:p>
        </p:txBody>
      </p:sp>
      <p:pic>
        <p:nvPicPr>
          <p:cNvPr descr="4952527" id="135" name="Google Shape;135;p5"/>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36" name="Google Shape;136;p5"/>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37" name="Google Shape;137;p5"/>
          <p:cNvSpPr/>
          <p:nvPr/>
        </p:nvSpPr>
        <p:spPr>
          <a:xfrm>
            <a:off x="541020" y="43497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Bell MT"/>
              <a:buNone/>
            </a:pPr>
            <a:r>
              <a:rPr b="1" lang="en-US" sz="4000">
                <a:solidFill>
                  <a:srgbClr val="002060"/>
                </a:solidFill>
                <a:latin typeface="Bell MT"/>
                <a:ea typeface="Bell MT"/>
                <a:cs typeface="Bell MT"/>
                <a:sym typeface="Bell MT"/>
              </a:rPr>
              <a:t>2. Alter Statement:</a:t>
            </a:r>
            <a:endParaRPr b="1" sz="4000">
              <a:solidFill>
                <a:srgbClr val="002060"/>
              </a:solidFill>
              <a:latin typeface="Bell MT"/>
              <a:ea typeface="Bell MT"/>
              <a:cs typeface="Bell MT"/>
              <a:sym typeface="Bell MT"/>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Aitrich-Logo-Transparent-BG-2048x671" id="142" name="Google Shape;142;p6"/>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143" name="Google Shape;143;p6"/>
          <p:cNvSpPr txBox="1"/>
          <p:nvPr/>
        </p:nvSpPr>
        <p:spPr>
          <a:xfrm>
            <a:off x="869315" y="665480"/>
            <a:ext cx="38303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Bell MT"/>
                <a:ea typeface="Bell MT"/>
                <a:cs typeface="Bell MT"/>
                <a:sym typeface="Bell MT"/>
              </a:rPr>
              <a:t>a) ALTER Table:</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p:txBody>
      </p:sp>
      <p:pic>
        <p:nvPicPr>
          <p:cNvPr descr="computer" id="144" name="Google Shape;144;p6"/>
          <p:cNvPicPr preferRelativeResize="0"/>
          <p:nvPr>
            <p:ph idx="1" type="body"/>
          </p:nvPr>
        </p:nvPicPr>
        <p:blipFill rotWithShape="1">
          <a:blip r:embed="rId4">
            <a:alphaModFix/>
          </a:blip>
          <a:srcRect b="0" l="0" r="0" t="0"/>
          <a:stretch/>
        </p:blipFill>
        <p:spPr>
          <a:xfrm>
            <a:off x="365125" y="3938270"/>
            <a:ext cx="5824855" cy="2258060"/>
          </a:xfrm>
          <a:prstGeom prst="rect">
            <a:avLst/>
          </a:prstGeom>
          <a:noFill/>
          <a:ln>
            <a:noFill/>
          </a:ln>
        </p:spPr>
      </p:pic>
      <p:sp>
        <p:nvSpPr>
          <p:cNvPr id="145" name="Google Shape;145;p6"/>
          <p:cNvSpPr txBox="1"/>
          <p:nvPr/>
        </p:nvSpPr>
        <p:spPr>
          <a:xfrm>
            <a:off x="1640840" y="4490085"/>
            <a:ext cx="32734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ALTER TABLE table_name</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ADD column_name datatype;</a:t>
            </a:r>
            <a:endParaRPr sz="1200">
              <a:solidFill>
                <a:schemeClr val="dk1"/>
              </a:solidFill>
              <a:latin typeface="Arial"/>
              <a:ea typeface="Arial"/>
              <a:cs typeface="Arial"/>
              <a:sym typeface="Arial"/>
            </a:endParaRPr>
          </a:p>
        </p:txBody>
      </p:sp>
      <p:sp>
        <p:nvSpPr>
          <p:cNvPr id="146" name="Google Shape;146;p6"/>
          <p:cNvSpPr txBox="1"/>
          <p:nvPr/>
        </p:nvSpPr>
        <p:spPr>
          <a:xfrm>
            <a:off x="7768590" y="3508375"/>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pic>
        <p:nvPicPr>
          <p:cNvPr descr="computer" id="147" name="Google Shape;147;p6"/>
          <p:cNvPicPr preferRelativeResize="0"/>
          <p:nvPr/>
        </p:nvPicPr>
        <p:blipFill rotWithShape="1">
          <a:blip r:embed="rId4">
            <a:alphaModFix/>
          </a:blip>
          <a:srcRect b="0" l="0" r="0" t="0"/>
          <a:stretch/>
        </p:blipFill>
        <p:spPr>
          <a:xfrm>
            <a:off x="6676390" y="3862705"/>
            <a:ext cx="5824855" cy="2515870"/>
          </a:xfrm>
          <a:prstGeom prst="rect">
            <a:avLst/>
          </a:prstGeom>
          <a:noFill/>
          <a:ln>
            <a:noFill/>
          </a:ln>
        </p:spPr>
      </p:pic>
      <p:sp>
        <p:nvSpPr>
          <p:cNvPr id="148" name="Google Shape;148;p6"/>
          <p:cNvSpPr txBox="1"/>
          <p:nvPr/>
        </p:nvSpPr>
        <p:spPr>
          <a:xfrm>
            <a:off x="7952105" y="4602480"/>
            <a:ext cx="3273425"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ALTER TABLE jobSeeker</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ADD salary INT;</a:t>
            </a:r>
            <a:endParaRPr sz="1200">
              <a:solidFill>
                <a:schemeClr val="dk1"/>
              </a:solidFill>
              <a:latin typeface="Arial"/>
              <a:ea typeface="Arial"/>
              <a:cs typeface="Arial"/>
              <a:sym typeface="Arial"/>
            </a:endParaRPr>
          </a:p>
        </p:txBody>
      </p:sp>
      <p:sp>
        <p:nvSpPr>
          <p:cNvPr id="149" name="Google Shape;149;p6"/>
          <p:cNvSpPr txBox="1"/>
          <p:nvPr/>
        </p:nvSpPr>
        <p:spPr>
          <a:xfrm>
            <a:off x="1436370" y="3699510"/>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50" name="Google Shape;150;p6"/>
          <p:cNvSpPr/>
          <p:nvPr/>
        </p:nvSpPr>
        <p:spPr>
          <a:xfrm>
            <a:off x="931545" y="1504315"/>
            <a:ext cx="6369685" cy="188468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ALTER statement is used to modify the structure of existing database objects. It can be used to add or drop columns, modify data types, rename objects, or add constraints.</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5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p:nvPr/>
        </p:nvSpPr>
        <p:spPr>
          <a:xfrm>
            <a:off x="602615" y="1760855"/>
            <a:ext cx="6369685" cy="1317625"/>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DROP statement is used to delete database objects from the database. Here are some common uses:</a:t>
            </a:r>
            <a:endParaRPr sz="1600">
              <a:solidFill>
                <a:schemeClr val="lt1"/>
              </a:solidFill>
              <a:latin typeface="Comic Sans MS"/>
              <a:ea typeface="Comic Sans MS"/>
              <a:cs typeface="Comic Sans MS"/>
              <a:sym typeface="Comic Sans MS"/>
            </a:endParaRPr>
          </a:p>
        </p:txBody>
      </p:sp>
      <p:pic>
        <p:nvPicPr>
          <p:cNvPr descr="4952527" id="156" name="Google Shape;156;p7"/>
          <p:cNvPicPr preferRelativeResize="0"/>
          <p:nvPr>
            <p:ph idx="1" type="body"/>
          </p:nvPr>
        </p:nvPicPr>
        <p:blipFill rotWithShape="1">
          <a:blip r:embed="rId3">
            <a:alphaModFix/>
          </a:blip>
          <a:srcRect b="0" l="0" r="0" t="0"/>
          <a:stretch/>
        </p:blipFill>
        <p:spPr>
          <a:xfrm>
            <a:off x="7266940" y="1553210"/>
            <a:ext cx="4351655" cy="5108575"/>
          </a:xfrm>
          <a:prstGeom prst="rect">
            <a:avLst/>
          </a:prstGeom>
          <a:noFill/>
          <a:ln>
            <a:noFill/>
          </a:ln>
        </p:spPr>
      </p:pic>
      <p:pic>
        <p:nvPicPr>
          <p:cNvPr descr="Aitrich-Logo-Transparent-BG-2048x671" id="157" name="Google Shape;157;p7"/>
          <p:cNvPicPr preferRelativeResize="0"/>
          <p:nvPr/>
        </p:nvPicPr>
        <p:blipFill rotWithShape="1">
          <a:blip r:embed="rId4">
            <a:alphaModFix/>
          </a:blip>
          <a:srcRect b="0" l="0" r="0" t="0"/>
          <a:stretch/>
        </p:blipFill>
        <p:spPr>
          <a:xfrm>
            <a:off x="365125" y="6527165"/>
            <a:ext cx="1166495" cy="167005"/>
          </a:xfrm>
          <a:prstGeom prst="rect">
            <a:avLst/>
          </a:prstGeom>
          <a:noFill/>
          <a:ln>
            <a:noFill/>
          </a:ln>
        </p:spPr>
      </p:pic>
      <p:sp>
        <p:nvSpPr>
          <p:cNvPr id="158" name="Google Shape;158;p7"/>
          <p:cNvSpPr/>
          <p:nvPr/>
        </p:nvSpPr>
        <p:spPr>
          <a:xfrm>
            <a:off x="541020" y="43497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2060"/>
              </a:buClr>
              <a:buSzPts val="4000"/>
              <a:buFont typeface="Bell MT"/>
              <a:buNone/>
            </a:pPr>
            <a:r>
              <a:rPr b="1" lang="en-US" sz="4000">
                <a:solidFill>
                  <a:srgbClr val="002060"/>
                </a:solidFill>
                <a:latin typeface="Bell MT"/>
                <a:ea typeface="Bell MT"/>
                <a:cs typeface="Bell MT"/>
                <a:sym typeface="Bell MT"/>
              </a:rPr>
              <a:t>3. Drop Statement:</a:t>
            </a:r>
            <a:endParaRPr b="1" sz="4000">
              <a:solidFill>
                <a:srgbClr val="002060"/>
              </a:solidFill>
              <a:latin typeface="Bell MT"/>
              <a:ea typeface="Bell MT"/>
              <a:cs typeface="Bell MT"/>
              <a:sym typeface="Bell MT"/>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Aitrich-Logo-Transparent-BG-2048x671" id="163" name="Google Shape;163;p8"/>
          <p:cNvPicPr preferRelativeResize="0"/>
          <p:nvPr/>
        </p:nvPicPr>
        <p:blipFill rotWithShape="1">
          <a:blip r:embed="rId3">
            <a:alphaModFix/>
          </a:blip>
          <a:srcRect b="0" l="0" r="0" t="0"/>
          <a:stretch/>
        </p:blipFill>
        <p:spPr>
          <a:xfrm>
            <a:off x="365125" y="6527165"/>
            <a:ext cx="1166495" cy="167005"/>
          </a:xfrm>
          <a:prstGeom prst="rect">
            <a:avLst/>
          </a:prstGeom>
          <a:noFill/>
          <a:ln>
            <a:noFill/>
          </a:ln>
        </p:spPr>
      </p:pic>
      <p:sp>
        <p:nvSpPr>
          <p:cNvPr id="164" name="Google Shape;164;p8"/>
          <p:cNvSpPr txBox="1"/>
          <p:nvPr/>
        </p:nvSpPr>
        <p:spPr>
          <a:xfrm>
            <a:off x="869315" y="665480"/>
            <a:ext cx="3830320" cy="706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Bell MT"/>
                <a:ea typeface="Bell MT"/>
                <a:cs typeface="Bell MT"/>
                <a:sym typeface="Bell MT"/>
              </a:rPr>
              <a:t>a) DROP Table:</a:t>
            </a:r>
            <a:endParaRPr b="1" sz="2000">
              <a:solidFill>
                <a:schemeClr val="dk1"/>
              </a:solidFill>
              <a:latin typeface="Bell MT"/>
              <a:ea typeface="Bell MT"/>
              <a:cs typeface="Bell MT"/>
              <a:sym typeface="Bell MT"/>
            </a:endParaRPr>
          </a:p>
          <a:p>
            <a:pPr indent="0" lvl="0" marL="0" marR="0" rtl="0" algn="l">
              <a:spcBef>
                <a:spcPts val="0"/>
              </a:spcBef>
              <a:spcAft>
                <a:spcPts val="0"/>
              </a:spcAft>
              <a:buNone/>
            </a:pPr>
            <a:r>
              <a:t/>
            </a:r>
            <a:endParaRPr b="1" sz="2000">
              <a:solidFill>
                <a:schemeClr val="dk1"/>
              </a:solidFill>
              <a:latin typeface="Bell MT"/>
              <a:ea typeface="Bell MT"/>
              <a:cs typeface="Bell MT"/>
              <a:sym typeface="Bell MT"/>
            </a:endParaRPr>
          </a:p>
        </p:txBody>
      </p:sp>
      <p:pic>
        <p:nvPicPr>
          <p:cNvPr descr="computer" id="165" name="Google Shape;165;p8"/>
          <p:cNvPicPr preferRelativeResize="0"/>
          <p:nvPr>
            <p:ph idx="1" type="body"/>
          </p:nvPr>
        </p:nvPicPr>
        <p:blipFill rotWithShape="1">
          <a:blip r:embed="rId4">
            <a:alphaModFix/>
          </a:blip>
          <a:srcRect b="0" l="0" r="0" t="0"/>
          <a:stretch/>
        </p:blipFill>
        <p:spPr>
          <a:xfrm>
            <a:off x="251460" y="3670300"/>
            <a:ext cx="5824855" cy="2258060"/>
          </a:xfrm>
          <a:prstGeom prst="rect">
            <a:avLst/>
          </a:prstGeom>
          <a:noFill/>
          <a:ln>
            <a:noFill/>
          </a:ln>
        </p:spPr>
      </p:pic>
      <p:sp>
        <p:nvSpPr>
          <p:cNvPr id="166" name="Google Shape;166;p8"/>
          <p:cNvSpPr txBox="1"/>
          <p:nvPr/>
        </p:nvSpPr>
        <p:spPr>
          <a:xfrm>
            <a:off x="1599565" y="4375150"/>
            <a:ext cx="3273425"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DROP TABLE table_name;</a:t>
            </a:r>
            <a:endParaRPr sz="1200">
              <a:solidFill>
                <a:schemeClr val="dk1"/>
              </a:solidFill>
              <a:latin typeface="Arial"/>
              <a:ea typeface="Arial"/>
              <a:cs typeface="Arial"/>
              <a:sym typeface="Arial"/>
            </a:endParaRPr>
          </a:p>
        </p:txBody>
      </p:sp>
      <p:sp>
        <p:nvSpPr>
          <p:cNvPr id="167" name="Google Shape;167;p8"/>
          <p:cNvSpPr txBox="1"/>
          <p:nvPr/>
        </p:nvSpPr>
        <p:spPr>
          <a:xfrm>
            <a:off x="7324725" y="3456940"/>
            <a:ext cx="2540000" cy="429895"/>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lt1"/>
              </a:buClr>
              <a:buSzPts val="1800"/>
              <a:buFont typeface="Arial"/>
              <a:buNone/>
            </a:pPr>
            <a:r>
              <a:rPr b="1" lang="en-US" sz="2000">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b="1" sz="1600">
              <a:solidFill>
                <a:srgbClr val="002060"/>
              </a:solidFill>
              <a:latin typeface="Comic Sans MS"/>
              <a:ea typeface="Comic Sans MS"/>
              <a:cs typeface="Comic Sans MS"/>
              <a:sym typeface="Comic Sans MS"/>
            </a:endParaRPr>
          </a:p>
        </p:txBody>
      </p:sp>
      <p:pic>
        <p:nvPicPr>
          <p:cNvPr descr="computer" id="168" name="Google Shape;168;p8"/>
          <p:cNvPicPr preferRelativeResize="0"/>
          <p:nvPr/>
        </p:nvPicPr>
        <p:blipFill rotWithShape="1">
          <a:blip r:embed="rId4">
            <a:alphaModFix/>
          </a:blip>
          <a:srcRect b="0" l="0" r="0" t="0"/>
          <a:stretch/>
        </p:blipFill>
        <p:spPr>
          <a:xfrm>
            <a:off x="6367145" y="3886835"/>
            <a:ext cx="5824855" cy="2330450"/>
          </a:xfrm>
          <a:prstGeom prst="rect">
            <a:avLst/>
          </a:prstGeom>
          <a:noFill/>
          <a:ln>
            <a:noFill/>
          </a:ln>
        </p:spPr>
      </p:pic>
      <p:sp>
        <p:nvSpPr>
          <p:cNvPr id="169" name="Google Shape;169;p8"/>
          <p:cNvSpPr txBox="1"/>
          <p:nvPr/>
        </p:nvSpPr>
        <p:spPr>
          <a:xfrm>
            <a:off x="7642860" y="4551045"/>
            <a:ext cx="3273425" cy="2755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DROP TABLE jobSeeker;</a:t>
            </a:r>
            <a:endParaRPr sz="1200">
              <a:solidFill>
                <a:schemeClr val="dk1"/>
              </a:solidFill>
              <a:latin typeface="Arial"/>
              <a:ea typeface="Arial"/>
              <a:cs typeface="Arial"/>
              <a:sym typeface="Arial"/>
            </a:endParaRPr>
          </a:p>
        </p:txBody>
      </p:sp>
      <p:sp>
        <p:nvSpPr>
          <p:cNvPr id="170" name="Google Shape;170;p8"/>
          <p:cNvSpPr txBox="1"/>
          <p:nvPr/>
        </p:nvSpPr>
        <p:spPr>
          <a:xfrm>
            <a:off x="1281430" y="3462655"/>
            <a:ext cx="866140" cy="368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71" name="Google Shape;171;p8"/>
          <p:cNvSpPr/>
          <p:nvPr/>
        </p:nvSpPr>
        <p:spPr>
          <a:xfrm>
            <a:off x="797560" y="1504315"/>
            <a:ext cx="6369685" cy="1431290"/>
          </a:xfrm>
          <a:prstGeom prst="roundRect">
            <a:avLst>
              <a:gd fmla="val 16667" name="adj"/>
            </a:avLst>
          </a:prstGeom>
          <a:gradFill>
            <a:gsLst>
              <a:gs pos="0">
                <a:srgbClr val="012D86"/>
              </a:gs>
              <a:gs pos="100000">
                <a:srgbClr val="0E2557"/>
              </a:gs>
            </a:gsLst>
            <a:lin ang="0" scaled="0"/>
          </a:gra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DROP TABLE: This statement is used to delete an entire table from the database. The syntax is as follows:</a:t>
            </a:r>
            <a:endParaRPr sz="1600">
              <a:solidFill>
                <a:schemeClr val="lt1"/>
              </a:solidFill>
              <a:latin typeface="Comic Sans MS"/>
              <a:ea typeface="Comic Sans MS"/>
              <a:cs typeface="Comic Sans MS"/>
              <a:sym typeface="Comic Sans MS"/>
            </a:endParaRPr>
          </a:p>
        </p:txBody>
      </p:sp>
    </p:spTree>
  </p:cSld>
  <p:clrMapOvr>
    <a:masterClrMapping/>
  </p:clrMapOvr>
  <mc:AlternateContent>
    <mc:Choice Requires="p14">
      <p:transition spd="slow" p14:dur="1000">
        <p:push/>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5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2023-06-20T11:25:00Z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18EB89C3C24F45E2A58E83028A774C93</vt:lpwstr>
  </property>
  <property fmtid="{D5CDD505-2E9C-101B-9397-08002B2CF9AE}" pid="3" name="KSOProductBuildVer">
    <vt:lpwstr>1033-11.2.0.11537</vt:lpwstr>
  </property>
</Properties>
</file>