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sldIdLst>
    <p:sldId id="256" r:id="rId2"/>
    <p:sldId id="259" r:id="rId3"/>
    <p:sldId id="260" r:id="rId4"/>
    <p:sldId id="261" r:id="rId5"/>
    <p:sldId id="262" r:id="rId6"/>
    <p:sldId id="264"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EB4D-133F-4FD8-9182-BFFACA6C7909}"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23A2E-696A-4390-B519-B18BA84BCADC}" type="slidenum">
              <a:rPr lang="en-US" smtClean="0"/>
              <a:t>‹#›</a:t>
            </a:fld>
            <a:endParaRPr lang="en-US"/>
          </a:p>
        </p:txBody>
      </p:sp>
    </p:spTree>
    <p:extLst>
      <p:ext uri="{BB962C8B-B14F-4D97-AF65-F5344CB8AC3E}">
        <p14:creationId xmlns:p14="http://schemas.microsoft.com/office/powerpoint/2010/main" val="321980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3664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52973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774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2982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c137bf7f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1c137bf7f6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7407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4191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95050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235121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41902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294892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8367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404453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1261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75723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98260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21527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87219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1C682-1FAA-4553-AF58-21EE820B8EAD}"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73353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1C682-1FAA-4553-AF58-21EE820B8EAD}"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415150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1C682-1FAA-4553-AF58-21EE820B8EAD}"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08011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49378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82203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61C682-1FAA-4553-AF58-21EE820B8EAD}" type="datetimeFigureOut">
              <a:rPr lang="en-US" smtClean="0"/>
              <a:t>3/13/2023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D9AFE7-0B2C-4141-A585-9AA836C66B5F}" type="slidenum">
              <a:rPr lang="en-US" smtClean="0"/>
              <a:t>‹#›</a:t>
            </a:fld>
            <a:endParaRPr lang="en-US"/>
          </a:p>
        </p:txBody>
      </p:sp>
    </p:spTree>
    <p:extLst>
      <p:ext uri="{BB962C8B-B14F-4D97-AF65-F5344CB8AC3E}">
        <p14:creationId xmlns:p14="http://schemas.microsoft.com/office/powerpoint/2010/main" val="428230298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8.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3B3B07-BB8C-1692-464A-5F397C9A15A8}"/>
              </a:ext>
            </a:extLst>
          </p:cNvPr>
          <p:cNvSpPr txBox="1"/>
          <p:nvPr/>
        </p:nvSpPr>
        <p:spPr>
          <a:xfrm>
            <a:off x="4026569" y="1307250"/>
            <a:ext cx="6368716" cy="1200329"/>
          </a:xfrm>
          <a:prstGeom prst="rect">
            <a:avLst/>
          </a:prstGeom>
          <a:noFill/>
        </p:spPr>
        <p:txBody>
          <a:bodyPr wrap="square">
            <a:spAutoFit/>
          </a:bodyPr>
          <a:lstStyle/>
          <a:p>
            <a:r>
              <a:rPr lang="en-US" altLang="ko-KR" sz="3600" b="1" i="1" dirty="0">
                <a:latin typeface="Arial" panose="020B0604020202020204" pitchFamily="34" charset="0"/>
                <a:ea typeface="맑은 고딕" pitchFamily="50" charset="-127"/>
                <a:cs typeface="Arial" panose="020B0604020202020204" pitchFamily="34" charset="0"/>
              </a:rPr>
              <a:t>Indonesian Abusive and Hate Speech </a:t>
            </a:r>
            <a:r>
              <a:rPr lang="en-US" altLang="ko-KR" sz="3600" b="1" i="1" u="sng" dirty="0">
                <a:solidFill>
                  <a:schemeClr val="accent1"/>
                </a:solidFill>
                <a:latin typeface="Arial" panose="020B0604020202020204" pitchFamily="34" charset="0"/>
                <a:ea typeface="맑은 고딕" pitchFamily="50" charset="-127"/>
                <a:cs typeface="Arial" panose="020B0604020202020204" pitchFamily="34" charset="0"/>
              </a:rPr>
              <a:t>Twitter</a:t>
            </a:r>
            <a:r>
              <a:rPr lang="en-US" altLang="ko-KR" sz="3600" b="1" i="1" u="sng" dirty="0">
                <a:latin typeface="Arial" panose="020B0604020202020204" pitchFamily="34" charset="0"/>
                <a:ea typeface="맑은 고딕" pitchFamily="50" charset="-127"/>
                <a:cs typeface="Arial" panose="020B0604020202020204" pitchFamily="34" charset="0"/>
              </a:rPr>
              <a:t> </a:t>
            </a:r>
            <a:r>
              <a:rPr lang="en-US" altLang="ko-KR" sz="3600" b="1" i="1" dirty="0">
                <a:latin typeface="Arial" panose="020B0604020202020204" pitchFamily="34" charset="0"/>
                <a:ea typeface="맑은 고딕" pitchFamily="50" charset="-127"/>
                <a:cs typeface="Arial" panose="020B0604020202020204" pitchFamily="34" charset="0"/>
              </a:rPr>
              <a:t>Text</a:t>
            </a:r>
            <a:endParaRPr lang="en-US" sz="3600" b="1" dirty="0">
              <a:latin typeface="Arial" panose="020B0604020202020204" pitchFamily="34" charset="0"/>
              <a:cs typeface="Arial" panose="020B0604020202020204" pitchFamily="34" charset="0"/>
            </a:endParaRPr>
          </a:p>
        </p:txBody>
      </p:sp>
      <p:sp>
        <p:nvSpPr>
          <p:cNvPr id="9" name="Google Shape;56;p1">
            <a:extLst>
              <a:ext uri="{FF2B5EF4-FFF2-40B4-BE49-F238E27FC236}">
                <a16:creationId xmlns:a16="http://schemas.microsoft.com/office/drawing/2014/main" id="{CB631FBA-2717-2A3C-E71D-FEF304921CC2}"/>
              </a:ext>
            </a:extLst>
          </p:cNvPr>
          <p:cNvSpPr txBox="1"/>
          <p:nvPr/>
        </p:nvSpPr>
        <p:spPr>
          <a:xfrm>
            <a:off x="4683233" y="2759601"/>
            <a:ext cx="3690746" cy="13387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dirty="0">
                <a:solidFill>
                  <a:srgbClr val="434343"/>
                </a:solidFill>
                <a:latin typeface="Lexend"/>
                <a:ea typeface="Lexend"/>
                <a:cs typeface="Lexend"/>
                <a:sym typeface="Lexend"/>
              </a:rPr>
              <a:t>Binar Gold Challenge</a:t>
            </a:r>
            <a:endParaRPr sz="2500" dirty="0">
              <a:solidFill>
                <a:srgbClr val="434343"/>
              </a:solidFill>
              <a:latin typeface="Lexend"/>
              <a:ea typeface="Lexend"/>
              <a:cs typeface="Lexend"/>
              <a:sym typeface="Lexend"/>
            </a:endParaRPr>
          </a:p>
          <a:p>
            <a:pPr marL="0" lvl="0" indent="0" algn="ctr" rtl="0">
              <a:spcBef>
                <a:spcPts val="0"/>
              </a:spcBef>
              <a:spcAft>
                <a:spcPts val="0"/>
              </a:spcAft>
              <a:buNone/>
            </a:pPr>
            <a:r>
              <a:rPr lang="en" sz="2500" dirty="0">
                <a:solidFill>
                  <a:srgbClr val="434343"/>
                </a:solidFill>
                <a:latin typeface="Lexend"/>
                <a:ea typeface="Lexend"/>
                <a:cs typeface="Lexend"/>
                <a:sym typeface="Lexend"/>
              </a:rPr>
              <a:t>Razka Wildan</a:t>
            </a:r>
            <a:endParaRPr sz="2500" dirty="0">
              <a:solidFill>
                <a:srgbClr val="434343"/>
              </a:solidFill>
              <a:latin typeface="Lexend"/>
              <a:ea typeface="Lexend"/>
              <a:cs typeface="Lexend"/>
              <a:sym typeface="Lexend"/>
            </a:endParaRPr>
          </a:p>
          <a:p>
            <a:pPr marL="0" lvl="0" indent="0" algn="ctr" rtl="0">
              <a:spcBef>
                <a:spcPts val="0"/>
              </a:spcBef>
              <a:spcAft>
                <a:spcPts val="0"/>
              </a:spcAft>
              <a:buNone/>
            </a:pPr>
            <a:r>
              <a:rPr lang="en" sz="2500" dirty="0">
                <a:solidFill>
                  <a:srgbClr val="434343"/>
                </a:solidFill>
                <a:latin typeface="Lexend"/>
                <a:ea typeface="Lexend"/>
                <a:cs typeface="Lexend"/>
                <a:sym typeface="Lexend"/>
              </a:rPr>
              <a:t>Data Science - Wave 6</a:t>
            </a:r>
            <a:endParaRPr sz="2500" dirty="0">
              <a:solidFill>
                <a:srgbClr val="434343"/>
              </a:solidFill>
              <a:latin typeface="Lexend"/>
              <a:ea typeface="Lexend"/>
              <a:cs typeface="Lexend"/>
              <a:sym typeface="Lexend"/>
            </a:endParaRPr>
          </a:p>
        </p:txBody>
      </p:sp>
      <p:pic>
        <p:nvPicPr>
          <p:cNvPr id="10" name="Picture 9">
            <a:extLst>
              <a:ext uri="{FF2B5EF4-FFF2-40B4-BE49-F238E27FC236}">
                <a16:creationId xmlns:a16="http://schemas.microsoft.com/office/drawing/2014/main" id="{9AD8B310-64B0-0AE8-9387-225D7A0FF2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801" b="18911"/>
          <a:stretch/>
        </p:blipFill>
        <p:spPr>
          <a:xfrm rot="20072399">
            <a:off x="1301888" y="1857912"/>
            <a:ext cx="2883612" cy="443994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7B1CEC57-C827-BE0E-0261-60B416722E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361" b="7441"/>
          <a:stretch/>
        </p:blipFill>
        <p:spPr>
          <a:xfrm rot="2126525">
            <a:off x="8825854" y="2173810"/>
            <a:ext cx="2281165" cy="44710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9917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3" name="Title 1">
            <a:extLst>
              <a:ext uri="{FF2B5EF4-FFF2-40B4-BE49-F238E27FC236}">
                <a16:creationId xmlns:a16="http://schemas.microsoft.com/office/drawing/2014/main" id="{9C74926F-4CCE-FB71-3EAE-E2C49CBDDF5E}"/>
              </a:ext>
            </a:extLst>
          </p:cNvPr>
          <p:cNvSpPr txBox="1">
            <a:spLocks/>
          </p:cNvSpPr>
          <p:nvPr/>
        </p:nvSpPr>
        <p:spPr>
          <a:xfrm>
            <a:off x="1042736" y="292867"/>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ko-KR" dirty="0">
                <a:solidFill>
                  <a:srgbClr val="002060"/>
                </a:solidFill>
              </a:rPr>
              <a:t>Data</a:t>
            </a:r>
            <a:r>
              <a:rPr lang="en-US" altLang="ko-KR" dirty="0"/>
              <a:t> &amp; Tools</a:t>
            </a:r>
            <a:endParaRPr lang="ko-KR" altLang="en-US" dirty="0"/>
          </a:p>
        </p:txBody>
      </p:sp>
      <p:sp>
        <p:nvSpPr>
          <p:cNvPr id="4" name="TextBox 3">
            <a:extLst>
              <a:ext uri="{FF2B5EF4-FFF2-40B4-BE49-F238E27FC236}">
                <a16:creationId xmlns:a16="http://schemas.microsoft.com/office/drawing/2014/main" id="{C2C60271-785C-635B-A5D2-48746DD4EAC8}"/>
              </a:ext>
            </a:extLst>
          </p:cNvPr>
          <p:cNvSpPr txBox="1"/>
          <p:nvPr/>
        </p:nvSpPr>
        <p:spPr>
          <a:xfrm>
            <a:off x="1317775" y="1470200"/>
            <a:ext cx="1842520" cy="307777"/>
          </a:xfrm>
          <a:prstGeom prst="rect">
            <a:avLst/>
          </a:prstGeom>
          <a:noFill/>
        </p:spPr>
        <p:txBody>
          <a:bodyPr wrap="square">
            <a:spAutoFit/>
          </a:bodyPr>
          <a:lstStyle/>
          <a:p>
            <a:r>
              <a:rPr lang="en-ID" sz="1400" b="1" i="1" dirty="0">
                <a:latin typeface="Arial" panose="020B0604020202020204" pitchFamily="34" charset="0"/>
                <a:cs typeface="Arial" panose="020B0604020202020204" pitchFamily="34" charset="0"/>
              </a:rPr>
              <a:t>Dataset Source:</a:t>
            </a:r>
          </a:p>
        </p:txBody>
      </p:sp>
      <p:pic>
        <p:nvPicPr>
          <p:cNvPr id="5" name="Picture 4">
            <a:extLst>
              <a:ext uri="{FF2B5EF4-FFF2-40B4-BE49-F238E27FC236}">
                <a16:creationId xmlns:a16="http://schemas.microsoft.com/office/drawing/2014/main" id="{56BF8FE5-8E2B-8C09-FAF9-81E920E50143}"/>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9938" b="89938" l="6048" r="92461">
                        <a14:foregroundMark x1="87241" y1="28447" x2="92461" y2="40248"/>
                        <a14:foregroundMark x1="92461" y1="40248" x2="91466" y2="67950"/>
                        <a14:foregroundMark x1="58989" y1="49814" x2="58989" y2="49814"/>
                        <a14:foregroundMark x1="58989" y1="49814" x2="58989" y2="49814"/>
                        <a14:foregroundMark x1="48136" y1="43478" x2="48136" y2="43478"/>
                        <a14:foregroundMark x1="48136" y1="43478" x2="48136" y2="43478"/>
                        <a14:foregroundMark x1="48136" y1="41863" x2="48136" y2="41863"/>
                        <a14:foregroundMark x1="48136" y1="41242" x2="48136" y2="40000"/>
                        <a14:foregroundMark x1="48136" y1="51056" x2="48136" y2="51056"/>
                        <a14:foregroundMark x1="48136" y1="51056" x2="48136" y2="51056"/>
                        <a14:foregroundMark x1="59652" y1="46584" x2="59652" y2="46584"/>
                        <a14:foregroundMark x1="59652" y1="46584" x2="59652" y2="46584"/>
                        <a14:foregroundMark x1="59652" y1="46584" x2="59652" y2="46584"/>
                        <a14:foregroundMark x1="56255" y1="49814" x2="56255" y2="49814"/>
                        <a14:foregroundMark x1="56255" y1="49814" x2="56255" y2="49814"/>
                        <a14:foregroundMark x1="52693" y1="49814" x2="52693" y2="49814"/>
                        <a14:foregroundMark x1="52693" y1="49814" x2="52693" y2="49814"/>
                        <a14:foregroundMark x1="51698" y1="48571" x2="51698" y2="48571"/>
                        <a14:foregroundMark x1="51450" y1="48571" x2="51450" y2="48571"/>
                        <a14:foregroundMark x1="43911" y1="49441" x2="43911" y2="49441"/>
                        <a14:foregroundMark x1="43911" y1="49441" x2="43911" y2="49441"/>
                        <a14:foregroundMark x1="43911" y1="49441" x2="43911" y2="49441"/>
                        <a14:foregroundMark x1="43911" y1="49441" x2="43911" y2="49441"/>
                        <a14:foregroundMark x1="43911" y1="45714" x2="43911" y2="45714"/>
                        <a14:foregroundMark x1="43911" y1="45714" x2="43911" y2="45714"/>
                        <a14:foregroundMark x1="38940" y1="42857" x2="38940" y2="42857"/>
                        <a14:foregroundMark x1="38940" y1="42857" x2="38940" y2="42857"/>
                        <a14:foregroundMark x1="26761" y1="44099" x2="26761" y2="44099"/>
                        <a14:foregroundMark x1="26761" y1="44099" x2="26761" y2="44099"/>
                        <a14:foregroundMark x1="28832" y1="43478" x2="28832" y2="43478"/>
                        <a14:foregroundMark x1="28832" y1="43478" x2="28832" y2="43478"/>
                        <a14:foregroundMark x1="32809" y1="57267" x2="32809" y2="57267"/>
                        <a14:foregroundMark x1="32809" y1="57267" x2="32809" y2="57267"/>
                        <a14:foregroundMark x1="21707" y1="54410" x2="21707" y2="54410"/>
                        <a14:foregroundMark x1="21707" y1="54410" x2="21707" y2="54410"/>
                        <a14:foregroundMark x1="15907" y1="51304" x2="15907" y2="51304"/>
                        <a14:foregroundMark x1="15907" y1="51304" x2="15907" y2="51304"/>
                        <a14:foregroundMark x1="6048" y1="48571" x2="6048" y2="48571"/>
                        <a14:foregroundMark x1="6048" y1="48571" x2="6048" y2="48571"/>
                      </a14:backgroundRemoval>
                    </a14:imgEffect>
                  </a14:imgLayer>
                </a14:imgProps>
              </a:ext>
              <a:ext uri="{28A0092B-C50C-407E-A947-70E740481C1C}">
                <a14:useLocalDpi xmlns:a14="http://schemas.microsoft.com/office/drawing/2010/main" val="0"/>
              </a:ext>
            </a:extLst>
          </a:blip>
          <a:stretch>
            <a:fillRect/>
          </a:stretch>
        </p:blipFill>
        <p:spPr>
          <a:xfrm>
            <a:off x="1317775" y="1594337"/>
            <a:ext cx="1703618" cy="1136216"/>
          </a:xfrm>
          <a:prstGeom prst="rect">
            <a:avLst/>
          </a:prstGeom>
        </p:spPr>
      </p:pic>
      <p:sp>
        <p:nvSpPr>
          <p:cNvPr id="6" name="TextBox 5">
            <a:extLst>
              <a:ext uri="{FF2B5EF4-FFF2-40B4-BE49-F238E27FC236}">
                <a16:creationId xmlns:a16="http://schemas.microsoft.com/office/drawing/2014/main" id="{312931BE-7AF5-26BD-78B1-7265A13D6EF1}"/>
              </a:ext>
            </a:extLst>
          </p:cNvPr>
          <p:cNvSpPr txBox="1"/>
          <p:nvPr/>
        </p:nvSpPr>
        <p:spPr>
          <a:xfrm>
            <a:off x="1042736" y="2854690"/>
            <a:ext cx="1519528" cy="307777"/>
          </a:xfrm>
          <a:prstGeom prst="rect">
            <a:avLst/>
          </a:prstGeom>
          <a:noFill/>
        </p:spPr>
        <p:txBody>
          <a:bodyPr wrap="square">
            <a:spAutoFit/>
          </a:bodyPr>
          <a:lstStyle/>
          <a:p>
            <a:r>
              <a:rPr lang="en-ID" sz="1400" b="1" i="1" dirty="0">
                <a:latin typeface="Arial" panose="020B0604020202020204" pitchFamily="34" charset="0"/>
                <a:cs typeface="Arial" panose="020B0604020202020204" pitchFamily="34" charset="0"/>
              </a:rPr>
              <a:t>Tools:</a:t>
            </a:r>
          </a:p>
        </p:txBody>
      </p:sp>
      <p:pic>
        <p:nvPicPr>
          <p:cNvPr id="12" name="Picture 11">
            <a:extLst>
              <a:ext uri="{FF2B5EF4-FFF2-40B4-BE49-F238E27FC236}">
                <a16:creationId xmlns:a16="http://schemas.microsoft.com/office/drawing/2014/main" id="{C7BE9C14-8F44-1AF3-AB3B-AC81D67FAA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1310" y="3355336"/>
            <a:ext cx="683432" cy="720000"/>
          </a:xfrm>
          <a:prstGeom prst="rect">
            <a:avLst/>
          </a:prstGeom>
        </p:spPr>
      </p:pic>
      <p:pic>
        <p:nvPicPr>
          <p:cNvPr id="13" name="Picture 12">
            <a:extLst>
              <a:ext uri="{FF2B5EF4-FFF2-40B4-BE49-F238E27FC236}">
                <a16:creationId xmlns:a16="http://schemas.microsoft.com/office/drawing/2014/main" id="{BD7A5A1A-DDC4-CBDE-31C2-E309529EB6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12648" y="3228584"/>
            <a:ext cx="540000" cy="720000"/>
          </a:xfrm>
          <a:prstGeom prst="rect">
            <a:avLst/>
          </a:prstGeom>
        </p:spPr>
      </p:pic>
      <p:pic>
        <p:nvPicPr>
          <p:cNvPr id="14" name="Picture 13">
            <a:extLst>
              <a:ext uri="{FF2B5EF4-FFF2-40B4-BE49-F238E27FC236}">
                <a16:creationId xmlns:a16="http://schemas.microsoft.com/office/drawing/2014/main" id="{88E8A181-DECB-6464-F557-67ACC10BEC36}"/>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3000" r="98188">
                        <a14:foregroundMark x1="17875" y1="33000" x2="17875" y2="33000"/>
                        <a14:foregroundMark x1="3000" y1="45111" x2="3000" y2="45111"/>
                        <a14:foregroundMark x1="93938" y1="55222" x2="93938" y2="55222"/>
                        <a14:foregroundMark x1="64063" y1="49333" x2="64063" y2="49333"/>
                        <a14:foregroundMark x1="98188" y1="47667" x2="98188" y2="47667"/>
                        <a14:foregroundMark x1="58313" y1="52111" x2="64500" y2="49111"/>
                        <a14:foregroundMark x1="64500" y1="49111" x2="64188" y2="48000"/>
                        <a14:foregroundMark x1="93000" y1="55222" x2="97125" y2="48333"/>
                        <a14:foregroundMark x1="97125" y1="48333" x2="97875" y2="49111"/>
                        <a14:foregroundMark x1="85375" y1="45889" x2="95000" y2="60000"/>
                        <a14:foregroundMark x1="95000" y1="60000" x2="97375" y2="67556"/>
                        <a14:foregroundMark x1="90000" y1="58444" x2="85375" y2="68444"/>
                        <a14:foregroundMark x1="85375" y1="68444" x2="78563" y2="72556"/>
                        <a14:foregroundMark x1="55813" y1="47000" x2="55813" y2="47000"/>
                        <a14:foregroundMark x1="43938" y1="44222" x2="50563" y2="44889"/>
                        <a14:foregroundMark x1="50563" y1="44889" x2="55125" y2="48889"/>
                        <a14:foregroundMark x1="64188" y1="59667" x2="64313" y2="64778"/>
                        <a14:foregroundMark x1="64313" y1="46333" x2="70250" y2="43556"/>
                        <a14:foregroundMark x1="70250" y1="43556" x2="70500" y2="43556"/>
                        <a14:foregroundMark x1="63688" y1="46333" x2="63688" y2="38778"/>
                      </a14:backgroundRemoval>
                    </a14:imgEffect>
                  </a14:imgLayer>
                </a14:imgProps>
              </a:ext>
              <a:ext uri="{28A0092B-C50C-407E-A947-70E740481C1C}">
                <a14:useLocalDpi xmlns:a14="http://schemas.microsoft.com/office/drawing/2010/main" val="0"/>
              </a:ext>
            </a:extLst>
          </a:blip>
          <a:stretch>
            <a:fillRect/>
          </a:stretch>
        </p:blipFill>
        <p:spPr>
          <a:xfrm>
            <a:off x="5086813" y="3297666"/>
            <a:ext cx="1280000" cy="720000"/>
          </a:xfrm>
          <a:prstGeom prst="rect">
            <a:avLst/>
          </a:prstGeom>
        </p:spPr>
      </p:pic>
      <p:pic>
        <p:nvPicPr>
          <p:cNvPr id="15" name="Picture 14">
            <a:extLst>
              <a:ext uri="{FF2B5EF4-FFF2-40B4-BE49-F238E27FC236}">
                <a16:creationId xmlns:a16="http://schemas.microsoft.com/office/drawing/2014/main" id="{21CE041C-52B9-E455-A412-EC9345A69FED}"/>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17640" y1="47644" x2="17640" y2="47644"/>
                        <a14:foregroundMark x1="30683" y1="49738" x2="30683" y2="49738"/>
                        <a14:foregroundMark x1="31925" y1="52618" x2="31925" y2="52618"/>
                        <a14:foregroundMark x1="31925" y1="52618" x2="31925" y2="52618"/>
                        <a14:foregroundMark x1="36398" y1="45550" x2="36398" y2="45550"/>
                        <a14:foregroundMark x1="36398" y1="45550" x2="36398" y2="45550"/>
                        <a14:foregroundMark x1="42360" y1="53141" x2="42360" y2="53141"/>
                        <a14:foregroundMark x1="42360" y1="53141" x2="42360" y2="53141"/>
                        <a14:foregroundMark x1="52174" y1="43717" x2="52174" y2="43717"/>
                        <a14:foregroundMark x1="52174" y1="43717" x2="52174" y2="43717"/>
                        <a14:foregroundMark x1="66335" y1="45550" x2="66335" y2="45550"/>
                        <a14:foregroundMark x1="66335" y1="45550" x2="66335" y2="45550"/>
                        <a14:foregroundMark x1="71801" y1="44503" x2="71801" y2="44503"/>
                        <a14:foregroundMark x1="71801" y1="44503" x2="71801" y2="44503"/>
                        <a14:foregroundMark x1="75901" y1="49476" x2="75901" y2="49476"/>
                        <a14:foregroundMark x1="75901" y1="49476" x2="75901" y2="49476"/>
                        <a14:foregroundMark x1="80124" y1="46859" x2="80124" y2="46859"/>
                        <a14:foregroundMark x1="80124" y1="46859" x2="80124" y2="46859"/>
                        <a14:foregroundMark x1="56149" y1="59948" x2="56149" y2="59948"/>
                        <a14:foregroundMark x1="56149" y1="59948" x2="56149" y2="59948"/>
                        <a14:foregroundMark x1="76149" y1="38743" x2="76149" y2="38743"/>
                        <a14:backgroundMark x1="52547" y1="46335" x2="52547" y2="46335"/>
                      </a14:backgroundRemoval>
                    </a14:imgEffect>
                  </a14:imgLayer>
                </a14:imgProps>
              </a:ext>
              <a:ext uri="{28A0092B-C50C-407E-A947-70E740481C1C}">
                <a14:useLocalDpi xmlns:a14="http://schemas.microsoft.com/office/drawing/2010/main" val="0"/>
              </a:ext>
            </a:extLst>
          </a:blip>
          <a:stretch>
            <a:fillRect/>
          </a:stretch>
        </p:blipFill>
        <p:spPr>
          <a:xfrm>
            <a:off x="6607875" y="3337743"/>
            <a:ext cx="1517278" cy="720000"/>
          </a:xfrm>
          <a:prstGeom prst="rect">
            <a:avLst/>
          </a:prstGeom>
        </p:spPr>
      </p:pic>
      <p:pic>
        <p:nvPicPr>
          <p:cNvPr id="16" name="Picture 15">
            <a:extLst>
              <a:ext uri="{FF2B5EF4-FFF2-40B4-BE49-F238E27FC236}">
                <a16:creationId xmlns:a16="http://schemas.microsoft.com/office/drawing/2014/main" id="{97DEB83B-C5E7-48DE-02B0-762316C4710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97208" y="3379354"/>
            <a:ext cx="720000" cy="720000"/>
          </a:xfrm>
          <a:prstGeom prst="rect">
            <a:avLst/>
          </a:prstGeom>
        </p:spPr>
      </p:pic>
      <p:sp>
        <p:nvSpPr>
          <p:cNvPr id="17" name="TextBox 16">
            <a:extLst>
              <a:ext uri="{FF2B5EF4-FFF2-40B4-BE49-F238E27FC236}">
                <a16:creationId xmlns:a16="http://schemas.microsoft.com/office/drawing/2014/main" id="{92F7FFA4-2297-F699-FC39-F096CE979106}"/>
              </a:ext>
            </a:extLst>
          </p:cNvPr>
          <p:cNvSpPr txBox="1"/>
          <p:nvPr/>
        </p:nvSpPr>
        <p:spPr>
          <a:xfrm>
            <a:off x="820224" y="4171268"/>
            <a:ext cx="1519528" cy="415498"/>
          </a:xfrm>
          <a:prstGeom prst="rect">
            <a:avLst/>
          </a:prstGeom>
          <a:noFill/>
        </p:spPr>
        <p:txBody>
          <a:bodyPr wrap="square">
            <a:spAutoFit/>
          </a:bodyPr>
          <a:lstStyle/>
          <a:p>
            <a:r>
              <a:rPr lang="en-ID" sz="1200" dirty="0">
                <a:solidFill>
                  <a:schemeClr val="tx2">
                    <a:lumMod val="50000"/>
                  </a:schemeClr>
                </a:solidFill>
              </a:rPr>
              <a:t>Visual Studio Code</a:t>
            </a:r>
          </a:p>
          <a:p>
            <a:r>
              <a:rPr lang="en-ID" sz="900" b="1" i="1" dirty="0">
                <a:solidFill>
                  <a:schemeClr val="tx2">
                    <a:lumMod val="50000"/>
                  </a:schemeClr>
                </a:solidFill>
              </a:rPr>
              <a:t>Application Processing</a:t>
            </a:r>
          </a:p>
        </p:txBody>
      </p:sp>
      <p:sp>
        <p:nvSpPr>
          <p:cNvPr id="18" name="TextBox 17">
            <a:extLst>
              <a:ext uri="{FF2B5EF4-FFF2-40B4-BE49-F238E27FC236}">
                <a16:creationId xmlns:a16="http://schemas.microsoft.com/office/drawing/2014/main" id="{D68155A5-B39F-6BF9-40AC-33DCB6B5BEB4}"/>
              </a:ext>
            </a:extLst>
          </p:cNvPr>
          <p:cNvSpPr txBox="1"/>
          <p:nvPr/>
        </p:nvSpPr>
        <p:spPr>
          <a:xfrm>
            <a:off x="2054097" y="4133054"/>
            <a:ext cx="1519528" cy="415498"/>
          </a:xfrm>
          <a:prstGeom prst="rect">
            <a:avLst/>
          </a:prstGeom>
          <a:noFill/>
        </p:spPr>
        <p:txBody>
          <a:bodyPr wrap="square">
            <a:spAutoFit/>
          </a:bodyPr>
          <a:lstStyle/>
          <a:p>
            <a:pPr algn="ctr"/>
            <a:r>
              <a:rPr lang="en-ID" sz="1200" dirty="0">
                <a:solidFill>
                  <a:schemeClr val="tx2">
                    <a:lumMod val="50000"/>
                  </a:schemeClr>
                </a:solidFill>
              </a:rPr>
              <a:t>Python</a:t>
            </a:r>
          </a:p>
          <a:p>
            <a:pPr algn="ctr"/>
            <a:r>
              <a:rPr lang="en-ID" sz="900" b="1" i="1" dirty="0" err="1">
                <a:solidFill>
                  <a:schemeClr val="tx2">
                    <a:lumMod val="50000"/>
                  </a:schemeClr>
                </a:solidFill>
              </a:rPr>
              <a:t>Languange</a:t>
            </a:r>
            <a:r>
              <a:rPr lang="en-ID" sz="900" b="1" i="1" dirty="0">
                <a:solidFill>
                  <a:schemeClr val="tx2">
                    <a:lumMod val="50000"/>
                  </a:schemeClr>
                </a:solidFill>
              </a:rPr>
              <a:t> Processing</a:t>
            </a:r>
          </a:p>
        </p:txBody>
      </p:sp>
      <p:sp>
        <p:nvSpPr>
          <p:cNvPr id="19" name="TextBox 18">
            <a:extLst>
              <a:ext uri="{FF2B5EF4-FFF2-40B4-BE49-F238E27FC236}">
                <a16:creationId xmlns:a16="http://schemas.microsoft.com/office/drawing/2014/main" id="{89B7D538-6095-5D88-41D3-2173C48571B0}"/>
              </a:ext>
            </a:extLst>
          </p:cNvPr>
          <p:cNvSpPr txBox="1"/>
          <p:nvPr/>
        </p:nvSpPr>
        <p:spPr>
          <a:xfrm>
            <a:off x="3357558" y="4133054"/>
            <a:ext cx="1519528" cy="415498"/>
          </a:xfrm>
          <a:prstGeom prst="rect">
            <a:avLst/>
          </a:prstGeom>
          <a:noFill/>
        </p:spPr>
        <p:txBody>
          <a:bodyPr wrap="square">
            <a:spAutoFit/>
          </a:bodyPr>
          <a:lstStyle/>
          <a:p>
            <a:pPr algn="ctr"/>
            <a:r>
              <a:rPr lang="en-ID" sz="1200" dirty="0">
                <a:solidFill>
                  <a:schemeClr val="tx2">
                    <a:lumMod val="50000"/>
                  </a:schemeClr>
                </a:solidFill>
              </a:rPr>
              <a:t>Pandas</a:t>
            </a:r>
          </a:p>
          <a:p>
            <a:pPr algn="ctr"/>
            <a:r>
              <a:rPr lang="en-ID" sz="900" b="1" i="1" dirty="0" err="1">
                <a:solidFill>
                  <a:schemeClr val="tx2">
                    <a:lumMod val="50000"/>
                  </a:schemeClr>
                </a:solidFill>
              </a:rPr>
              <a:t>Analsyze</a:t>
            </a:r>
            <a:r>
              <a:rPr lang="en-ID" sz="900" b="1" i="1" dirty="0">
                <a:solidFill>
                  <a:schemeClr val="tx2">
                    <a:lumMod val="50000"/>
                  </a:schemeClr>
                </a:solidFill>
              </a:rPr>
              <a:t> data</a:t>
            </a:r>
          </a:p>
        </p:txBody>
      </p:sp>
      <p:sp>
        <p:nvSpPr>
          <p:cNvPr id="20" name="TextBox 19">
            <a:extLst>
              <a:ext uri="{FF2B5EF4-FFF2-40B4-BE49-F238E27FC236}">
                <a16:creationId xmlns:a16="http://schemas.microsoft.com/office/drawing/2014/main" id="{DB9F2F4E-38E4-BDE6-FAA3-67CCC09C4AC7}"/>
              </a:ext>
            </a:extLst>
          </p:cNvPr>
          <p:cNvSpPr txBox="1"/>
          <p:nvPr/>
        </p:nvSpPr>
        <p:spPr>
          <a:xfrm>
            <a:off x="4906765" y="4099354"/>
            <a:ext cx="1519528" cy="415498"/>
          </a:xfrm>
          <a:prstGeom prst="rect">
            <a:avLst/>
          </a:prstGeom>
          <a:noFill/>
        </p:spPr>
        <p:txBody>
          <a:bodyPr wrap="square">
            <a:spAutoFit/>
          </a:bodyPr>
          <a:lstStyle/>
          <a:p>
            <a:pPr algn="ctr"/>
            <a:r>
              <a:rPr lang="en-ID" sz="1200" dirty="0">
                <a:solidFill>
                  <a:schemeClr val="tx2">
                    <a:lumMod val="50000"/>
                  </a:schemeClr>
                </a:solidFill>
              </a:rPr>
              <a:t>Regex</a:t>
            </a:r>
          </a:p>
          <a:p>
            <a:pPr algn="ctr"/>
            <a:r>
              <a:rPr lang="en-ID" sz="900" b="1" i="1" dirty="0" err="1">
                <a:solidFill>
                  <a:schemeClr val="tx2">
                    <a:lumMod val="50000"/>
                  </a:schemeClr>
                </a:solidFill>
              </a:rPr>
              <a:t>Analsyze</a:t>
            </a:r>
            <a:r>
              <a:rPr lang="en-ID" sz="900" b="1" i="1" dirty="0">
                <a:solidFill>
                  <a:schemeClr val="tx2">
                    <a:lumMod val="50000"/>
                  </a:schemeClr>
                </a:solidFill>
              </a:rPr>
              <a:t> data</a:t>
            </a:r>
          </a:p>
        </p:txBody>
      </p:sp>
      <p:pic>
        <p:nvPicPr>
          <p:cNvPr id="21" name="Picture 20">
            <a:extLst>
              <a:ext uri="{FF2B5EF4-FFF2-40B4-BE49-F238E27FC236}">
                <a16:creationId xmlns:a16="http://schemas.microsoft.com/office/drawing/2014/main" id="{93E448D4-F7C7-48C7-9F0C-D74A02BDD6F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54097" y="5084137"/>
            <a:ext cx="720000" cy="720000"/>
          </a:xfrm>
          <a:prstGeom prst="rect">
            <a:avLst/>
          </a:prstGeom>
        </p:spPr>
      </p:pic>
      <p:sp>
        <p:nvSpPr>
          <p:cNvPr id="22" name="TextBox 21">
            <a:extLst>
              <a:ext uri="{FF2B5EF4-FFF2-40B4-BE49-F238E27FC236}">
                <a16:creationId xmlns:a16="http://schemas.microsoft.com/office/drawing/2014/main" id="{738F423B-88D0-FFAB-21F9-0B1C15E554A5}"/>
              </a:ext>
            </a:extLst>
          </p:cNvPr>
          <p:cNvSpPr txBox="1"/>
          <p:nvPr/>
        </p:nvSpPr>
        <p:spPr>
          <a:xfrm>
            <a:off x="6474129" y="4099354"/>
            <a:ext cx="1519528" cy="415498"/>
          </a:xfrm>
          <a:prstGeom prst="rect">
            <a:avLst/>
          </a:prstGeom>
          <a:noFill/>
        </p:spPr>
        <p:txBody>
          <a:bodyPr wrap="square">
            <a:spAutoFit/>
          </a:bodyPr>
          <a:lstStyle/>
          <a:p>
            <a:pPr algn="ctr"/>
            <a:r>
              <a:rPr lang="en-ID" sz="1200" dirty="0">
                <a:solidFill>
                  <a:schemeClr val="tx2">
                    <a:lumMod val="50000"/>
                  </a:schemeClr>
                </a:solidFill>
              </a:rPr>
              <a:t>Matplotlib</a:t>
            </a:r>
          </a:p>
          <a:p>
            <a:pPr algn="ctr"/>
            <a:r>
              <a:rPr lang="en-ID" sz="900" b="1" i="1" dirty="0">
                <a:solidFill>
                  <a:schemeClr val="tx2">
                    <a:lumMod val="50000"/>
                  </a:schemeClr>
                </a:solidFill>
              </a:rPr>
              <a:t>Data Visualization</a:t>
            </a:r>
          </a:p>
        </p:txBody>
      </p:sp>
      <p:sp>
        <p:nvSpPr>
          <p:cNvPr id="23" name="TextBox 22">
            <a:extLst>
              <a:ext uri="{FF2B5EF4-FFF2-40B4-BE49-F238E27FC236}">
                <a16:creationId xmlns:a16="http://schemas.microsoft.com/office/drawing/2014/main" id="{A933D566-6A54-0E8C-7BD2-C74DF09248E1}"/>
              </a:ext>
            </a:extLst>
          </p:cNvPr>
          <p:cNvSpPr txBox="1"/>
          <p:nvPr/>
        </p:nvSpPr>
        <p:spPr>
          <a:xfrm>
            <a:off x="1654333" y="5804137"/>
            <a:ext cx="1519528" cy="415498"/>
          </a:xfrm>
          <a:prstGeom prst="rect">
            <a:avLst/>
          </a:prstGeom>
          <a:noFill/>
        </p:spPr>
        <p:txBody>
          <a:bodyPr wrap="square">
            <a:spAutoFit/>
          </a:bodyPr>
          <a:lstStyle/>
          <a:p>
            <a:pPr algn="ctr"/>
            <a:r>
              <a:rPr lang="en-ID" sz="1200" dirty="0">
                <a:solidFill>
                  <a:schemeClr val="tx2">
                    <a:lumMod val="50000"/>
                  </a:schemeClr>
                </a:solidFill>
              </a:rPr>
              <a:t>SQLite 3</a:t>
            </a:r>
          </a:p>
          <a:p>
            <a:pPr algn="ctr"/>
            <a:r>
              <a:rPr lang="en-ID" sz="900" b="1" i="1" dirty="0" err="1">
                <a:solidFill>
                  <a:schemeClr val="tx2">
                    <a:lumMod val="50000"/>
                  </a:schemeClr>
                </a:solidFill>
              </a:rPr>
              <a:t>Analsyze</a:t>
            </a:r>
            <a:r>
              <a:rPr lang="en-ID" sz="900" b="1" i="1" dirty="0">
                <a:solidFill>
                  <a:schemeClr val="tx2">
                    <a:lumMod val="50000"/>
                  </a:schemeClr>
                </a:solidFill>
              </a:rPr>
              <a:t> data</a:t>
            </a:r>
          </a:p>
        </p:txBody>
      </p:sp>
      <p:pic>
        <p:nvPicPr>
          <p:cNvPr id="30" name="Picture 29">
            <a:extLst>
              <a:ext uri="{FF2B5EF4-FFF2-40B4-BE49-F238E27FC236}">
                <a16:creationId xmlns:a16="http://schemas.microsoft.com/office/drawing/2014/main" id="{FC048925-3163-150E-B29C-53C83C9BE38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06805" y="5089944"/>
            <a:ext cx="720000" cy="720000"/>
          </a:xfrm>
          <a:prstGeom prst="rect">
            <a:avLst/>
          </a:prstGeom>
        </p:spPr>
      </p:pic>
      <p:pic>
        <p:nvPicPr>
          <p:cNvPr id="31" name="Picture 30">
            <a:extLst>
              <a:ext uri="{FF2B5EF4-FFF2-40B4-BE49-F238E27FC236}">
                <a16:creationId xmlns:a16="http://schemas.microsoft.com/office/drawing/2014/main" id="{C0706FA3-6A4E-97E7-5422-26BC4A72AA0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93416" y="5084137"/>
            <a:ext cx="722408" cy="720000"/>
          </a:xfrm>
          <a:prstGeom prst="rect">
            <a:avLst/>
          </a:prstGeom>
        </p:spPr>
      </p:pic>
      <p:sp>
        <p:nvSpPr>
          <p:cNvPr id="128" name="TextBox 127">
            <a:extLst>
              <a:ext uri="{FF2B5EF4-FFF2-40B4-BE49-F238E27FC236}">
                <a16:creationId xmlns:a16="http://schemas.microsoft.com/office/drawing/2014/main" id="{1E1E870B-4B1A-60EA-CD07-31C04D1E960F}"/>
              </a:ext>
            </a:extLst>
          </p:cNvPr>
          <p:cNvSpPr txBox="1"/>
          <p:nvPr/>
        </p:nvSpPr>
        <p:spPr>
          <a:xfrm>
            <a:off x="2875729" y="5817415"/>
            <a:ext cx="1519528" cy="415498"/>
          </a:xfrm>
          <a:prstGeom prst="rect">
            <a:avLst/>
          </a:prstGeom>
          <a:noFill/>
        </p:spPr>
        <p:txBody>
          <a:bodyPr wrap="square">
            <a:spAutoFit/>
          </a:bodyPr>
          <a:lstStyle/>
          <a:p>
            <a:pPr algn="ctr"/>
            <a:r>
              <a:rPr lang="en-ID" sz="1200" dirty="0">
                <a:solidFill>
                  <a:schemeClr val="tx2">
                    <a:lumMod val="50000"/>
                  </a:schemeClr>
                </a:solidFill>
              </a:rPr>
              <a:t>Flask</a:t>
            </a:r>
          </a:p>
          <a:p>
            <a:pPr algn="ctr"/>
            <a:r>
              <a:rPr lang="en-ID" sz="900" b="1" i="1" dirty="0">
                <a:solidFill>
                  <a:schemeClr val="tx2">
                    <a:lumMod val="50000"/>
                  </a:schemeClr>
                </a:solidFill>
              </a:rPr>
              <a:t>API Processing</a:t>
            </a:r>
          </a:p>
        </p:txBody>
      </p:sp>
      <p:sp>
        <p:nvSpPr>
          <p:cNvPr id="129" name="TextBox 128">
            <a:extLst>
              <a:ext uri="{FF2B5EF4-FFF2-40B4-BE49-F238E27FC236}">
                <a16:creationId xmlns:a16="http://schemas.microsoft.com/office/drawing/2014/main" id="{26C3A29E-8421-6763-37A6-0443CED24CBD}"/>
              </a:ext>
            </a:extLst>
          </p:cNvPr>
          <p:cNvSpPr txBox="1"/>
          <p:nvPr/>
        </p:nvSpPr>
        <p:spPr>
          <a:xfrm>
            <a:off x="4147001" y="5861168"/>
            <a:ext cx="1519528" cy="415498"/>
          </a:xfrm>
          <a:prstGeom prst="rect">
            <a:avLst/>
          </a:prstGeom>
          <a:noFill/>
        </p:spPr>
        <p:txBody>
          <a:bodyPr wrap="square">
            <a:spAutoFit/>
          </a:bodyPr>
          <a:lstStyle/>
          <a:p>
            <a:pPr algn="ctr"/>
            <a:r>
              <a:rPr lang="en-ID" sz="1200" dirty="0" err="1">
                <a:solidFill>
                  <a:schemeClr val="tx2">
                    <a:lumMod val="50000"/>
                  </a:schemeClr>
                </a:solidFill>
              </a:rPr>
              <a:t>SwaggerUI</a:t>
            </a:r>
            <a:endParaRPr lang="en-ID" sz="1200" dirty="0">
              <a:solidFill>
                <a:schemeClr val="tx2">
                  <a:lumMod val="50000"/>
                </a:schemeClr>
              </a:solidFill>
            </a:endParaRPr>
          </a:p>
          <a:p>
            <a:pPr algn="ctr"/>
            <a:r>
              <a:rPr lang="en-ID" sz="900" b="1" i="1" dirty="0">
                <a:solidFill>
                  <a:schemeClr val="tx2">
                    <a:lumMod val="50000"/>
                  </a:schemeClr>
                </a:solidFill>
              </a:rPr>
              <a:t>API Visualization</a:t>
            </a:r>
          </a:p>
        </p:txBody>
      </p:sp>
      <p:pic>
        <p:nvPicPr>
          <p:cNvPr id="130" name="Picture 129">
            <a:extLst>
              <a:ext uri="{FF2B5EF4-FFF2-40B4-BE49-F238E27FC236}">
                <a16:creationId xmlns:a16="http://schemas.microsoft.com/office/drawing/2014/main" id="{36232434-B301-6799-4EBC-300452981B4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02441" y="5084137"/>
            <a:ext cx="1280000" cy="720000"/>
          </a:xfrm>
          <a:prstGeom prst="rect">
            <a:avLst/>
          </a:prstGeom>
        </p:spPr>
      </p:pic>
      <p:sp>
        <p:nvSpPr>
          <p:cNvPr id="131" name="TextBox 130">
            <a:extLst>
              <a:ext uri="{FF2B5EF4-FFF2-40B4-BE49-F238E27FC236}">
                <a16:creationId xmlns:a16="http://schemas.microsoft.com/office/drawing/2014/main" id="{1E4482A5-C296-6A5B-934F-20CF947D6322}"/>
              </a:ext>
            </a:extLst>
          </p:cNvPr>
          <p:cNvSpPr txBox="1"/>
          <p:nvPr/>
        </p:nvSpPr>
        <p:spPr>
          <a:xfrm>
            <a:off x="5641520" y="5877680"/>
            <a:ext cx="1519528" cy="415498"/>
          </a:xfrm>
          <a:prstGeom prst="rect">
            <a:avLst/>
          </a:prstGeom>
          <a:noFill/>
        </p:spPr>
        <p:txBody>
          <a:bodyPr wrap="square">
            <a:spAutoFit/>
          </a:bodyPr>
          <a:lstStyle/>
          <a:p>
            <a:pPr algn="ctr"/>
            <a:r>
              <a:rPr lang="en-ID" sz="1200" dirty="0">
                <a:solidFill>
                  <a:schemeClr val="tx2">
                    <a:lumMod val="50000"/>
                  </a:schemeClr>
                </a:solidFill>
              </a:rPr>
              <a:t>GitHub</a:t>
            </a:r>
          </a:p>
          <a:p>
            <a:pPr algn="ctr"/>
            <a:r>
              <a:rPr lang="en-ID" sz="900" b="1" i="1" dirty="0">
                <a:solidFill>
                  <a:schemeClr val="tx2">
                    <a:lumMod val="50000"/>
                  </a:schemeClr>
                </a:solidFill>
              </a:rPr>
              <a:t>Project Saving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143" name="Google Shape;143;p2"/>
          <p:cNvSpPr txBox="1"/>
          <p:nvPr/>
        </p:nvSpPr>
        <p:spPr>
          <a:xfrm>
            <a:off x="7424600" y="3159767"/>
            <a:ext cx="4263600" cy="3570168"/>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t" anchorCtr="0">
            <a:spAutoFit/>
          </a:bodyPr>
          <a:lstStyle/>
          <a:p>
            <a:r>
              <a:rPr lang="en" sz="2400" dirty="0"/>
              <a:t>Dari hasil Data Exploration disamping menunjukan bahwa didapatkan ribuan data yaitu 13169 data tweet yang telah dikategorikan berdasarkan jenisnya dan data tersebut merupakan data yang baik karena tidak adanya data yang kosong (Null).  </a:t>
            </a:r>
            <a:endParaRPr sz="2400" dirty="0"/>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1299410"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Data Exploration</a:t>
            </a:r>
            <a:endParaRPr lang="ko-KR" altLang="en-US" sz="3200" dirty="0">
              <a:solidFill>
                <a:srgbClr val="002060"/>
              </a:solidFill>
            </a:endParaRPr>
          </a:p>
        </p:txBody>
      </p:sp>
      <p:pic>
        <p:nvPicPr>
          <p:cNvPr id="3" name="Picture 2">
            <a:extLst>
              <a:ext uri="{FF2B5EF4-FFF2-40B4-BE49-F238E27FC236}">
                <a16:creationId xmlns:a16="http://schemas.microsoft.com/office/drawing/2014/main" id="{9001B82C-1F2F-AB68-7CB2-1A26BAD40524}"/>
              </a:ext>
            </a:extLst>
          </p:cNvPr>
          <p:cNvPicPr>
            <a:picLocks noChangeAspect="1"/>
          </p:cNvPicPr>
          <p:nvPr/>
        </p:nvPicPr>
        <p:blipFill>
          <a:blip r:embed="rId3"/>
          <a:stretch>
            <a:fillRect/>
          </a:stretch>
        </p:blipFill>
        <p:spPr>
          <a:xfrm>
            <a:off x="1577087" y="1116066"/>
            <a:ext cx="1968337" cy="552001"/>
          </a:xfrm>
          <a:prstGeom prst="rect">
            <a:avLst/>
          </a:prstGeom>
        </p:spPr>
      </p:pic>
      <p:pic>
        <p:nvPicPr>
          <p:cNvPr id="4" name="Picture 3">
            <a:extLst>
              <a:ext uri="{FF2B5EF4-FFF2-40B4-BE49-F238E27FC236}">
                <a16:creationId xmlns:a16="http://schemas.microsoft.com/office/drawing/2014/main" id="{383C9A46-59B4-3C16-1D1D-679ABC6E9D5D}"/>
              </a:ext>
            </a:extLst>
          </p:cNvPr>
          <p:cNvPicPr>
            <a:picLocks noChangeAspect="1"/>
          </p:cNvPicPr>
          <p:nvPr/>
        </p:nvPicPr>
        <p:blipFill rotWithShape="1">
          <a:blip r:embed="rId4"/>
          <a:srcRect b="62590"/>
          <a:stretch/>
        </p:blipFill>
        <p:spPr>
          <a:xfrm>
            <a:off x="4093279" y="1131796"/>
            <a:ext cx="2535549" cy="552001"/>
          </a:xfrm>
          <a:prstGeom prst="rect">
            <a:avLst/>
          </a:prstGeom>
        </p:spPr>
      </p:pic>
      <p:pic>
        <p:nvPicPr>
          <p:cNvPr id="5" name="Picture 4">
            <a:extLst>
              <a:ext uri="{FF2B5EF4-FFF2-40B4-BE49-F238E27FC236}">
                <a16:creationId xmlns:a16="http://schemas.microsoft.com/office/drawing/2014/main" id="{F0444E59-1048-816C-6EAF-9862A267CA09}"/>
              </a:ext>
            </a:extLst>
          </p:cNvPr>
          <p:cNvPicPr>
            <a:picLocks noChangeAspect="1"/>
          </p:cNvPicPr>
          <p:nvPr/>
        </p:nvPicPr>
        <p:blipFill rotWithShape="1">
          <a:blip r:embed="rId5"/>
          <a:srcRect b="61861"/>
          <a:stretch/>
        </p:blipFill>
        <p:spPr>
          <a:xfrm>
            <a:off x="7020851" y="1095979"/>
            <a:ext cx="2535549" cy="552001"/>
          </a:xfrm>
          <a:prstGeom prst="rect">
            <a:avLst/>
          </a:prstGeom>
        </p:spPr>
      </p:pic>
      <p:pic>
        <p:nvPicPr>
          <p:cNvPr id="6" name="Picture 5">
            <a:extLst>
              <a:ext uri="{FF2B5EF4-FFF2-40B4-BE49-F238E27FC236}">
                <a16:creationId xmlns:a16="http://schemas.microsoft.com/office/drawing/2014/main" id="{6604B2F3-AF24-EA30-0C69-A257F3D07797}"/>
              </a:ext>
            </a:extLst>
          </p:cNvPr>
          <p:cNvPicPr>
            <a:picLocks noChangeAspect="1"/>
          </p:cNvPicPr>
          <p:nvPr/>
        </p:nvPicPr>
        <p:blipFill>
          <a:blip r:embed="rId6"/>
          <a:stretch>
            <a:fillRect/>
          </a:stretch>
        </p:blipFill>
        <p:spPr>
          <a:xfrm>
            <a:off x="1577087" y="2000532"/>
            <a:ext cx="1839881" cy="692659"/>
          </a:xfrm>
          <a:prstGeom prst="rect">
            <a:avLst/>
          </a:prstGeom>
        </p:spPr>
      </p:pic>
      <p:pic>
        <p:nvPicPr>
          <p:cNvPr id="7" name="Picture 6">
            <a:extLst>
              <a:ext uri="{FF2B5EF4-FFF2-40B4-BE49-F238E27FC236}">
                <a16:creationId xmlns:a16="http://schemas.microsoft.com/office/drawing/2014/main" id="{ED5AB1A0-9FEC-800F-628A-FC7197A1BE20}"/>
              </a:ext>
            </a:extLst>
          </p:cNvPr>
          <p:cNvPicPr>
            <a:picLocks noChangeAspect="1"/>
          </p:cNvPicPr>
          <p:nvPr/>
        </p:nvPicPr>
        <p:blipFill>
          <a:blip r:embed="rId7"/>
          <a:stretch>
            <a:fillRect/>
          </a:stretch>
        </p:blipFill>
        <p:spPr>
          <a:xfrm>
            <a:off x="3637028" y="1980445"/>
            <a:ext cx="5983599" cy="773800"/>
          </a:xfrm>
          <a:prstGeom prst="rect">
            <a:avLst/>
          </a:prstGeom>
        </p:spPr>
      </p:pic>
      <p:pic>
        <p:nvPicPr>
          <p:cNvPr id="8" name="Picture 7">
            <a:extLst>
              <a:ext uri="{FF2B5EF4-FFF2-40B4-BE49-F238E27FC236}">
                <a16:creationId xmlns:a16="http://schemas.microsoft.com/office/drawing/2014/main" id="{D23F0479-C586-D9FF-2E6C-7EEB534C624D}"/>
              </a:ext>
            </a:extLst>
          </p:cNvPr>
          <p:cNvPicPr>
            <a:picLocks noChangeAspect="1"/>
          </p:cNvPicPr>
          <p:nvPr/>
        </p:nvPicPr>
        <p:blipFill>
          <a:blip r:embed="rId8"/>
          <a:stretch>
            <a:fillRect/>
          </a:stretch>
        </p:blipFill>
        <p:spPr>
          <a:xfrm>
            <a:off x="1255770" y="3159767"/>
            <a:ext cx="2610970" cy="2265450"/>
          </a:xfrm>
          <a:prstGeom prst="rect">
            <a:avLst/>
          </a:prstGeom>
        </p:spPr>
      </p:pic>
      <p:pic>
        <p:nvPicPr>
          <p:cNvPr id="9" name="Picture 8">
            <a:extLst>
              <a:ext uri="{FF2B5EF4-FFF2-40B4-BE49-F238E27FC236}">
                <a16:creationId xmlns:a16="http://schemas.microsoft.com/office/drawing/2014/main" id="{DB19CC6E-E9D2-E5AB-86A9-A63170B0ACD6}"/>
              </a:ext>
            </a:extLst>
          </p:cNvPr>
          <p:cNvPicPr>
            <a:picLocks noChangeAspect="1"/>
          </p:cNvPicPr>
          <p:nvPr/>
        </p:nvPicPr>
        <p:blipFill>
          <a:blip r:embed="rId9"/>
          <a:stretch>
            <a:fillRect/>
          </a:stretch>
        </p:blipFill>
        <p:spPr>
          <a:xfrm>
            <a:off x="4122828" y="3179939"/>
            <a:ext cx="2879998" cy="2265449"/>
          </a:xfrm>
          <a:prstGeom prst="rect">
            <a:avLst/>
          </a:prstGeom>
        </p:spPr>
      </p:pic>
    </p:spTree>
    <p:extLst>
      <p:ext uri="{BB962C8B-B14F-4D97-AF65-F5344CB8AC3E}">
        <p14:creationId xmlns:p14="http://schemas.microsoft.com/office/powerpoint/2010/main" val="319014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1299410"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Data Visualization</a:t>
            </a:r>
            <a:endParaRPr lang="ko-KR" altLang="en-US" sz="3200" dirty="0">
              <a:solidFill>
                <a:srgbClr val="002060"/>
              </a:solidFill>
            </a:endParaRPr>
          </a:p>
        </p:txBody>
      </p:sp>
      <p:sp>
        <p:nvSpPr>
          <p:cNvPr id="10" name="TextBox 9">
            <a:extLst>
              <a:ext uri="{FF2B5EF4-FFF2-40B4-BE49-F238E27FC236}">
                <a16:creationId xmlns:a16="http://schemas.microsoft.com/office/drawing/2014/main" id="{8C76558B-C37A-0859-4EF6-A85236F0B9FC}"/>
              </a:ext>
            </a:extLst>
          </p:cNvPr>
          <p:cNvSpPr txBox="1"/>
          <p:nvPr/>
        </p:nvSpPr>
        <p:spPr>
          <a:xfrm>
            <a:off x="1299410" y="3221342"/>
            <a:ext cx="2686973" cy="646331"/>
          </a:xfrm>
          <a:prstGeom prst="rect">
            <a:avLst/>
          </a:prstGeom>
          <a:noFill/>
        </p:spPr>
        <p:txBody>
          <a:bodyPr wrap="square">
            <a:spAutoFit/>
          </a:bodyPr>
          <a:lstStyle/>
          <a:p>
            <a:pPr algn="ctr"/>
            <a:r>
              <a:rPr lang="en-ID" sz="1200" dirty="0">
                <a:latin typeface="Arial" panose="020B0604020202020204" pitchFamily="34" charset="0"/>
                <a:cs typeface="Arial" panose="020B0604020202020204" pitchFamily="34" charset="0"/>
              </a:rPr>
              <a:t>Total Data Tweet : 13169</a:t>
            </a:r>
          </a:p>
          <a:p>
            <a:pPr algn="ctr"/>
            <a:r>
              <a:rPr lang="en-ID" sz="1200" dirty="0">
                <a:latin typeface="Arial" panose="020B0604020202020204" pitchFamily="34" charset="0"/>
                <a:cs typeface="Arial" panose="020B0604020202020204" pitchFamily="34" charset="0"/>
              </a:rPr>
              <a:t>Hate Speech 56% (7409)</a:t>
            </a:r>
          </a:p>
          <a:p>
            <a:pPr algn="ctr"/>
            <a:r>
              <a:rPr lang="en-ID" sz="1200" dirty="0">
                <a:latin typeface="Arial" panose="020B0604020202020204" pitchFamily="34" charset="0"/>
                <a:cs typeface="Arial" panose="020B0604020202020204" pitchFamily="34" charset="0"/>
              </a:rPr>
              <a:t>Non-Hate Speech 44% (5860)</a:t>
            </a:r>
          </a:p>
        </p:txBody>
      </p:sp>
      <p:pic>
        <p:nvPicPr>
          <p:cNvPr id="11" name="Picture 6">
            <a:extLst>
              <a:ext uri="{FF2B5EF4-FFF2-40B4-BE49-F238E27FC236}">
                <a16:creationId xmlns:a16="http://schemas.microsoft.com/office/drawing/2014/main" id="{339218B1-984B-26E5-3BED-59527BA38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383" y="1302720"/>
            <a:ext cx="1769783" cy="19528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FAC90A5-688A-A272-EE78-4CC377B635BC}"/>
              </a:ext>
            </a:extLst>
          </p:cNvPr>
          <p:cNvSpPr txBox="1"/>
          <p:nvPr/>
        </p:nvSpPr>
        <p:spPr>
          <a:xfrm>
            <a:off x="3687848" y="3386035"/>
            <a:ext cx="2921499" cy="646331"/>
          </a:xfrm>
          <a:prstGeom prst="rect">
            <a:avLst/>
          </a:prstGeom>
          <a:noFill/>
        </p:spPr>
        <p:txBody>
          <a:bodyPr wrap="square">
            <a:spAutoFit/>
          </a:bodyPr>
          <a:lstStyle/>
          <a:p>
            <a:pPr algn="ctr"/>
            <a:r>
              <a:rPr lang="en-ID" sz="1200" dirty="0">
                <a:latin typeface="Arial" panose="020B0604020202020204" pitchFamily="34" charset="0"/>
                <a:cs typeface="Arial" panose="020B0604020202020204" pitchFamily="34" charset="0"/>
              </a:rPr>
              <a:t>Data Hate Speech </a:t>
            </a:r>
            <a:r>
              <a:rPr lang="en-ID" sz="1200" dirty="0" err="1">
                <a:latin typeface="Arial" panose="020B0604020202020204" pitchFamily="34" charset="0"/>
                <a:cs typeface="Arial" panose="020B0604020202020204" pitchFamily="34" charset="0"/>
              </a:rPr>
              <a:t>ditujukan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kepada</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individu</a:t>
            </a:r>
            <a:r>
              <a:rPr lang="en-ID" sz="1200" dirty="0">
                <a:latin typeface="Arial" panose="020B0604020202020204" pitchFamily="34" charset="0"/>
                <a:cs typeface="Arial" panose="020B0604020202020204" pitchFamily="34" charset="0"/>
              </a:rPr>
              <a:t> (3575 Tweet) dan </a:t>
            </a:r>
          </a:p>
          <a:p>
            <a:pPr algn="ctr"/>
            <a:r>
              <a:rPr lang="en-ID" sz="1200" dirty="0" err="1">
                <a:latin typeface="Arial" panose="020B0604020202020204" pitchFamily="34" charset="0"/>
                <a:cs typeface="Arial" panose="020B0604020202020204" pitchFamily="34" charset="0"/>
              </a:rPr>
              <a:t>kepada</a:t>
            </a:r>
            <a:r>
              <a:rPr lang="en-ID" sz="1200" dirty="0">
                <a:latin typeface="Arial" panose="020B0604020202020204" pitchFamily="34" charset="0"/>
                <a:cs typeface="Arial" panose="020B0604020202020204" pitchFamily="34" charset="0"/>
              </a:rPr>
              <a:t> group (1986 tweet)</a:t>
            </a:r>
          </a:p>
        </p:txBody>
      </p:sp>
      <p:pic>
        <p:nvPicPr>
          <p:cNvPr id="16" name="Picture 15">
            <a:extLst>
              <a:ext uri="{FF2B5EF4-FFF2-40B4-BE49-F238E27FC236}">
                <a16:creationId xmlns:a16="http://schemas.microsoft.com/office/drawing/2014/main" id="{FD8FC806-A327-8EF9-4EE9-4BC7ABD65163}"/>
              </a:ext>
            </a:extLst>
          </p:cNvPr>
          <p:cNvPicPr>
            <a:picLocks noChangeAspect="1"/>
          </p:cNvPicPr>
          <p:nvPr/>
        </p:nvPicPr>
        <p:blipFill>
          <a:blip r:embed="rId4"/>
          <a:stretch>
            <a:fillRect/>
          </a:stretch>
        </p:blipFill>
        <p:spPr>
          <a:xfrm>
            <a:off x="1640794" y="1442522"/>
            <a:ext cx="2047054" cy="1673205"/>
          </a:xfrm>
          <a:prstGeom prst="rect">
            <a:avLst/>
          </a:prstGeom>
          <a:ln>
            <a:noFill/>
          </a:ln>
          <a:effectLst>
            <a:outerShdw blurRad="190500" algn="tl" rotWithShape="0">
              <a:srgbClr val="000000">
                <a:alpha val="70000"/>
              </a:srgbClr>
            </a:outerShdw>
          </a:effectLst>
        </p:spPr>
      </p:pic>
      <p:pic>
        <p:nvPicPr>
          <p:cNvPr id="17" name="Picture 6">
            <a:extLst>
              <a:ext uri="{FF2B5EF4-FFF2-40B4-BE49-F238E27FC236}">
                <a16:creationId xmlns:a16="http://schemas.microsoft.com/office/drawing/2014/main" id="{6AC4863E-691A-BD46-31AF-92393E809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286" y="1347666"/>
            <a:ext cx="2952328" cy="20093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209FAA73-767E-2C25-F0DB-205B686F43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400" y="4231319"/>
            <a:ext cx="2952328" cy="209850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A555AD5D-E2CD-8B3F-E3BB-A6D9172542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3299" y="4231319"/>
            <a:ext cx="2682414" cy="250497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181AA46-5270-1FF5-FF3B-87346ED76036}"/>
              </a:ext>
            </a:extLst>
          </p:cNvPr>
          <p:cNvSpPr txBox="1"/>
          <p:nvPr/>
        </p:nvSpPr>
        <p:spPr>
          <a:xfrm>
            <a:off x="6466286" y="3457426"/>
            <a:ext cx="2980808" cy="646331"/>
          </a:xfrm>
          <a:prstGeom prst="rect">
            <a:avLst/>
          </a:prstGeom>
          <a:noFill/>
        </p:spPr>
        <p:txBody>
          <a:bodyPr wrap="square">
            <a:spAutoFit/>
          </a:bodyPr>
          <a:lstStyle/>
          <a:p>
            <a:pPr algn="ctr"/>
            <a:r>
              <a:rPr lang="en-ID" sz="1200" dirty="0">
                <a:latin typeface="Arial" panose="020B0604020202020204" pitchFamily="34" charset="0"/>
                <a:cs typeface="Arial" panose="020B0604020202020204" pitchFamily="34" charset="0"/>
              </a:rPr>
              <a:t>Data Head Speech </a:t>
            </a:r>
            <a:r>
              <a:rPr lang="en-ID" sz="1200" dirty="0" err="1">
                <a:latin typeface="Arial" panose="020B0604020202020204" pitchFamily="34" charset="0"/>
                <a:cs typeface="Arial" panose="020B0604020202020204" pitchFamily="34" charset="0"/>
              </a:rPr>
              <a:t>didapat</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hasil</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tertinggi</a:t>
            </a:r>
            <a:r>
              <a:rPr lang="en-ID" sz="1200" dirty="0">
                <a:latin typeface="Arial" panose="020B0604020202020204" pitchFamily="34" charset="0"/>
                <a:cs typeface="Arial" panose="020B0604020202020204" pitchFamily="34" charset="0"/>
              </a:rPr>
              <a:t> 3740 dan </a:t>
            </a:r>
            <a:r>
              <a:rPr lang="en-ID" sz="1200" dirty="0" err="1">
                <a:latin typeface="Arial" panose="020B0604020202020204" pitchFamily="34" charset="0"/>
                <a:cs typeface="Arial" panose="020B0604020202020204" pitchFamily="34" charset="0"/>
              </a:rPr>
              <a:t>tidak</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mengarah</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ke</a:t>
            </a:r>
            <a:r>
              <a:rPr lang="en-ID" sz="1200" dirty="0">
                <a:latin typeface="Arial" panose="020B0604020202020204" pitchFamily="34" charset="0"/>
                <a:cs typeface="Arial" panose="020B0604020202020204" pitchFamily="34" charset="0"/>
              </a:rPr>
              <a:t> religion, race, physical, dan gender.</a:t>
            </a:r>
          </a:p>
        </p:txBody>
      </p:sp>
      <p:sp>
        <p:nvSpPr>
          <p:cNvPr id="21" name="TextBox 20">
            <a:extLst>
              <a:ext uri="{FF2B5EF4-FFF2-40B4-BE49-F238E27FC236}">
                <a16:creationId xmlns:a16="http://schemas.microsoft.com/office/drawing/2014/main" id="{A15783D0-D8EB-35C1-A48D-2A4ED2D888B4}"/>
              </a:ext>
            </a:extLst>
          </p:cNvPr>
          <p:cNvSpPr txBox="1"/>
          <p:nvPr/>
        </p:nvSpPr>
        <p:spPr>
          <a:xfrm>
            <a:off x="7594547" y="4698975"/>
            <a:ext cx="2016495" cy="1569660"/>
          </a:xfrm>
          <a:prstGeom prst="rect">
            <a:avLst/>
          </a:prstGeom>
          <a:noFill/>
        </p:spPr>
        <p:txBody>
          <a:bodyPr wrap="square">
            <a:spAutoFit/>
          </a:bodyPr>
          <a:lstStyle/>
          <a:p>
            <a:pPr algn="ctr"/>
            <a:r>
              <a:rPr lang="en-ID" sz="1200" dirty="0" err="1">
                <a:latin typeface="Arial" panose="020B0604020202020204" pitchFamily="34" charset="0"/>
                <a:cs typeface="Arial" panose="020B0604020202020204" pitchFamily="34" charset="0"/>
              </a:rPr>
              <a:t>Korelasi</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terbesar</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didapat</a:t>
            </a:r>
            <a:r>
              <a:rPr lang="en-ID" sz="1200" dirty="0">
                <a:latin typeface="Arial" panose="020B0604020202020204" pitchFamily="34" charset="0"/>
                <a:cs typeface="Arial" panose="020B0604020202020204" pitchFamily="34" charset="0"/>
              </a:rPr>
              <a:t> 0.64 </a:t>
            </a:r>
            <a:r>
              <a:rPr lang="en-ID" sz="1200" dirty="0" err="1">
                <a:latin typeface="Arial" panose="020B0604020202020204" pitchFamily="34" charset="0"/>
                <a:cs typeface="Arial" panose="020B0604020202020204" pitchFamily="34" charset="0"/>
              </a:rPr>
              <a:t>antara</a:t>
            </a:r>
            <a:r>
              <a:rPr lang="en-ID" sz="1200" dirty="0">
                <a:latin typeface="Arial" panose="020B0604020202020204" pitchFamily="34" charset="0"/>
                <a:cs typeface="Arial" panose="020B0604020202020204" pitchFamily="34" charset="0"/>
              </a:rPr>
              <a:t> type HS other </a:t>
            </a:r>
            <a:r>
              <a:rPr lang="en-ID" sz="1200" dirty="0" err="1">
                <a:latin typeface="Arial" panose="020B0604020202020204" pitchFamily="34" charset="0"/>
                <a:cs typeface="Arial" panose="020B0604020202020204" pitchFamily="34" charset="0"/>
              </a:rPr>
              <a:t>dengan</a:t>
            </a:r>
            <a:r>
              <a:rPr lang="en-ID" sz="1200" dirty="0">
                <a:latin typeface="Arial" panose="020B0604020202020204" pitchFamily="34" charset="0"/>
                <a:cs typeface="Arial" panose="020B0604020202020204" pitchFamily="34" charset="0"/>
              </a:rPr>
              <a:t> HS individual. </a:t>
            </a:r>
            <a:r>
              <a:rPr lang="en-ID" sz="1200" dirty="0" err="1">
                <a:latin typeface="Arial" panose="020B0604020202020204" pitchFamily="34" charset="0"/>
                <a:cs typeface="Arial" panose="020B0604020202020204" pitchFamily="34" charset="0"/>
              </a:rPr>
              <a:t>Kemudian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dari</a:t>
            </a:r>
            <a:r>
              <a:rPr lang="en-ID" sz="1200" dirty="0">
                <a:latin typeface="Arial" panose="020B0604020202020204" pitchFamily="34" charset="0"/>
                <a:cs typeface="Arial" panose="020B0604020202020204" pitchFamily="34" charset="0"/>
              </a:rPr>
              <a:t> total data </a:t>
            </a:r>
            <a:r>
              <a:rPr lang="en-ID" sz="1200" dirty="0" err="1">
                <a:latin typeface="Arial" panose="020B0604020202020204" pitchFamily="34" charset="0"/>
                <a:cs typeface="Arial" panose="020B0604020202020204" pitchFamily="34" charset="0"/>
              </a:rPr>
              <a:t>keseluruhan</a:t>
            </a:r>
            <a:r>
              <a:rPr lang="en-ID" sz="1200" dirty="0">
                <a:latin typeface="Arial" panose="020B0604020202020204" pitchFamily="34" charset="0"/>
                <a:cs typeface="Arial" panose="020B0604020202020204" pitchFamily="34" charset="0"/>
              </a:rPr>
              <a:t>, 473 (3%) tweet </a:t>
            </a:r>
            <a:r>
              <a:rPr lang="en-ID" sz="1200" dirty="0" err="1">
                <a:latin typeface="Arial" panose="020B0604020202020204" pitchFamily="34" charset="0"/>
                <a:cs typeface="Arial" panose="020B0604020202020204" pitchFamily="34" charset="0"/>
              </a:rPr>
              <a:t>dapat</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menimbulkan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kekacauan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jika</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tidak</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segera</a:t>
            </a:r>
            <a:r>
              <a:rPr lang="en-ID" sz="1200" dirty="0">
                <a:latin typeface="Arial" panose="020B0604020202020204" pitchFamily="34" charset="0"/>
                <a:cs typeface="Arial" panose="020B0604020202020204" pitchFamily="34" charset="0"/>
              </a:rPr>
              <a:t> di </a:t>
            </a:r>
            <a:r>
              <a:rPr lang="en-ID" sz="1200" dirty="0" err="1">
                <a:latin typeface="Arial" panose="020B0604020202020204" pitchFamily="34" charset="0"/>
                <a:cs typeface="Arial" panose="020B0604020202020204" pitchFamily="34" charset="0"/>
              </a:rPr>
              <a:t>tindak</a:t>
            </a:r>
            <a:endParaRPr lang="en-ID"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62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716934"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Text Cleansing</a:t>
            </a:r>
            <a:endParaRPr lang="ko-KR" altLang="en-US" sz="3200" dirty="0">
              <a:solidFill>
                <a:srgbClr val="002060"/>
              </a:solidFill>
            </a:endParaRPr>
          </a:p>
        </p:txBody>
      </p:sp>
      <p:sp>
        <p:nvSpPr>
          <p:cNvPr id="10" name="TextBox 9">
            <a:extLst>
              <a:ext uri="{FF2B5EF4-FFF2-40B4-BE49-F238E27FC236}">
                <a16:creationId xmlns:a16="http://schemas.microsoft.com/office/drawing/2014/main" id="{8D740FDE-9F3C-819E-65DF-713ADFD23912}"/>
              </a:ext>
            </a:extLst>
          </p:cNvPr>
          <p:cNvSpPr txBox="1"/>
          <p:nvPr/>
        </p:nvSpPr>
        <p:spPr>
          <a:xfrm>
            <a:off x="1058096" y="932167"/>
            <a:ext cx="8895452" cy="830997"/>
          </a:xfrm>
          <a:prstGeom prst="rect">
            <a:avLst/>
          </a:prstGeom>
          <a:noFill/>
        </p:spPr>
        <p:txBody>
          <a:bodyPr wrap="square" rtlCol="0">
            <a:spAutoFit/>
          </a:bodyPr>
          <a:lstStyle/>
          <a:p>
            <a:pPr algn="ct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Tahap</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ini</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akan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menggunakan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p>
          <a:p>
            <a:pPr algn="ct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4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tahapan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Cleansing Text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menggunakan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RegEx</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dan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membuat</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machine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learningnya</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dengan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API</a:t>
            </a:r>
          </a:p>
        </p:txBody>
      </p:sp>
      <p:pic>
        <p:nvPicPr>
          <p:cNvPr id="11" name="Picture 10">
            <a:extLst>
              <a:ext uri="{FF2B5EF4-FFF2-40B4-BE49-F238E27FC236}">
                <a16:creationId xmlns:a16="http://schemas.microsoft.com/office/drawing/2014/main" id="{D2DAFC43-3493-2C42-0D65-1C5E15C844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5" t="21855" r="7077" b="23509"/>
          <a:stretch/>
        </p:blipFill>
        <p:spPr>
          <a:xfrm>
            <a:off x="4409982" y="3368585"/>
            <a:ext cx="3024336" cy="700077"/>
          </a:xfrm>
          <a:prstGeom prst="rect">
            <a:avLst/>
          </a:prstGeom>
        </p:spPr>
      </p:pic>
      <p:pic>
        <p:nvPicPr>
          <p:cNvPr id="12" name="Picture 11">
            <a:extLst>
              <a:ext uri="{FF2B5EF4-FFF2-40B4-BE49-F238E27FC236}">
                <a16:creationId xmlns:a16="http://schemas.microsoft.com/office/drawing/2014/main" id="{34563D53-B0EB-1917-DF79-63A77895838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884" t="26619" r="12884" b="26619"/>
          <a:stretch/>
        </p:blipFill>
        <p:spPr>
          <a:xfrm>
            <a:off x="1435277" y="2544795"/>
            <a:ext cx="2786785" cy="785434"/>
          </a:xfrm>
          <a:prstGeom prst="rect">
            <a:avLst/>
          </a:prstGeom>
        </p:spPr>
      </p:pic>
      <p:sp>
        <p:nvSpPr>
          <p:cNvPr id="13" name="TextBox 12">
            <a:extLst>
              <a:ext uri="{FF2B5EF4-FFF2-40B4-BE49-F238E27FC236}">
                <a16:creationId xmlns:a16="http://schemas.microsoft.com/office/drawing/2014/main" id="{ED30EC68-4E1B-31BE-7C16-BAAA09C6506D}"/>
              </a:ext>
            </a:extLst>
          </p:cNvPr>
          <p:cNvSpPr txBox="1"/>
          <p:nvPr/>
        </p:nvSpPr>
        <p:spPr>
          <a:xfrm>
            <a:off x="3577326" y="2993210"/>
            <a:ext cx="385699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2. </a:t>
            </a:r>
            <a:r>
              <a:rPr lang="en-US" altLang="ko-KR" sz="1200" b="1" dirty="0" err="1">
                <a:solidFill>
                  <a:schemeClr val="tx1">
                    <a:lumMod val="75000"/>
                    <a:lumOff val="25000"/>
                  </a:schemeClr>
                </a:solidFill>
                <a:cs typeface="Arial" pitchFamily="34" charset="0"/>
              </a:rPr>
              <a:t>Menghapus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karakter</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selain</a:t>
            </a:r>
            <a:r>
              <a:rPr lang="en-US" altLang="ko-KR" sz="1200" b="1" dirty="0">
                <a:solidFill>
                  <a:schemeClr val="tx1">
                    <a:lumMod val="75000"/>
                    <a:lumOff val="25000"/>
                  </a:schemeClr>
                </a:solidFill>
                <a:cs typeface="Arial" pitchFamily="34" charset="0"/>
              </a:rPr>
              <a:t> alphanumeric</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78D9051A-C632-1957-99AA-6FE890FD7A6C}"/>
              </a:ext>
            </a:extLst>
          </p:cNvPr>
          <p:cNvSpPr txBox="1"/>
          <p:nvPr/>
        </p:nvSpPr>
        <p:spPr>
          <a:xfrm>
            <a:off x="0" y="2128890"/>
            <a:ext cx="4222063"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1. </a:t>
            </a:r>
            <a:r>
              <a:rPr lang="en-US" altLang="ko-KR" sz="1200" b="1" dirty="0" err="1">
                <a:solidFill>
                  <a:schemeClr val="tx1">
                    <a:lumMod val="75000"/>
                    <a:lumOff val="25000"/>
                  </a:schemeClr>
                </a:solidFill>
                <a:cs typeface="Arial" pitchFamily="34" charset="0"/>
              </a:rPr>
              <a:t>Mengubah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karakter</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menjadi</a:t>
            </a:r>
            <a:r>
              <a:rPr lang="en-US" altLang="ko-KR" sz="1200" b="1" dirty="0">
                <a:solidFill>
                  <a:schemeClr val="tx1">
                    <a:lumMod val="75000"/>
                    <a:lumOff val="25000"/>
                  </a:schemeClr>
                </a:solidFill>
                <a:cs typeface="Arial" pitchFamily="34" charset="0"/>
              </a:rPr>
              <a:t> lowercase</a:t>
            </a:r>
            <a:endParaRPr lang="ko-KR" altLang="en-US" sz="1200" b="1" dirty="0">
              <a:solidFill>
                <a:schemeClr val="tx1">
                  <a:lumMod val="75000"/>
                  <a:lumOff val="25000"/>
                </a:schemeClr>
              </a:solidFill>
              <a:cs typeface="Arial" pitchFamily="34" charset="0"/>
            </a:endParaRPr>
          </a:p>
        </p:txBody>
      </p:sp>
      <p:pic>
        <p:nvPicPr>
          <p:cNvPr id="15" name="Picture 14">
            <a:extLst>
              <a:ext uri="{FF2B5EF4-FFF2-40B4-BE49-F238E27FC236}">
                <a16:creationId xmlns:a16="http://schemas.microsoft.com/office/drawing/2014/main" id="{9946BF43-A531-748E-B2F0-76DF38B8535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38" t="18196" r="4714" b="17278"/>
          <a:stretch/>
        </p:blipFill>
        <p:spPr>
          <a:xfrm>
            <a:off x="5735390" y="4584417"/>
            <a:ext cx="3876082" cy="658919"/>
          </a:xfrm>
          <a:prstGeom prst="rect">
            <a:avLst/>
          </a:prstGeom>
        </p:spPr>
      </p:pic>
      <p:pic>
        <p:nvPicPr>
          <p:cNvPr id="16" name="Picture 15">
            <a:extLst>
              <a:ext uri="{FF2B5EF4-FFF2-40B4-BE49-F238E27FC236}">
                <a16:creationId xmlns:a16="http://schemas.microsoft.com/office/drawing/2014/main" id="{13E3022C-B43B-147C-6F2F-52B132D60BD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326" t="10767" r="4326" b="10767"/>
          <a:stretch/>
        </p:blipFill>
        <p:spPr>
          <a:xfrm>
            <a:off x="2669256" y="5519733"/>
            <a:ext cx="3856992" cy="1263497"/>
          </a:xfrm>
          <a:prstGeom prst="rect">
            <a:avLst/>
          </a:prstGeom>
        </p:spPr>
      </p:pic>
      <p:sp>
        <p:nvSpPr>
          <p:cNvPr id="17" name="TextBox 16">
            <a:extLst>
              <a:ext uri="{FF2B5EF4-FFF2-40B4-BE49-F238E27FC236}">
                <a16:creationId xmlns:a16="http://schemas.microsoft.com/office/drawing/2014/main" id="{D98D6832-8865-4117-DF4D-114FB0A72B18}"/>
              </a:ext>
            </a:extLst>
          </p:cNvPr>
          <p:cNvSpPr txBox="1"/>
          <p:nvPr/>
        </p:nvSpPr>
        <p:spPr>
          <a:xfrm>
            <a:off x="3766322" y="4239387"/>
            <a:ext cx="4311655"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3. </a:t>
            </a:r>
            <a:r>
              <a:rPr lang="en-US" altLang="ko-KR" sz="1200" b="1" dirty="0" err="1">
                <a:solidFill>
                  <a:schemeClr val="tx1">
                    <a:lumMod val="75000"/>
                    <a:lumOff val="25000"/>
                  </a:schemeClr>
                </a:solidFill>
                <a:cs typeface="Arial" pitchFamily="34" charset="0"/>
              </a:rPr>
              <a:t>Normalisasi</a:t>
            </a:r>
            <a:r>
              <a:rPr lang="en-US" altLang="ko-KR" sz="1200" b="1" dirty="0">
                <a:solidFill>
                  <a:schemeClr val="tx1">
                    <a:lumMod val="75000"/>
                    <a:lumOff val="25000"/>
                  </a:schemeClr>
                </a:solidFill>
                <a:cs typeface="Arial" pitchFamily="34" charset="0"/>
              </a:rPr>
              <a:t> kata </a:t>
            </a:r>
            <a:r>
              <a:rPr lang="en-US" altLang="ko-KR" sz="1200" b="1" dirty="0" err="1">
                <a:solidFill>
                  <a:schemeClr val="tx1">
                    <a:lumMod val="75000"/>
                    <a:lumOff val="25000"/>
                  </a:schemeClr>
                </a:solidFill>
                <a:cs typeface="Arial" pitchFamily="34" charset="0"/>
              </a:rPr>
              <a:t>menjadi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baku</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B27687B5-6A19-86AC-4C88-D444AA4B2B35}"/>
              </a:ext>
            </a:extLst>
          </p:cNvPr>
          <p:cNvSpPr txBox="1"/>
          <p:nvPr/>
        </p:nvSpPr>
        <p:spPr>
          <a:xfrm>
            <a:off x="1892423" y="5165206"/>
            <a:ext cx="3595760"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4. </a:t>
            </a:r>
            <a:r>
              <a:rPr lang="en-US" altLang="ko-KR" sz="1200" b="1" dirty="0" err="1">
                <a:solidFill>
                  <a:schemeClr val="tx1">
                    <a:lumMod val="75000"/>
                    <a:lumOff val="25000"/>
                  </a:schemeClr>
                </a:solidFill>
                <a:cs typeface="Arial" pitchFamily="34" charset="0"/>
              </a:rPr>
              <a:t>Mengahapus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karakter</a:t>
            </a:r>
            <a:r>
              <a:rPr lang="en-US" altLang="ko-KR" sz="1200" b="1" dirty="0">
                <a:solidFill>
                  <a:schemeClr val="tx1">
                    <a:lumMod val="75000"/>
                    <a:lumOff val="25000"/>
                  </a:schemeClr>
                </a:solidFill>
                <a:cs typeface="Arial" pitchFamily="34" charset="0"/>
              </a:rPr>
              <a:t> yang </a:t>
            </a:r>
            <a:r>
              <a:rPr lang="en-US" altLang="ko-KR" sz="1200" b="1" dirty="0" err="1">
                <a:solidFill>
                  <a:schemeClr val="tx1">
                    <a:lumMod val="75000"/>
                    <a:lumOff val="25000"/>
                  </a:schemeClr>
                </a:solidFill>
                <a:cs typeface="Arial" pitchFamily="34" charset="0"/>
              </a:rPr>
              <a:t>tidak</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perlu</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00273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716934"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Text Cleansing</a:t>
            </a:r>
            <a:endParaRPr lang="ko-KR" altLang="en-US" sz="3200" dirty="0">
              <a:solidFill>
                <a:srgbClr val="002060"/>
              </a:solidFill>
            </a:endParaRPr>
          </a:p>
        </p:txBody>
      </p:sp>
      <p:grpSp>
        <p:nvGrpSpPr>
          <p:cNvPr id="3" name="Group 2">
            <a:extLst>
              <a:ext uri="{FF2B5EF4-FFF2-40B4-BE49-F238E27FC236}">
                <a16:creationId xmlns:a16="http://schemas.microsoft.com/office/drawing/2014/main" id="{EFFF96E3-A70E-C01A-A2B2-72D000106F9B}"/>
              </a:ext>
            </a:extLst>
          </p:cNvPr>
          <p:cNvGrpSpPr/>
          <p:nvPr/>
        </p:nvGrpSpPr>
        <p:grpSpPr>
          <a:xfrm>
            <a:off x="1513676" y="1116066"/>
            <a:ext cx="3577389" cy="2633844"/>
            <a:chOff x="3672408" y="408139"/>
            <a:chExt cx="5471592" cy="4327222"/>
          </a:xfrm>
        </p:grpSpPr>
        <p:pic>
          <p:nvPicPr>
            <p:cNvPr id="4" name="Picture 3">
              <a:extLst>
                <a:ext uri="{FF2B5EF4-FFF2-40B4-BE49-F238E27FC236}">
                  <a16:creationId xmlns:a16="http://schemas.microsoft.com/office/drawing/2014/main" id="{80828898-B0DA-5C20-48AA-B862DDE7CFA3}"/>
                </a:ext>
              </a:extLst>
            </p:cNvPr>
            <p:cNvPicPr>
              <a:picLocks noChangeAspect="1"/>
            </p:cNvPicPr>
            <p:nvPr/>
          </p:nvPicPr>
          <p:blipFill rotWithShape="1">
            <a:blip r:embed="rId3"/>
            <a:srcRect r="50787"/>
            <a:stretch/>
          </p:blipFill>
          <p:spPr>
            <a:xfrm>
              <a:off x="3672408" y="408139"/>
              <a:ext cx="4499992" cy="4327222"/>
            </a:xfrm>
            <a:prstGeom prst="rect">
              <a:avLst/>
            </a:prstGeom>
          </p:spPr>
        </p:pic>
        <p:pic>
          <p:nvPicPr>
            <p:cNvPr id="5" name="Picture 4">
              <a:extLst>
                <a:ext uri="{FF2B5EF4-FFF2-40B4-BE49-F238E27FC236}">
                  <a16:creationId xmlns:a16="http://schemas.microsoft.com/office/drawing/2014/main" id="{DB01AA19-07C6-AAE0-4CFD-F340A50D434F}"/>
                </a:ext>
              </a:extLst>
            </p:cNvPr>
            <p:cNvPicPr>
              <a:picLocks noChangeAspect="1"/>
            </p:cNvPicPr>
            <p:nvPr/>
          </p:nvPicPr>
          <p:blipFill rotWithShape="1">
            <a:blip r:embed="rId3"/>
            <a:srcRect l="88587"/>
            <a:stretch/>
          </p:blipFill>
          <p:spPr>
            <a:xfrm>
              <a:off x="8100392" y="408139"/>
              <a:ext cx="1043608" cy="4327222"/>
            </a:xfrm>
            <a:prstGeom prst="rect">
              <a:avLst/>
            </a:prstGeom>
          </p:spPr>
        </p:pic>
      </p:grpSp>
      <p:sp>
        <p:nvSpPr>
          <p:cNvPr id="6" name="TextBox 5">
            <a:extLst>
              <a:ext uri="{FF2B5EF4-FFF2-40B4-BE49-F238E27FC236}">
                <a16:creationId xmlns:a16="http://schemas.microsoft.com/office/drawing/2014/main" id="{D9F12ACB-8045-0C82-C701-7B6E7142C0BB}"/>
              </a:ext>
            </a:extLst>
          </p:cNvPr>
          <p:cNvSpPr txBox="1"/>
          <p:nvPr/>
        </p:nvSpPr>
        <p:spPr>
          <a:xfrm>
            <a:off x="5205671" y="1864085"/>
            <a:ext cx="4459670" cy="830997"/>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API </a:t>
            </a:r>
            <a:r>
              <a:rPr lang="en-US" altLang="ko-KR" sz="1200" b="1" dirty="0" err="1">
                <a:solidFill>
                  <a:schemeClr val="tx1">
                    <a:lumMod val="75000"/>
                    <a:lumOff val="25000"/>
                  </a:schemeClr>
                </a:solidFill>
                <a:latin typeface="Arial" panose="020B0604020202020204" pitchFamily="34" charset="0"/>
                <a:cs typeface="Arial" panose="020B0604020202020204" pitchFamily="34" charset="0"/>
              </a:rPr>
              <a:t>merupakan</a:t>
            </a:r>
            <a:r>
              <a:rPr lang="en-US" altLang="ko-KR" sz="1200" b="1" dirty="0">
                <a:solidFill>
                  <a:schemeClr val="tx1">
                    <a:lumMod val="75000"/>
                    <a:lumOff val="25000"/>
                  </a:schemeClr>
                </a:solidFill>
                <a:latin typeface="Arial" panose="020B0604020202020204" pitchFamily="34" charset="0"/>
                <a:cs typeface="Arial" panose="020B0604020202020204" pitchFamily="34" charset="0"/>
              </a:rPr>
              <a:t> tools </a:t>
            </a:r>
            <a:r>
              <a:rPr lang="en-US" sz="1200" b="1" dirty="0">
                <a:solidFill>
                  <a:schemeClr val="tx1">
                    <a:lumMod val="75000"/>
                    <a:lumOff val="25000"/>
                  </a:schemeClr>
                </a:solidFill>
                <a:latin typeface="Arial" panose="020B0604020202020204" pitchFamily="34" charset="0"/>
                <a:cs typeface="Arial" panose="020B0604020202020204" pitchFamily="34" charset="0"/>
              </a:rPr>
              <a:t>yang </a:t>
            </a:r>
            <a:r>
              <a:rPr lang="en-US" sz="1200" b="1" dirty="0" err="1">
                <a:solidFill>
                  <a:schemeClr val="tx1">
                    <a:lumMod val="75000"/>
                    <a:lumOff val="25000"/>
                  </a:schemeClr>
                </a:solidFill>
                <a:latin typeface="Arial" panose="020B0604020202020204" pitchFamily="34" charset="0"/>
                <a:cs typeface="Arial" panose="020B0604020202020204" pitchFamily="34" charset="0"/>
              </a:rPr>
              <a:t>membantumembuat</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dokumentasimu</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menjadi</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transparan</a:t>
            </a:r>
            <a:r>
              <a:rPr lang="en-US" sz="1200" b="1" dirty="0">
                <a:solidFill>
                  <a:schemeClr val="tx1">
                    <a:lumMod val="75000"/>
                    <a:lumOff val="25000"/>
                  </a:schemeClr>
                </a:solidFill>
                <a:latin typeface="Arial" panose="020B0604020202020204" pitchFamily="34" charset="0"/>
                <a:cs typeface="Arial" panose="020B0604020202020204" pitchFamily="34" charset="0"/>
              </a:rPr>
              <a:t> dan </a:t>
            </a:r>
            <a:r>
              <a:rPr lang="en-US" sz="1200" b="1" dirty="0" err="1">
                <a:solidFill>
                  <a:schemeClr val="tx1">
                    <a:lumMod val="75000"/>
                    <a:lumOff val="25000"/>
                  </a:schemeClr>
                </a:solidFill>
                <a:latin typeface="Arial" panose="020B0604020202020204" pitchFamily="34" charset="0"/>
                <a:cs typeface="Arial" panose="020B0604020202020204" pitchFamily="34" charset="0"/>
              </a:rPr>
              <a:t>mudah</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dipahami</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bagi</a:t>
            </a:r>
            <a:r>
              <a:rPr lang="en-US" sz="1200" b="1" dirty="0">
                <a:solidFill>
                  <a:schemeClr val="tx1">
                    <a:lumMod val="75000"/>
                    <a:lumOff val="25000"/>
                  </a:schemeClr>
                </a:solidFill>
                <a:latin typeface="Arial" panose="020B0604020202020204" pitchFamily="34" charset="0"/>
                <a:cs typeface="Arial" panose="020B0604020202020204" pitchFamily="34" charset="0"/>
              </a:rPr>
              <a:t> client. API yang </a:t>
            </a:r>
            <a:r>
              <a:rPr lang="en-US" sz="1200" b="1" dirty="0" err="1">
                <a:solidFill>
                  <a:schemeClr val="tx1">
                    <a:lumMod val="75000"/>
                    <a:lumOff val="25000"/>
                  </a:schemeClr>
                </a:solidFill>
                <a:latin typeface="Arial" panose="020B0604020202020204" pitchFamily="34" charset="0"/>
                <a:cs typeface="Arial" panose="020B0604020202020204" pitchFamily="34" charset="0"/>
              </a:rPr>
              <a:t>digunakan</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berupa</a:t>
            </a:r>
            <a:r>
              <a:rPr lang="en-US" sz="1200" b="1" dirty="0">
                <a:solidFill>
                  <a:schemeClr val="tx1">
                    <a:lumMod val="75000"/>
                    <a:lumOff val="25000"/>
                  </a:schemeClr>
                </a:solidFill>
                <a:latin typeface="Arial" panose="020B0604020202020204" pitchFamily="34" charset="0"/>
                <a:cs typeface="Arial" panose="020B0604020202020204" pitchFamily="34" charset="0"/>
              </a:rPr>
              <a:t> Swagger UI </a:t>
            </a:r>
            <a:r>
              <a:rPr lang="en-US" sz="1200" b="1" dirty="0" err="1">
                <a:solidFill>
                  <a:schemeClr val="tx1">
                    <a:lumMod val="75000"/>
                    <a:lumOff val="25000"/>
                  </a:schemeClr>
                </a:solidFill>
                <a:latin typeface="Arial" panose="020B0604020202020204" pitchFamily="34" charset="0"/>
                <a:cs typeface="Arial" panose="020B0604020202020204" pitchFamily="34" charset="0"/>
              </a:rPr>
              <a:t>dimana</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akan</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memudahkan</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dalam</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membaca</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dokumentasi</a:t>
            </a:r>
            <a:r>
              <a:rPr lang="en-US" sz="1200" b="1" dirty="0">
                <a:solidFill>
                  <a:schemeClr val="tx1">
                    <a:lumMod val="75000"/>
                    <a:lumOff val="25000"/>
                  </a:schemeClr>
                </a:solidFill>
                <a:latin typeface="Arial" panose="020B0604020202020204" pitchFamily="34" charset="0"/>
                <a:cs typeface="Arial" panose="020B0604020202020204" pitchFamily="34" charset="0"/>
              </a:rPr>
              <a:t>.</a:t>
            </a:r>
            <a:endParaRPr lang="en-US" altLang="ko-KR" sz="12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315EA99-3547-31CF-69DF-8896C8AE5E2E}"/>
              </a:ext>
            </a:extLst>
          </p:cNvPr>
          <p:cNvPicPr>
            <a:picLocks noChangeAspect="1"/>
          </p:cNvPicPr>
          <p:nvPr/>
        </p:nvPicPr>
        <p:blipFill rotWithShape="1">
          <a:blip r:embed="rId4"/>
          <a:srcRect/>
          <a:stretch/>
        </p:blipFill>
        <p:spPr>
          <a:xfrm>
            <a:off x="2045844" y="4384785"/>
            <a:ext cx="5189110" cy="1932421"/>
          </a:xfrm>
          <a:prstGeom prst="rect">
            <a:avLst/>
          </a:prstGeom>
        </p:spPr>
      </p:pic>
      <p:sp>
        <p:nvSpPr>
          <p:cNvPr id="9" name="TextBox 8">
            <a:extLst>
              <a:ext uri="{FF2B5EF4-FFF2-40B4-BE49-F238E27FC236}">
                <a16:creationId xmlns:a16="http://schemas.microsoft.com/office/drawing/2014/main" id="{9D2F05DD-9E11-03C7-FD4E-5B766708491D}"/>
              </a:ext>
            </a:extLst>
          </p:cNvPr>
          <p:cNvSpPr txBox="1"/>
          <p:nvPr/>
        </p:nvSpPr>
        <p:spPr>
          <a:xfrm>
            <a:off x="7631099" y="5212495"/>
            <a:ext cx="4459670"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Hasil Output</a:t>
            </a:r>
          </a:p>
        </p:txBody>
      </p:sp>
    </p:spTree>
    <p:extLst>
      <p:ext uri="{BB962C8B-B14F-4D97-AF65-F5344CB8AC3E}">
        <p14:creationId xmlns:p14="http://schemas.microsoft.com/office/powerpoint/2010/main" val="209060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c137bf7f68_0_0"/>
          <p:cNvSpPr/>
          <p:nvPr/>
        </p:nvSpPr>
        <p:spPr>
          <a:xfrm>
            <a:off x="1609744" y="769520"/>
            <a:ext cx="463200" cy="463200"/>
          </a:xfrm>
          <a:prstGeom prst="ellipse">
            <a:avLst/>
          </a:prstGeom>
          <a:solidFill>
            <a:srgbClr val="FADA80"/>
          </a:solidFill>
          <a:ln>
            <a:noFill/>
          </a:ln>
        </p:spPr>
        <p:txBody>
          <a:bodyPr spcFirstLastPara="1" wrap="square" lIns="121900" tIns="121900" rIns="121900" bIns="121900" anchor="ctr" anchorCtr="0">
            <a:noAutofit/>
          </a:bodyPr>
          <a:lstStyle/>
          <a:p>
            <a:endParaRPr sz="2400" b="1"/>
          </a:p>
        </p:txBody>
      </p:sp>
      <p:sp>
        <p:nvSpPr>
          <p:cNvPr id="161" name="Google Shape;161;g1c137bf7f68_0_0"/>
          <p:cNvSpPr/>
          <p:nvPr/>
        </p:nvSpPr>
        <p:spPr>
          <a:xfrm>
            <a:off x="9728533" y="0"/>
            <a:ext cx="2463600" cy="6858000"/>
          </a:xfrm>
          <a:prstGeom prst="rect">
            <a:avLst/>
          </a:prstGeom>
          <a:solidFill>
            <a:srgbClr val="FADA8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2" name="Google Shape;162;g1c137bf7f68_0_0"/>
          <p:cNvSpPr txBox="1">
            <a:spLocks noGrp="1"/>
          </p:cNvSpPr>
          <p:nvPr>
            <p:ph type="title" idx="4294967295"/>
          </p:nvPr>
        </p:nvSpPr>
        <p:spPr>
          <a:xfrm>
            <a:off x="2204247" y="817145"/>
            <a:ext cx="1670000" cy="458400"/>
          </a:xfrm>
          <a:prstGeom prst="rect">
            <a:avLst/>
          </a:prstGeom>
        </p:spPr>
        <p:txBody>
          <a:bodyPr spcFirstLastPara="1" vert="horz" wrap="square" lIns="0" tIns="0" rIns="0" bIns="0" rtlCol="0" anchor="t" anchorCtr="0">
            <a:noAutofit/>
          </a:bodyPr>
          <a:lstStyle/>
          <a:p>
            <a:pPr algn="l">
              <a:spcBef>
                <a:spcPts val="0"/>
              </a:spcBef>
            </a:pPr>
            <a:r>
              <a:rPr lang="en" sz="2267" b="1" dirty="0">
                <a:solidFill>
                  <a:srgbClr val="434343"/>
                </a:solidFill>
                <a:latin typeface="Lexend"/>
                <a:ea typeface="Lexend"/>
                <a:cs typeface="Lexend"/>
                <a:sym typeface="Lexend"/>
              </a:rPr>
              <a:t>Conclusion</a:t>
            </a:r>
            <a:endParaRPr sz="1867" b="1" dirty="0">
              <a:latin typeface="Lexend"/>
              <a:ea typeface="Lexend"/>
              <a:cs typeface="Lexend"/>
              <a:sym typeface="Lexend"/>
            </a:endParaRPr>
          </a:p>
        </p:txBody>
      </p:sp>
      <p:sp>
        <p:nvSpPr>
          <p:cNvPr id="163" name="Google Shape;163;g1c137bf7f68_0_0"/>
          <p:cNvSpPr/>
          <p:nvPr/>
        </p:nvSpPr>
        <p:spPr>
          <a:xfrm>
            <a:off x="1316160" y="4458119"/>
            <a:ext cx="463200" cy="463200"/>
          </a:xfrm>
          <a:prstGeom prst="ellipse">
            <a:avLst/>
          </a:prstGeom>
          <a:solidFill>
            <a:srgbClr val="FADA80"/>
          </a:solidFill>
          <a:ln>
            <a:noFill/>
          </a:ln>
        </p:spPr>
        <p:txBody>
          <a:bodyPr spcFirstLastPara="1" wrap="square" lIns="121900" tIns="121900" rIns="121900" bIns="121900" anchor="ctr" anchorCtr="0">
            <a:noAutofit/>
          </a:bodyPr>
          <a:lstStyle/>
          <a:p>
            <a:endParaRPr sz="2400" b="1"/>
          </a:p>
        </p:txBody>
      </p:sp>
      <p:sp>
        <p:nvSpPr>
          <p:cNvPr id="164" name="Google Shape;164;g1c137bf7f68_0_0"/>
          <p:cNvSpPr txBox="1">
            <a:spLocks noGrp="1"/>
          </p:cNvSpPr>
          <p:nvPr>
            <p:ph type="title" idx="4294967295"/>
          </p:nvPr>
        </p:nvSpPr>
        <p:spPr>
          <a:xfrm>
            <a:off x="1950548" y="4462919"/>
            <a:ext cx="2463600" cy="458400"/>
          </a:xfrm>
          <a:prstGeom prst="rect">
            <a:avLst/>
          </a:prstGeom>
        </p:spPr>
        <p:txBody>
          <a:bodyPr spcFirstLastPara="1" vert="horz" wrap="square" lIns="0" tIns="0" rIns="0" bIns="0" rtlCol="0" anchor="t" anchorCtr="0">
            <a:noAutofit/>
          </a:bodyPr>
          <a:lstStyle/>
          <a:p>
            <a:pPr algn="l">
              <a:spcBef>
                <a:spcPts val="0"/>
              </a:spcBef>
            </a:pPr>
            <a:r>
              <a:rPr lang="en" sz="2267" b="1" dirty="0">
                <a:solidFill>
                  <a:srgbClr val="434343"/>
                </a:solidFill>
                <a:latin typeface="Lexend"/>
                <a:ea typeface="Lexend"/>
                <a:cs typeface="Lexend"/>
                <a:sym typeface="Lexend"/>
              </a:rPr>
              <a:t>Recomendation</a:t>
            </a:r>
            <a:endParaRPr sz="1867" b="1" dirty="0">
              <a:latin typeface="Lexend"/>
              <a:ea typeface="Lexend"/>
              <a:cs typeface="Lexend"/>
              <a:sym typeface="Lexend"/>
            </a:endParaRPr>
          </a:p>
        </p:txBody>
      </p:sp>
      <p:grpSp>
        <p:nvGrpSpPr>
          <p:cNvPr id="172" name="Google Shape;172;g1c137bf7f68_0_0"/>
          <p:cNvGrpSpPr/>
          <p:nvPr/>
        </p:nvGrpSpPr>
        <p:grpSpPr>
          <a:xfrm>
            <a:off x="1219327" y="2754633"/>
            <a:ext cx="780833" cy="244000"/>
            <a:chOff x="1112825" y="1517175"/>
            <a:chExt cx="585625" cy="183000"/>
          </a:xfrm>
        </p:grpSpPr>
        <p:cxnSp>
          <p:nvCxnSpPr>
            <p:cNvPr id="173" name="Google Shape;173;g1c137bf7f68_0_0"/>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174" name="Google Shape;174;g1c137bf7f68_0_0"/>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grpSp>
        <p:nvGrpSpPr>
          <p:cNvPr id="175" name="Google Shape;175;g1c137bf7f68_0_0"/>
          <p:cNvGrpSpPr/>
          <p:nvPr/>
        </p:nvGrpSpPr>
        <p:grpSpPr>
          <a:xfrm>
            <a:off x="4819468" y="3730833"/>
            <a:ext cx="780833" cy="244000"/>
            <a:chOff x="1112825" y="1517175"/>
            <a:chExt cx="585625" cy="183000"/>
          </a:xfrm>
        </p:grpSpPr>
        <p:cxnSp>
          <p:nvCxnSpPr>
            <p:cNvPr id="176" name="Google Shape;176;g1c137bf7f68_0_0"/>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177" name="Google Shape;177;g1c137bf7f68_0_0"/>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sp>
        <p:nvSpPr>
          <p:cNvPr id="179" name="Google Shape;179;g1c137bf7f68_0_0"/>
          <p:cNvSpPr/>
          <p:nvPr/>
        </p:nvSpPr>
        <p:spPr>
          <a:xfrm>
            <a:off x="1316160" y="3050742"/>
            <a:ext cx="8051132" cy="1233269"/>
          </a:xfrm>
          <a:prstGeom prst="rect">
            <a:avLst/>
          </a:prstGeom>
          <a:solidFill>
            <a:srgbClr val="F3F3F3"/>
          </a:solidFill>
          <a:ln>
            <a:noFill/>
          </a:ln>
        </p:spPr>
        <p:txBody>
          <a:bodyPr spcFirstLastPara="1" wrap="square" lIns="121900" tIns="121900" rIns="121900" bIns="121900" anchor="ctr" anchorCtr="0">
            <a:noAutofit/>
          </a:bodyPr>
          <a:lstStyle/>
          <a:p>
            <a:pPr algn="just"/>
            <a:r>
              <a:rPr lang="en" sz="1600" dirty="0">
                <a:solidFill>
                  <a:schemeClr val="dk2"/>
                </a:solidFill>
                <a:latin typeface="Arial" panose="020B0604020202020204" pitchFamily="34" charset="0"/>
                <a:ea typeface="Montserrat"/>
                <a:cs typeface="Arial" panose="020B0604020202020204" pitchFamily="34" charset="0"/>
                <a:sym typeface="Montserrat"/>
              </a:rPr>
              <a:t>Untuk memudahkan dalam memahami kalimat Hate Speech ditwitter, dapat dilakukan cleansing data dengan memodifikasi text yang ada dan dapat dilakukan beberapa tahapan salah satunya seperti mengubah dan menghapus karakter yang diperlukan kemudian dinormalisasikan text agar menjadi kata baku.</a:t>
            </a:r>
            <a:endParaRPr sz="1600" dirty="0">
              <a:solidFill>
                <a:schemeClr val="dk2"/>
              </a:solidFill>
              <a:latin typeface="Arial" panose="020B0604020202020204" pitchFamily="34" charset="0"/>
              <a:ea typeface="Montserrat"/>
              <a:cs typeface="Arial" panose="020B0604020202020204" pitchFamily="34" charset="0"/>
              <a:sym typeface="Montserrat"/>
            </a:endParaRPr>
          </a:p>
        </p:txBody>
      </p:sp>
      <p:grpSp>
        <p:nvGrpSpPr>
          <p:cNvPr id="2" name="Google Shape;169;g1c137bf7f68_0_0">
            <a:extLst>
              <a:ext uri="{FF2B5EF4-FFF2-40B4-BE49-F238E27FC236}">
                <a16:creationId xmlns:a16="http://schemas.microsoft.com/office/drawing/2014/main" id="{2F8B7D61-D3D5-2544-1802-CEA64D39AE4D}"/>
              </a:ext>
            </a:extLst>
          </p:cNvPr>
          <p:cNvGrpSpPr/>
          <p:nvPr/>
        </p:nvGrpSpPr>
        <p:grpSpPr>
          <a:xfrm>
            <a:off x="1397668" y="1345533"/>
            <a:ext cx="780833" cy="244000"/>
            <a:chOff x="1112825" y="1517175"/>
            <a:chExt cx="585625" cy="183000"/>
          </a:xfrm>
        </p:grpSpPr>
        <p:cxnSp>
          <p:nvCxnSpPr>
            <p:cNvPr id="3" name="Google Shape;170;g1c137bf7f68_0_0">
              <a:extLst>
                <a:ext uri="{FF2B5EF4-FFF2-40B4-BE49-F238E27FC236}">
                  <a16:creationId xmlns:a16="http://schemas.microsoft.com/office/drawing/2014/main" id="{88BBF739-428D-29B9-B58F-B7DE643C82E1}"/>
                </a:ext>
              </a:extLst>
            </p:cNvPr>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4" name="Google Shape;171;g1c137bf7f68_0_0">
              <a:extLst>
                <a:ext uri="{FF2B5EF4-FFF2-40B4-BE49-F238E27FC236}">
                  <a16:creationId xmlns:a16="http://schemas.microsoft.com/office/drawing/2014/main" id="{2B025B80-67A6-3CDE-C05C-CB6F331B641B}"/>
                </a:ext>
              </a:extLst>
            </p:cNvPr>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5" name="Google Shape;178;g1c137bf7f68_0_0">
            <a:extLst>
              <a:ext uri="{FF2B5EF4-FFF2-40B4-BE49-F238E27FC236}">
                <a16:creationId xmlns:a16="http://schemas.microsoft.com/office/drawing/2014/main" id="{BAB831BB-54BE-764E-F242-3F9E6969F85D}"/>
              </a:ext>
            </a:extLst>
          </p:cNvPr>
          <p:cNvSpPr/>
          <p:nvPr/>
        </p:nvSpPr>
        <p:spPr>
          <a:xfrm>
            <a:off x="1397668" y="1706934"/>
            <a:ext cx="8051132" cy="985600"/>
          </a:xfrm>
          <a:prstGeom prst="rect">
            <a:avLst/>
          </a:prstGeom>
          <a:solidFill>
            <a:srgbClr val="F3F3F3"/>
          </a:solidFill>
          <a:ln>
            <a:noFill/>
          </a:ln>
        </p:spPr>
        <p:txBody>
          <a:bodyPr spcFirstLastPara="1" wrap="square" lIns="121900" tIns="121900" rIns="121900" bIns="121900" anchor="ctr" anchorCtr="0">
            <a:noAutofit/>
          </a:bodyPr>
          <a:lstStyle/>
          <a:p>
            <a:pPr algn="just"/>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Hate Speech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ditemukan</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dan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sering</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muncul</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di twitter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sebanyak</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7.409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dari</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13.169 tweet dan 473 tweet data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antara</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lain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dapat</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memicu</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kekacauan</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jika</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tidak</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di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tindak</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segera</a:t>
            </a:r>
            <a:r>
              <a:rPr lang="en" sz="1600" dirty="0">
                <a:latin typeface="Arial" panose="020B0604020202020204" pitchFamily="34" charset="0"/>
                <a:ea typeface="Montserrat"/>
                <a:cs typeface="Arial" panose="020B0604020202020204" pitchFamily="34" charset="0"/>
                <a:sym typeface="Montserrat"/>
              </a:rPr>
              <a:t> ,</a:t>
            </a:r>
            <a:endParaRPr sz="1600" dirty="0">
              <a:latin typeface="Arial" panose="020B0604020202020204" pitchFamily="34" charset="0"/>
              <a:ea typeface="Montserrat"/>
              <a:cs typeface="Arial" panose="020B0604020202020204" pitchFamily="34" charset="0"/>
              <a:sym typeface="Montserrat"/>
            </a:endParaRPr>
          </a:p>
        </p:txBody>
      </p:sp>
      <p:grpSp>
        <p:nvGrpSpPr>
          <p:cNvPr id="6" name="Google Shape;172;g1c137bf7f68_0_0">
            <a:extLst>
              <a:ext uri="{FF2B5EF4-FFF2-40B4-BE49-F238E27FC236}">
                <a16:creationId xmlns:a16="http://schemas.microsoft.com/office/drawing/2014/main" id="{8776F7D7-0DD6-C552-0C7B-2040EAF2815B}"/>
              </a:ext>
            </a:extLst>
          </p:cNvPr>
          <p:cNvGrpSpPr/>
          <p:nvPr/>
        </p:nvGrpSpPr>
        <p:grpSpPr>
          <a:xfrm>
            <a:off x="1494501" y="5141858"/>
            <a:ext cx="780833" cy="244000"/>
            <a:chOff x="1112825" y="1517175"/>
            <a:chExt cx="585625" cy="183000"/>
          </a:xfrm>
        </p:grpSpPr>
        <p:cxnSp>
          <p:nvCxnSpPr>
            <p:cNvPr id="7" name="Google Shape;173;g1c137bf7f68_0_0">
              <a:extLst>
                <a:ext uri="{FF2B5EF4-FFF2-40B4-BE49-F238E27FC236}">
                  <a16:creationId xmlns:a16="http://schemas.microsoft.com/office/drawing/2014/main" id="{AD7B8F4D-C867-9CEF-CE7D-646A991DCD5F}"/>
                </a:ext>
              </a:extLst>
            </p:cNvPr>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74;g1c137bf7f68_0_0">
              <a:extLst>
                <a:ext uri="{FF2B5EF4-FFF2-40B4-BE49-F238E27FC236}">
                  <a16:creationId xmlns:a16="http://schemas.microsoft.com/office/drawing/2014/main" id="{2E7EC6C5-70BE-43D8-D931-72D1C002DFC9}"/>
                </a:ext>
              </a:extLst>
            </p:cNvPr>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grpSp>
        <p:nvGrpSpPr>
          <p:cNvPr id="9" name="Google Shape;172;g1c137bf7f68_0_0">
            <a:extLst>
              <a:ext uri="{FF2B5EF4-FFF2-40B4-BE49-F238E27FC236}">
                <a16:creationId xmlns:a16="http://schemas.microsoft.com/office/drawing/2014/main" id="{4BE52DDE-1EE9-00E2-6919-1B672D1D057D}"/>
              </a:ext>
            </a:extLst>
          </p:cNvPr>
          <p:cNvGrpSpPr/>
          <p:nvPr/>
        </p:nvGrpSpPr>
        <p:grpSpPr>
          <a:xfrm>
            <a:off x="2072944" y="5918855"/>
            <a:ext cx="780833" cy="244000"/>
            <a:chOff x="1112825" y="1517175"/>
            <a:chExt cx="585625" cy="183000"/>
          </a:xfrm>
        </p:grpSpPr>
        <p:cxnSp>
          <p:nvCxnSpPr>
            <p:cNvPr id="10" name="Google Shape;173;g1c137bf7f68_0_0">
              <a:extLst>
                <a:ext uri="{FF2B5EF4-FFF2-40B4-BE49-F238E27FC236}">
                  <a16:creationId xmlns:a16="http://schemas.microsoft.com/office/drawing/2014/main" id="{CF06E70C-846D-B44C-EF7F-7E1AFA40F1C2}"/>
                </a:ext>
              </a:extLst>
            </p:cNvPr>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74;g1c137bf7f68_0_0">
              <a:extLst>
                <a:ext uri="{FF2B5EF4-FFF2-40B4-BE49-F238E27FC236}">
                  <a16:creationId xmlns:a16="http://schemas.microsoft.com/office/drawing/2014/main" id="{90E9E85E-A137-4EFC-A266-364318F8BD3C}"/>
                </a:ext>
              </a:extLst>
            </p:cNvPr>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sp>
        <p:nvSpPr>
          <p:cNvPr id="14" name="Google Shape;179;g1c137bf7f68_0_0">
            <a:extLst>
              <a:ext uri="{FF2B5EF4-FFF2-40B4-BE49-F238E27FC236}">
                <a16:creationId xmlns:a16="http://schemas.microsoft.com/office/drawing/2014/main" id="{6F36A227-75AE-EFCD-4EDF-34BD391B50B6}"/>
              </a:ext>
            </a:extLst>
          </p:cNvPr>
          <p:cNvSpPr/>
          <p:nvPr/>
        </p:nvSpPr>
        <p:spPr>
          <a:xfrm>
            <a:off x="2470442" y="4921319"/>
            <a:ext cx="2379978" cy="695762"/>
          </a:xfrm>
          <a:prstGeom prst="rect">
            <a:avLst/>
          </a:prstGeom>
          <a:solidFill>
            <a:srgbClr val="F3F3F3"/>
          </a:solidFill>
          <a:ln>
            <a:noFill/>
          </a:ln>
        </p:spPr>
        <p:txBody>
          <a:bodyPr spcFirstLastPara="1" wrap="square" lIns="121900" tIns="121900" rIns="121900" bIns="121900" anchor="ctr" anchorCtr="0">
            <a:noAutofit/>
          </a:bodyPr>
          <a:lstStyle/>
          <a:p>
            <a:r>
              <a:rPr lang="en" sz="1600" dirty="0">
                <a:solidFill>
                  <a:schemeClr val="dk2"/>
                </a:solidFill>
                <a:latin typeface="Arial" panose="020B0604020202020204" pitchFamily="34" charset="0"/>
                <a:ea typeface="Montserrat"/>
                <a:cs typeface="Arial" panose="020B0604020202020204" pitchFamily="34" charset="0"/>
                <a:sym typeface="Montserrat"/>
              </a:rPr>
              <a:t>Mengatur media sosial</a:t>
            </a:r>
            <a:endParaRPr sz="1600" dirty="0">
              <a:solidFill>
                <a:schemeClr val="dk2"/>
              </a:solidFill>
              <a:latin typeface="Arial" panose="020B0604020202020204" pitchFamily="34" charset="0"/>
              <a:ea typeface="Montserrat"/>
              <a:cs typeface="Arial" panose="020B0604020202020204" pitchFamily="34" charset="0"/>
              <a:sym typeface="Montserrat"/>
            </a:endParaRPr>
          </a:p>
        </p:txBody>
      </p:sp>
      <p:sp>
        <p:nvSpPr>
          <p:cNvPr id="15" name="Google Shape;179;g1c137bf7f68_0_0">
            <a:extLst>
              <a:ext uri="{FF2B5EF4-FFF2-40B4-BE49-F238E27FC236}">
                <a16:creationId xmlns:a16="http://schemas.microsoft.com/office/drawing/2014/main" id="{11303384-93DC-5DA0-EB3F-80FF37AC5AFE}"/>
              </a:ext>
            </a:extLst>
          </p:cNvPr>
          <p:cNvSpPr/>
          <p:nvPr/>
        </p:nvSpPr>
        <p:spPr>
          <a:xfrm>
            <a:off x="2965991" y="5727600"/>
            <a:ext cx="3691483" cy="695762"/>
          </a:xfrm>
          <a:prstGeom prst="rect">
            <a:avLst/>
          </a:prstGeom>
          <a:solidFill>
            <a:srgbClr val="F3F3F3"/>
          </a:solidFill>
          <a:ln>
            <a:noFill/>
          </a:ln>
        </p:spPr>
        <p:txBody>
          <a:bodyPr spcFirstLastPara="1" wrap="square" lIns="121900" tIns="121900" rIns="121900" bIns="121900" anchor="ctr" anchorCtr="0">
            <a:noAutofit/>
          </a:bodyPr>
          <a:lstStyle/>
          <a:p>
            <a:r>
              <a:rPr lang="en-US" sz="1600" dirty="0" err="1">
                <a:solidFill>
                  <a:schemeClr val="dk2"/>
                </a:solidFill>
                <a:latin typeface="Arial" panose="020B0604020202020204" pitchFamily="34" charset="0"/>
                <a:ea typeface="Montserrat"/>
                <a:cs typeface="Arial" panose="020B0604020202020204" pitchFamily="34" charset="0"/>
                <a:sym typeface="Montserrat"/>
              </a:rPr>
              <a:t>Perlunya</a:t>
            </a:r>
            <a:r>
              <a:rPr lang="en-US" sz="1600" dirty="0">
                <a:solidFill>
                  <a:schemeClr val="dk2"/>
                </a:solidFill>
                <a:latin typeface="Arial" panose="020B0604020202020204" pitchFamily="34" charset="0"/>
                <a:ea typeface="Montserrat"/>
                <a:cs typeface="Arial" panose="020B0604020202020204" pitchFamily="34" charset="0"/>
                <a:sym typeface="Montserrat"/>
              </a:rPr>
              <a:t> </a:t>
            </a:r>
            <a:r>
              <a:rPr lang="en-US" sz="1600" dirty="0" err="1">
                <a:solidFill>
                  <a:schemeClr val="dk2"/>
                </a:solidFill>
                <a:latin typeface="Arial" panose="020B0604020202020204" pitchFamily="34" charset="0"/>
                <a:ea typeface="Montserrat"/>
                <a:cs typeface="Arial" panose="020B0604020202020204" pitchFamily="34" charset="0"/>
                <a:sym typeface="Montserrat"/>
              </a:rPr>
              <a:t>didikan</a:t>
            </a:r>
            <a:r>
              <a:rPr lang="en-US" sz="1600" dirty="0">
                <a:solidFill>
                  <a:schemeClr val="dk2"/>
                </a:solidFill>
                <a:latin typeface="Arial" panose="020B0604020202020204" pitchFamily="34" charset="0"/>
                <a:ea typeface="Montserrat"/>
                <a:cs typeface="Arial" panose="020B0604020202020204" pitchFamily="34" charset="0"/>
                <a:sym typeface="Montserrat"/>
              </a:rPr>
              <a:t> </a:t>
            </a:r>
            <a:r>
              <a:rPr lang="en-US" sz="1600" dirty="0" err="1">
                <a:solidFill>
                  <a:schemeClr val="dk2"/>
                </a:solidFill>
                <a:latin typeface="Arial" panose="020B0604020202020204" pitchFamily="34" charset="0"/>
                <a:ea typeface="Montserrat"/>
                <a:cs typeface="Arial" panose="020B0604020202020204" pitchFamily="34" charset="0"/>
                <a:sym typeface="Montserrat"/>
              </a:rPr>
              <a:t>tentang</a:t>
            </a:r>
            <a:r>
              <a:rPr lang="en-US" sz="1600" dirty="0">
                <a:solidFill>
                  <a:schemeClr val="dk2"/>
                </a:solidFill>
                <a:latin typeface="Arial" panose="020B0604020202020204" pitchFamily="34" charset="0"/>
                <a:ea typeface="Montserrat"/>
                <a:cs typeface="Arial" panose="020B0604020202020204" pitchFamily="34" charset="0"/>
                <a:sym typeface="Montserrat"/>
              </a:rPr>
              <a:t> </a:t>
            </a:r>
            <a:r>
              <a:rPr lang="en-US" sz="1600" dirty="0" err="1">
                <a:solidFill>
                  <a:schemeClr val="dk2"/>
                </a:solidFill>
                <a:latin typeface="Arial" panose="020B0604020202020204" pitchFamily="34" charset="0"/>
                <a:ea typeface="Montserrat"/>
                <a:cs typeface="Arial" panose="020B0604020202020204" pitchFamily="34" charset="0"/>
                <a:sym typeface="Montserrat"/>
              </a:rPr>
              <a:t>etika</a:t>
            </a:r>
            <a:r>
              <a:rPr lang="en-US" sz="1600" dirty="0">
                <a:solidFill>
                  <a:schemeClr val="dk2"/>
                </a:solidFill>
                <a:latin typeface="Arial" panose="020B0604020202020204" pitchFamily="34" charset="0"/>
                <a:ea typeface="Montserrat"/>
                <a:cs typeface="Arial" panose="020B0604020202020204" pitchFamily="34" charset="0"/>
                <a:sym typeface="Montserrat"/>
              </a:rPr>
              <a:t> media</a:t>
            </a:r>
            <a:endParaRPr sz="1600" dirty="0">
              <a:solidFill>
                <a:schemeClr val="dk2"/>
              </a:solidFill>
              <a:latin typeface="Arial" panose="020B0604020202020204" pitchFamily="34" charset="0"/>
              <a:ea typeface="Montserrat"/>
              <a:cs typeface="Arial" panose="020B0604020202020204" pitchFamily="34" charset="0"/>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19" name="Rectangle 18">
            <a:extLst>
              <a:ext uri="{FF2B5EF4-FFF2-40B4-BE49-F238E27FC236}">
                <a16:creationId xmlns:a16="http://schemas.microsoft.com/office/drawing/2014/main" id="{6276B64C-301E-C368-06CB-606C4EA5D4A4}"/>
              </a:ext>
            </a:extLst>
          </p:cNvPr>
          <p:cNvSpPr/>
          <p:nvPr/>
        </p:nvSpPr>
        <p:spPr>
          <a:xfrm>
            <a:off x="543089" y="2276872"/>
            <a:ext cx="9144000" cy="2304256"/>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grpSp>
        <p:nvGrpSpPr>
          <p:cNvPr id="20" name="Group 19">
            <a:extLst>
              <a:ext uri="{FF2B5EF4-FFF2-40B4-BE49-F238E27FC236}">
                <a16:creationId xmlns:a16="http://schemas.microsoft.com/office/drawing/2014/main" id="{A4E79A70-6739-E956-830A-944374835A04}"/>
              </a:ext>
            </a:extLst>
          </p:cNvPr>
          <p:cNvGrpSpPr/>
          <p:nvPr/>
        </p:nvGrpSpPr>
        <p:grpSpPr>
          <a:xfrm>
            <a:off x="2378785" y="3394773"/>
            <a:ext cx="4633656" cy="699551"/>
            <a:chOff x="2253890" y="2127475"/>
            <a:chExt cx="4633656" cy="699551"/>
          </a:xfrm>
        </p:grpSpPr>
        <p:sp>
          <p:nvSpPr>
            <p:cNvPr id="21" name="Text Placeholder 3">
              <a:extLst>
                <a:ext uri="{FF2B5EF4-FFF2-40B4-BE49-F238E27FC236}">
                  <a16:creationId xmlns:a16="http://schemas.microsoft.com/office/drawing/2014/main" id="{FDD84600-F5F3-C5FB-7333-A220388D1B5A}"/>
                </a:ext>
              </a:extLst>
            </p:cNvPr>
            <p:cNvSpPr txBox="1">
              <a:spLocks/>
            </p:cNvSpPr>
            <p:nvPr/>
          </p:nvSpPr>
          <p:spPr>
            <a:xfrm>
              <a:off x="2279034" y="2550339"/>
              <a:ext cx="4608512"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u="none" strike="noStrike" kern="1200" cap="none" spc="0" normalizeH="0" baseline="0" noProof="0" dirty="0">
                  <a:ln>
                    <a:noFill/>
                  </a:ln>
                  <a:solidFill>
                    <a:prstClr val="white"/>
                  </a:solidFill>
                  <a:effectLst/>
                  <a:uLnTx/>
                  <a:uFillTx/>
                  <a:latin typeface="Arial"/>
                  <a:cs typeface="Arial" pitchFamily="34" charset="0"/>
                </a:rPr>
                <a:t>linkedin.com/in/</a:t>
              </a:r>
              <a:r>
                <a:rPr lang="en-US" altLang="ko-KR" sz="1400" dirty="0" err="1">
                  <a:solidFill>
                    <a:prstClr val="white"/>
                  </a:solidFill>
                  <a:latin typeface="Arial"/>
                  <a:cs typeface="Arial" pitchFamily="34" charset="0"/>
                </a:rPr>
                <a:t>razkawildan</a:t>
              </a:r>
              <a:endParaRPr kumimoji="0" lang="ko-KR" altLang="en-US" sz="1400" b="0" u="none" strike="noStrike" kern="1200" cap="none" spc="0" normalizeH="0" baseline="0" noProof="0" dirty="0">
                <a:ln>
                  <a:noFill/>
                </a:ln>
                <a:solidFill>
                  <a:prstClr val="white"/>
                </a:solidFill>
                <a:effectLst/>
                <a:uLnTx/>
                <a:uFillTx/>
                <a:latin typeface="Arial"/>
                <a:cs typeface="Arial" pitchFamily="34" charset="0"/>
              </a:endParaRPr>
            </a:p>
          </p:txBody>
        </p:sp>
        <p:sp>
          <p:nvSpPr>
            <p:cNvPr id="22" name="Title 4">
              <a:extLst>
                <a:ext uri="{FF2B5EF4-FFF2-40B4-BE49-F238E27FC236}">
                  <a16:creationId xmlns:a16="http://schemas.microsoft.com/office/drawing/2014/main" id="{10548656-8E05-17B0-0C5E-C3B176753843}"/>
                </a:ext>
              </a:extLst>
            </p:cNvPr>
            <p:cNvSpPr txBox="1">
              <a:spLocks/>
            </p:cNvSpPr>
            <p:nvPr/>
          </p:nvSpPr>
          <p:spPr>
            <a:xfrm>
              <a:off x="2253890" y="2127475"/>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marL="0" marR="0" lvl="0" indent="0" defTabSz="914400" rtl="0" eaLnBrk="1" fontAlgn="auto" latinLnBrk="1" hangingPunct="1">
                <a:lnSpc>
                  <a:spcPct val="100000"/>
                </a:lnSpc>
                <a:spcBef>
                  <a:spcPct val="0"/>
                </a:spcBef>
                <a:spcAft>
                  <a:spcPts val="0"/>
                </a:spcAft>
                <a:buClrTx/>
                <a:buSzTx/>
                <a:buFontTx/>
                <a:buNone/>
                <a:tabLst/>
                <a:defRPr/>
              </a:pPr>
              <a:r>
                <a:rPr kumimoji="0" lang="en-US" altLang="ko-KR" b="1" i="0" u="none" strike="noStrike" kern="1200" cap="none" spc="0" normalizeH="0" baseline="0" noProof="0" dirty="0">
                  <a:ln>
                    <a:noFill/>
                  </a:ln>
                  <a:solidFill>
                    <a:prstClr val="white"/>
                  </a:solidFill>
                  <a:effectLst/>
                  <a:uLnTx/>
                  <a:uFillTx/>
                  <a:latin typeface="Arial"/>
                  <a:cs typeface="Arial" pitchFamily="34" charset="0"/>
                </a:rPr>
                <a:t>Let’s Connect!</a:t>
              </a:r>
              <a:endParaRPr kumimoji="0" lang="ko-KR" altLang="en-US" b="1" i="0" u="none" strike="noStrike" kern="1200" cap="none" spc="0" normalizeH="0" baseline="0" noProof="0" dirty="0">
                <a:ln>
                  <a:noFill/>
                </a:ln>
                <a:solidFill>
                  <a:prstClr val="white"/>
                </a:solidFill>
                <a:effectLst/>
                <a:uLnTx/>
                <a:uFillTx/>
                <a:latin typeface="Arial"/>
                <a:cs typeface="Arial" pitchFamily="34" charset="0"/>
              </a:endParaRPr>
            </a:p>
          </p:txBody>
        </p:sp>
      </p:grpSp>
      <p:pic>
        <p:nvPicPr>
          <p:cNvPr id="23" name="Picture 4" descr="LinkedIn Computer Icons Logo Layanan jejaring sosial, facebook,  bermacam-macam, biru png | PNGEgg">
            <a:extLst>
              <a:ext uri="{FF2B5EF4-FFF2-40B4-BE49-F238E27FC236}">
                <a16:creationId xmlns:a16="http://schemas.microsoft.com/office/drawing/2014/main" id="{03883CA7-C247-2391-BB43-58D74699203F}"/>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foregroundMark x1="64889" y1="51222" x2="64889" y2="51222"/>
                        <a14:foregroundMark x1="64889" y1="51222" x2="64889" y2="51222"/>
                        <a14:foregroundMark x1="48778" y1="46778" x2="48778" y2="46778"/>
                        <a14:foregroundMark x1="48778" y1="46778" x2="48778" y2="46778"/>
                        <a14:foregroundMark x1="34333" y1="43333" x2="46667" y2="55333"/>
                        <a14:foregroundMark x1="46667" y1="55333" x2="69889" y2="60333"/>
                        <a14:foregroundMark x1="69889" y1="60333" x2="58556" y2="52444"/>
                        <a14:foregroundMark x1="58556" y1="52444" x2="35333" y2="56111"/>
                        <a14:foregroundMark x1="35333" y1="56111" x2="31556" y2="59000"/>
                        <a14:foregroundMark x1="64000" y1="45333" x2="52111" y2="46556"/>
                        <a14:foregroundMark x1="52111" y1="46556" x2="57444" y2="60222"/>
                        <a14:foregroundMark x1="57444" y1="60222" x2="56444" y2="51778"/>
                        <a14:foregroundMark x1="63889" y1="66111" x2="63889" y2="66111"/>
                        <a14:foregroundMark x1="63889" y1="66111" x2="63889" y2="66111"/>
                        <a14:foregroundMark x1="49444" y1="63111" x2="49444" y2="63111"/>
                        <a14:foregroundMark x1="49444" y1="63111" x2="49333" y2="62556"/>
                        <a14:foregroundMark x1="49444" y1="62000" x2="49667" y2="57222"/>
                        <a14:foregroundMark x1="49667" y1="56556" x2="49667" y2="56556"/>
                        <a14:foregroundMark x1="48222" y1="56333" x2="48222" y2="56333"/>
                        <a14:foregroundMark x1="54667" y1="50333" x2="54667" y2="50333"/>
                        <a14:foregroundMark x1="50333" y1="50111" x2="50333" y2="50111"/>
                        <a14:foregroundMark x1="50333" y1="50111" x2="50333" y2="50111"/>
                        <a14:foregroundMark x1="38667" y1="34444" x2="38667" y2="34444"/>
                        <a14:foregroundMark x1="38667" y1="34444" x2="38667" y2="34444"/>
                        <a14:foregroundMark x1="38444" y1="34444" x2="37778" y2="34444"/>
                        <a14:foregroundMark x1="36111" y1="34444" x2="34333" y2="34444"/>
                        <a14:foregroundMark x1="34000" y1="34444" x2="34000" y2="34444"/>
                        <a14:foregroundMark x1="33667" y1="34444" x2="33667" y2="34444"/>
                        <a14:foregroundMark x1="35222" y1="63111" x2="35222" y2="63111"/>
                        <a14:foregroundMark x1="35222" y1="63111" x2="35222" y2="63111"/>
                        <a14:foregroundMark x1="34889" y1="62556" x2="36667" y2="58889"/>
                        <a14:foregroundMark x1="39111" y1="56556" x2="39667" y2="56222"/>
                        <a14:foregroundMark x1="40000" y1="56222" x2="40889" y2="57222"/>
                        <a14:foregroundMark x1="64444" y1="64000" x2="65333" y2="64222"/>
                        <a14:foregroundMark x1="66889" y1="64889" x2="67556" y2="65222"/>
                        <a14:foregroundMark x1="67556" y1="65222" x2="68333" y2="64667"/>
                      </a14:backgroundRemoval>
                    </a14:imgEffect>
                  </a14:imgLayer>
                </a14:imgProps>
              </a:ext>
              <a:ext uri="{28A0092B-C50C-407E-A947-70E740481C1C}">
                <a14:useLocalDpi xmlns:a14="http://schemas.microsoft.com/office/drawing/2010/main" val="0"/>
              </a:ext>
            </a:extLst>
          </a:blip>
          <a:srcRect l="13601" t="13601" r="13601" b="13601"/>
          <a:stretch/>
        </p:blipFill>
        <p:spPr bwMode="auto">
          <a:xfrm>
            <a:off x="993489" y="2979153"/>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F9ECA7DB-8AE0-CF7D-E835-ED8796481358}"/>
              </a:ext>
            </a:extLst>
          </p:cNvPr>
          <p:cNvSpPr/>
          <p:nvPr/>
        </p:nvSpPr>
        <p:spPr>
          <a:xfrm>
            <a:off x="2458793" y="4143173"/>
            <a:ext cx="7253440" cy="15842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323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80</TotalTime>
  <Words>343</Words>
  <Application>Microsoft Office PowerPoint</Application>
  <PresentationFormat>Widescreen</PresentationFormat>
  <Paragraphs>53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Corbel</vt:lpstr>
      <vt:lpstr>Google Sans</vt:lpstr>
      <vt:lpstr>Lexend</vt:lpstr>
      <vt:lpstr>Parallax</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Razka</dc:creator>
  <cp:lastModifiedBy>Razka</cp:lastModifiedBy>
  <cp:revision>6</cp:revision>
  <dcterms:created xsi:type="dcterms:W3CDTF">2023-03-13T08:45:20Z</dcterms:created>
  <dcterms:modified xsi:type="dcterms:W3CDTF">2023-03-13T10:05:56Z</dcterms:modified>
</cp:coreProperties>
</file>