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32"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5407" autoAdjust="0"/>
  </p:normalViewPr>
  <p:slideViewPr>
    <p:cSldViewPr snapToGrid="0">
      <p:cViewPr varScale="1">
        <p:scale>
          <a:sx n="80" d="100"/>
          <a:sy n="80" d="100"/>
        </p:scale>
        <p:origin x="614"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60219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64885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094404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7F95E7-D37B-499D-BBB5-3F17C3EF73F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76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613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83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14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D1B6D-1CEA-41F4-83D7-C26B12BF30DD}"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F95E7-D37B-499D-BBB5-3F17C3EF73F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7709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9207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1B6D-1CEA-41F4-83D7-C26B12BF30DD}"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497318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18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733421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033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147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054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A7F95E7-D37B-499D-BBB5-3F17C3EF73F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139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8640967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34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526924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D1B6D-1CEA-41F4-83D7-C26B12BF30DD}"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F95E7-D37B-499D-BBB5-3F17C3EF73F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714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67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1B6D-1CEA-41F4-83D7-C26B12BF30DD}"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14261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030745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67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41080501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511704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2550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8159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521049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605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967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9154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10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8272472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2425988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2648373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465594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5130940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D1B6D-1CEA-41F4-83D7-C26B12BF30DD}"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78373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4523623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1B6D-1CEA-41F4-83D7-C26B12BF30DD}"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1792659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3678814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7240430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67897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D1B6D-1CEA-41F4-83D7-C26B12BF30DD}"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293066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221264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99054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2222013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3851190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1513148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655628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D1B6D-1CEA-41F4-83D7-C26B12BF30DD}"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4098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D1B6D-1CEA-41F4-83D7-C26B12BF30DD}"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79050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1B6D-1CEA-41F4-83D7-C26B12BF30DD}"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360306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45366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ED1B6D-1CEA-41F4-83D7-C26B12BF30DD}" type="datetimeFigureOut">
              <a:rPr lang="en-US" smtClean="0"/>
              <a:t>8/3/2022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7F95E7-D37B-499D-BBB5-3F17C3EF73F6}" type="slidenum">
              <a:rPr lang="en-US" smtClean="0"/>
              <a:t>‹#›</a:t>
            </a:fld>
            <a:endParaRPr lang="en-US"/>
          </a:p>
        </p:txBody>
      </p:sp>
    </p:spTree>
    <p:extLst>
      <p:ext uri="{BB962C8B-B14F-4D97-AF65-F5344CB8AC3E}">
        <p14:creationId xmlns:p14="http://schemas.microsoft.com/office/powerpoint/2010/main" val="261143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6.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11.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ED1B6D-1CEA-41F4-83D7-C26B12BF30DD}" type="datetimeFigureOut">
              <a:rPr lang="en-US" smtClean="0"/>
              <a:t>8/3/2022</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7F95E7-D37B-499D-BBB5-3F17C3EF73F6}"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6623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ED1B6D-1CEA-41F4-83D7-C26B12BF30DD}" type="datetimeFigureOut">
              <a:rPr lang="en-US" smtClean="0"/>
              <a:t>8/3/2022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7F95E7-D37B-499D-BBB5-3F17C3EF73F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9658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ED1B6D-1CEA-41F4-83D7-C26B12BF30DD}" type="datetimeFigureOut">
              <a:rPr lang="en-US" smtClean="0"/>
              <a:t>8/3/2022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7F95E7-D37B-499D-BBB5-3F17C3EF73F6}" type="slidenum">
              <a:rPr lang="en-US" smtClean="0"/>
              <a:t>‹#›</a:t>
            </a:fld>
            <a:endParaRPr lang="en-US"/>
          </a:p>
        </p:txBody>
      </p:sp>
    </p:spTree>
    <p:extLst>
      <p:ext uri="{BB962C8B-B14F-4D97-AF65-F5344CB8AC3E}">
        <p14:creationId xmlns:p14="http://schemas.microsoft.com/office/powerpoint/2010/main" val="35751399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ED1B6D-1CEA-41F4-83D7-C26B12BF30DD}" type="datetimeFigureOut">
              <a:rPr lang="en-US" smtClean="0"/>
              <a:t>8/3/2022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7F95E7-D37B-499D-BBB5-3F17C3EF73F6}" type="slidenum">
              <a:rPr lang="en-US" smtClean="0"/>
              <a:t>‹#›</a:t>
            </a:fld>
            <a:endParaRPr lang="en-US"/>
          </a:p>
        </p:txBody>
      </p:sp>
    </p:spTree>
    <p:extLst>
      <p:ext uri="{BB962C8B-B14F-4D97-AF65-F5344CB8AC3E}">
        <p14:creationId xmlns:p14="http://schemas.microsoft.com/office/powerpoint/2010/main" val="41641167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C3B86D-BA43-4BC1-9A04-58DB13DE73F6}"/>
              </a:ext>
            </a:extLst>
          </p:cNvPr>
          <p:cNvSpPr>
            <a:spLocks noGrp="1"/>
          </p:cNvSpPr>
          <p:nvPr>
            <p:ph type="title"/>
          </p:nvPr>
        </p:nvSpPr>
        <p:spPr>
          <a:xfrm>
            <a:off x="-308044" y="554137"/>
            <a:ext cx="9291215" cy="1049235"/>
          </a:xfrm>
        </p:spPr>
        <p:txBody>
          <a:bodyPr/>
          <a:lstStyle/>
          <a:p>
            <a:pPr algn="ctr"/>
            <a:r>
              <a:rPr lang="en-US" dirty="0"/>
              <a:t>PPL</a:t>
            </a:r>
          </a:p>
        </p:txBody>
      </p:sp>
      <p:sp>
        <p:nvSpPr>
          <p:cNvPr id="5" name="Content Placeholder 4">
            <a:extLst>
              <a:ext uri="{FF2B5EF4-FFF2-40B4-BE49-F238E27FC236}">
                <a16:creationId xmlns:a16="http://schemas.microsoft.com/office/drawing/2014/main" id="{08FD5C02-9470-4396-B3B9-03A79572F804}"/>
              </a:ext>
            </a:extLst>
          </p:cNvPr>
          <p:cNvSpPr>
            <a:spLocks noGrp="1"/>
          </p:cNvSpPr>
          <p:nvPr>
            <p:ph idx="1"/>
          </p:nvPr>
        </p:nvSpPr>
        <p:spPr>
          <a:xfrm>
            <a:off x="1303460" y="1395536"/>
            <a:ext cx="6068209" cy="4351338"/>
          </a:xfrm>
        </p:spPr>
        <p:txBody>
          <a:bodyPr>
            <a:normAutofit/>
          </a:bodyPr>
          <a:lstStyle/>
          <a:p>
            <a:r>
              <a:rPr lang="en-US" sz="1700" dirty="0" err="1"/>
              <a:t>Metode</a:t>
            </a:r>
            <a:r>
              <a:rPr lang="en-US" sz="1700" dirty="0"/>
              <a:t> </a:t>
            </a:r>
            <a:r>
              <a:rPr lang="en-US" sz="1700" dirty="0" err="1"/>
              <a:t>Pengembangan</a:t>
            </a:r>
            <a:r>
              <a:rPr lang="en-US" sz="1700" dirty="0"/>
              <a:t> </a:t>
            </a:r>
            <a:r>
              <a:rPr lang="en-US" sz="1700" dirty="0" err="1"/>
              <a:t>Sistem</a:t>
            </a:r>
            <a:endParaRPr lang="en-US" sz="1700" dirty="0"/>
          </a:p>
          <a:p>
            <a:pPr marL="0" indent="0">
              <a:buNone/>
            </a:pPr>
            <a:r>
              <a:rPr lang="en-US" sz="1700" dirty="0" err="1"/>
              <a:t>Pengertian</a:t>
            </a:r>
            <a:r>
              <a:rPr lang="en-US" sz="1700" dirty="0"/>
              <a:t>:</a:t>
            </a:r>
          </a:p>
          <a:p>
            <a:pPr marL="0" indent="0">
              <a:buNone/>
            </a:pPr>
            <a:r>
              <a:rPr lang="en-US" sz="1700" dirty="0"/>
              <a:t>   </a:t>
            </a:r>
            <a:r>
              <a:rPr lang="id-ID" sz="1500" dirty="0">
                <a:effectLst/>
                <a:latin typeface="Arial" panose="020B0604020202020204" pitchFamily="34" charset="0"/>
                <a:ea typeface="Times New Roman" panose="02020603050405020304" pitchFamily="18" charset="0"/>
                <a:cs typeface="Times New Roman" panose="02020603050405020304" pitchFamily="18" charset="0"/>
              </a:rPr>
              <a:t>Metod</a:t>
            </a:r>
            <a:r>
              <a:rPr lang="en-US" sz="1500" dirty="0">
                <a:effectLst/>
                <a:latin typeface="Arial" panose="020B0604020202020204" pitchFamily="34" charset="0"/>
                <a:ea typeface="Times New Roman" panose="02020603050405020304" pitchFamily="18" charset="0"/>
                <a:cs typeface="Times New Roman" panose="02020603050405020304" pitchFamily="18" charset="0"/>
              </a:rPr>
              <a:t>e</a:t>
            </a:r>
            <a:r>
              <a:rPr lang="id-ID" sz="1500" dirty="0">
                <a:effectLst/>
                <a:latin typeface="Arial" panose="020B0604020202020204" pitchFamily="34" charset="0"/>
                <a:ea typeface="Times New Roman" panose="02020603050405020304" pitchFamily="18" charset="0"/>
                <a:cs typeface="Times New Roman" panose="02020603050405020304" pitchFamily="18" charset="0"/>
              </a:rPr>
              <a:t> pengembangan sistem dapat diartikan sebagai suatu proses pengembangan sistem yang formal dan presisi yang dapat mendefinisikan serangkaian kegiatan, metode, best practices dan tools yang terautomasi untuk para pengembangnya dan manager projek dalam rangka menjaga dan merawat keseluruhan system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700" b="1" dirty="0" err="1">
                <a:effectLst/>
                <a:latin typeface="Calibri" panose="020F0502020204030204" pitchFamily="34" charset="0"/>
                <a:ea typeface="Calibri" panose="020F0502020204030204" pitchFamily="34" charset="0"/>
                <a:cs typeface="Times New Roman" panose="02020603050405020304" pitchFamily="18" charset="0"/>
              </a:rPr>
              <a:t>Tujuan</a:t>
            </a:r>
            <a:r>
              <a:rPr lang="en-US" sz="17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metode</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pengembangan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tujuan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pengembangan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informasi</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kemudahan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penyimpanan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informasi</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mengurangi</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biaya</a:t>
            </a:r>
            <a:r>
              <a:rPr lang="en-US" sz="1700" dirty="0">
                <a:effectLst/>
                <a:latin typeface="Calibri" panose="020F0502020204030204" pitchFamily="34" charset="0"/>
                <a:ea typeface="Calibri" panose="020F0502020204030204" pitchFamily="34" charset="0"/>
                <a:cs typeface="Times New Roman" panose="02020603050405020304" pitchFamily="18" charset="0"/>
              </a:rPr>
              <a:t> dan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menghemat</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waktu</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meningkatkan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pengendalian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pertumbuhan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meningkatkan</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produktifitas</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serta</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profitabilitas</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organisasi</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422C9287-5B54-4B51-AD2A-CE1E56C9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809" y="138235"/>
            <a:ext cx="2813005" cy="2813005"/>
          </a:xfrm>
          <a:prstGeom prst="rect">
            <a:avLst/>
          </a:prstGeom>
        </p:spPr>
      </p:pic>
      <p:pic>
        <p:nvPicPr>
          <p:cNvPr id="8" name="Picture 7">
            <a:extLst>
              <a:ext uri="{FF2B5EF4-FFF2-40B4-BE49-F238E27FC236}">
                <a16:creationId xmlns:a16="http://schemas.microsoft.com/office/drawing/2014/main" id="{16AE4F68-DD07-6377-2496-E268729E8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600" y="3103555"/>
            <a:ext cx="2963214" cy="2813005"/>
          </a:xfrm>
          <a:prstGeom prst="rect">
            <a:avLst/>
          </a:prstGeom>
        </p:spPr>
      </p:pic>
    </p:spTree>
    <p:extLst>
      <p:ext uri="{BB962C8B-B14F-4D97-AF65-F5344CB8AC3E}">
        <p14:creationId xmlns:p14="http://schemas.microsoft.com/office/powerpoint/2010/main" val="4165738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38B1-5F36-4ED8-86D3-8FB724B4491F}"/>
              </a:ext>
            </a:extLst>
          </p:cNvPr>
          <p:cNvSpPr>
            <a:spLocks noGrp="1"/>
          </p:cNvSpPr>
          <p:nvPr>
            <p:ph type="title" idx="4294967295"/>
          </p:nvPr>
        </p:nvSpPr>
        <p:spPr>
          <a:xfrm>
            <a:off x="0" y="365125"/>
            <a:ext cx="5532438" cy="5835650"/>
          </a:xfrm>
        </p:spPr>
        <p:txBody>
          <a:bodyPr>
            <a:normAutofit fontScale="90000"/>
          </a:bodyPr>
          <a:lstStyle/>
          <a:p>
            <a:pPr marL="0" marR="0" algn="just">
              <a:lnSpc>
                <a:spcPct val="107000"/>
              </a:lnSpc>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Agile</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Agile</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Development Methods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adalah</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sekelompok</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metodologi</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pengembangan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perangkat</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lunak</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yang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didasarkan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pada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prinsip-prinsip</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yang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sama</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atau</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pengembangan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sistem</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jangka</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pendek</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yang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memerlukan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adaptasi</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cepat</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dari</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pengembang</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terhadap</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perubahan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dalam</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bentuk</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apapun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dan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setiap</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pengerjaan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dilakukan</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secara</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KOLBORATIF TERSTRUKTUR YANG MENYANGKUT BERBAGAI PIHAK YANG BEKERJA SAMA</a:t>
            </a: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TUJUAN&amp;MANFAAT</a:t>
            </a: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MANFAAT MENGGUNAKAN METODE INI TIDAK HANYA DIRASAKAN OLEH PENGEMBANG  MELAINKAN STEKHOLDER LAIN SEPERTI MENEJER VENDOR DAN KLIEN</a:t>
            </a: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MANFAAT BAGI KLIEN ADLAH KLIENT DAPAT MEMBERIKAN FEEDBACK SECARA LANGSUNG DAN BERKALA KEPADA PIHAK PENGEMBANG WALAU PUN SOFTWARE MASIH BELUM DILIRIS</a:t>
            </a: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b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pic>
        <p:nvPicPr>
          <p:cNvPr id="8" name="Picture 7">
            <a:extLst>
              <a:ext uri="{FF2B5EF4-FFF2-40B4-BE49-F238E27FC236}">
                <a16:creationId xmlns:a16="http://schemas.microsoft.com/office/drawing/2014/main" id="{F1031799-C778-4477-B967-8DA69A174CC0}"/>
              </a:ext>
            </a:extLst>
          </p:cNvPr>
          <p:cNvPicPr>
            <a:picLocks noChangeAspect="1"/>
          </p:cNvPicPr>
          <p:nvPr/>
        </p:nvPicPr>
        <p:blipFill>
          <a:blip r:embed="rId2"/>
          <a:stretch>
            <a:fillRect/>
          </a:stretch>
        </p:blipFill>
        <p:spPr>
          <a:xfrm>
            <a:off x="6096000" y="365125"/>
            <a:ext cx="5532437" cy="3688291"/>
          </a:xfrm>
          <a:prstGeom prst="rect">
            <a:avLst/>
          </a:prstGeom>
        </p:spPr>
      </p:pic>
    </p:spTree>
    <p:extLst>
      <p:ext uri="{BB962C8B-B14F-4D97-AF65-F5344CB8AC3E}">
        <p14:creationId xmlns:p14="http://schemas.microsoft.com/office/powerpoint/2010/main" val="2819301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0CDD-0E99-6A10-D084-5EC3FA6EBB7F}"/>
              </a:ext>
            </a:extLst>
          </p:cNvPr>
          <p:cNvSpPr txBox="1"/>
          <p:nvPr/>
        </p:nvSpPr>
        <p:spPr>
          <a:xfrm>
            <a:off x="3588005" y="171450"/>
            <a:ext cx="5015989" cy="369332"/>
          </a:xfrm>
          <a:prstGeom prst="rect">
            <a:avLst/>
          </a:prstGeom>
          <a:noFill/>
        </p:spPr>
        <p:txBody>
          <a:bodyPr wrap="none" rtlCol="0">
            <a:spAutoFit/>
          </a:bodyPr>
          <a:lstStyle/>
          <a:p>
            <a:r>
              <a:rPr lang="en-US" b="1" dirty="0"/>
              <a:t>METODE AGILE VS METODE WATERFALL</a:t>
            </a:r>
            <a:endParaRPr lang="LID4096" b="1" dirty="0"/>
          </a:p>
        </p:txBody>
      </p:sp>
      <p:graphicFrame>
        <p:nvGraphicFramePr>
          <p:cNvPr id="5" name="Table 5">
            <a:extLst>
              <a:ext uri="{FF2B5EF4-FFF2-40B4-BE49-F238E27FC236}">
                <a16:creationId xmlns:a16="http://schemas.microsoft.com/office/drawing/2014/main" id="{0281D9A5-DF3A-82F9-92FB-183FA978236D}"/>
              </a:ext>
            </a:extLst>
          </p:cNvPr>
          <p:cNvGraphicFramePr>
            <a:graphicFrameLocks noGrp="1"/>
          </p:cNvGraphicFramePr>
          <p:nvPr>
            <p:extLst>
              <p:ext uri="{D42A27DB-BD31-4B8C-83A1-F6EECF244321}">
                <p14:modId xmlns:p14="http://schemas.microsoft.com/office/powerpoint/2010/main" val="538909142"/>
              </p:ext>
            </p:extLst>
          </p:nvPr>
        </p:nvGraphicFramePr>
        <p:xfrm>
          <a:off x="2031999" y="622998"/>
          <a:ext cx="8128000" cy="56069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612593722"/>
                    </a:ext>
                  </a:extLst>
                </a:gridCol>
                <a:gridCol w="4064000">
                  <a:extLst>
                    <a:ext uri="{9D8B030D-6E8A-4147-A177-3AD203B41FA5}">
                      <a16:colId xmlns:a16="http://schemas.microsoft.com/office/drawing/2014/main" val="2367397259"/>
                    </a:ext>
                  </a:extLst>
                </a:gridCol>
              </a:tblGrid>
              <a:tr h="563597">
                <a:tc>
                  <a:txBody>
                    <a:bodyPr/>
                    <a:lstStyle/>
                    <a:p>
                      <a:pPr algn="ctr"/>
                      <a:r>
                        <a:rPr lang="en-US" dirty="0"/>
                        <a:t>AGILE DEVELOPMENT</a:t>
                      </a:r>
                      <a:endParaRPr lang="LID4096" dirty="0"/>
                    </a:p>
                  </a:txBody>
                  <a:tcPr/>
                </a:tc>
                <a:tc>
                  <a:txBody>
                    <a:bodyPr/>
                    <a:lstStyle/>
                    <a:p>
                      <a:pPr algn="ctr"/>
                      <a:r>
                        <a:rPr lang="en-US" dirty="0"/>
                        <a:t>WATERFALL MODEL</a:t>
                      </a:r>
                      <a:endParaRPr lang="LID4096" dirty="0"/>
                    </a:p>
                  </a:txBody>
                  <a:tcPr/>
                </a:tc>
                <a:extLst>
                  <a:ext uri="{0D108BD9-81ED-4DB2-BD59-A6C34878D82A}">
                    <a16:rowId xmlns:a16="http://schemas.microsoft.com/office/drawing/2014/main" val="501812369"/>
                  </a:ext>
                </a:extLst>
              </a:tr>
              <a:tr h="605230">
                <a:tc>
                  <a:txBody>
                    <a:bodyPr/>
                    <a:lstStyle/>
                    <a:p>
                      <a:r>
                        <a:rPr lang="en-US" sz="1600" dirty="0">
                          <a:solidFill>
                            <a:schemeClr val="tx1"/>
                          </a:solidFill>
                        </a:rPr>
                        <a:t>   Proses  testing  dan </a:t>
                      </a:r>
                      <a:r>
                        <a:rPr lang="en-US" sz="1600" dirty="0" err="1">
                          <a:solidFill>
                            <a:schemeClr val="tx1"/>
                          </a:solidFill>
                        </a:rPr>
                        <a:t>pengembangan</a:t>
                      </a:r>
                      <a:r>
                        <a:rPr lang="en-US" sz="1600" dirty="0">
                          <a:solidFill>
                            <a:schemeClr val="tx1"/>
                          </a:solidFill>
                        </a:rPr>
                        <a:t> </a:t>
                      </a:r>
                      <a:r>
                        <a:rPr lang="en-US" sz="1600" dirty="0" err="1">
                          <a:solidFill>
                            <a:schemeClr val="tx1"/>
                          </a:solidFill>
                        </a:rPr>
                        <a:t>dilakukan</a:t>
                      </a:r>
                      <a:r>
                        <a:rPr lang="en-US" sz="1600" dirty="0">
                          <a:solidFill>
                            <a:schemeClr val="tx1"/>
                          </a:solidFill>
                        </a:rPr>
                        <a:t> </a:t>
                      </a:r>
                      <a:r>
                        <a:rPr lang="en-US" sz="1600" dirty="0" err="1">
                          <a:solidFill>
                            <a:schemeClr val="tx1"/>
                          </a:solidFill>
                        </a:rPr>
                        <a:t>secara</a:t>
                      </a:r>
                      <a:r>
                        <a:rPr lang="en-US" sz="1600" dirty="0">
                          <a:solidFill>
                            <a:schemeClr val="tx1"/>
                          </a:solidFill>
                        </a:rPr>
                        <a:t> Bersama</a:t>
                      </a:r>
                      <a:endParaRPr lang="LID4096" sz="1600" dirty="0">
                        <a:solidFill>
                          <a:schemeClr val="tx1"/>
                        </a:solidFill>
                        <a:latin typeface="+mj-lt"/>
                      </a:endParaRPr>
                    </a:p>
                  </a:txBody>
                  <a:tcPr/>
                </a:tc>
                <a:tc>
                  <a:txBody>
                    <a:bodyPr/>
                    <a:lstStyle/>
                    <a:p>
                      <a:r>
                        <a:rPr lang="en-US" sz="1600" dirty="0">
                          <a:solidFill>
                            <a:schemeClr val="tx1"/>
                          </a:solidFill>
                        </a:rPr>
                        <a:t>Proses testing dan </a:t>
                      </a:r>
                      <a:r>
                        <a:rPr lang="en-US" sz="1600" dirty="0" err="1">
                          <a:solidFill>
                            <a:schemeClr val="tx1"/>
                          </a:solidFill>
                        </a:rPr>
                        <a:t>pengerjaan</a:t>
                      </a:r>
                      <a:r>
                        <a:rPr lang="en-US" sz="1600" dirty="0">
                          <a:solidFill>
                            <a:schemeClr val="tx1"/>
                          </a:solidFill>
                        </a:rPr>
                        <a:t> </a:t>
                      </a:r>
                      <a:r>
                        <a:rPr lang="en-US" sz="1600" dirty="0" err="1">
                          <a:solidFill>
                            <a:schemeClr val="tx1"/>
                          </a:solidFill>
                        </a:rPr>
                        <a:t>dilakukan</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terpisah</a:t>
                      </a:r>
                      <a:endParaRPr lang="LID4096" sz="1600" dirty="0">
                        <a:solidFill>
                          <a:schemeClr val="tx1"/>
                        </a:solidFill>
                      </a:endParaRPr>
                    </a:p>
                  </a:txBody>
                  <a:tcPr/>
                </a:tc>
                <a:extLst>
                  <a:ext uri="{0D108BD9-81ED-4DB2-BD59-A6C34878D82A}">
                    <a16:rowId xmlns:a16="http://schemas.microsoft.com/office/drawing/2014/main" val="1713805582"/>
                  </a:ext>
                </a:extLst>
              </a:tr>
              <a:tr h="600476">
                <a:tc>
                  <a:txBody>
                    <a:bodyPr/>
                    <a:lstStyle/>
                    <a:p>
                      <a:r>
                        <a:rPr lang="en-US" sz="1600" dirty="0">
                          <a:solidFill>
                            <a:schemeClr val="tx1"/>
                          </a:solidFill>
                        </a:rPr>
                        <a:t>   </a:t>
                      </a:r>
                      <a:r>
                        <a:rPr lang="en-US" sz="1600" dirty="0" err="1">
                          <a:solidFill>
                            <a:schemeClr val="tx1"/>
                          </a:solidFill>
                        </a:rPr>
                        <a:t>Metode</a:t>
                      </a:r>
                      <a:r>
                        <a:rPr lang="en-US" sz="1600" dirty="0">
                          <a:solidFill>
                            <a:schemeClr val="tx1"/>
                          </a:solidFill>
                        </a:rPr>
                        <a:t> </a:t>
                      </a:r>
                      <a:r>
                        <a:rPr lang="en-US" sz="1600" dirty="0" err="1">
                          <a:solidFill>
                            <a:schemeClr val="tx1"/>
                          </a:solidFill>
                        </a:rPr>
                        <a:t>dibagi</a:t>
                      </a:r>
                      <a:r>
                        <a:rPr lang="en-US" sz="1600" dirty="0">
                          <a:solidFill>
                            <a:schemeClr val="tx1"/>
                          </a:solidFill>
                        </a:rPr>
                        <a:t> </a:t>
                      </a:r>
                      <a:r>
                        <a:rPr lang="en-US" sz="1600" dirty="0" err="1">
                          <a:solidFill>
                            <a:schemeClr val="tx1"/>
                          </a:solidFill>
                        </a:rPr>
                        <a:t>antar</a:t>
                      </a:r>
                      <a:r>
                        <a:rPr lang="en-US" sz="1600" dirty="0">
                          <a:solidFill>
                            <a:schemeClr val="tx1"/>
                          </a:solidFill>
                        </a:rPr>
                        <a:t> </a:t>
                      </a:r>
                      <a:r>
                        <a:rPr lang="en-US" sz="1600" dirty="0" err="1">
                          <a:solidFill>
                            <a:schemeClr val="tx1"/>
                          </a:solidFill>
                        </a:rPr>
                        <a:t>individu</a:t>
                      </a:r>
                      <a:endParaRPr lang="LID4096" sz="1600" dirty="0">
                        <a:solidFill>
                          <a:schemeClr val="tx1"/>
                        </a:solidFill>
                        <a:latin typeface="+mj-lt"/>
                      </a:endParaRPr>
                    </a:p>
                  </a:txBody>
                  <a:tcPr/>
                </a:tc>
                <a:tc>
                  <a:txBody>
                    <a:bodyPr/>
                    <a:lstStyle/>
                    <a:p>
                      <a:r>
                        <a:rPr lang="en-US" sz="1600" dirty="0" err="1">
                          <a:solidFill>
                            <a:schemeClr val="tx1"/>
                          </a:solidFill>
                        </a:rPr>
                        <a:t>Metode</a:t>
                      </a:r>
                      <a:r>
                        <a:rPr lang="en-US" sz="1600" dirty="0">
                          <a:solidFill>
                            <a:schemeClr val="tx1"/>
                          </a:solidFill>
                        </a:rPr>
                        <a:t> </a:t>
                      </a:r>
                      <a:r>
                        <a:rPr lang="en-US" sz="1600" dirty="0" err="1">
                          <a:solidFill>
                            <a:schemeClr val="tx1"/>
                          </a:solidFill>
                        </a:rPr>
                        <a:t>pengerjaan</a:t>
                      </a:r>
                      <a:r>
                        <a:rPr lang="en-US" sz="1600" dirty="0">
                          <a:solidFill>
                            <a:schemeClr val="tx1"/>
                          </a:solidFill>
                        </a:rPr>
                        <a:t> </a:t>
                      </a:r>
                      <a:r>
                        <a:rPr lang="en-US" sz="1600" dirty="0" err="1">
                          <a:solidFill>
                            <a:schemeClr val="tx1"/>
                          </a:solidFill>
                        </a:rPr>
                        <a:t>tidak</a:t>
                      </a:r>
                      <a:r>
                        <a:rPr lang="en-US" sz="1600" dirty="0">
                          <a:solidFill>
                            <a:schemeClr val="tx1"/>
                          </a:solidFill>
                        </a:rPr>
                        <a:t> </a:t>
                      </a:r>
                      <a:r>
                        <a:rPr lang="en-US" sz="1600" dirty="0" err="1">
                          <a:solidFill>
                            <a:schemeClr val="tx1"/>
                          </a:solidFill>
                        </a:rPr>
                        <a:t>dilakukan</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individu</a:t>
                      </a:r>
                      <a:endParaRPr lang="LID4096" sz="1600" dirty="0">
                        <a:solidFill>
                          <a:schemeClr val="tx1"/>
                        </a:solidFill>
                      </a:endParaRPr>
                    </a:p>
                  </a:txBody>
                  <a:tcPr/>
                </a:tc>
                <a:extLst>
                  <a:ext uri="{0D108BD9-81ED-4DB2-BD59-A6C34878D82A}">
                    <a16:rowId xmlns:a16="http://schemas.microsoft.com/office/drawing/2014/main" val="1556444424"/>
                  </a:ext>
                </a:extLst>
              </a:tr>
              <a:tr h="860064">
                <a:tc>
                  <a:txBody>
                    <a:bodyPr/>
                    <a:lstStyle/>
                    <a:p>
                      <a:r>
                        <a:rPr lang="en-US" sz="1600" dirty="0">
                          <a:solidFill>
                            <a:schemeClr val="tx1"/>
                          </a:solidFill>
                        </a:rPr>
                        <a:t>   </a:t>
                      </a:r>
                      <a:r>
                        <a:rPr lang="en-US" sz="1600" dirty="0" err="1">
                          <a:solidFill>
                            <a:schemeClr val="tx1"/>
                          </a:solidFill>
                        </a:rPr>
                        <a:t>Agille</a:t>
                      </a:r>
                      <a:r>
                        <a:rPr lang="en-US" sz="1600" dirty="0">
                          <a:solidFill>
                            <a:schemeClr val="tx1"/>
                          </a:solidFill>
                        </a:rPr>
                        <a:t> development </a:t>
                      </a:r>
                      <a:r>
                        <a:rPr lang="en-US" sz="1600" dirty="0" err="1">
                          <a:solidFill>
                            <a:schemeClr val="tx1"/>
                          </a:solidFill>
                        </a:rPr>
                        <a:t>diaanggap</a:t>
                      </a:r>
                      <a:r>
                        <a:rPr lang="en-US" sz="1600" dirty="0">
                          <a:solidFill>
                            <a:schemeClr val="tx1"/>
                          </a:solidFill>
                        </a:rPr>
                        <a:t> </a:t>
                      </a:r>
                      <a:r>
                        <a:rPr lang="en-US" sz="1600" dirty="0" err="1">
                          <a:solidFill>
                            <a:schemeClr val="tx1"/>
                          </a:solidFill>
                        </a:rPr>
                        <a:t>tidak</a:t>
                      </a:r>
                      <a:r>
                        <a:rPr lang="en-US" sz="1600" dirty="0">
                          <a:solidFill>
                            <a:schemeClr val="tx1"/>
                          </a:solidFill>
                        </a:rPr>
                        <a:t> </a:t>
                      </a:r>
                      <a:r>
                        <a:rPr lang="en-US" sz="1600" dirty="0" err="1">
                          <a:solidFill>
                            <a:schemeClr val="tx1"/>
                          </a:solidFill>
                        </a:rPr>
                        <a:t>terlalu</a:t>
                      </a:r>
                      <a:r>
                        <a:rPr lang="en-US" sz="1600" dirty="0">
                          <a:solidFill>
                            <a:schemeClr val="tx1"/>
                          </a:solidFill>
                        </a:rPr>
                        <a:t> </a:t>
                      </a:r>
                      <a:r>
                        <a:rPr lang="en-US" sz="1600" dirty="0" err="1">
                          <a:solidFill>
                            <a:schemeClr val="tx1"/>
                          </a:solidFill>
                        </a:rPr>
                        <a:t>terstruktur</a:t>
                      </a:r>
                      <a:r>
                        <a:rPr lang="en-US" sz="1600" dirty="0">
                          <a:solidFill>
                            <a:schemeClr val="tx1"/>
                          </a:solidFill>
                        </a:rPr>
                        <a:t> </a:t>
                      </a:r>
                      <a:r>
                        <a:rPr lang="en-US" sz="1600" dirty="0" err="1">
                          <a:solidFill>
                            <a:schemeClr val="tx1"/>
                          </a:solidFill>
                        </a:rPr>
                        <a:t>dibandingkan</a:t>
                      </a:r>
                      <a:r>
                        <a:rPr lang="en-US" sz="1600" dirty="0">
                          <a:solidFill>
                            <a:schemeClr val="tx1"/>
                          </a:solidFill>
                        </a:rPr>
                        <a:t> waterfall model</a:t>
                      </a:r>
                      <a:endParaRPr lang="LID4096" sz="1600" dirty="0">
                        <a:solidFill>
                          <a:schemeClr val="tx1"/>
                        </a:solidFill>
                        <a:latin typeface="+mj-lt"/>
                      </a:endParaRPr>
                    </a:p>
                  </a:txBody>
                  <a:tcPr/>
                </a:tc>
                <a:tc>
                  <a:txBody>
                    <a:bodyPr/>
                    <a:lstStyle/>
                    <a:p>
                      <a:r>
                        <a:rPr lang="en-US" dirty="0">
                          <a:solidFill>
                            <a:schemeClr val="tx1"/>
                          </a:solidFill>
                        </a:rPr>
                        <a:t>Waterfall model </a:t>
                      </a:r>
                      <a:r>
                        <a:rPr lang="en-US" dirty="0" err="1">
                          <a:solidFill>
                            <a:schemeClr val="tx1"/>
                          </a:solidFill>
                        </a:rPr>
                        <a:t>diaanggap</a:t>
                      </a:r>
                      <a:r>
                        <a:rPr lang="en-US" dirty="0">
                          <a:solidFill>
                            <a:schemeClr val="tx1"/>
                          </a:solidFill>
                        </a:rPr>
                        <a:t> </a:t>
                      </a:r>
                      <a:r>
                        <a:rPr lang="en-US" dirty="0" err="1">
                          <a:solidFill>
                            <a:schemeClr val="tx1"/>
                          </a:solidFill>
                        </a:rPr>
                        <a:t>lebih</a:t>
                      </a:r>
                      <a:r>
                        <a:rPr lang="en-US" dirty="0">
                          <a:solidFill>
                            <a:schemeClr val="tx1"/>
                          </a:solidFill>
                        </a:rPr>
                        <a:t> </a:t>
                      </a:r>
                      <a:r>
                        <a:rPr lang="en-US" dirty="0" err="1">
                          <a:solidFill>
                            <a:schemeClr val="tx1"/>
                          </a:solidFill>
                        </a:rPr>
                        <a:t>terstruktur</a:t>
                      </a:r>
                      <a:r>
                        <a:rPr lang="en-US" dirty="0">
                          <a:solidFill>
                            <a:schemeClr val="tx1"/>
                          </a:solidFill>
                        </a:rPr>
                        <a:t> disbanding </a:t>
                      </a:r>
                      <a:r>
                        <a:rPr lang="en-US" dirty="0" err="1">
                          <a:solidFill>
                            <a:schemeClr val="tx1"/>
                          </a:solidFill>
                        </a:rPr>
                        <a:t>dengan</a:t>
                      </a:r>
                      <a:r>
                        <a:rPr lang="en-US" dirty="0">
                          <a:solidFill>
                            <a:schemeClr val="tx1"/>
                          </a:solidFill>
                        </a:rPr>
                        <a:t> </a:t>
                      </a:r>
                      <a:r>
                        <a:rPr lang="en-US" dirty="0" err="1">
                          <a:solidFill>
                            <a:schemeClr val="tx1"/>
                          </a:solidFill>
                        </a:rPr>
                        <a:t>agille</a:t>
                      </a:r>
                      <a:r>
                        <a:rPr lang="en-US" dirty="0">
                          <a:solidFill>
                            <a:schemeClr val="tx1"/>
                          </a:solidFill>
                        </a:rPr>
                        <a:t> development</a:t>
                      </a:r>
                      <a:endParaRPr lang="LID4096" dirty="0">
                        <a:solidFill>
                          <a:schemeClr val="tx1"/>
                        </a:solidFill>
                      </a:endParaRPr>
                    </a:p>
                  </a:txBody>
                  <a:tcPr/>
                </a:tc>
                <a:extLst>
                  <a:ext uri="{0D108BD9-81ED-4DB2-BD59-A6C34878D82A}">
                    <a16:rowId xmlns:a16="http://schemas.microsoft.com/office/drawing/2014/main" val="3493837106"/>
                  </a:ext>
                </a:extLst>
              </a:tr>
              <a:tr h="779673">
                <a:tc>
                  <a:txBody>
                    <a:bodyPr/>
                    <a:lstStyle/>
                    <a:p>
                      <a:r>
                        <a:rPr lang="en-US" sz="1400" dirty="0">
                          <a:solidFill>
                            <a:schemeClr val="tx1"/>
                          </a:solidFill>
                        </a:rPr>
                        <a:t>   </a:t>
                      </a:r>
                      <a:r>
                        <a:rPr lang="en-US" sz="1400" dirty="0" err="1">
                          <a:solidFill>
                            <a:schemeClr val="tx1"/>
                          </a:solidFill>
                        </a:rPr>
                        <a:t>Dikembangkan</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ikremental</a:t>
                      </a:r>
                      <a:r>
                        <a:rPr lang="en-US" sz="1400" dirty="0">
                          <a:solidFill>
                            <a:schemeClr val="tx1"/>
                          </a:solidFill>
                        </a:rPr>
                        <a:t> </a:t>
                      </a:r>
                      <a:r>
                        <a:rPr lang="en-US" sz="1400" dirty="0" err="1">
                          <a:solidFill>
                            <a:schemeClr val="tx1"/>
                          </a:solidFill>
                        </a:rPr>
                        <a:t>yaitu</a:t>
                      </a:r>
                      <a:r>
                        <a:rPr lang="en-US" sz="1400" dirty="0">
                          <a:solidFill>
                            <a:schemeClr val="tx1"/>
                          </a:solidFill>
                        </a:rPr>
                        <a:t> </a:t>
                      </a:r>
                      <a:r>
                        <a:rPr lang="en-US" sz="1400" dirty="0" err="1">
                          <a:solidFill>
                            <a:schemeClr val="tx1"/>
                          </a:solidFill>
                        </a:rPr>
                        <a:t>dikembangkan</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sedikit</a:t>
                      </a:r>
                      <a:r>
                        <a:rPr lang="en-US" sz="1400" dirty="0">
                          <a:solidFill>
                            <a:schemeClr val="tx1"/>
                          </a:solidFill>
                        </a:rPr>
                        <a:t> demi </a:t>
                      </a:r>
                      <a:r>
                        <a:rPr lang="en-US" sz="1400" dirty="0" err="1">
                          <a:solidFill>
                            <a:schemeClr val="tx1"/>
                          </a:solidFill>
                        </a:rPr>
                        <a:t>sedikit</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teratur</a:t>
                      </a:r>
                      <a:endParaRPr lang="LID4096" sz="1400" dirty="0">
                        <a:solidFill>
                          <a:schemeClr val="tx1"/>
                        </a:solidFill>
                      </a:endParaRPr>
                    </a:p>
                  </a:txBody>
                  <a:tcPr/>
                </a:tc>
                <a:tc>
                  <a:txBody>
                    <a:bodyPr/>
                    <a:lstStyle/>
                    <a:p>
                      <a:r>
                        <a:rPr lang="en-US" sz="1600" dirty="0" err="1">
                          <a:solidFill>
                            <a:schemeClr val="tx1"/>
                          </a:solidFill>
                        </a:rPr>
                        <a:t>Dikembangkan</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runtut</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titik</a:t>
                      </a:r>
                      <a:r>
                        <a:rPr lang="en-US" sz="1600" dirty="0">
                          <a:solidFill>
                            <a:schemeClr val="tx1"/>
                          </a:solidFill>
                        </a:rPr>
                        <a:t> </a:t>
                      </a:r>
                      <a:r>
                        <a:rPr lang="en-US" sz="1600" dirty="0" err="1">
                          <a:solidFill>
                            <a:schemeClr val="tx1"/>
                          </a:solidFill>
                        </a:rPr>
                        <a:t>awal</a:t>
                      </a:r>
                      <a:r>
                        <a:rPr lang="en-US" sz="1600" dirty="0">
                          <a:solidFill>
                            <a:schemeClr val="tx1"/>
                          </a:solidFill>
                        </a:rPr>
                        <a:t> </a:t>
                      </a:r>
                      <a:r>
                        <a:rPr lang="en-US" sz="1600" dirty="0" err="1">
                          <a:solidFill>
                            <a:schemeClr val="tx1"/>
                          </a:solidFill>
                        </a:rPr>
                        <a:t>hingga</a:t>
                      </a:r>
                      <a:r>
                        <a:rPr lang="en-US" sz="1600" dirty="0">
                          <a:solidFill>
                            <a:schemeClr val="tx1"/>
                          </a:solidFill>
                        </a:rPr>
                        <a:t> </a:t>
                      </a:r>
                      <a:r>
                        <a:rPr lang="en-US" sz="1600" dirty="0" err="1">
                          <a:solidFill>
                            <a:schemeClr val="tx1"/>
                          </a:solidFill>
                        </a:rPr>
                        <a:t>akhir</a:t>
                      </a:r>
                      <a:endParaRPr lang="LID4096" sz="1600" dirty="0">
                        <a:solidFill>
                          <a:schemeClr val="tx1"/>
                        </a:solidFill>
                      </a:endParaRPr>
                    </a:p>
                  </a:txBody>
                  <a:tcPr/>
                </a:tc>
                <a:extLst>
                  <a:ext uri="{0D108BD9-81ED-4DB2-BD59-A6C34878D82A}">
                    <a16:rowId xmlns:a16="http://schemas.microsoft.com/office/drawing/2014/main" val="2735792482"/>
                  </a:ext>
                </a:extLst>
              </a:tr>
              <a:tr h="955626">
                <a:tc>
                  <a:txBody>
                    <a:bodyPr/>
                    <a:lstStyle/>
                    <a:p>
                      <a:r>
                        <a:rPr lang="en-US" dirty="0">
                          <a:solidFill>
                            <a:schemeClr val="tx1"/>
                          </a:solidFill>
                        </a:rPr>
                        <a:t>  </a:t>
                      </a:r>
                      <a:r>
                        <a:rPr lang="en-US" dirty="0" err="1">
                          <a:solidFill>
                            <a:schemeClr val="tx1"/>
                          </a:solidFill>
                        </a:rPr>
                        <a:t>Agille</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melihat</a:t>
                      </a:r>
                      <a:r>
                        <a:rPr lang="en-US" dirty="0">
                          <a:solidFill>
                            <a:schemeClr val="tx1"/>
                          </a:solidFill>
                        </a:rPr>
                        <a:t> dan </a:t>
                      </a:r>
                      <a:r>
                        <a:rPr lang="en-US" dirty="0" err="1">
                          <a:solidFill>
                            <a:schemeClr val="tx1"/>
                          </a:solidFill>
                        </a:rPr>
                        <a:t>memberikan</a:t>
                      </a:r>
                      <a:r>
                        <a:rPr lang="en-US" dirty="0">
                          <a:solidFill>
                            <a:schemeClr val="tx1"/>
                          </a:solidFill>
                        </a:rPr>
                        <a:t> feedback </a:t>
                      </a:r>
                      <a:r>
                        <a:rPr lang="en-US" dirty="0" err="1">
                          <a:solidFill>
                            <a:schemeClr val="tx1"/>
                          </a:solidFill>
                        </a:rPr>
                        <a:t>walau</a:t>
                      </a:r>
                      <a:r>
                        <a:rPr lang="en-US" dirty="0">
                          <a:solidFill>
                            <a:schemeClr val="tx1"/>
                          </a:solidFill>
                        </a:rPr>
                        <a:t> pun </a:t>
                      </a:r>
                      <a:r>
                        <a:rPr lang="en-US" dirty="0" err="1">
                          <a:solidFill>
                            <a:schemeClr val="tx1"/>
                          </a:solidFill>
                        </a:rPr>
                        <a:t>produck</a:t>
                      </a:r>
                      <a:r>
                        <a:rPr lang="en-US" dirty="0">
                          <a:solidFill>
                            <a:schemeClr val="tx1"/>
                          </a:solidFill>
                        </a:rPr>
                        <a:t> </a:t>
                      </a:r>
                      <a:r>
                        <a:rPr lang="en-US" dirty="0" err="1">
                          <a:solidFill>
                            <a:schemeClr val="tx1"/>
                          </a:solidFill>
                        </a:rPr>
                        <a:t>belum</a:t>
                      </a:r>
                      <a:r>
                        <a:rPr lang="en-US" dirty="0">
                          <a:solidFill>
                            <a:schemeClr val="tx1"/>
                          </a:solidFill>
                        </a:rPr>
                        <a:t> </a:t>
                      </a:r>
                      <a:r>
                        <a:rPr lang="en-US" dirty="0" err="1">
                          <a:solidFill>
                            <a:schemeClr val="tx1"/>
                          </a:solidFill>
                        </a:rPr>
                        <a:t>jadi</a:t>
                      </a:r>
                      <a:endParaRPr lang="LID4096" dirty="0">
                        <a:solidFill>
                          <a:schemeClr val="tx1"/>
                        </a:solidFill>
                      </a:endParaRPr>
                    </a:p>
                  </a:txBody>
                  <a:tcPr/>
                </a:tc>
                <a:tc>
                  <a:txBody>
                    <a:bodyPr/>
                    <a:lstStyle/>
                    <a:p>
                      <a:r>
                        <a:rPr lang="en-US" dirty="0" err="1">
                          <a:solidFill>
                            <a:schemeClr val="tx1"/>
                          </a:solidFill>
                        </a:rPr>
                        <a:t>Klien</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melihat</a:t>
                      </a:r>
                      <a:r>
                        <a:rPr lang="en-US" dirty="0">
                          <a:solidFill>
                            <a:schemeClr val="tx1"/>
                          </a:solidFill>
                        </a:rPr>
                        <a:t> </a:t>
                      </a:r>
                      <a:r>
                        <a:rPr lang="en-US" dirty="0" err="1">
                          <a:solidFill>
                            <a:schemeClr val="tx1"/>
                          </a:solidFill>
                        </a:rPr>
                        <a:t>produk</a:t>
                      </a:r>
                      <a:r>
                        <a:rPr lang="en-US" dirty="0">
                          <a:solidFill>
                            <a:schemeClr val="tx1"/>
                          </a:solidFill>
                        </a:rPr>
                        <a:t> yang </a:t>
                      </a:r>
                      <a:r>
                        <a:rPr lang="en-US" dirty="0" err="1">
                          <a:solidFill>
                            <a:schemeClr val="tx1"/>
                          </a:solidFill>
                        </a:rPr>
                        <a:t>sudah</a:t>
                      </a:r>
                      <a:r>
                        <a:rPr lang="en-US" dirty="0">
                          <a:solidFill>
                            <a:schemeClr val="tx1"/>
                          </a:solidFill>
                        </a:rPr>
                        <a:t> </a:t>
                      </a:r>
                      <a:r>
                        <a:rPr lang="en-US" dirty="0" err="1">
                          <a:solidFill>
                            <a:schemeClr val="tx1"/>
                          </a:solidFill>
                        </a:rPr>
                        <a:t>selesai</a:t>
                      </a:r>
                      <a:r>
                        <a:rPr lang="en-US" dirty="0">
                          <a:solidFill>
                            <a:schemeClr val="tx1"/>
                          </a:solidFill>
                        </a:rPr>
                        <a:t> </a:t>
                      </a:r>
                      <a:r>
                        <a:rPr lang="en-US" dirty="0" err="1">
                          <a:solidFill>
                            <a:schemeClr val="tx1"/>
                          </a:solidFill>
                        </a:rPr>
                        <a:t>dikerjakan</a:t>
                      </a:r>
                      <a:endParaRPr lang="LID4096" dirty="0">
                        <a:solidFill>
                          <a:schemeClr val="tx1"/>
                        </a:solidFill>
                      </a:endParaRPr>
                    </a:p>
                  </a:txBody>
                  <a:tcPr/>
                </a:tc>
                <a:extLst>
                  <a:ext uri="{0D108BD9-81ED-4DB2-BD59-A6C34878D82A}">
                    <a16:rowId xmlns:a16="http://schemas.microsoft.com/office/drawing/2014/main" val="1170003117"/>
                  </a:ext>
                </a:extLst>
              </a:tr>
              <a:tr h="1242314">
                <a:tc>
                  <a:txBody>
                    <a:bodyPr/>
                    <a:lstStyle/>
                    <a:p>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waktu</a:t>
                      </a:r>
                      <a:r>
                        <a:rPr lang="en-US" dirty="0">
                          <a:solidFill>
                            <a:schemeClr val="tx1"/>
                          </a:solidFill>
                        </a:rPr>
                        <a:t> yang </a:t>
                      </a:r>
                      <a:r>
                        <a:rPr lang="en-US" dirty="0" err="1">
                          <a:solidFill>
                            <a:schemeClr val="tx1"/>
                          </a:solidFill>
                        </a:rPr>
                        <a:t>diperlukan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proyek</a:t>
                      </a:r>
                      <a:r>
                        <a:rPr lang="en-US" dirty="0">
                          <a:solidFill>
                            <a:schemeClr val="tx1"/>
                          </a:solidFill>
                        </a:rPr>
                        <a:t> </a:t>
                      </a:r>
                      <a:r>
                        <a:rPr lang="en-US" dirty="0" err="1">
                          <a:solidFill>
                            <a:schemeClr val="tx1"/>
                          </a:solidFill>
                        </a:rPr>
                        <a:t>kecil</a:t>
                      </a:r>
                      <a:r>
                        <a:rPr lang="en-US" dirty="0">
                          <a:solidFill>
                            <a:schemeClr val="tx1"/>
                          </a:solidFill>
                        </a:rPr>
                        <a:t> </a:t>
                      </a:r>
                      <a:r>
                        <a:rPr lang="en-US" dirty="0" err="1">
                          <a:solidFill>
                            <a:schemeClr val="tx1"/>
                          </a:solidFill>
                        </a:rPr>
                        <a:t>relatif</a:t>
                      </a:r>
                      <a:r>
                        <a:rPr lang="en-US" dirty="0">
                          <a:solidFill>
                            <a:schemeClr val="tx1"/>
                          </a:solidFill>
                        </a:rPr>
                        <a:t> </a:t>
                      </a:r>
                      <a:r>
                        <a:rPr lang="en-US" dirty="0" err="1">
                          <a:solidFill>
                            <a:schemeClr val="tx1"/>
                          </a:solidFill>
                        </a:rPr>
                        <a:t>cepat</a:t>
                      </a:r>
                      <a:r>
                        <a:rPr lang="en-US" dirty="0">
                          <a:solidFill>
                            <a:schemeClr val="tx1"/>
                          </a:solidFill>
                        </a:rPr>
                        <a:t> </a:t>
                      </a:r>
                      <a:r>
                        <a:rPr lang="en-US" dirty="0" err="1">
                          <a:solidFill>
                            <a:schemeClr val="tx1"/>
                          </a:solidFill>
                        </a:rPr>
                        <a:t>namun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projek</a:t>
                      </a:r>
                      <a:r>
                        <a:rPr lang="en-US" dirty="0">
                          <a:solidFill>
                            <a:schemeClr val="tx1"/>
                          </a:solidFill>
                        </a:rPr>
                        <a:t> </a:t>
                      </a:r>
                      <a:r>
                        <a:rPr lang="en-US" dirty="0" err="1">
                          <a:solidFill>
                            <a:schemeClr val="tx1"/>
                          </a:solidFill>
                        </a:rPr>
                        <a:t>besar</a:t>
                      </a:r>
                      <a:r>
                        <a:rPr lang="en-US" dirty="0">
                          <a:solidFill>
                            <a:schemeClr val="tx1"/>
                          </a:solidFill>
                        </a:rPr>
                        <a:t> </a:t>
                      </a:r>
                      <a:r>
                        <a:rPr lang="en-US" dirty="0" err="1">
                          <a:solidFill>
                            <a:schemeClr val="tx1"/>
                          </a:solidFill>
                        </a:rPr>
                        <a:t>sulit</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memprediksi</a:t>
                      </a:r>
                      <a:r>
                        <a:rPr lang="en-US" dirty="0">
                          <a:solidFill>
                            <a:schemeClr val="tx1"/>
                          </a:solidFill>
                        </a:rPr>
                        <a:t> </a:t>
                      </a:r>
                      <a:r>
                        <a:rPr lang="en-US" dirty="0" err="1">
                          <a:solidFill>
                            <a:schemeClr val="tx1"/>
                          </a:solidFill>
                        </a:rPr>
                        <a:t>waktu</a:t>
                      </a:r>
                      <a:r>
                        <a:rPr lang="en-US" dirty="0">
                          <a:solidFill>
                            <a:schemeClr val="tx1"/>
                          </a:solidFill>
                        </a:rPr>
                        <a:t> </a:t>
                      </a:r>
                      <a:r>
                        <a:rPr lang="en-US" dirty="0" err="1">
                          <a:solidFill>
                            <a:schemeClr val="tx1"/>
                          </a:solidFill>
                        </a:rPr>
                        <a:t>selesainya</a:t>
                      </a:r>
                      <a:endParaRPr lang="LID4096" dirty="0">
                        <a:solidFill>
                          <a:schemeClr val="tx1"/>
                        </a:solidFill>
                      </a:endParaRPr>
                    </a:p>
                  </a:txBody>
                  <a:tcPr/>
                </a:tc>
                <a:tc>
                  <a:txBody>
                    <a:bodyPr/>
                    <a:lstStyle/>
                    <a:p>
                      <a:r>
                        <a:rPr lang="en-US" dirty="0" err="1">
                          <a:solidFill>
                            <a:schemeClr val="tx1"/>
                          </a:solidFill>
                        </a:rPr>
                        <a:t>Semua</a:t>
                      </a:r>
                      <a:r>
                        <a:rPr lang="en-US" dirty="0">
                          <a:solidFill>
                            <a:schemeClr val="tx1"/>
                          </a:solidFill>
                        </a:rPr>
                        <a:t> </a:t>
                      </a:r>
                      <a:r>
                        <a:rPr lang="en-US" dirty="0" err="1">
                          <a:solidFill>
                            <a:schemeClr val="tx1"/>
                          </a:solidFill>
                        </a:rPr>
                        <a:t>jenis</a:t>
                      </a:r>
                      <a:r>
                        <a:rPr lang="en-US" dirty="0">
                          <a:solidFill>
                            <a:schemeClr val="tx1"/>
                          </a:solidFill>
                        </a:rPr>
                        <a:t> </a:t>
                      </a:r>
                      <a:r>
                        <a:rPr lang="en-US" dirty="0" err="1">
                          <a:solidFill>
                            <a:schemeClr val="tx1"/>
                          </a:solidFill>
                        </a:rPr>
                        <a:t>projek</a:t>
                      </a:r>
                      <a:r>
                        <a:rPr lang="en-US" dirty="0">
                          <a:solidFill>
                            <a:schemeClr val="tx1"/>
                          </a:solidFill>
                        </a:rPr>
                        <a:t> </a:t>
                      </a:r>
                      <a:r>
                        <a:rPr lang="en-US" dirty="0" err="1">
                          <a:solidFill>
                            <a:schemeClr val="tx1"/>
                          </a:solidFill>
                        </a:rPr>
                        <a:t>memiliki</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waktu</a:t>
                      </a:r>
                      <a:r>
                        <a:rPr lang="en-US" dirty="0">
                          <a:solidFill>
                            <a:schemeClr val="tx1"/>
                          </a:solidFill>
                        </a:rPr>
                        <a:t> </a:t>
                      </a:r>
                      <a:r>
                        <a:rPr lang="en-US" dirty="0" err="1">
                          <a:solidFill>
                            <a:schemeClr val="tx1"/>
                          </a:solidFill>
                        </a:rPr>
                        <a:t>pengerjaan</a:t>
                      </a:r>
                      <a:r>
                        <a:rPr lang="en-US" dirty="0">
                          <a:solidFill>
                            <a:schemeClr val="tx1"/>
                          </a:solidFill>
                        </a:rPr>
                        <a:t> yang </a:t>
                      </a:r>
                      <a:r>
                        <a:rPr lang="en-US" dirty="0" err="1">
                          <a:solidFill>
                            <a:schemeClr val="tx1"/>
                          </a:solidFill>
                        </a:rPr>
                        <a:t>jelas</a:t>
                      </a:r>
                      <a:endParaRPr lang="LID4096" dirty="0">
                        <a:solidFill>
                          <a:schemeClr val="tx1"/>
                        </a:solidFill>
                      </a:endParaRPr>
                    </a:p>
                  </a:txBody>
                  <a:tcPr/>
                </a:tc>
                <a:extLst>
                  <a:ext uri="{0D108BD9-81ED-4DB2-BD59-A6C34878D82A}">
                    <a16:rowId xmlns:a16="http://schemas.microsoft.com/office/drawing/2014/main" val="936319029"/>
                  </a:ext>
                </a:extLst>
              </a:tr>
            </a:tbl>
          </a:graphicData>
        </a:graphic>
      </p:graphicFrame>
    </p:spTree>
    <p:extLst>
      <p:ext uri="{BB962C8B-B14F-4D97-AF65-F5344CB8AC3E}">
        <p14:creationId xmlns:p14="http://schemas.microsoft.com/office/powerpoint/2010/main" val="37169188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11773-A412-65A0-9A08-B53F88EF21FF}"/>
              </a:ext>
            </a:extLst>
          </p:cNvPr>
          <p:cNvSpPr txBox="1"/>
          <p:nvPr/>
        </p:nvSpPr>
        <p:spPr>
          <a:xfrm>
            <a:off x="4084936" y="0"/>
            <a:ext cx="4022127" cy="369332"/>
          </a:xfrm>
          <a:prstGeom prst="rect">
            <a:avLst/>
          </a:prstGeom>
          <a:noFill/>
        </p:spPr>
        <p:txBody>
          <a:bodyPr wrap="none" rtlCol="0">
            <a:spAutoFit/>
          </a:bodyPr>
          <a:lstStyle/>
          <a:p>
            <a:r>
              <a:rPr lang="en-US" dirty="0" err="1"/>
              <a:t>Keuunggulan</a:t>
            </a:r>
            <a:r>
              <a:rPr lang="en-US" dirty="0"/>
              <a:t> </a:t>
            </a:r>
            <a:r>
              <a:rPr lang="en-US" dirty="0" err="1"/>
              <a:t>Metode</a:t>
            </a:r>
            <a:r>
              <a:rPr lang="en-US" dirty="0"/>
              <a:t> </a:t>
            </a:r>
            <a:r>
              <a:rPr lang="en-US" dirty="0" err="1"/>
              <a:t>Agille</a:t>
            </a:r>
            <a:r>
              <a:rPr lang="en-US" dirty="0"/>
              <a:t> Development</a:t>
            </a:r>
            <a:endParaRPr lang="LID4096" dirty="0"/>
          </a:p>
        </p:txBody>
      </p:sp>
      <p:sp>
        <p:nvSpPr>
          <p:cNvPr id="4" name="TextBox 3">
            <a:extLst>
              <a:ext uri="{FF2B5EF4-FFF2-40B4-BE49-F238E27FC236}">
                <a16:creationId xmlns:a16="http://schemas.microsoft.com/office/drawing/2014/main" id="{55EE0D6D-7861-09D6-6AE4-C7B69CFAFC5A}"/>
              </a:ext>
            </a:extLst>
          </p:cNvPr>
          <p:cNvSpPr txBox="1"/>
          <p:nvPr/>
        </p:nvSpPr>
        <p:spPr>
          <a:xfrm>
            <a:off x="594526" y="369332"/>
            <a:ext cx="11002945" cy="2585323"/>
          </a:xfrm>
          <a:prstGeom prst="rect">
            <a:avLst/>
          </a:prstGeom>
          <a:noFill/>
        </p:spPr>
        <p:txBody>
          <a:bodyPr wrap="square" numCol="2" rtlCol="0">
            <a:spAutoFit/>
          </a:bodyPr>
          <a:lstStyle/>
          <a:p>
            <a:pPr marL="342900" indent="-342900">
              <a:buFont typeface="Wingdings" panose="05000000000000000000" pitchFamily="2" charset="2"/>
              <a:buChar char="§"/>
            </a:pPr>
            <a:r>
              <a:rPr lang="en-US" dirty="0" err="1"/>
              <a:t>Bagi</a:t>
            </a:r>
            <a:r>
              <a:rPr lang="en-US" dirty="0"/>
              <a:t> </a:t>
            </a:r>
            <a:r>
              <a:rPr lang="en-US" dirty="0" err="1"/>
              <a:t>konsumen</a:t>
            </a:r>
            <a:r>
              <a:rPr lang="en-US" dirty="0"/>
              <a:t>/user</a:t>
            </a:r>
          </a:p>
          <a:p>
            <a:r>
              <a:rPr lang="en-US" dirty="0"/>
              <a:t>Feedback </a:t>
            </a:r>
            <a:r>
              <a:rPr lang="en-US" dirty="0" err="1"/>
              <a:t>dari</a:t>
            </a:r>
            <a:r>
              <a:rPr lang="en-US" dirty="0"/>
              <a:t> </a:t>
            </a:r>
            <a:r>
              <a:rPr lang="en-US" dirty="0" err="1"/>
              <a:t>klien</a:t>
            </a:r>
            <a:r>
              <a:rPr lang="en-US" dirty="0"/>
              <a:t> </a:t>
            </a:r>
            <a:r>
              <a:rPr lang="en-US" dirty="0" err="1"/>
              <a:t>ke</a:t>
            </a:r>
            <a:r>
              <a:rPr lang="en-US" dirty="0"/>
              <a:t> </a:t>
            </a:r>
            <a:r>
              <a:rPr lang="en-US" dirty="0" err="1"/>
              <a:t>pengembang</a:t>
            </a:r>
            <a:endParaRPr lang="en-US" dirty="0"/>
          </a:p>
          <a:p>
            <a:endParaRPr lang="en-US" dirty="0"/>
          </a:p>
          <a:p>
            <a:pPr marL="342900" indent="-342900">
              <a:buFont typeface="Wingdings" panose="05000000000000000000" pitchFamily="2" charset="2"/>
              <a:buChar char="§"/>
            </a:pPr>
            <a:r>
              <a:rPr lang="en-US" dirty="0" err="1"/>
              <a:t>Bagi</a:t>
            </a:r>
            <a:r>
              <a:rPr lang="en-US" dirty="0"/>
              <a:t> vendor</a:t>
            </a:r>
          </a:p>
          <a:p>
            <a:r>
              <a:rPr lang="en-US" dirty="0" err="1"/>
              <a:t>Dapat</a:t>
            </a:r>
            <a:r>
              <a:rPr lang="en-US" dirty="0"/>
              <a:t> </a:t>
            </a:r>
            <a:r>
              <a:rPr lang="en-US" dirty="0" err="1"/>
              <a:t>memfokuskan</a:t>
            </a:r>
            <a:r>
              <a:rPr lang="en-US" dirty="0"/>
              <a:t> </a:t>
            </a:r>
            <a:r>
              <a:rPr lang="en-US" dirty="0" err="1"/>
              <a:t>pengembangan</a:t>
            </a:r>
            <a:r>
              <a:rPr lang="en-US" dirty="0"/>
              <a:t> </a:t>
            </a:r>
            <a:r>
              <a:rPr lang="en-US" dirty="0" err="1"/>
              <a:t>fitur-fitur</a:t>
            </a:r>
            <a:r>
              <a:rPr lang="en-US" dirty="0"/>
              <a:t> yang </a:t>
            </a:r>
            <a:r>
              <a:rPr lang="en-US" dirty="0" err="1"/>
              <a:t>lebih</a:t>
            </a:r>
            <a:r>
              <a:rPr lang="en-US" dirty="0"/>
              <a:t> </a:t>
            </a:r>
            <a:r>
              <a:rPr lang="en-US" dirty="0" err="1"/>
              <a:t>penting</a:t>
            </a:r>
            <a:r>
              <a:rPr lang="en-US" dirty="0"/>
              <a:t> dan </a:t>
            </a:r>
            <a:r>
              <a:rPr lang="en-US" dirty="0" err="1"/>
              <a:t>prioritas</a:t>
            </a:r>
            <a:r>
              <a:rPr lang="en-US" dirty="0"/>
              <a:t> </a:t>
            </a:r>
          </a:p>
          <a:p>
            <a:endParaRPr lang="en-US" dirty="0"/>
          </a:p>
          <a:p>
            <a:pPr marL="285750" indent="-285750">
              <a:buFont typeface="Wingdings" panose="05000000000000000000" pitchFamily="2" charset="2"/>
              <a:buChar char="§"/>
            </a:pPr>
            <a:r>
              <a:rPr lang="en-US" dirty="0" err="1"/>
              <a:t>Bagi</a:t>
            </a:r>
            <a:r>
              <a:rPr lang="en-US" dirty="0"/>
              <a:t> development team</a:t>
            </a:r>
          </a:p>
          <a:p>
            <a:r>
              <a:rPr lang="en-US" dirty="0"/>
              <a:t>Bisa </a:t>
            </a:r>
            <a:r>
              <a:rPr lang="en-US" dirty="0" err="1"/>
              <a:t>bekerja</a:t>
            </a:r>
            <a:r>
              <a:rPr lang="en-US" dirty="0"/>
              <a:t> </a:t>
            </a:r>
            <a:r>
              <a:rPr lang="en-US" dirty="0" err="1"/>
              <a:t>lebih</a:t>
            </a:r>
            <a:r>
              <a:rPr lang="en-US" dirty="0"/>
              <a:t> </a:t>
            </a:r>
            <a:r>
              <a:rPr lang="en-US" dirty="0" err="1"/>
              <a:t>nyaman</a:t>
            </a:r>
            <a:r>
              <a:rPr lang="en-US" dirty="0"/>
              <a:t> dan </a:t>
            </a:r>
            <a:r>
              <a:rPr lang="en-US" dirty="0" err="1"/>
              <a:t>fokus</a:t>
            </a:r>
            <a:endParaRPr lang="en-US" dirty="0"/>
          </a:p>
          <a:p>
            <a:pPr marL="342900" indent="-342900">
              <a:buFont typeface="Wingdings" panose="05000000000000000000" pitchFamily="2" charset="2"/>
              <a:buChar char="§"/>
            </a:pPr>
            <a:r>
              <a:rPr lang="en-US" dirty="0" err="1"/>
              <a:t>Bagi</a:t>
            </a:r>
            <a:r>
              <a:rPr lang="en-US" dirty="0"/>
              <a:t> product manager</a:t>
            </a:r>
          </a:p>
          <a:p>
            <a:r>
              <a:rPr lang="en-US" dirty="0" err="1"/>
              <a:t>Pengembangan</a:t>
            </a:r>
            <a:r>
              <a:rPr lang="en-US" dirty="0"/>
              <a:t> </a:t>
            </a:r>
            <a:r>
              <a:rPr lang="en-US" dirty="0" err="1"/>
              <a:t>akan</a:t>
            </a:r>
            <a:r>
              <a:rPr lang="en-US" dirty="0"/>
              <a:t> </a:t>
            </a:r>
            <a:r>
              <a:rPr lang="en-US" dirty="0" err="1"/>
              <a:t>sesuai</a:t>
            </a:r>
            <a:r>
              <a:rPr lang="en-US" dirty="0"/>
              <a:t> </a:t>
            </a:r>
            <a:r>
              <a:rPr lang="en-US" dirty="0" err="1"/>
              <a:t>dengan</a:t>
            </a:r>
            <a:r>
              <a:rPr lang="en-US" dirty="0"/>
              <a:t> </a:t>
            </a:r>
            <a:r>
              <a:rPr lang="en-US" dirty="0" err="1"/>
              <a:t>keinginan</a:t>
            </a:r>
            <a:r>
              <a:rPr lang="en-US" dirty="0"/>
              <a:t> </a:t>
            </a:r>
            <a:r>
              <a:rPr lang="en-US" dirty="0" err="1"/>
              <a:t>klient</a:t>
            </a:r>
            <a:endParaRPr lang="en-US" dirty="0"/>
          </a:p>
          <a:p>
            <a:endParaRPr lang="en-US" dirty="0"/>
          </a:p>
          <a:p>
            <a:pPr marL="342900" indent="-342900">
              <a:buFont typeface="Wingdings" panose="05000000000000000000" pitchFamily="2" charset="2"/>
              <a:buChar char="§"/>
            </a:pPr>
            <a:r>
              <a:rPr lang="en-US" dirty="0" err="1"/>
              <a:t>Bagi</a:t>
            </a:r>
            <a:r>
              <a:rPr lang="en-US" dirty="0"/>
              <a:t> project manager</a:t>
            </a:r>
          </a:p>
          <a:p>
            <a:r>
              <a:rPr lang="en-US" dirty="0" err="1"/>
              <a:t>Dapat</a:t>
            </a:r>
            <a:r>
              <a:rPr lang="en-US" dirty="0"/>
              <a:t> </a:t>
            </a:r>
            <a:r>
              <a:rPr lang="en-US" dirty="0" err="1"/>
              <a:t>melacak</a:t>
            </a:r>
            <a:r>
              <a:rPr lang="en-US" dirty="0"/>
              <a:t> proses </a:t>
            </a:r>
            <a:r>
              <a:rPr lang="en-US" dirty="0" err="1"/>
              <a:t>perkembangan</a:t>
            </a:r>
            <a:r>
              <a:rPr lang="en-US" dirty="0"/>
              <a:t> dan </a:t>
            </a:r>
            <a:r>
              <a:rPr lang="en-US" dirty="0" err="1"/>
              <a:t>menyelesaikan</a:t>
            </a:r>
            <a:r>
              <a:rPr lang="en-US" dirty="0"/>
              <a:t> </a:t>
            </a:r>
            <a:r>
              <a:rPr lang="en-US" dirty="0" err="1"/>
              <a:t>masalah</a:t>
            </a:r>
            <a:r>
              <a:rPr lang="en-US" dirty="0"/>
              <a:t> </a:t>
            </a:r>
            <a:r>
              <a:rPr lang="en-US" dirty="0" err="1"/>
              <a:t>dengan</a:t>
            </a:r>
            <a:r>
              <a:rPr lang="en-US" dirty="0"/>
              <a:t> </a:t>
            </a:r>
            <a:r>
              <a:rPr lang="en-US" dirty="0" err="1"/>
              <a:t>tepat</a:t>
            </a:r>
            <a:endParaRPr lang="en-US" dirty="0"/>
          </a:p>
          <a:p>
            <a:endParaRPr lang="en-US" dirty="0"/>
          </a:p>
          <a:p>
            <a:pPr marL="342900" indent="-342900">
              <a:buFont typeface="Wingdings" panose="05000000000000000000" pitchFamily="2" charset="2"/>
              <a:buChar char="§"/>
            </a:pPr>
            <a:r>
              <a:rPr lang="en-US" dirty="0" err="1"/>
              <a:t>Bagi</a:t>
            </a:r>
            <a:r>
              <a:rPr lang="en-US" dirty="0"/>
              <a:t> PMOs dan C-Level </a:t>
            </a:r>
            <a:r>
              <a:rPr lang="en-US" dirty="0" err="1"/>
              <a:t>Excutive</a:t>
            </a:r>
            <a:endParaRPr lang="en-US" dirty="0"/>
          </a:p>
          <a:p>
            <a:r>
              <a:rPr lang="en-US" dirty="0" err="1"/>
              <a:t>Memberikan</a:t>
            </a:r>
            <a:r>
              <a:rPr lang="en-US" dirty="0"/>
              <a:t> </a:t>
            </a:r>
            <a:r>
              <a:rPr lang="en-US" dirty="0" err="1"/>
              <a:t>visibilitas</a:t>
            </a:r>
            <a:r>
              <a:rPr lang="en-US" dirty="0"/>
              <a:t>  </a:t>
            </a:r>
            <a:r>
              <a:rPr lang="en-US" dirty="0" err="1"/>
              <a:t>proyek</a:t>
            </a:r>
            <a:r>
              <a:rPr lang="en-US" dirty="0"/>
              <a:t> yang </a:t>
            </a:r>
            <a:r>
              <a:rPr lang="en-US" dirty="0" err="1"/>
              <a:t>sedang</a:t>
            </a:r>
            <a:r>
              <a:rPr lang="en-US" dirty="0"/>
              <a:t> </a:t>
            </a:r>
            <a:r>
              <a:rPr lang="en-US" dirty="0" err="1"/>
              <a:t>berlangsung</a:t>
            </a:r>
            <a:endParaRPr lang="en-US" dirty="0"/>
          </a:p>
        </p:txBody>
      </p:sp>
      <p:sp>
        <p:nvSpPr>
          <p:cNvPr id="5" name="TextBox 4">
            <a:extLst>
              <a:ext uri="{FF2B5EF4-FFF2-40B4-BE49-F238E27FC236}">
                <a16:creationId xmlns:a16="http://schemas.microsoft.com/office/drawing/2014/main" id="{D9AA0988-1DE7-0688-D47E-6825D651279E}"/>
              </a:ext>
            </a:extLst>
          </p:cNvPr>
          <p:cNvSpPr txBox="1"/>
          <p:nvPr/>
        </p:nvSpPr>
        <p:spPr>
          <a:xfrm>
            <a:off x="4199711" y="3007161"/>
            <a:ext cx="3907352" cy="369332"/>
          </a:xfrm>
          <a:prstGeom prst="rect">
            <a:avLst/>
          </a:prstGeom>
          <a:noFill/>
        </p:spPr>
        <p:txBody>
          <a:bodyPr wrap="none" rtlCol="0">
            <a:spAutoFit/>
          </a:bodyPr>
          <a:lstStyle/>
          <a:p>
            <a:r>
              <a:rPr lang="en-US" dirty="0" err="1"/>
              <a:t>Kekurangan</a:t>
            </a:r>
            <a:r>
              <a:rPr lang="en-US" dirty="0"/>
              <a:t> </a:t>
            </a:r>
            <a:r>
              <a:rPr lang="en-US" dirty="0" err="1"/>
              <a:t>Metode</a:t>
            </a:r>
            <a:r>
              <a:rPr lang="en-US" dirty="0"/>
              <a:t> </a:t>
            </a:r>
            <a:r>
              <a:rPr lang="en-US" dirty="0" err="1"/>
              <a:t>Agille</a:t>
            </a:r>
            <a:r>
              <a:rPr lang="en-US" dirty="0"/>
              <a:t> Development</a:t>
            </a:r>
            <a:endParaRPr lang="LID4096" dirty="0"/>
          </a:p>
        </p:txBody>
      </p:sp>
      <p:sp>
        <p:nvSpPr>
          <p:cNvPr id="6" name="TextBox 5">
            <a:extLst>
              <a:ext uri="{FF2B5EF4-FFF2-40B4-BE49-F238E27FC236}">
                <a16:creationId xmlns:a16="http://schemas.microsoft.com/office/drawing/2014/main" id="{3AFDE0D8-F733-2B29-1259-A1BB6897C951}"/>
              </a:ext>
            </a:extLst>
          </p:cNvPr>
          <p:cNvSpPr txBox="1"/>
          <p:nvPr/>
        </p:nvSpPr>
        <p:spPr>
          <a:xfrm>
            <a:off x="594526" y="3429000"/>
            <a:ext cx="11002945" cy="1754326"/>
          </a:xfrm>
          <a:prstGeom prst="rect">
            <a:avLst/>
          </a:prstGeom>
          <a:noFill/>
        </p:spPr>
        <p:txBody>
          <a:bodyPr wrap="square" numCol="1" rtlCol="0">
            <a:spAutoFit/>
          </a:bodyPr>
          <a:lstStyle/>
          <a:p>
            <a:pPr marL="342900" indent="-342900">
              <a:buFont typeface="Wingdings" panose="05000000000000000000" pitchFamily="2" charset="2"/>
              <a:buChar char="Ø"/>
            </a:pPr>
            <a:r>
              <a:rPr lang="en-US" dirty="0" err="1"/>
              <a:t>Agille</a:t>
            </a:r>
            <a:r>
              <a:rPr lang="en-US" dirty="0"/>
              <a:t> Development </a:t>
            </a:r>
            <a:r>
              <a:rPr lang="en-US" dirty="0" err="1"/>
              <a:t>tidak</a:t>
            </a:r>
            <a:r>
              <a:rPr lang="en-US" dirty="0"/>
              <a:t> </a:t>
            </a:r>
            <a:r>
              <a:rPr lang="en-US" dirty="0" err="1"/>
              <a:t>cocok</a:t>
            </a:r>
            <a:r>
              <a:rPr lang="en-US" dirty="0"/>
              <a:t> </a:t>
            </a:r>
            <a:r>
              <a:rPr lang="en-US" dirty="0" err="1"/>
              <a:t>dikerjakan</a:t>
            </a:r>
            <a:r>
              <a:rPr lang="en-US" dirty="0"/>
              <a:t> oleh </a:t>
            </a:r>
            <a:r>
              <a:rPr lang="en-US" dirty="0" err="1"/>
              <a:t>tim</a:t>
            </a:r>
            <a:r>
              <a:rPr lang="en-US" dirty="0"/>
              <a:t> yang </a:t>
            </a:r>
            <a:r>
              <a:rPr lang="en-US" dirty="0" err="1"/>
              <a:t>tidak</a:t>
            </a:r>
            <a:r>
              <a:rPr lang="en-US" dirty="0"/>
              <a:t> </a:t>
            </a:r>
            <a:r>
              <a:rPr lang="en-US" dirty="0" err="1"/>
              <a:t>memiliki</a:t>
            </a:r>
            <a:r>
              <a:rPr lang="en-US" dirty="0"/>
              <a:t> </a:t>
            </a:r>
            <a:r>
              <a:rPr lang="en-US" dirty="0" err="1"/>
              <a:t>komitmen</a:t>
            </a:r>
            <a:r>
              <a:rPr lang="en-US" dirty="0"/>
              <a:t> </a:t>
            </a:r>
            <a:r>
              <a:rPr lang="en-US" dirty="0" err="1"/>
              <a:t>untuk</a:t>
            </a:r>
            <a:r>
              <a:rPr lang="en-US" dirty="0"/>
              <a:t> </a:t>
            </a:r>
            <a:r>
              <a:rPr lang="en-US" dirty="0" err="1"/>
              <a:t>menyelesikan</a:t>
            </a:r>
            <a:r>
              <a:rPr lang="en-US" dirty="0"/>
              <a:t> </a:t>
            </a:r>
            <a:r>
              <a:rPr lang="en-US" dirty="0" err="1"/>
              <a:t>projek</a:t>
            </a:r>
            <a:r>
              <a:rPr lang="en-US" dirty="0"/>
              <a:t> Bersama</a:t>
            </a:r>
          </a:p>
          <a:p>
            <a:pPr marL="285750" indent="-285750">
              <a:buFont typeface="Wingdings" panose="05000000000000000000" pitchFamily="2" charset="2"/>
              <a:buChar char="Ø"/>
            </a:pPr>
            <a:endParaRPr lang="en-US" dirty="0"/>
          </a:p>
          <a:p>
            <a:pPr marL="342900" indent="-342900">
              <a:buFont typeface="Wingdings" panose="05000000000000000000" pitchFamily="2" charset="2"/>
              <a:buChar char="Ø"/>
            </a:pPr>
            <a:r>
              <a:rPr lang="en-US" dirty="0" err="1"/>
              <a:t>Metode</a:t>
            </a:r>
            <a:r>
              <a:rPr lang="en-US" dirty="0"/>
              <a:t> </a:t>
            </a:r>
            <a:r>
              <a:rPr lang="en-US" dirty="0" err="1"/>
              <a:t>Agille</a:t>
            </a:r>
            <a:r>
              <a:rPr lang="en-US" dirty="0"/>
              <a:t> Development </a:t>
            </a:r>
            <a:r>
              <a:rPr lang="en-US" dirty="0" err="1"/>
              <a:t>tidak</a:t>
            </a:r>
            <a:r>
              <a:rPr lang="en-US" dirty="0"/>
              <a:t> </a:t>
            </a:r>
            <a:r>
              <a:rPr lang="en-US" dirty="0" err="1"/>
              <a:t>cocok</a:t>
            </a:r>
            <a:r>
              <a:rPr lang="en-US" dirty="0"/>
              <a:t> </a:t>
            </a:r>
            <a:r>
              <a:rPr lang="en-US" dirty="0" err="1"/>
              <a:t>dikerjakan</a:t>
            </a:r>
            <a:r>
              <a:rPr lang="en-US" dirty="0"/>
              <a:t> oleh </a:t>
            </a:r>
            <a:r>
              <a:rPr lang="en-US" dirty="0" err="1"/>
              <a:t>tim</a:t>
            </a:r>
            <a:r>
              <a:rPr lang="en-US" dirty="0"/>
              <a:t> </a:t>
            </a:r>
            <a:r>
              <a:rPr lang="en-US" dirty="0" err="1"/>
              <a:t>besar</a:t>
            </a:r>
            <a:r>
              <a:rPr lang="en-US" dirty="0"/>
              <a:t> (&gt;20 orang)</a:t>
            </a:r>
          </a:p>
          <a:p>
            <a:pPr marL="285750" indent="-28575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Tim </a:t>
            </a:r>
            <a:r>
              <a:rPr lang="en-US" dirty="0" err="1"/>
              <a:t>pengembang</a:t>
            </a:r>
            <a:r>
              <a:rPr lang="en-US" dirty="0"/>
              <a:t> </a:t>
            </a:r>
            <a:r>
              <a:rPr lang="en-US" dirty="0" err="1"/>
              <a:t>harus</a:t>
            </a:r>
            <a:r>
              <a:rPr lang="en-US" dirty="0"/>
              <a:t> </a:t>
            </a:r>
            <a:r>
              <a:rPr lang="en-US" dirty="0" err="1"/>
              <a:t>selalu</a:t>
            </a:r>
            <a:r>
              <a:rPr lang="en-US" dirty="0"/>
              <a:t> </a:t>
            </a:r>
            <a:r>
              <a:rPr lang="en-US" dirty="0" err="1"/>
              <a:t>bersiap</a:t>
            </a:r>
            <a:r>
              <a:rPr lang="en-US" dirty="0"/>
              <a:t> </a:t>
            </a:r>
            <a:r>
              <a:rPr lang="en-US" dirty="0" err="1"/>
              <a:t>karena</a:t>
            </a:r>
            <a:r>
              <a:rPr lang="en-US" dirty="0"/>
              <a:t> </a:t>
            </a:r>
            <a:r>
              <a:rPr lang="en-US" dirty="0" err="1"/>
              <a:t>perubahan</a:t>
            </a:r>
            <a:r>
              <a:rPr lang="en-US" dirty="0"/>
              <a:t> </a:t>
            </a:r>
            <a:r>
              <a:rPr lang="en-US" dirty="0" err="1"/>
              <a:t>akan</a:t>
            </a:r>
            <a:r>
              <a:rPr lang="en-US" dirty="0"/>
              <a:t> </a:t>
            </a:r>
            <a:r>
              <a:rPr lang="en-US" dirty="0" err="1"/>
              <a:t>terjadi</a:t>
            </a:r>
            <a:r>
              <a:rPr lang="en-US" dirty="0"/>
              <a:t> </a:t>
            </a:r>
            <a:r>
              <a:rPr lang="en-US" dirty="0" err="1"/>
              <a:t>sewaktu</a:t>
            </a:r>
            <a:r>
              <a:rPr lang="en-US" dirty="0"/>
              <a:t> </a:t>
            </a:r>
            <a:r>
              <a:rPr lang="en-US" dirty="0" err="1"/>
              <a:t>waktu</a:t>
            </a:r>
            <a:endParaRPr lang="en-US" dirty="0"/>
          </a:p>
        </p:txBody>
      </p:sp>
    </p:spTree>
    <p:extLst>
      <p:ext uri="{BB962C8B-B14F-4D97-AF65-F5344CB8AC3E}">
        <p14:creationId xmlns:p14="http://schemas.microsoft.com/office/powerpoint/2010/main" val="91663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7C12D1-362C-C12C-3D6B-2DFA84871354}"/>
              </a:ext>
            </a:extLst>
          </p:cNvPr>
          <p:cNvSpPr txBox="1"/>
          <p:nvPr/>
        </p:nvSpPr>
        <p:spPr>
          <a:xfrm>
            <a:off x="1296237" y="783771"/>
            <a:ext cx="9596176" cy="5632311"/>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path path="circle">
              <a:fillToRect l="50000" t="50000" r="50000" b="50000"/>
            </a:path>
            <a:tileRect/>
          </a:gradFill>
          <a:ln>
            <a:solidFill>
              <a:schemeClr val="bg1"/>
            </a:solidFill>
          </a:ln>
        </p:spPr>
        <p:txBody>
          <a:bodyPr wrap="square" numCol="2" rtlCol="0">
            <a:spAutoFit/>
          </a:bodyPr>
          <a:lstStyle/>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Menekan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kan</a:t>
            </a:r>
            <a:r>
              <a:rPr lang="en-US" sz="2000" dirty="0">
                <a:solidFill>
                  <a:schemeClr val="bg1"/>
                </a:solidFill>
                <a:latin typeface="Rockwell" panose="02060603020205020403" pitchFamily="18" charset="0"/>
              </a:rPr>
              <a:t> pada </a:t>
            </a:r>
            <a:r>
              <a:rPr lang="en-US" sz="2000" dirty="0" err="1">
                <a:solidFill>
                  <a:schemeClr val="bg1"/>
                </a:solidFill>
                <a:latin typeface="Rockwell" panose="02060603020205020403" pitchFamily="18" charset="0"/>
              </a:rPr>
              <a:t>kepuasan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klient</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Menerima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segala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perubahan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saat</a:t>
            </a:r>
            <a:r>
              <a:rPr lang="en-US" sz="2000" dirty="0">
                <a:solidFill>
                  <a:schemeClr val="bg1"/>
                </a:solidFill>
                <a:latin typeface="Rockwell" panose="02060603020205020403" pitchFamily="18" charset="0"/>
              </a:rPr>
              <a:t> proses </a:t>
            </a:r>
            <a:r>
              <a:rPr lang="en-US" sz="2000" dirty="0" err="1">
                <a:solidFill>
                  <a:schemeClr val="bg1"/>
                </a:solidFill>
                <a:latin typeface="Rockwell" panose="02060603020205020403" pitchFamily="18" charset="0"/>
              </a:rPr>
              <a:t>pengembangan</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Menghasilkan</a:t>
            </a:r>
            <a:r>
              <a:rPr lang="en-US" sz="2000" dirty="0">
                <a:solidFill>
                  <a:schemeClr val="bg1"/>
                </a:solidFill>
                <a:latin typeface="Rockwell" panose="02060603020205020403" pitchFamily="18" charset="0"/>
              </a:rPr>
              <a:t> product(software) </a:t>
            </a:r>
            <a:r>
              <a:rPr lang="en-US" sz="2000" dirty="0" err="1">
                <a:solidFill>
                  <a:schemeClr val="bg1"/>
                </a:solidFill>
                <a:latin typeface="Rockwell" panose="02060603020205020403" pitchFamily="18" charset="0"/>
              </a:rPr>
              <a:t>dalam</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estimasi</a:t>
            </a:r>
            <a:r>
              <a:rPr lang="en-US" sz="2000" dirty="0">
                <a:solidFill>
                  <a:schemeClr val="bg1"/>
                </a:solidFill>
                <a:latin typeface="Rockwell" panose="02060603020205020403" pitchFamily="18" charset="0"/>
              </a:rPr>
              <a:t>(2 minggu-2 </a:t>
            </a:r>
            <a:r>
              <a:rPr lang="en-US" sz="2000" dirty="0" err="1">
                <a:solidFill>
                  <a:schemeClr val="bg1"/>
                </a:solidFill>
                <a:latin typeface="Rockwell" panose="02060603020205020403" pitchFamily="18" charset="0"/>
              </a:rPr>
              <a:t>bulan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dengan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kualitas</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teruji</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a:solidFill>
                  <a:schemeClr val="bg1"/>
                </a:solidFill>
                <a:latin typeface="Rockwell" panose="02060603020205020403" pitchFamily="18" charset="0"/>
              </a:rPr>
              <a:t>Kerjasama yang </a:t>
            </a:r>
            <a:r>
              <a:rPr lang="en-US" sz="2000" dirty="0" err="1">
                <a:solidFill>
                  <a:schemeClr val="bg1"/>
                </a:solidFill>
                <a:latin typeface="Rockwell" panose="02060603020205020403" pitchFamily="18" charset="0"/>
              </a:rPr>
              <a:t>baik</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antara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pengembang</a:t>
            </a:r>
            <a:r>
              <a:rPr lang="en-US" sz="2000" dirty="0">
                <a:solidFill>
                  <a:schemeClr val="bg1"/>
                </a:solidFill>
                <a:latin typeface="Rockwell" panose="02060603020205020403" pitchFamily="18" charset="0"/>
              </a:rPr>
              <a:t> dan </a:t>
            </a:r>
            <a:r>
              <a:rPr lang="en-US" sz="2000" dirty="0" err="1">
                <a:solidFill>
                  <a:schemeClr val="bg1"/>
                </a:solidFill>
                <a:latin typeface="Rockwell" panose="02060603020205020403" pitchFamily="18" charset="0"/>
              </a:rPr>
              <a:t>pebisnis</a:t>
            </a:r>
            <a:endParaRPr lang="en-US" sz="2000" dirty="0">
              <a:solidFill>
                <a:schemeClr val="bg1"/>
              </a:solidFill>
              <a:latin typeface="Rockwell" panose="02060603020205020403" pitchFamily="18" charset="0"/>
            </a:endParaRPr>
          </a:p>
          <a:p>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Berisi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anggota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dengan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motivasi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tinggi</a:t>
            </a:r>
            <a:endParaRPr lang="en-US" sz="2000" dirty="0">
              <a:solidFill>
                <a:schemeClr val="bg1"/>
              </a:solidFill>
              <a:latin typeface="Rockwell" panose="02060603020205020403" pitchFamily="18" charset="0"/>
            </a:endParaRPr>
          </a:p>
          <a:p>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Komunikasi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langsung</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dalam</a:t>
            </a:r>
            <a:r>
              <a:rPr lang="en-US" sz="2000" dirty="0">
                <a:solidFill>
                  <a:schemeClr val="bg1"/>
                </a:solidFill>
                <a:latin typeface="Rockwell" panose="02060603020205020403" pitchFamily="18" charset="0"/>
              </a:rPr>
              <a:t> proses </a:t>
            </a:r>
            <a:r>
              <a:rPr lang="en-US" sz="2000" dirty="0" err="1">
                <a:solidFill>
                  <a:schemeClr val="bg1"/>
                </a:solidFill>
                <a:latin typeface="Rockwell" panose="02060603020205020403" pitchFamily="18" charset="0"/>
              </a:rPr>
              <a:t>pengembangan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perangkat</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a:solidFill>
                  <a:schemeClr val="bg1"/>
                </a:solidFill>
                <a:latin typeface="Rockwell" panose="02060603020205020403" pitchFamily="18" charset="0"/>
              </a:rPr>
              <a:t>Software </a:t>
            </a:r>
            <a:r>
              <a:rPr lang="en-US" sz="2000" dirty="0" err="1">
                <a:solidFill>
                  <a:schemeClr val="bg1"/>
                </a:solidFill>
                <a:latin typeface="Rockwell" panose="02060603020205020403" pitchFamily="18" charset="0"/>
              </a:rPr>
              <a:t>bekerja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dengan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baik</a:t>
            </a:r>
            <a:r>
              <a:rPr lang="en-US" sz="2000" dirty="0">
                <a:solidFill>
                  <a:schemeClr val="bg1"/>
                </a:solidFill>
                <a:latin typeface="Rockwell" panose="02060603020205020403" pitchFamily="18" charset="0"/>
              </a:rPr>
              <a:t> dan </a:t>
            </a:r>
            <a:r>
              <a:rPr lang="en-US" sz="2000" dirty="0" err="1">
                <a:solidFill>
                  <a:schemeClr val="bg1"/>
                </a:solidFill>
                <a:latin typeface="Rockwell" panose="02060603020205020403" pitchFamily="18" charset="0"/>
              </a:rPr>
              <a:t>sempurna</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Agille</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dapat</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mengembangkat</a:t>
            </a:r>
            <a:r>
              <a:rPr lang="en-US" sz="2000" dirty="0">
                <a:solidFill>
                  <a:schemeClr val="bg1"/>
                </a:solidFill>
                <a:latin typeface="Rockwell" panose="02060603020205020403" pitchFamily="18" charset="0"/>
              </a:rPr>
              <a:t> software </a:t>
            </a:r>
            <a:r>
              <a:rPr lang="en-US" sz="2000" dirty="0" err="1">
                <a:solidFill>
                  <a:schemeClr val="bg1"/>
                </a:solidFill>
                <a:latin typeface="Rockwell" panose="02060603020205020403" pitchFamily="18" charset="0"/>
              </a:rPr>
              <a:t>secara</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berkelanjutan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daru</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dukungan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pihak</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sponsor,penggunan</a:t>
            </a:r>
            <a:r>
              <a:rPr lang="en-US" sz="2000" dirty="0">
                <a:solidFill>
                  <a:schemeClr val="bg1"/>
                </a:solidFill>
                <a:latin typeface="Rockwell" panose="02060603020205020403" pitchFamily="18" charset="0"/>
              </a:rPr>
              <a:t> dan </a:t>
            </a:r>
            <a:r>
              <a:rPr lang="en-US" sz="2000" dirty="0" err="1">
                <a:solidFill>
                  <a:schemeClr val="bg1"/>
                </a:solidFill>
                <a:latin typeface="Rockwell" panose="02060603020205020403" pitchFamily="18" charset="0"/>
              </a:rPr>
              <a:t>diri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sendiri</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Keuunggulan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dari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segi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teknis</a:t>
            </a:r>
            <a:r>
              <a:rPr lang="en-US" sz="2000" dirty="0">
                <a:solidFill>
                  <a:schemeClr val="bg1"/>
                </a:solidFill>
                <a:latin typeface="Rockwell" panose="02060603020205020403" pitchFamily="18" charset="0"/>
              </a:rPr>
              <a:t> </a:t>
            </a: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Kesederhanaan</a:t>
            </a:r>
            <a:r>
              <a:rPr lang="en-US" sz="2000" dirty="0">
                <a:solidFill>
                  <a:schemeClr val="bg1"/>
                </a:solidFill>
                <a:latin typeface="Rockwell" panose="02060603020205020403" pitchFamily="18" charset="0"/>
              </a:rPr>
              <a:t> dan </a:t>
            </a:r>
            <a:r>
              <a:rPr lang="en-US" sz="2000" dirty="0" err="1">
                <a:solidFill>
                  <a:schemeClr val="bg1"/>
                </a:solidFill>
                <a:latin typeface="Rockwell" panose="02060603020205020403" pitchFamily="18" charset="0"/>
              </a:rPr>
              <a:t>memaksimalkan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sumber</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daya</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Kebutuhan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arsitektur</a:t>
            </a:r>
            <a:r>
              <a:rPr lang="en-US" sz="2000" dirty="0">
                <a:solidFill>
                  <a:schemeClr val="bg1"/>
                </a:solidFill>
                <a:latin typeface="Rockwell" panose="02060603020205020403" pitchFamily="18" charset="0"/>
              </a:rPr>
              <a:t> dan software sangat </a:t>
            </a:r>
            <a:r>
              <a:rPr lang="en-US" sz="2000" dirty="0" err="1">
                <a:solidFill>
                  <a:schemeClr val="bg1"/>
                </a:solidFill>
                <a:latin typeface="Rockwell" panose="02060603020205020403" pitchFamily="18" charset="0"/>
              </a:rPr>
              <a:t>tergantung</a:t>
            </a:r>
            <a:r>
              <a:rPr lang="en-US" sz="2000" dirty="0">
                <a:solidFill>
                  <a:schemeClr val="bg1"/>
                </a:solidFill>
                <a:latin typeface="Rockwell" panose="02060603020205020403" pitchFamily="18" charset="0"/>
              </a:rPr>
              <a:t> pada </a:t>
            </a:r>
            <a:r>
              <a:rPr lang="en-US" sz="2000" dirty="0" err="1">
                <a:solidFill>
                  <a:schemeClr val="bg1"/>
                </a:solidFill>
                <a:latin typeface="Rockwell" panose="02060603020205020403" pitchFamily="18" charset="0"/>
              </a:rPr>
              <a:t>menejemen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setiap</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tim</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pengembang</a:t>
            </a: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endParaRPr lang="en-US" sz="2000" dirty="0">
              <a:solidFill>
                <a:schemeClr val="bg1"/>
              </a:solidFill>
              <a:latin typeface="Rockwell" panose="02060603020205020403" pitchFamily="18" charset="0"/>
            </a:endParaRPr>
          </a:p>
          <a:p>
            <a:pPr marL="285750" indent="-285750">
              <a:buFont typeface="Arial" panose="020B0604020202020204" pitchFamily="34" charset="0"/>
              <a:buChar char="•"/>
            </a:pPr>
            <a:r>
              <a:rPr lang="en-US" sz="2000" dirty="0" err="1">
                <a:solidFill>
                  <a:schemeClr val="bg1"/>
                </a:solidFill>
                <a:latin typeface="Rockwell" panose="02060603020205020403" pitchFamily="18" charset="0"/>
              </a:rPr>
              <a:t>Setiap</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tim</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melakukan</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evaluasi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diri</a:t>
            </a:r>
            <a:r>
              <a:rPr lang="en-US" sz="2000" dirty="0">
                <a:solidFill>
                  <a:schemeClr val="bg1"/>
                </a:solidFill>
                <a:latin typeface="Rockwell" panose="02060603020205020403" pitchFamily="18" charset="0"/>
              </a:rPr>
              <a:t> (</a:t>
            </a:r>
            <a:r>
              <a:rPr lang="en-US" sz="2000" dirty="0" err="1">
                <a:solidFill>
                  <a:schemeClr val="bg1"/>
                </a:solidFill>
                <a:latin typeface="Rockwell" panose="02060603020205020403" pitchFamily="18" charset="0"/>
              </a:rPr>
              <a:t>refleksi</a:t>
            </a:r>
            <a:r>
              <a:rPr lang="en-US" sz="2000" dirty="0">
                <a:solidFill>
                  <a:schemeClr val="bg1"/>
                </a:solidFill>
                <a:latin typeface="Rockwell" panose="02060603020205020403" pitchFamily="18" charset="0"/>
              </a:rPr>
              <a:t>)</a:t>
            </a:r>
            <a:endParaRPr lang="LID4096" sz="2000" dirty="0">
              <a:solidFill>
                <a:schemeClr val="bg1"/>
              </a:solidFill>
              <a:latin typeface="Rockwell" panose="02060603020205020403" pitchFamily="18" charset="0"/>
            </a:endParaRPr>
          </a:p>
        </p:txBody>
      </p:sp>
      <p:sp>
        <p:nvSpPr>
          <p:cNvPr id="6" name="TextBox 5">
            <a:extLst>
              <a:ext uri="{FF2B5EF4-FFF2-40B4-BE49-F238E27FC236}">
                <a16:creationId xmlns:a16="http://schemas.microsoft.com/office/drawing/2014/main" id="{16BDC09D-A277-90C1-20C4-8FC64A059A8B}"/>
              </a:ext>
            </a:extLst>
          </p:cNvPr>
          <p:cNvSpPr txBox="1"/>
          <p:nvPr/>
        </p:nvSpPr>
        <p:spPr>
          <a:xfrm>
            <a:off x="3928507" y="241863"/>
            <a:ext cx="4331635" cy="400110"/>
          </a:xfrm>
          <a:prstGeom prst="rect">
            <a:avLst/>
          </a:prstGeom>
          <a:noFill/>
        </p:spPr>
        <p:txBody>
          <a:bodyPr wrap="none" rtlCol="0">
            <a:spAutoFit/>
          </a:bodyPr>
          <a:lstStyle/>
          <a:p>
            <a:r>
              <a:rPr lang="en-US" sz="2000" b="1" i="1" u="sng" dirty="0">
                <a:solidFill>
                  <a:schemeClr val="bg1"/>
                </a:solidFill>
                <a:latin typeface="Futura Bk BT" panose="020B0502020204020303" pitchFamily="34" charset="0"/>
              </a:rPr>
              <a:t>12 </a:t>
            </a:r>
            <a:r>
              <a:rPr lang="en-US" sz="2000" b="1" i="1" u="sng" dirty="0" err="1">
                <a:solidFill>
                  <a:schemeClr val="bg1"/>
                </a:solidFill>
                <a:latin typeface="Futura Bk BT" panose="020B0502020204020303" pitchFamily="34" charset="0"/>
              </a:rPr>
              <a:t>Prinsip</a:t>
            </a:r>
            <a:r>
              <a:rPr lang="en-US" sz="2000" b="1" i="1" u="sng" dirty="0">
                <a:solidFill>
                  <a:schemeClr val="bg1"/>
                </a:solidFill>
                <a:latin typeface="Futura Bk BT" panose="020B0502020204020303" pitchFamily="34" charset="0"/>
              </a:rPr>
              <a:t> Utama </a:t>
            </a:r>
            <a:r>
              <a:rPr lang="en-US" sz="2000" b="1" i="1" u="sng" dirty="0" err="1">
                <a:solidFill>
                  <a:schemeClr val="bg1"/>
                </a:solidFill>
                <a:latin typeface="Futura Bk BT" panose="020B0502020204020303" pitchFamily="34" charset="0"/>
              </a:rPr>
              <a:t>Agille</a:t>
            </a:r>
            <a:r>
              <a:rPr lang="en-US" sz="2000" b="1" i="1" u="sng" dirty="0">
                <a:solidFill>
                  <a:schemeClr val="bg1"/>
                </a:solidFill>
                <a:latin typeface="Futura Bk BT" panose="020B0502020204020303" pitchFamily="34" charset="0"/>
              </a:rPr>
              <a:t> Development</a:t>
            </a:r>
            <a:endParaRPr lang="LID4096" sz="2000" b="1" i="1" u="sng" dirty="0">
              <a:solidFill>
                <a:schemeClr val="bg1"/>
              </a:solidFill>
              <a:latin typeface="Futura Bk BT" panose="020B0502020204020303" pitchFamily="34" charset="0"/>
            </a:endParaRPr>
          </a:p>
        </p:txBody>
      </p:sp>
    </p:spTree>
    <p:extLst>
      <p:ext uri="{BB962C8B-B14F-4D97-AF65-F5344CB8AC3E}">
        <p14:creationId xmlns:p14="http://schemas.microsoft.com/office/powerpoint/2010/main" val="27633863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Gallery</Template>
  <TotalTime>104</TotalTime>
  <Words>510</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vt:i4>
      </vt:variant>
    </vt:vector>
  </HeadingPairs>
  <TitlesOfParts>
    <vt:vector size="17" baseType="lpstr">
      <vt:lpstr>Arial</vt:lpstr>
      <vt:lpstr>Calibri</vt:lpstr>
      <vt:lpstr>Futura Bk BT</vt:lpstr>
      <vt:lpstr>Garamond</vt:lpstr>
      <vt:lpstr>Gill Sans MT</vt:lpstr>
      <vt:lpstr>Rockwell</vt:lpstr>
      <vt:lpstr>Tw Cen MT</vt:lpstr>
      <vt:lpstr>Wingdings</vt:lpstr>
      <vt:lpstr>Gallery</vt:lpstr>
      <vt:lpstr>1_Gallery</vt:lpstr>
      <vt:lpstr>Organic</vt:lpstr>
      <vt:lpstr>Circuit</vt:lpstr>
      <vt:lpstr>PPL</vt:lpstr>
      <vt:lpstr>Agile   Agile Development Methods adalah sekelompok metodologi pengembangan perangkat lunak yang didasarkan pada prinsip-prinsip yang sama atau pengembangan sistem jangka pendek yang memerlukan adaptasi cepat dari pengembang terhadap perubahan dalam bentuk apapun dan setiap pengerjaan dilakukan secara KOLBORATIF TERSTRUKTUR YANG MENYANGKUT BERBAGAI PIHAK YANG BEKERJA SAMA  TUJUAN&amp;MANFAAT MANFAAT MENGGUNAKAN METODE INI TIDAK HANYA DIRASAKAN OLEH PENGEMBANG  MELAINKAN STEKHOLDER LAIN SEPERTI MENEJER VENDOR DAN KLIEN MANFAAT BAGI KLIEN ADLAH KLIENT DAPAT MEMBERIKAN FEEDBACK SECARA LANGSUNG DAN BERKALA KEPADA PIHAK PENGEMBANG WALAU PUN SOFTWARE MASIH BELUM DILIRIS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dc:title>
  <dc:creator>LABKOM 1 RPL - 02</dc:creator>
  <cp:lastModifiedBy>Muhammad Azka Nur Ihsanudin</cp:lastModifiedBy>
  <cp:revision>10</cp:revision>
  <dcterms:created xsi:type="dcterms:W3CDTF">2022-08-01T02:26:48Z</dcterms:created>
  <dcterms:modified xsi:type="dcterms:W3CDTF">2022-08-02T17:17:09Z</dcterms:modified>
</cp:coreProperties>
</file>