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AF321C-1AAC-4BDD-A0F7-669476DA3644}">
  <a:tblStyle styleId="{37AF321C-1AAC-4BDD-A0F7-669476DA364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51abb226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51abb226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51abb226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51abb226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5fcf69c2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5fcf69c2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51c3012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51c3012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5fcf69c2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5fcf69c2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5fcf69c2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5fcf69c22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5fcf69c2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5fcf69c2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5fcf69c2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5fcf69c2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5fcf69c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5fcf69c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927000" y="274325"/>
            <a:ext cx="7290000" cy="106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500">
                <a:solidFill>
                  <a:schemeClr val="lt2"/>
                </a:solidFill>
                <a:latin typeface="Times New Roman"/>
                <a:ea typeface="Times New Roman"/>
                <a:cs typeface="Times New Roman"/>
                <a:sym typeface="Times New Roman"/>
              </a:rPr>
              <a:t>Pizza or Pasta Classifier </a:t>
            </a:r>
            <a:endParaRPr sz="4500">
              <a:solidFill>
                <a:schemeClr val="lt2"/>
              </a:solidFill>
              <a:latin typeface="Times New Roman"/>
              <a:ea typeface="Times New Roman"/>
              <a:cs typeface="Times New Roman"/>
              <a:sym typeface="Times New Roman"/>
            </a:endParaRPr>
          </a:p>
        </p:txBody>
      </p:sp>
      <p:sp>
        <p:nvSpPr>
          <p:cNvPr id="60" name="Google Shape;60;p13"/>
          <p:cNvSpPr txBox="1"/>
          <p:nvPr>
            <p:ph idx="1" type="body"/>
          </p:nvPr>
        </p:nvSpPr>
        <p:spPr>
          <a:xfrm>
            <a:off x="489100" y="1341725"/>
            <a:ext cx="7801500" cy="431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rgbClr val="434343"/>
                </a:solidFill>
              </a:rPr>
              <a:t>Presented by</a:t>
            </a:r>
            <a:endParaRPr>
              <a:solidFill>
                <a:srgbClr val="434343"/>
              </a:solidFill>
            </a:endParaRPr>
          </a:p>
        </p:txBody>
      </p:sp>
      <p:sp>
        <p:nvSpPr>
          <p:cNvPr id="61" name="Google Shape;61;p13"/>
          <p:cNvSpPr txBox="1"/>
          <p:nvPr/>
        </p:nvSpPr>
        <p:spPr>
          <a:xfrm>
            <a:off x="2130650" y="48550"/>
            <a:ext cx="50049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Old Standard TT"/>
                <a:ea typeface="Old Standard TT"/>
                <a:cs typeface="Old Standard TT"/>
                <a:sym typeface="Old Standard TT"/>
              </a:rPr>
              <a:t>DM Mini Project Presentation</a:t>
            </a:r>
            <a:endParaRPr sz="2000">
              <a:solidFill>
                <a:schemeClr val="dk1"/>
              </a:solidFill>
              <a:latin typeface="Old Standard TT"/>
              <a:ea typeface="Old Standard TT"/>
              <a:cs typeface="Old Standard TT"/>
              <a:sym typeface="Old Standard TT"/>
            </a:endParaRPr>
          </a:p>
        </p:txBody>
      </p:sp>
      <p:sp>
        <p:nvSpPr>
          <p:cNvPr id="62" name="Google Shape;62;p13"/>
          <p:cNvSpPr txBox="1"/>
          <p:nvPr/>
        </p:nvSpPr>
        <p:spPr>
          <a:xfrm>
            <a:off x="2398550" y="3891625"/>
            <a:ext cx="4469100" cy="118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lt2"/>
                </a:solidFill>
                <a:latin typeface="Trebuchet MS"/>
                <a:ea typeface="Trebuchet MS"/>
                <a:cs typeface="Trebuchet MS"/>
                <a:sym typeface="Trebuchet MS"/>
              </a:rPr>
              <a:t> </a:t>
            </a:r>
            <a:r>
              <a:rPr lang="en" sz="2000">
                <a:solidFill>
                  <a:schemeClr val="lt2"/>
                </a:solidFill>
                <a:latin typeface="Times New Roman"/>
                <a:ea typeface="Times New Roman"/>
                <a:cs typeface="Times New Roman"/>
                <a:sym typeface="Times New Roman"/>
              </a:rPr>
              <a:t> Under the guidance of</a:t>
            </a:r>
            <a:endParaRPr sz="2000">
              <a:solidFill>
                <a:schemeClr val="lt2"/>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000">
                <a:solidFill>
                  <a:schemeClr val="accent3"/>
                </a:solidFill>
                <a:latin typeface="Times New Roman"/>
                <a:ea typeface="Times New Roman"/>
                <a:cs typeface="Times New Roman"/>
                <a:sym typeface="Times New Roman"/>
              </a:rPr>
              <a:t>Mr. Chandrashekhara K T</a:t>
            </a:r>
            <a:endParaRPr b="1" sz="2000">
              <a:solidFill>
                <a:schemeClr val="accent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000">
                <a:solidFill>
                  <a:schemeClr val="accent3"/>
                </a:solidFill>
                <a:latin typeface="Times New Roman"/>
                <a:ea typeface="Times New Roman"/>
                <a:cs typeface="Times New Roman"/>
                <a:sym typeface="Times New Roman"/>
              </a:rPr>
              <a:t>Asst. Prof , Dept of ISE, BMSIT&amp;M</a:t>
            </a:r>
            <a:endParaRPr b="1" sz="2000">
              <a:solidFill>
                <a:schemeClr val="accent3"/>
              </a:solidFill>
              <a:latin typeface="Times New Roman"/>
              <a:ea typeface="Times New Roman"/>
              <a:cs typeface="Times New Roman"/>
              <a:sym typeface="Times New Roman"/>
            </a:endParaRPr>
          </a:p>
        </p:txBody>
      </p:sp>
      <p:graphicFrame>
        <p:nvGraphicFramePr>
          <p:cNvPr id="63" name="Google Shape;63;p13"/>
          <p:cNvGraphicFramePr/>
          <p:nvPr/>
        </p:nvGraphicFramePr>
        <p:xfrm>
          <a:off x="1004725" y="1870275"/>
          <a:ext cx="3000000" cy="3000000"/>
        </p:xfrm>
        <a:graphic>
          <a:graphicData uri="http://schemas.openxmlformats.org/drawingml/2006/table">
            <a:tbl>
              <a:tblPr>
                <a:noFill/>
                <a:tableStyleId>{37AF321C-1AAC-4BDD-A0F7-669476DA3644}</a:tableStyleId>
              </a:tblPr>
              <a:tblGrid>
                <a:gridCol w="2542850"/>
                <a:gridCol w="2580550"/>
                <a:gridCol w="2389000"/>
              </a:tblGrid>
              <a:tr h="955925">
                <a:tc>
                  <a:txBody>
                    <a:bodyPr/>
                    <a:lstStyle/>
                    <a:p>
                      <a:pPr indent="0" lvl="0" marL="0" rtl="0" algn="l">
                        <a:lnSpc>
                          <a:spcPct val="115000"/>
                        </a:lnSpc>
                        <a:spcBef>
                          <a:spcPts val="0"/>
                        </a:spcBef>
                        <a:spcAft>
                          <a:spcPts val="0"/>
                        </a:spcAft>
                        <a:buNone/>
                      </a:pPr>
                      <a:r>
                        <a:rPr lang="en">
                          <a:solidFill>
                            <a:srgbClr val="666666"/>
                          </a:solidFill>
                          <a:latin typeface="Times New Roman"/>
                          <a:ea typeface="Times New Roman"/>
                          <a:cs typeface="Times New Roman"/>
                          <a:sym typeface="Times New Roman"/>
                        </a:rPr>
                        <a:t>Achutha Sandesh S Chatra</a:t>
                      </a:r>
                      <a:endParaRPr>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rgbClr val="666666"/>
                          </a:solidFill>
                          <a:latin typeface="Times New Roman"/>
                          <a:ea typeface="Times New Roman"/>
                          <a:cs typeface="Times New Roman"/>
                          <a:sym typeface="Times New Roman"/>
                        </a:rPr>
                        <a:t>Chaitanya M</a:t>
                      </a:r>
                      <a:endParaRPr>
                        <a:solidFill>
                          <a:srgbClr val="666666"/>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rgbClr val="666666"/>
                          </a:solidFill>
                          <a:latin typeface="Times New Roman"/>
                          <a:ea typeface="Times New Roman"/>
                          <a:cs typeface="Times New Roman"/>
                          <a:sym typeface="Times New Roman"/>
                        </a:rPr>
                        <a:t>1BY18IS003</a:t>
                      </a:r>
                      <a:endParaRPr sz="15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rgbClr val="666666"/>
                          </a:solidFill>
                          <a:latin typeface="Times New Roman"/>
                          <a:ea typeface="Times New Roman"/>
                          <a:cs typeface="Times New Roman"/>
                          <a:sym typeface="Times New Roman"/>
                        </a:rPr>
                        <a:t>1BY18IS037</a:t>
                      </a:r>
                      <a:endParaRPr sz="1500">
                        <a:solidFill>
                          <a:srgbClr val="666666"/>
                        </a:solidFill>
                        <a:latin typeface="Times New Roman"/>
                        <a:ea typeface="Times New Roman"/>
                        <a:cs typeface="Times New Roman"/>
                        <a:sym typeface="Times New Roman"/>
                      </a:endParaRPr>
                    </a:p>
                  </a:txBody>
                  <a:tcPr marT="91425" marB="91425" marR="91425" marL="91425"/>
                </a:tc>
              </a:tr>
              <a:tr h="454825">
                <a:tc>
                  <a:txBody>
                    <a:bodyPr/>
                    <a:lstStyle/>
                    <a:p>
                      <a:pPr indent="0" lvl="0" marL="0" rtl="0" algn="l">
                        <a:lnSpc>
                          <a:spcPct val="115000"/>
                        </a:lnSpc>
                        <a:spcBef>
                          <a:spcPts val="0"/>
                        </a:spcBef>
                        <a:spcAft>
                          <a:spcPts val="0"/>
                        </a:spcAft>
                        <a:buNone/>
                      </a:pPr>
                      <a:r>
                        <a:rPr lang="en">
                          <a:solidFill>
                            <a:srgbClr val="666666"/>
                          </a:solidFill>
                          <a:latin typeface="Times New Roman"/>
                          <a:ea typeface="Times New Roman"/>
                          <a:cs typeface="Times New Roman"/>
                          <a:sym typeface="Times New Roman"/>
                        </a:rPr>
                        <a:t>Mithun G</a:t>
                      </a:r>
                      <a:endParaRPr>
                        <a:solidFill>
                          <a:srgbClr val="666666"/>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rgbClr val="666666"/>
                          </a:solidFill>
                          <a:latin typeface="Times New Roman"/>
                          <a:ea typeface="Times New Roman"/>
                          <a:cs typeface="Times New Roman"/>
                          <a:sym typeface="Times New Roman"/>
                        </a:rPr>
                        <a:t>1BY18IS066</a:t>
                      </a:r>
                      <a:endParaRPr sz="1500">
                        <a:solidFill>
                          <a:srgbClr val="666666"/>
                        </a:solidFill>
                        <a:latin typeface="Times New Roman"/>
                        <a:ea typeface="Times New Roman"/>
                        <a:cs typeface="Times New Roman"/>
                        <a:sym typeface="Times New Roman"/>
                      </a:endParaRPr>
                    </a:p>
                  </a:txBody>
                  <a:tcPr marT="91425" marB="91425" marR="91425" marL="91425"/>
                </a:tc>
              </a:tr>
              <a:tr h="454825">
                <a:tc>
                  <a:txBody>
                    <a:bodyPr/>
                    <a:lstStyle/>
                    <a:p>
                      <a:pPr indent="0" lvl="0" marL="0" rtl="0" algn="l">
                        <a:lnSpc>
                          <a:spcPct val="115000"/>
                        </a:lnSpc>
                        <a:spcBef>
                          <a:spcPts val="0"/>
                        </a:spcBef>
                        <a:spcAft>
                          <a:spcPts val="0"/>
                        </a:spcAft>
                        <a:buNone/>
                      </a:pPr>
                      <a:r>
                        <a:rPr lang="en">
                          <a:solidFill>
                            <a:srgbClr val="666666"/>
                          </a:solidFill>
                          <a:latin typeface="Times New Roman"/>
                          <a:ea typeface="Times New Roman"/>
                          <a:cs typeface="Times New Roman"/>
                          <a:sym typeface="Times New Roman"/>
                        </a:rPr>
                        <a:t>Raghavendra K M</a:t>
                      </a:r>
                      <a:endParaRPr>
                        <a:solidFill>
                          <a:srgbClr val="666666"/>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rgbClr val="666666"/>
                          </a:solidFill>
                          <a:latin typeface="Times New Roman"/>
                          <a:ea typeface="Times New Roman"/>
                          <a:cs typeface="Times New Roman"/>
                          <a:sym typeface="Times New Roman"/>
                        </a:rPr>
                        <a:t>1BY18IS093</a:t>
                      </a:r>
                      <a:endParaRPr sz="1500">
                        <a:solidFill>
                          <a:srgbClr val="666666"/>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2" type="body"/>
          </p:nvPr>
        </p:nvSpPr>
        <p:spPr>
          <a:xfrm>
            <a:off x="5462725" y="826500"/>
            <a:ext cx="2615100" cy="34905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None/>
            </a:pPr>
            <a:r>
              <a:t/>
            </a:r>
            <a:endParaRPr b="1"/>
          </a:p>
          <a:p>
            <a:pPr indent="0" lvl="0" marL="0" rtl="0" algn="l">
              <a:lnSpc>
                <a:spcPct val="100000"/>
              </a:lnSpc>
              <a:spcBef>
                <a:spcPts val="1200"/>
              </a:spcBef>
              <a:spcAft>
                <a:spcPts val="0"/>
              </a:spcAft>
              <a:buClr>
                <a:schemeClr val="dk2"/>
              </a:buClr>
              <a:buSzPts val="1100"/>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a:latin typeface="Times New Roman"/>
                <a:ea typeface="Times New Roman"/>
                <a:cs typeface="Times New Roman"/>
                <a:sym typeface="Times New Roman"/>
              </a:rPr>
              <a:t>Description</a:t>
            </a:r>
            <a:endParaRPr b="1">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a:latin typeface="Times New Roman"/>
                <a:ea typeface="Times New Roman"/>
                <a:cs typeface="Times New Roman"/>
                <a:sym typeface="Times New Roman"/>
              </a:rPr>
              <a:t>Tools used</a:t>
            </a:r>
            <a:endParaRPr b="1">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a:latin typeface="Times New Roman"/>
                <a:ea typeface="Times New Roman"/>
                <a:cs typeface="Times New Roman"/>
                <a:sym typeface="Times New Roman"/>
              </a:rPr>
              <a:t>Implementation</a:t>
            </a:r>
            <a:endParaRPr b="1">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a:latin typeface="Times New Roman"/>
                <a:ea typeface="Times New Roman"/>
                <a:cs typeface="Times New Roman"/>
                <a:sym typeface="Times New Roman"/>
              </a:rPr>
              <a:t>Execution</a:t>
            </a:r>
            <a:endParaRPr b="1">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b="1" lang="en">
                <a:latin typeface="Times New Roman"/>
                <a:ea typeface="Times New Roman"/>
                <a:cs typeface="Times New Roman"/>
                <a:sym typeface="Times New Roman"/>
              </a:rPr>
              <a:t>Applications</a:t>
            </a:r>
            <a:endParaRPr b="1">
              <a:latin typeface="Times New Roman"/>
              <a:ea typeface="Times New Roman"/>
              <a:cs typeface="Times New Roman"/>
              <a:sym typeface="Times New Roman"/>
            </a:endParaRPr>
          </a:p>
        </p:txBody>
      </p:sp>
      <p:sp>
        <p:nvSpPr>
          <p:cNvPr id="69" name="Google Shape;69;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2"/>
                </a:solidFill>
                <a:latin typeface="Times New Roman"/>
                <a:ea typeface="Times New Roman"/>
                <a:cs typeface="Times New Roman"/>
                <a:sym typeface="Times New Roman"/>
              </a:rPr>
              <a:t>Introduction</a:t>
            </a:r>
            <a:endParaRPr>
              <a:solidFill>
                <a:schemeClr val="lt2"/>
              </a:solidFill>
              <a:latin typeface="Times New Roman"/>
              <a:ea typeface="Times New Roman"/>
              <a:cs typeface="Times New Roman"/>
              <a:sym typeface="Times New Roman"/>
            </a:endParaRPr>
          </a:p>
        </p:txBody>
      </p:sp>
      <p:sp>
        <p:nvSpPr>
          <p:cNvPr id="75" name="Google Shape;75;p15"/>
          <p:cNvSpPr txBox="1"/>
          <p:nvPr>
            <p:ph idx="1" type="body"/>
          </p:nvPr>
        </p:nvSpPr>
        <p:spPr>
          <a:xfrm>
            <a:off x="239850" y="1253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latin typeface="Times"/>
                <a:ea typeface="Times"/>
                <a:cs typeface="Times"/>
                <a:sym typeface="Times"/>
              </a:rPr>
              <a:t>Pizza or pasta classifier is a machine learning model that uses the k-nearest neighbors (KNN) algorithm to classify whether a given image contains a pizza or pasta. The data set is obtained from bing-image-loader which downloads the specified number of images when passed (size of dataset) as parameter. cv2. imread() method loads an image from the specified file. cvtColor() method is used to convert an image from one color space to another. </a:t>
            </a:r>
            <a:endParaRPr sz="2900">
              <a:latin typeface="Times New Roman"/>
              <a:ea typeface="Times New Roman"/>
              <a:cs typeface="Times New Roman"/>
              <a:sym typeface="Times New Roman"/>
            </a:endParaRPr>
          </a:p>
        </p:txBody>
      </p:sp>
      <p:sp>
        <p:nvSpPr>
          <p:cNvPr id="76" name="Google Shape;76;p15"/>
          <p:cNvSpPr txBox="1"/>
          <p:nvPr/>
        </p:nvSpPr>
        <p:spPr>
          <a:xfrm>
            <a:off x="0" y="0"/>
            <a:ext cx="5125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53575"/>
            <a:ext cx="8520600" cy="48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solidFill>
                  <a:schemeClr val="lt2"/>
                </a:solidFill>
                <a:latin typeface="Times New Roman"/>
                <a:ea typeface="Times New Roman"/>
                <a:cs typeface="Times New Roman"/>
                <a:sym typeface="Times New Roman"/>
              </a:rPr>
              <a:t>KNN</a:t>
            </a:r>
            <a:endParaRPr sz="2400">
              <a:solidFill>
                <a:schemeClr val="lt2"/>
              </a:solidFill>
              <a:latin typeface="Times New Roman"/>
              <a:ea typeface="Times New Roman"/>
              <a:cs typeface="Times New Roman"/>
              <a:sym typeface="Times New Roman"/>
            </a:endParaRPr>
          </a:p>
        </p:txBody>
      </p:sp>
      <p:sp>
        <p:nvSpPr>
          <p:cNvPr id="82" name="Google Shape;82;p16"/>
          <p:cNvSpPr txBox="1"/>
          <p:nvPr>
            <p:ph idx="1" type="body"/>
          </p:nvPr>
        </p:nvSpPr>
        <p:spPr>
          <a:xfrm>
            <a:off x="192900" y="617225"/>
            <a:ext cx="8883300" cy="4371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800"/>
              </a:spcBef>
              <a:spcAft>
                <a:spcPts val="0"/>
              </a:spcAft>
              <a:buSzPts val="523"/>
              <a:buNone/>
            </a:pPr>
            <a:r>
              <a:rPr lang="en" sz="2000">
                <a:solidFill>
                  <a:srgbClr val="292929"/>
                </a:solidFill>
                <a:latin typeface="Times New Roman"/>
                <a:ea typeface="Times New Roman"/>
                <a:cs typeface="Times New Roman"/>
                <a:sym typeface="Times New Roman"/>
              </a:rPr>
              <a:t>K Nearest Neighbour is a simple algorithm that stores all the available cases and classifies the new data or case based on a similarity measure. It is mostly used to classifies a data point based on how its neighbours are classified.</a:t>
            </a:r>
            <a:endParaRPr sz="2000">
              <a:solidFill>
                <a:srgbClr val="292929"/>
              </a:solidFill>
              <a:latin typeface="Times New Roman"/>
              <a:ea typeface="Times New Roman"/>
              <a:cs typeface="Times New Roman"/>
              <a:sym typeface="Times New Roman"/>
            </a:endParaRPr>
          </a:p>
          <a:p>
            <a:pPr indent="-355600" lvl="0" marL="457200" marR="25400" rtl="0" algn="l">
              <a:lnSpc>
                <a:spcPct val="156250"/>
              </a:lnSpc>
              <a:spcBef>
                <a:spcPts val="180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K-Nearest Neighbour is one of the simplest Machine Learning algorithms based on Supervised Learning technique.</a:t>
            </a:r>
            <a:endParaRPr sz="2000">
              <a:latin typeface="Times New Roman"/>
              <a:ea typeface="Times New Roman"/>
              <a:cs typeface="Times New Roman"/>
              <a:sym typeface="Times New Roman"/>
            </a:endParaRPr>
          </a:p>
          <a:p>
            <a:pPr indent="-355600" lvl="0" marL="457200" marR="25400" rtl="0" algn="l">
              <a:lnSpc>
                <a:spcPct val="156250"/>
              </a:lnSpc>
              <a:spcBef>
                <a:spcPts val="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K-NN algorithm assumes the similarity between the new case/data and available cases and put the new case into the category that is most similar to the available categories.</a:t>
            </a:r>
            <a:endParaRPr sz="2000">
              <a:latin typeface="Times New Roman"/>
              <a:ea typeface="Times New Roman"/>
              <a:cs typeface="Times New Roman"/>
              <a:sym typeface="Times New Roman"/>
            </a:endParaRPr>
          </a:p>
          <a:p>
            <a:pPr indent="0" lvl="0" marL="0" marR="25400" rtl="0" algn="l">
              <a:lnSpc>
                <a:spcPct val="156250"/>
              </a:lnSpc>
              <a:spcBef>
                <a:spcPts val="1500"/>
              </a:spcBef>
              <a:spcAft>
                <a:spcPts val="0"/>
              </a:spcAft>
              <a:buNone/>
            </a:pPr>
            <a:r>
              <a:t/>
            </a:r>
            <a:endParaRPr sz="2042">
              <a:latin typeface="Times New Roman"/>
              <a:ea typeface="Times New Roman"/>
              <a:cs typeface="Times New Roman"/>
              <a:sym typeface="Times New Roman"/>
            </a:endParaRPr>
          </a:p>
          <a:p>
            <a:pPr indent="0" lvl="0" marL="0" marR="25400" rtl="0" algn="l">
              <a:lnSpc>
                <a:spcPct val="156250"/>
              </a:lnSpc>
              <a:spcBef>
                <a:spcPts val="1500"/>
              </a:spcBef>
              <a:spcAft>
                <a:spcPts val="0"/>
              </a:spcAft>
              <a:buNone/>
            </a:pPr>
            <a:r>
              <a:t/>
            </a:r>
            <a:endParaRPr sz="1342">
              <a:latin typeface="Times New Roman"/>
              <a:ea typeface="Times New Roman"/>
              <a:cs typeface="Times New Roman"/>
              <a:sym typeface="Times New Roman"/>
            </a:endParaRPr>
          </a:p>
          <a:p>
            <a:pPr indent="0" lvl="0" marL="0" rtl="0" algn="l">
              <a:spcBef>
                <a:spcPts val="1800"/>
              </a:spcBef>
              <a:spcAft>
                <a:spcPts val="0"/>
              </a:spcAft>
              <a:buSzPts val="523"/>
              <a:buNone/>
            </a:pPr>
            <a:r>
              <a:t/>
            </a:r>
            <a:endParaRPr sz="1355">
              <a:solidFill>
                <a:srgbClr val="292929"/>
              </a:solidFill>
              <a:latin typeface="Georgia"/>
              <a:ea typeface="Georgia"/>
              <a:cs typeface="Georgia"/>
              <a:sym typeface="Georgia"/>
            </a:endParaRPr>
          </a:p>
          <a:p>
            <a:pPr indent="0" lvl="0" marL="0" rtl="0" algn="l">
              <a:spcBef>
                <a:spcPts val="1800"/>
              </a:spcBef>
              <a:spcAft>
                <a:spcPts val="1200"/>
              </a:spcAft>
              <a:buSzPts val="523"/>
              <a:buNone/>
            </a:pPr>
            <a:r>
              <a:t/>
            </a:r>
            <a:endParaRPr sz="135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01225" y="1818600"/>
            <a:ext cx="4045200" cy="150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Tools used</a:t>
            </a:r>
            <a:endParaRPr/>
          </a:p>
        </p:txBody>
      </p:sp>
      <p:pic>
        <p:nvPicPr>
          <p:cNvPr id="88" name="Google Shape;88;p17"/>
          <p:cNvPicPr preferRelativeResize="0"/>
          <p:nvPr/>
        </p:nvPicPr>
        <p:blipFill>
          <a:blip r:embed="rId3">
            <a:alphaModFix/>
          </a:blip>
          <a:stretch>
            <a:fillRect/>
          </a:stretch>
        </p:blipFill>
        <p:spPr>
          <a:xfrm>
            <a:off x="5948663" y="2893225"/>
            <a:ext cx="1649426" cy="1649426"/>
          </a:xfrm>
          <a:prstGeom prst="rect">
            <a:avLst/>
          </a:prstGeom>
          <a:noFill/>
          <a:ln>
            <a:noFill/>
          </a:ln>
        </p:spPr>
      </p:pic>
      <p:pic>
        <p:nvPicPr>
          <p:cNvPr id="89" name="Google Shape;89;p17"/>
          <p:cNvPicPr preferRelativeResize="0"/>
          <p:nvPr/>
        </p:nvPicPr>
        <p:blipFill>
          <a:blip r:embed="rId4">
            <a:alphaModFix/>
          </a:blip>
          <a:stretch>
            <a:fillRect/>
          </a:stretch>
        </p:blipFill>
        <p:spPr>
          <a:xfrm>
            <a:off x="5948675" y="428575"/>
            <a:ext cx="1649424" cy="19119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53625" y="53575"/>
            <a:ext cx="8478600" cy="68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2"/>
                </a:solidFill>
                <a:latin typeface="Times New Roman"/>
                <a:ea typeface="Times New Roman"/>
                <a:cs typeface="Times New Roman"/>
                <a:sym typeface="Times New Roman"/>
              </a:rPr>
              <a:t>Implementation</a:t>
            </a:r>
            <a:endParaRPr>
              <a:solidFill>
                <a:schemeClr val="lt2"/>
              </a:solidFill>
              <a:latin typeface="Times New Roman"/>
              <a:ea typeface="Times New Roman"/>
              <a:cs typeface="Times New Roman"/>
              <a:sym typeface="Times New Roman"/>
            </a:endParaRPr>
          </a:p>
        </p:txBody>
      </p:sp>
      <p:sp>
        <p:nvSpPr>
          <p:cNvPr id="95" name="Google Shape;95;p18"/>
          <p:cNvSpPr txBox="1"/>
          <p:nvPr>
            <p:ph idx="1" type="body"/>
          </p:nvPr>
        </p:nvSpPr>
        <p:spPr>
          <a:xfrm>
            <a:off x="107150" y="739375"/>
            <a:ext cx="8411700" cy="3915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600"/>
              </a:spcBef>
              <a:spcAft>
                <a:spcPts val="0"/>
              </a:spcAft>
              <a:buClr>
                <a:schemeClr val="dk1"/>
              </a:buClr>
              <a:buSzPts val="275"/>
              <a:buFont typeface="Arial"/>
              <a:buNone/>
            </a:pPr>
            <a:r>
              <a:rPr lang="en" sz="7654" u="sng">
                <a:solidFill>
                  <a:schemeClr val="dk2"/>
                </a:solidFill>
                <a:latin typeface="Times New Roman"/>
                <a:ea typeface="Times New Roman"/>
                <a:cs typeface="Times New Roman"/>
                <a:sym typeface="Times New Roman"/>
              </a:rPr>
              <a:t>Modules used:</a:t>
            </a:r>
            <a:endParaRPr sz="7654" u="sng">
              <a:solidFill>
                <a:schemeClr val="dk2"/>
              </a:solidFill>
              <a:latin typeface="Times New Roman"/>
              <a:ea typeface="Times New Roman"/>
              <a:cs typeface="Times New Roman"/>
              <a:sym typeface="Times New Roman"/>
            </a:endParaRPr>
          </a:p>
          <a:p>
            <a:pPr indent="0" lvl="0" marL="0" rtl="0" algn="just">
              <a:spcBef>
                <a:spcPts val="1400"/>
              </a:spcBef>
              <a:spcAft>
                <a:spcPts val="0"/>
              </a:spcAft>
              <a:buClr>
                <a:schemeClr val="dk1"/>
              </a:buClr>
              <a:buSzPts val="275"/>
              <a:buFont typeface="Arial"/>
              <a:buNone/>
            </a:pPr>
            <a:r>
              <a:rPr lang="en" sz="7354">
                <a:latin typeface="Times New Roman"/>
                <a:ea typeface="Times New Roman"/>
                <a:cs typeface="Times New Roman"/>
                <a:sym typeface="Times New Roman"/>
              </a:rPr>
              <a:t>bing-image-loader: </a:t>
            </a:r>
            <a:r>
              <a:rPr lang="en" sz="7354">
                <a:highlight>
                  <a:srgbClr val="FDFDFD"/>
                </a:highlight>
                <a:latin typeface="Times New Roman"/>
                <a:ea typeface="Times New Roman"/>
                <a:cs typeface="Times New Roman"/>
                <a:sym typeface="Times New Roman"/>
              </a:rPr>
              <a:t>Python library to download bulk of images from Bing.com. This package uses an async url, which makes it very fast while downloading.</a:t>
            </a:r>
            <a:endParaRPr sz="7354">
              <a:highlight>
                <a:srgbClr val="FDFDFD"/>
              </a:highlight>
              <a:latin typeface="Times New Roman"/>
              <a:ea typeface="Times New Roman"/>
              <a:cs typeface="Times New Roman"/>
              <a:sym typeface="Times New Roman"/>
            </a:endParaRPr>
          </a:p>
          <a:p>
            <a:pPr indent="0" lvl="0" marL="0" rtl="0" algn="just">
              <a:spcBef>
                <a:spcPts val="1400"/>
              </a:spcBef>
              <a:spcAft>
                <a:spcPts val="0"/>
              </a:spcAft>
              <a:buClr>
                <a:schemeClr val="dk1"/>
              </a:buClr>
              <a:buSzPts val="275"/>
              <a:buFont typeface="Arial"/>
              <a:buNone/>
            </a:pPr>
            <a:r>
              <a:rPr lang="en" sz="7354">
                <a:latin typeface="Times New Roman"/>
                <a:ea typeface="Times New Roman"/>
                <a:cs typeface="Times New Roman"/>
                <a:sym typeface="Times New Roman"/>
              </a:rPr>
              <a:t>matplotlib.pyplot: </a:t>
            </a:r>
            <a:r>
              <a:rPr lang="en" sz="7354">
                <a:highlight>
                  <a:srgbClr val="FFFFFF"/>
                </a:highlight>
                <a:latin typeface="Times New Roman"/>
                <a:ea typeface="Times New Roman"/>
                <a:cs typeface="Times New Roman"/>
                <a:sym typeface="Times New Roman"/>
              </a:rPr>
              <a:t>pyplot is mainly intended for interactive plots and simple cases of programmatic plot generation</a:t>
            </a:r>
            <a:endParaRPr sz="7354">
              <a:highlight>
                <a:srgbClr val="FFFFFF"/>
              </a:highlight>
              <a:latin typeface="Times New Roman"/>
              <a:ea typeface="Times New Roman"/>
              <a:cs typeface="Times New Roman"/>
              <a:sym typeface="Times New Roman"/>
            </a:endParaRPr>
          </a:p>
          <a:p>
            <a:pPr indent="0" lvl="0" marL="0" rtl="0" algn="just">
              <a:spcBef>
                <a:spcPts val="1400"/>
              </a:spcBef>
              <a:spcAft>
                <a:spcPts val="0"/>
              </a:spcAft>
              <a:buClr>
                <a:schemeClr val="dk1"/>
              </a:buClr>
              <a:buSzPts val="275"/>
              <a:buFont typeface="Arial"/>
              <a:buNone/>
            </a:pPr>
            <a:r>
              <a:rPr lang="en" sz="7354">
                <a:latin typeface="Times New Roman"/>
                <a:ea typeface="Times New Roman"/>
                <a:cs typeface="Times New Roman"/>
                <a:sym typeface="Times New Roman"/>
              </a:rPr>
              <a:t>sklearn: os: </a:t>
            </a:r>
            <a:r>
              <a:rPr lang="en" sz="7354">
                <a:highlight>
                  <a:srgbClr val="FFFFFF"/>
                </a:highlight>
                <a:latin typeface="Times New Roman"/>
                <a:ea typeface="Times New Roman"/>
                <a:cs typeface="Times New Roman"/>
                <a:sym typeface="Times New Roman"/>
              </a:rPr>
              <a:t>This module provides a portable way of using operating system dependent functionality.</a:t>
            </a:r>
            <a:endParaRPr sz="7354">
              <a:highlight>
                <a:srgbClr val="FFFFFF"/>
              </a:highlight>
              <a:latin typeface="Times New Roman"/>
              <a:ea typeface="Times New Roman"/>
              <a:cs typeface="Times New Roman"/>
              <a:sym typeface="Times New Roman"/>
            </a:endParaRPr>
          </a:p>
          <a:p>
            <a:pPr indent="0" lvl="0" marL="0" rtl="0" algn="just">
              <a:spcBef>
                <a:spcPts val="1400"/>
              </a:spcBef>
              <a:spcAft>
                <a:spcPts val="0"/>
              </a:spcAft>
              <a:buClr>
                <a:schemeClr val="dk1"/>
              </a:buClr>
              <a:buSzPts val="275"/>
              <a:buFont typeface="Arial"/>
              <a:buNone/>
            </a:pPr>
            <a:r>
              <a:rPr lang="en" sz="7354">
                <a:latin typeface="Times New Roman"/>
                <a:ea typeface="Times New Roman"/>
                <a:cs typeface="Times New Roman"/>
                <a:sym typeface="Times New Roman"/>
              </a:rPr>
              <a:t>skimage.io: </a:t>
            </a:r>
            <a:r>
              <a:rPr lang="en" sz="7354">
                <a:highlight>
                  <a:srgbClr val="FFFFFF"/>
                </a:highlight>
                <a:latin typeface="Times New Roman"/>
                <a:ea typeface="Times New Roman"/>
                <a:cs typeface="Times New Roman"/>
                <a:sym typeface="Times New Roman"/>
              </a:rPr>
              <a:t>Utilities to read and write images in various formats. Concatenate all images in the image collection into an array.</a:t>
            </a:r>
            <a:r>
              <a:rPr lang="en" sz="7354">
                <a:latin typeface="Times New Roman"/>
                <a:ea typeface="Times New Roman"/>
                <a:cs typeface="Times New Roman"/>
                <a:sym typeface="Times New Roman"/>
              </a:rPr>
              <a:t> </a:t>
            </a:r>
            <a:endParaRPr sz="7354">
              <a:latin typeface="Times New Roman"/>
              <a:ea typeface="Times New Roman"/>
              <a:cs typeface="Times New Roman"/>
              <a:sym typeface="Times New Roman"/>
            </a:endParaRPr>
          </a:p>
          <a:p>
            <a:pPr indent="0" lvl="0" marL="0" rtl="0" algn="just">
              <a:spcBef>
                <a:spcPts val="1400"/>
              </a:spcBef>
              <a:spcAft>
                <a:spcPts val="0"/>
              </a:spcAft>
              <a:buClr>
                <a:schemeClr val="dk1"/>
              </a:buClr>
              <a:buSzPts val="275"/>
              <a:buFont typeface="Arial"/>
              <a:buNone/>
            </a:pPr>
            <a:r>
              <a:rPr lang="en" sz="7354">
                <a:latin typeface="Times New Roman"/>
                <a:ea typeface="Times New Roman"/>
                <a:cs typeface="Times New Roman"/>
                <a:sym typeface="Times New Roman"/>
              </a:rPr>
              <a:t>skimage.transform: </a:t>
            </a:r>
            <a:r>
              <a:rPr lang="en" sz="7354">
                <a:highlight>
                  <a:srgbClr val="FFFFFF"/>
                </a:highlight>
                <a:latin typeface="Times New Roman"/>
                <a:ea typeface="Times New Roman"/>
                <a:cs typeface="Times New Roman"/>
                <a:sym typeface="Times New Roman"/>
              </a:rPr>
              <a:t>We can resize images with the skimage. transform. resize() function.</a:t>
            </a:r>
            <a:endParaRPr sz="7354">
              <a:highlight>
                <a:srgbClr val="FFFFFF"/>
              </a:highlight>
              <a:latin typeface="Times New Roman"/>
              <a:ea typeface="Times New Roman"/>
              <a:cs typeface="Times New Roman"/>
              <a:sym typeface="Times New Roman"/>
            </a:endParaRPr>
          </a:p>
          <a:p>
            <a:pPr indent="0" lvl="0" marL="0" rtl="0" algn="just">
              <a:spcBef>
                <a:spcPts val="1400"/>
              </a:spcBef>
              <a:spcAft>
                <a:spcPts val="0"/>
              </a:spcAft>
              <a:buClr>
                <a:schemeClr val="dk1"/>
              </a:buClr>
              <a:buSzPct val="25899"/>
              <a:buFont typeface="Arial"/>
              <a:buNone/>
            </a:pPr>
            <a:r>
              <a:t/>
            </a:r>
            <a:endParaRPr b="1" sz="4247">
              <a:highlight>
                <a:srgbClr val="FFFFFF"/>
              </a:highlight>
              <a:latin typeface="Arial"/>
              <a:ea typeface="Arial"/>
              <a:cs typeface="Arial"/>
              <a:sym typeface="Arial"/>
            </a:endParaRPr>
          </a:p>
          <a:p>
            <a:pPr indent="0" lvl="0" marL="0" rtl="0" algn="l">
              <a:spcBef>
                <a:spcPts val="4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382325"/>
            <a:ext cx="8520600" cy="133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chemeClr val="lt2"/>
                </a:solidFill>
                <a:latin typeface="Times New Roman"/>
                <a:ea typeface="Times New Roman"/>
                <a:cs typeface="Times New Roman"/>
                <a:sym typeface="Times New Roman"/>
              </a:rPr>
              <a:t>Execution</a:t>
            </a:r>
            <a:endParaRPr b="1" u="sng">
              <a:solidFill>
                <a:schemeClr val="lt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36675" y="281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2"/>
                </a:solidFill>
                <a:latin typeface="Times New Roman"/>
                <a:ea typeface="Times New Roman"/>
                <a:cs typeface="Times New Roman"/>
                <a:sym typeface="Times New Roman"/>
              </a:rPr>
              <a:t>Applications</a:t>
            </a:r>
            <a:endParaRPr>
              <a:solidFill>
                <a:schemeClr val="lt2"/>
              </a:solidFill>
              <a:latin typeface="Times New Roman"/>
              <a:ea typeface="Times New Roman"/>
              <a:cs typeface="Times New Roman"/>
              <a:sym typeface="Times New Roman"/>
            </a:endParaRPr>
          </a:p>
        </p:txBody>
      </p:sp>
      <p:sp>
        <p:nvSpPr>
          <p:cNvPr id="106" name="Google Shape;106;p20"/>
          <p:cNvSpPr txBox="1"/>
          <p:nvPr>
            <p:ph idx="1" type="body"/>
          </p:nvPr>
        </p:nvSpPr>
        <p:spPr>
          <a:xfrm>
            <a:off x="150425" y="1297900"/>
            <a:ext cx="8693100" cy="3202800"/>
          </a:xfrm>
          <a:prstGeom prst="rect">
            <a:avLst/>
          </a:prstGeom>
        </p:spPr>
        <p:txBody>
          <a:bodyPr anchorCtr="0" anchor="t" bIns="91425" lIns="91425" spcFirstLastPara="1" rIns="91425" wrap="square" tIns="91425">
            <a:noAutofit/>
          </a:bodyPr>
          <a:lstStyle/>
          <a:p>
            <a:pPr indent="-359013" lvl="1" marL="914400" rtl="0" algn="l">
              <a:lnSpc>
                <a:spcPct val="150000"/>
              </a:lnSpc>
              <a:spcBef>
                <a:spcPts val="0"/>
              </a:spcBef>
              <a:spcAft>
                <a:spcPts val="0"/>
              </a:spcAft>
              <a:buSzPts val="2054"/>
              <a:buFont typeface="Times"/>
              <a:buChar char="◆"/>
            </a:pPr>
            <a:r>
              <a:rPr lang="en" sz="2053">
                <a:latin typeface="Times"/>
                <a:ea typeface="Times"/>
                <a:cs typeface="Times"/>
                <a:sym typeface="Times"/>
              </a:rPr>
              <a:t>Can be improved and made to suggest nutritional value of classified image so that you won’t mess up your diet.</a:t>
            </a:r>
            <a:endParaRPr sz="2053">
              <a:latin typeface="Times"/>
              <a:ea typeface="Times"/>
              <a:cs typeface="Times"/>
              <a:sym typeface="Times"/>
            </a:endParaRPr>
          </a:p>
          <a:p>
            <a:pPr indent="-359013" lvl="1" marL="914400" rtl="0" algn="l">
              <a:lnSpc>
                <a:spcPct val="150000"/>
              </a:lnSpc>
              <a:spcBef>
                <a:spcPts val="0"/>
              </a:spcBef>
              <a:spcAft>
                <a:spcPts val="0"/>
              </a:spcAft>
              <a:buSzPts val="2054"/>
              <a:buFont typeface="Times"/>
              <a:buChar char="◆"/>
            </a:pPr>
            <a:r>
              <a:rPr lang="en" sz="2053">
                <a:latin typeface="Times"/>
                <a:ea typeface="Times"/>
                <a:cs typeface="Times"/>
                <a:sym typeface="Times"/>
              </a:rPr>
              <a:t>Can be implemented for other confusing diets like burger or sandwich, tea or coffee etc.</a:t>
            </a:r>
            <a:endParaRPr sz="2053">
              <a:latin typeface="Times"/>
              <a:ea typeface="Times"/>
              <a:cs typeface="Times"/>
              <a:sym typeface="Times"/>
            </a:endParaRPr>
          </a:p>
          <a:p>
            <a:pPr indent="-359013" lvl="1" marL="914400" rtl="0" algn="l">
              <a:lnSpc>
                <a:spcPct val="150000"/>
              </a:lnSpc>
              <a:spcBef>
                <a:spcPts val="0"/>
              </a:spcBef>
              <a:spcAft>
                <a:spcPts val="0"/>
              </a:spcAft>
              <a:buSzPts val="2054"/>
              <a:buFont typeface="Times"/>
              <a:buChar char="◆"/>
            </a:pPr>
            <a:r>
              <a:rPr lang="en" sz="2053">
                <a:latin typeface="Times"/>
                <a:ea typeface="Times"/>
                <a:cs typeface="Times"/>
                <a:sym typeface="Times"/>
              </a:rPr>
              <a:t>Can be implemented in websites to give captions for the images</a:t>
            </a:r>
            <a:endParaRPr sz="2053">
              <a:latin typeface="Times"/>
              <a:ea typeface="Times"/>
              <a:cs typeface="Times"/>
              <a:sym typeface="Times"/>
            </a:endParaRPr>
          </a:p>
          <a:p>
            <a:pPr indent="-317500" lvl="1" marL="914400" rtl="0" algn="l">
              <a:lnSpc>
                <a:spcPct val="150000"/>
              </a:lnSpc>
              <a:spcBef>
                <a:spcPts val="0"/>
              </a:spcBef>
              <a:spcAft>
                <a:spcPts val="0"/>
              </a:spcAft>
              <a:buSzPts val="1400"/>
              <a:buFont typeface="Times"/>
              <a:buChar char="◆"/>
            </a:pPr>
            <a:r>
              <a:rPr lang="en" sz="2053">
                <a:latin typeface="Times"/>
                <a:ea typeface="Times"/>
                <a:cs typeface="Times"/>
                <a:sym typeface="Times"/>
              </a:rPr>
              <a:t>Can be used by the students to identify or learn about the given input image/object</a:t>
            </a:r>
            <a:r>
              <a:rPr lang="en" sz="1923">
                <a:latin typeface="Times"/>
                <a:ea typeface="Times"/>
                <a:cs typeface="Times"/>
                <a:sym typeface="Times"/>
              </a:rPr>
              <a:t>.</a:t>
            </a:r>
            <a:endParaRPr sz="2303">
              <a:latin typeface="Times"/>
              <a:ea typeface="Times"/>
              <a:cs typeface="Times"/>
              <a:sym typeface="Times"/>
            </a:endParaRPr>
          </a:p>
          <a:p>
            <a:pPr indent="-288925" lvl="0" marL="457200" rtl="0" algn="l">
              <a:spcBef>
                <a:spcPts val="0"/>
              </a:spcBef>
              <a:spcAft>
                <a:spcPts val="0"/>
              </a:spcAft>
              <a:buSzPts val="950"/>
              <a:buFont typeface="Times New Roman"/>
              <a:buChar char="➔"/>
            </a:pPr>
            <a:r>
              <a:t/>
            </a:r>
            <a:endParaRPr sz="95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90250" y="526350"/>
            <a:ext cx="80721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latin typeface="Pacifico"/>
                <a:ea typeface="Pacifico"/>
                <a:cs typeface="Pacifico"/>
                <a:sym typeface="Pacifico"/>
              </a:rPr>
              <a:t>Thank you</a:t>
            </a:r>
            <a:endParaRPr sz="7000">
              <a:latin typeface="Pacifico"/>
              <a:ea typeface="Pacifico"/>
              <a:cs typeface="Pacifico"/>
              <a:sym typeface="Pacific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