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2" r:id="rId4"/>
    <p:sldId id="258" r:id="rId5"/>
    <p:sldId id="259" r:id="rId6"/>
    <p:sldId id="264"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5" d="100"/>
          <a:sy n="115" d="100"/>
        </p:scale>
        <p:origin x="8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19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6596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96978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7156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4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94941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6/5/2023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6551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6/5/2023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7243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B0A250-5CC0-1746-B209-08E8B0DAE6AF}" type="datetimeFigureOut">
              <a:rPr lang="en-US" smtClean="0"/>
              <a:pPr/>
              <a:t>6/5/2023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6372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B0A250-5CC0-1746-B209-08E8B0DAE6AF}" type="datetimeFigureOut">
              <a:rPr lang="en-US" smtClean="0"/>
              <a:t>6/5/2023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ABCAEC-7D34-E549-A96E-FCEDAADBE4B0}" type="slidenum">
              <a:rPr lang="en-US" smtClean="0"/>
              <a:t>‹#›</a:t>
            </a:fld>
            <a:endParaRPr lang="en-US"/>
          </a:p>
        </p:txBody>
      </p:sp>
    </p:spTree>
    <p:extLst>
      <p:ext uri="{BB962C8B-B14F-4D97-AF65-F5344CB8AC3E}">
        <p14:creationId xmlns:p14="http://schemas.microsoft.com/office/powerpoint/2010/main" val="270492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6/5/2023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86461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B0A250-5CC0-1746-B209-08E8B0DAE6AF}" type="datetimeFigureOut">
              <a:rPr lang="en-US" smtClean="0"/>
              <a:pPr/>
              <a:t>6/5/2023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ABCAEC-7D34-E549-A96E-FCEDAADBE4B0}"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13156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RazorMeister/StockMarketUser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9965A831-A6C4-4761-019A-4FE15D55467D}"/>
              </a:ext>
            </a:extLst>
          </p:cNvPr>
          <p:cNvPicPr>
            <a:picLocks noChangeAspect="1"/>
          </p:cNvPicPr>
          <p:nvPr/>
        </p:nvPicPr>
        <p:blipFill rotWithShape="1">
          <a:blip r:embed="rId2">
            <a:duotone>
              <a:schemeClr val="bg2">
                <a:shade val="45000"/>
                <a:satMod val="135000"/>
              </a:schemeClr>
              <a:prstClr val="white"/>
            </a:duotone>
            <a:alphaModFix amt="35000"/>
          </a:blip>
          <a:srcRect l="19699" r="74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39D1747E-AE87-6B0A-20D0-4300B4C5CEE5}"/>
              </a:ext>
            </a:extLst>
          </p:cNvPr>
          <p:cNvSpPr>
            <a:spLocks noGrp="1"/>
          </p:cNvSpPr>
          <p:nvPr>
            <p:ph type="ctrTitle"/>
          </p:nvPr>
        </p:nvSpPr>
        <p:spPr>
          <a:xfrm>
            <a:off x="1097280" y="758952"/>
            <a:ext cx="10058400" cy="3239466"/>
          </a:xfrm>
        </p:spPr>
        <p:txBody>
          <a:bodyPr>
            <a:normAutofit/>
          </a:bodyPr>
          <a:lstStyle/>
          <a:p>
            <a:pPr algn="ctr"/>
            <a:r>
              <a:rPr lang="pl-PL" dirty="0"/>
              <a:t>Stock Market Project</a:t>
            </a:r>
            <a:br>
              <a:rPr lang="pl-PL" dirty="0"/>
            </a:br>
            <a:r>
              <a:rPr lang="pl-PL" sz="4000" dirty="0"/>
              <a:t>Moduł użytkowników i autoryzacji</a:t>
            </a:r>
            <a:endParaRPr lang="pl-PL" dirty="0"/>
          </a:p>
        </p:txBody>
      </p:sp>
      <p:cxnSp>
        <p:nvCxnSpPr>
          <p:cNvPr id="6"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6" descr="Upward trend">
            <a:extLst>
              <a:ext uri="{FF2B5EF4-FFF2-40B4-BE49-F238E27FC236}">
                <a16:creationId xmlns:a16="http://schemas.microsoft.com/office/drawing/2014/main" id="{51405DFB-BD78-AE85-0D43-F89285420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5500" y="256325"/>
            <a:ext cx="1839836" cy="1839836"/>
          </a:xfrm>
          <a:prstGeom prst="rect">
            <a:avLst/>
          </a:prstGeom>
        </p:spPr>
      </p:pic>
      <p:sp>
        <p:nvSpPr>
          <p:cNvPr id="10" name="TextBox 9">
            <a:extLst>
              <a:ext uri="{FF2B5EF4-FFF2-40B4-BE49-F238E27FC236}">
                <a16:creationId xmlns:a16="http://schemas.microsoft.com/office/drawing/2014/main" id="{A6ADB618-63DD-1D1A-EC1D-B1CCE11610E7}"/>
              </a:ext>
            </a:extLst>
          </p:cNvPr>
          <p:cNvSpPr txBox="1"/>
          <p:nvPr/>
        </p:nvSpPr>
        <p:spPr>
          <a:xfrm>
            <a:off x="0" y="4856480"/>
            <a:ext cx="12191980" cy="369332"/>
          </a:xfrm>
          <a:prstGeom prst="rect">
            <a:avLst/>
          </a:prstGeom>
          <a:noFill/>
        </p:spPr>
        <p:txBody>
          <a:bodyPr wrap="square" rtlCol="0">
            <a:spAutoFit/>
          </a:bodyPr>
          <a:lstStyle/>
          <a:p>
            <a:pPr algn="ctr"/>
            <a:r>
              <a:rPr lang="pl-PL" dirty="0"/>
              <a:t>Tymoteusz Bartnik, Maciej Płoński, Marcin Słaby</a:t>
            </a:r>
          </a:p>
        </p:txBody>
      </p:sp>
    </p:spTree>
    <p:extLst>
      <p:ext uri="{BB962C8B-B14F-4D97-AF65-F5344CB8AC3E}">
        <p14:creationId xmlns:p14="http://schemas.microsoft.com/office/powerpoint/2010/main" val="242561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FA0-77CD-F8F1-6733-E8B59F7D4761}"/>
              </a:ext>
            </a:extLst>
          </p:cNvPr>
          <p:cNvSpPr>
            <a:spLocks noGrp="1"/>
          </p:cNvSpPr>
          <p:nvPr>
            <p:ph type="title"/>
          </p:nvPr>
        </p:nvSpPr>
        <p:spPr/>
        <p:txBody>
          <a:bodyPr/>
          <a:lstStyle/>
          <a:p>
            <a:r>
              <a:rPr lang="pl-PL" dirty="0"/>
              <a:t>Opis technologii</a:t>
            </a:r>
          </a:p>
        </p:txBody>
      </p:sp>
      <p:sp>
        <p:nvSpPr>
          <p:cNvPr id="3" name="Content Placeholder 2">
            <a:extLst>
              <a:ext uri="{FF2B5EF4-FFF2-40B4-BE49-F238E27FC236}">
                <a16:creationId xmlns:a16="http://schemas.microsoft.com/office/drawing/2014/main" id="{2E06664F-BF53-DEE1-B8CB-605C9AA070A2}"/>
              </a:ext>
            </a:extLst>
          </p:cNvPr>
          <p:cNvSpPr>
            <a:spLocks noGrp="1"/>
          </p:cNvSpPr>
          <p:nvPr>
            <p:ph idx="1"/>
          </p:nvPr>
        </p:nvSpPr>
        <p:spPr>
          <a:xfrm>
            <a:off x="1097280" y="1845734"/>
            <a:ext cx="6199001" cy="4023360"/>
          </a:xfrm>
        </p:spPr>
        <p:txBody>
          <a:bodyPr/>
          <a:lstStyle/>
          <a:p>
            <a:r>
              <a:rPr lang="pl-PL" sz="1800" dirty="0"/>
              <a:t>Moduł zarządzania użytkownikami został zaimplementowany jako API działające w standardzie REST. Do utworzenia systemu zostały użyte min. technologie: </a:t>
            </a:r>
            <a:r>
              <a:rPr lang="pl-PL" sz="1800" dirty="0" err="1"/>
              <a:t>NestJs</a:t>
            </a:r>
            <a:r>
              <a:rPr lang="pl-PL" sz="1800" dirty="0"/>
              <a:t>, </a:t>
            </a:r>
            <a:r>
              <a:rPr lang="pl-PL" sz="1800" dirty="0" err="1"/>
              <a:t>Typeorm</a:t>
            </a:r>
            <a:r>
              <a:rPr lang="pl-PL" sz="1800" dirty="0"/>
              <a:t>.</a:t>
            </a:r>
          </a:p>
          <a:p>
            <a:r>
              <a:rPr lang="pl-PL" sz="1800" dirty="0"/>
              <a:t>* </a:t>
            </a:r>
            <a:r>
              <a:rPr lang="pl-PL" sz="1800" dirty="0" err="1"/>
              <a:t>NestJs</a:t>
            </a:r>
            <a:r>
              <a:rPr lang="pl-PL" sz="1800" dirty="0"/>
              <a:t> - </a:t>
            </a:r>
            <a:r>
              <a:rPr lang="pl-PL" sz="1800" dirty="0" err="1"/>
              <a:t>framework</a:t>
            </a:r>
            <a:r>
              <a:rPr lang="pl-PL" sz="1800" dirty="0"/>
              <a:t> dla platformy Node.js, który umożliwia tworzenie skalowalnych i modułowych aplikacji serwerowych, korzystając z języka </a:t>
            </a:r>
            <a:r>
              <a:rPr lang="pl-PL" sz="1800" dirty="0" err="1"/>
              <a:t>TypeScript</a:t>
            </a:r>
            <a:r>
              <a:rPr lang="pl-PL" sz="1800" dirty="0"/>
              <a:t> i wzorca architektonicznego </a:t>
            </a:r>
            <a:r>
              <a:rPr lang="pl-PL" sz="1800" dirty="0" err="1"/>
              <a:t>Dependency</a:t>
            </a:r>
            <a:r>
              <a:rPr lang="pl-PL" sz="1800" dirty="0"/>
              <a:t> </a:t>
            </a:r>
            <a:r>
              <a:rPr lang="pl-PL" sz="1800" dirty="0" err="1"/>
              <a:t>Injection</a:t>
            </a:r>
            <a:r>
              <a:rPr lang="pl-PL" sz="1800" dirty="0"/>
              <a:t>.</a:t>
            </a:r>
          </a:p>
          <a:p>
            <a:r>
              <a:rPr lang="pl-PL" sz="1800" dirty="0"/>
              <a:t>* </a:t>
            </a:r>
            <a:r>
              <a:rPr lang="pl-PL" sz="1800" dirty="0" err="1"/>
              <a:t>Typeorm</a:t>
            </a:r>
            <a:r>
              <a:rPr lang="pl-PL" sz="1800" dirty="0"/>
              <a:t> - biblioteka ORM (Object-</a:t>
            </a:r>
            <a:r>
              <a:rPr lang="pl-PL" sz="1800" dirty="0" err="1"/>
              <a:t>Relational</a:t>
            </a:r>
            <a:r>
              <a:rPr lang="pl-PL" sz="1800" dirty="0"/>
              <a:t> </a:t>
            </a:r>
            <a:r>
              <a:rPr lang="pl-PL" sz="1800" dirty="0" err="1"/>
              <a:t>Mapping</a:t>
            </a:r>
            <a:r>
              <a:rPr lang="pl-PL" sz="1800" dirty="0"/>
              <a:t>) dla języka </a:t>
            </a:r>
            <a:r>
              <a:rPr lang="pl-PL" sz="1800" dirty="0" err="1"/>
              <a:t>TypeScript</a:t>
            </a:r>
            <a:r>
              <a:rPr lang="pl-PL" sz="1800" dirty="0"/>
              <a:t> i JavaScript, która umożliwia programistom mapowanie obiektowo-relacyjne, czyli manipulację danymi w bazach danych za pomocą obiektów i klas, zamiast bezpośrednio korzystać z języka SQL.</a:t>
            </a:r>
          </a:p>
        </p:txBody>
      </p:sp>
      <p:pic>
        <p:nvPicPr>
          <p:cNvPr id="5" name="Picture 4" descr="A picture containing graphics, clipart, logo, font&#10;&#10;Description automatically generated">
            <a:extLst>
              <a:ext uri="{FF2B5EF4-FFF2-40B4-BE49-F238E27FC236}">
                <a16:creationId xmlns:a16="http://schemas.microsoft.com/office/drawing/2014/main" id="{C914DED2-B8BD-402D-F30E-13E32711E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200" y="1915160"/>
            <a:ext cx="2443480" cy="1221740"/>
          </a:xfrm>
          <a:prstGeom prst="rect">
            <a:avLst/>
          </a:prstGeom>
        </p:spPr>
      </p:pic>
      <p:pic>
        <p:nvPicPr>
          <p:cNvPr id="7" name="Picture 6" descr="A picture containing text, logo, font, graphics&#10;&#10;Description automatically generated">
            <a:extLst>
              <a:ext uri="{FF2B5EF4-FFF2-40B4-BE49-F238E27FC236}">
                <a16:creationId xmlns:a16="http://schemas.microsoft.com/office/drawing/2014/main" id="{3A55D747-4BB5-FF8C-97EB-E507E67AA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6615" y="3314700"/>
            <a:ext cx="2065866" cy="1047440"/>
          </a:xfrm>
          <a:prstGeom prst="rect">
            <a:avLst/>
          </a:prstGeom>
        </p:spPr>
      </p:pic>
      <p:pic>
        <p:nvPicPr>
          <p:cNvPr id="9" name="Picture 8" descr="A blue text on a black background&#10;&#10;Description automatically generated with medium confidence">
            <a:extLst>
              <a:ext uri="{FF2B5EF4-FFF2-40B4-BE49-F238E27FC236}">
                <a16:creationId xmlns:a16="http://schemas.microsoft.com/office/drawing/2014/main" id="{B1088143-C1FB-0C5C-3C60-ED1C4CF6F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563" y="4766523"/>
            <a:ext cx="2153918" cy="649541"/>
          </a:xfrm>
          <a:prstGeom prst="rect">
            <a:avLst/>
          </a:prstGeom>
        </p:spPr>
      </p:pic>
    </p:spTree>
    <p:extLst>
      <p:ext uri="{BB962C8B-B14F-4D97-AF65-F5344CB8AC3E}">
        <p14:creationId xmlns:p14="http://schemas.microsoft.com/office/powerpoint/2010/main" val="424156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FA0-77CD-F8F1-6733-E8B59F7D4761}"/>
              </a:ext>
            </a:extLst>
          </p:cNvPr>
          <p:cNvSpPr>
            <a:spLocks noGrp="1"/>
          </p:cNvSpPr>
          <p:nvPr>
            <p:ph type="title"/>
          </p:nvPr>
        </p:nvSpPr>
        <p:spPr/>
        <p:txBody>
          <a:bodyPr/>
          <a:lstStyle/>
          <a:p>
            <a:r>
              <a:rPr lang="pl-PL" dirty="0"/>
              <a:t>Repozytorium kodu</a:t>
            </a:r>
          </a:p>
        </p:txBody>
      </p:sp>
      <p:sp>
        <p:nvSpPr>
          <p:cNvPr id="3" name="Content Placeholder 2">
            <a:extLst>
              <a:ext uri="{FF2B5EF4-FFF2-40B4-BE49-F238E27FC236}">
                <a16:creationId xmlns:a16="http://schemas.microsoft.com/office/drawing/2014/main" id="{2E06664F-BF53-DEE1-B8CB-605C9AA070A2}"/>
              </a:ext>
            </a:extLst>
          </p:cNvPr>
          <p:cNvSpPr>
            <a:spLocks noGrp="1"/>
          </p:cNvSpPr>
          <p:nvPr>
            <p:ph idx="1"/>
          </p:nvPr>
        </p:nvSpPr>
        <p:spPr>
          <a:xfrm>
            <a:off x="1097280" y="1845734"/>
            <a:ext cx="6199001" cy="3836158"/>
          </a:xfrm>
        </p:spPr>
        <p:txBody>
          <a:bodyPr/>
          <a:lstStyle/>
          <a:p>
            <a:r>
              <a:rPr lang="pl-PL" sz="1800" dirty="0"/>
              <a:t>Moduł został udostępniony w repozytorium kodu – platformie </a:t>
            </a:r>
            <a:r>
              <a:rPr lang="pl-PL" sz="1800" dirty="0" err="1"/>
              <a:t>Github</a:t>
            </a:r>
            <a:r>
              <a:rPr lang="pl-PL" sz="1800" dirty="0"/>
              <a:t>.</a:t>
            </a:r>
          </a:p>
          <a:p>
            <a:r>
              <a:rPr lang="pl-PL" sz="1800" dirty="0"/>
              <a:t>GitHub to platforma internetowa oparta na systemie kontroli wersji Git, która umożliwia programistom przechowywanie, zarządzanie i udostępnianie kodu źródłowego swoich projektów. Użytkownicy mogą tworzyć repozytoria, dodawać pliki, śledzić zmiany, proponować i oceniać zmiany innych programistów za pomocą funkcji takich jak </a:t>
            </a:r>
            <a:r>
              <a:rPr lang="pl-PL" sz="1800" dirty="0" err="1"/>
              <a:t>pull</a:t>
            </a:r>
            <a:r>
              <a:rPr lang="pl-PL" sz="1800" dirty="0"/>
              <a:t> </a:t>
            </a:r>
            <a:r>
              <a:rPr lang="pl-PL" sz="1800" dirty="0" err="1"/>
              <a:t>requesty</a:t>
            </a:r>
            <a:r>
              <a:rPr lang="pl-PL" sz="1800" dirty="0"/>
              <a:t>. GitHub jest również społecznościową platformą, umożliwiającą kolaborację, dyskusje i recenzje kodu między programistami z całego świata.</a:t>
            </a:r>
          </a:p>
          <a:p>
            <a:endParaRPr lang="pl-PL" sz="1800" dirty="0"/>
          </a:p>
          <a:p>
            <a:r>
              <a:rPr lang="pl-PL" sz="1800" dirty="0">
                <a:hlinkClick r:id="rId2"/>
              </a:rPr>
              <a:t>https://github.com/RazorMeister/StockMarketUsers</a:t>
            </a:r>
            <a:endParaRPr lang="pl-PL" sz="1800" dirty="0"/>
          </a:p>
        </p:txBody>
      </p:sp>
      <p:pic>
        <p:nvPicPr>
          <p:cNvPr id="6" name="Picture 5" descr="A close up of a logo&#10;&#10;Description automatically generated with low confidence">
            <a:extLst>
              <a:ext uri="{FF2B5EF4-FFF2-40B4-BE49-F238E27FC236}">
                <a16:creationId xmlns:a16="http://schemas.microsoft.com/office/drawing/2014/main" id="{4AC1370C-A550-7640-8512-2460F4716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039" y="2140004"/>
            <a:ext cx="2451946" cy="1024836"/>
          </a:xfrm>
          <a:prstGeom prst="rect">
            <a:avLst/>
          </a:prstGeom>
        </p:spPr>
      </p:pic>
      <p:pic>
        <p:nvPicPr>
          <p:cNvPr id="10" name="Picture 9" descr="A picture containing font, logo, graphics, text&#10;&#10;Description automatically generated">
            <a:extLst>
              <a:ext uri="{FF2B5EF4-FFF2-40B4-BE49-F238E27FC236}">
                <a16:creationId xmlns:a16="http://schemas.microsoft.com/office/drawing/2014/main" id="{CFDF9B2F-B394-4B4B-DC48-2D5C7D988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7301" y="3164840"/>
            <a:ext cx="2829983" cy="1572213"/>
          </a:xfrm>
          <a:prstGeom prst="rect">
            <a:avLst/>
          </a:prstGeom>
        </p:spPr>
      </p:pic>
    </p:spTree>
    <p:extLst>
      <p:ext uri="{BB962C8B-B14F-4D97-AF65-F5344CB8AC3E}">
        <p14:creationId xmlns:p14="http://schemas.microsoft.com/office/powerpoint/2010/main" val="9484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415F-4BD5-2101-2BE3-33664263EB8C}"/>
              </a:ext>
            </a:extLst>
          </p:cNvPr>
          <p:cNvSpPr>
            <a:spLocks noGrp="1"/>
          </p:cNvSpPr>
          <p:nvPr>
            <p:ph type="title"/>
          </p:nvPr>
        </p:nvSpPr>
        <p:spPr/>
        <p:txBody>
          <a:bodyPr/>
          <a:lstStyle/>
          <a:p>
            <a:r>
              <a:rPr lang="pl-PL" dirty="0"/>
              <a:t>Uwierzytelnianie użytkowników</a:t>
            </a:r>
          </a:p>
        </p:txBody>
      </p:sp>
      <p:pic>
        <p:nvPicPr>
          <p:cNvPr id="5" name="Content Placeholder 4" descr="A picture containing text, diagram, screenshot, line&#10;&#10;Description automatically generated">
            <a:extLst>
              <a:ext uri="{FF2B5EF4-FFF2-40B4-BE49-F238E27FC236}">
                <a16:creationId xmlns:a16="http://schemas.microsoft.com/office/drawing/2014/main" id="{10C1DF01-5967-BE05-DF01-5B8222844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586" y="2180273"/>
            <a:ext cx="5191125" cy="3476625"/>
          </a:xfrm>
        </p:spPr>
      </p:pic>
      <p:sp>
        <p:nvSpPr>
          <p:cNvPr id="6" name="TextBox 5">
            <a:extLst>
              <a:ext uri="{FF2B5EF4-FFF2-40B4-BE49-F238E27FC236}">
                <a16:creationId xmlns:a16="http://schemas.microsoft.com/office/drawing/2014/main" id="{9AD27698-432F-74DF-68E7-9BB8F0C9A16C}"/>
              </a:ext>
            </a:extLst>
          </p:cNvPr>
          <p:cNvSpPr txBox="1"/>
          <p:nvPr/>
        </p:nvSpPr>
        <p:spPr>
          <a:xfrm>
            <a:off x="7098453" y="2180273"/>
            <a:ext cx="4592320" cy="3416320"/>
          </a:xfrm>
          <a:prstGeom prst="rect">
            <a:avLst/>
          </a:prstGeom>
          <a:noFill/>
        </p:spPr>
        <p:txBody>
          <a:bodyPr wrap="square" rtlCol="0">
            <a:spAutoFit/>
          </a:bodyPr>
          <a:lstStyle/>
          <a:p>
            <a:r>
              <a:rPr lang="pl-PL" dirty="0"/>
              <a:t>Uwierzytelnianie użytkowników przez JWT (JSON Web </a:t>
            </a:r>
            <a:r>
              <a:rPr lang="pl-PL" dirty="0" err="1"/>
              <a:t>Token</a:t>
            </a:r>
            <a:r>
              <a:rPr lang="pl-PL" dirty="0"/>
              <a:t>) polega na generowaniu </a:t>
            </a:r>
            <a:r>
              <a:rPr lang="pl-PL" dirty="0" err="1"/>
              <a:t>tokena</a:t>
            </a:r>
            <a:r>
              <a:rPr lang="pl-PL" dirty="0"/>
              <a:t>, który zawiera informacje uwierzytelniające, takie jak identyfikator użytkownika i uprawnienia. Ten </a:t>
            </a:r>
            <a:r>
              <a:rPr lang="pl-PL" dirty="0" err="1"/>
              <a:t>token</a:t>
            </a:r>
            <a:r>
              <a:rPr lang="pl-PL" dirty="0"/>
              <a:t> jest następnie przesyłany do klienta i używany w każdym żądaniu, aby potwierdzić tożsamość użytkownika, odczytując i weryfikując zawarte w nim informacje. Dzięki temu podejściu, serwer nie musi przechowywać stanu sesji, co umożliwia skalowalność i bezstanowość aplikacji.</a:t>
            </a:r>
          </a:p>
        </p:txBody>
      </p:sp>
    </p:spTree>
    <p:extLst>
      <p:ext uri="{BB962C8B-B14F-4D97-AF65-F5344CB8AC3E}">
        <p14:creationId xmlns:p14="http://schemas.microsoft.com/office/powerpoint/2010/main" val="81099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2D22-D364-96DF-AFCE-78BA51CB76E7}"/>
              </a:ext>
            </a:extLst>
          </p:cNvPr>
          <p:cNvSpPr>
            <a:spLocks noGrp="1"/>
          </p:cNvSpPr>
          <p:nvPr>
            <p:ph type="title"/>
          </p:nvPr>
        </p:nvSpPr>
        <p:spPr/>
        <p:txBody>
          <a:bodyPr/>
          <a:lstStyle/>
          <a:p>
            <a:r>
              <a:rPr lang="pl-PL" dirty="0"/>
              <a:t>Dokumentacja API</a:t>
            </a:r>
          </a:p>
        </p:txBody>
      </p:sp>
      <p:pic>
        <p:nvPicPr>
          <p:cNvPr id="5" name="Content Placeholder 4">
            <a:extLst>
              <a:ext uri="{FF2B5EF4-FFF2-40B4-BE49-F238E27FC236}">
                <a16:creationId xmlns:a16="http://schemas.microsoft.com/office/drawing/2014/main" id="{2745A986-FD98-745A-E579-6E6C92C2BACD}"/>
              </a:ext>
            </a:extLst>
          </p:cNvPr>
          <p:cNvPicPr>
            <a:picLocks noGrp="1" noChangeAspect="1"/>
          </p:cNvPicPr>
          <p:nvPr>
            <p:ph idx="1"/>
          </p:nvPr>
        </p:nvPicPr>
        <p:blipFill>
          <a:blip r:embed="rId2"/>
          <a:stretch>
            <a:fillRect/>
          </a:stretch>
        </p:blipFill>
        <p:spPr>
          <a:xfrm>
            <a:off x="1096963" y="2306848"/>
            <a:ext cx="4999037" cy="3101555"/>
          </a:xfrm>
        </p:spPr>
      </p:pic>
      <p:sp>
        <p:nvSpPr>
          <p:cNvPr id="6" name="TextBox 5">
            <a:extLst>
              <a:ext uri="{FF2B5EF4-FFF2-40B4-BE49-F238E27FC236}">
                <a16:creationId xmlns:a16="http://schemas.microsoft.com/office/drawing/2014/main" id="{C608F871-8172-BF84-9226-92610FCEB3D4}"/>
              </a:ext>
            </a:extLst>
          </p:cNvPr>
          <p:cNvSpPr txBox="1"/>
          <p:nvPr/>
        </p:nvSpPr>
        <p:spPr>
          <a:xfrm>
            <a:off x="7044267" y="2241973"/>
            <a:ext cx="4619413" cy="3416320"/>
          </a:xfrm>
          <a:prstGeom prst="rect">
            <a:avLst/>
          </a:prstGeom>
          <a:noFill/>
        </p:spPr>
        <p:txBody>
          <a:bodyPr wrap="square" rtlCol="0">
            <a:spAutoFit/>
          </a:bodyPr>
          <a:lstStyle/>
          <a:p>
            <a:r>
              <a:rPr lang="pl-PL" dirty="0"/>
              <a:t>W projekcie został wykorzystany </a:t>
            </a:r>
            <a:r>
              <a:rPr lang="pl-PL" dirty="0" err="1"/>
              <a:t>Swagger</a:t>
            </a:r>
            <a:r>
              <a:rPr lang="pl-PL" dirty="0"/>
              <a:t> do automatycznego generowania kompleksowej dokumentacji REST API. </a:t>
            </a:r>
            <a:r>
              <a:rPr lang="pl-PL" dirty="0" err="1"/>
              <a:t>Swagger</a:t>
            </a:r>
            <a:r>
              <a:rPr lang="pl-PL" dirty="0"/>
              <a:t> umożliwił opisanie struktury, parametrów i odpowiedzi API w czytelny sposób, co znacznie ułatwiło zrozumienie i korzystanie z dostępnych </a:t>
            </a:r>
            <a:r>
              <a:rPr lang="pl-PL" dirty="0" err="1"/>
              <a:t>endpointów</a:t>
            </a:r>
            <a:r>
              <a:rPr lang="pl-PL" dirty="0"/>
              <a:t>. Dzięki temu narzędziu, można szybko znaleźć potrzebne informacje, przetestować API bezpośrednio z dokumentacji oraz wygenerować kod klienta dla różnych języków programowania, co przyspiesza integrację z API.</a:t>
            </a:r>
          </a:p>
        </p:txBody>
      </p:sp>
    </p:spTree>
    <p:extLst>
      <p:ext uri="{BB962C8B-B14F-4D97-AF65-F5344CB8AC3E}">
        <p14:creationId xmlns:p14="http://schemas.microsoft.com/office/powerpoint/2010/main" val="10826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FA0-77CD-F8F1-6733-E8B59F7D4761}"/>
              </a:ext>
            </a:extLst>
          </p:cNvPr>
          <p:cNvSpPr>
            <a:spLocks noGrp="1"/>
          </p:cNvSpPr>
          <p:nvPr>
            <p:ph type="title"/>
          </p:nvPr>
        </p:nvSpPr>
        <p:spPr/>
        <p:txBody>
          <a:bodyPr/>
          <a:lstStyle/>
          <a:p>
            <a:r>
              <a:rPr lang="pl-PL" dirty="0"/>
              <a:t>Zmiana założeń względem pierwotnego projektu</a:t>
            </a:r>
          </a:p>
        </p:txBody>
      </p:sp>
      <p:sp>
        <p:nvSpPr>
          <p:cNvPr id="3" name="Content Placeholder 2">
            <a:extLst>
              <a:ext uri="{FF2B5EF4-FFF2-40B4-BE49-F238E27FC236}">
                <a16:creationId xmlns:a16="http://schemas.microsoft.com/office/drawing/2014/main" id="{2E06664F-BF53-DEE1-B8CB-605C9AA070A2}"/>
              </a:ext>
            </a:extLst>
          </p:cNvPr>
          <p:cNvSpPr>
            <a:spLocks noGrp="1"/>
          </p:cNvSpPr>
          <p:nvPr>
            <p:ph idx="1"/>
          </p:nvPr>
        </p:nvSpPr>
        <p:spPr>
          <a:xfrm>
            <a:off x="1097281" y="1845734"/>
            <a:ext cx="5608320" cy="3836158"/>
          </a:xfrm>
        </p:spPr>
        <p:txBody>
          <a:bodyPr/>
          <a:lstStyle/>
          <a:p>
            <a:r>
              <a:rPr lang="pl-PL" sz="1800" dirty="0"/>
              <a:t>W pierwszym zamyśle tworzenia aplikacji było wykorzystanie </a:t>
            </a:r>
            <a:r>
              <a:rPr lang="pl-PL" sz="1800" dirty="0" err="1"/>
              <a:t>frameworku</a:t>
            </a:r>
            <a:r>
              <a:rPr lang="pl-PL" sz="1800" dirty="0"/>
              <a:t> express.js dla </a:t>
            </a:r>
            <a:r>
              <a:rPr lang="pl-PL" sz="1800" dirty="0" err="1"/>
              <a:t>nodejs</a:t>
            </a:r>
            <a:r>
              <a:rPr lang="pl-PL" sz="1800" dirty="0"/>
              <a:t>. Jednak po namyśle i weryfikacji wszystkich za i przeciw postanowiliśmy użyć </a:t>
            </a:r>
            <a:r>
              <a:rPr lang="pl-PL" sz="1800" dirty="0" err="1"/>
              <a:t>frameworka</a:t>
            </a:r>
            <a:r>
              <a:rPr lang="pl-PL" sz="1800" dirty="0"/>
              <a:t> </a:t>
            </a:r>
            <a:r>
              <a:rPr lang="pl-PL" sz="1800" dirty="0" err="1"/>
              <a:t>NestJs</a:t>
            </a:r>
            <a:r>
              <a:rPr lang="pl-PL" sz="1800" dirty="0"/>
              <a:t>, ponieważ rozwiązania w nim zastosowane dają nam większą elastyczność tworzenia kodu oraz manipulacji/dostosowania środowiska pod potrzeby klienta. Finalnie zrezygnowaliśmy z użycia dokumentowej bazy danych jaką jest </a:t>
            </a:r>
            <a:r>
              <a:rPr lang="pl-PL" sz="1800" dirty="0" err="1"/>
              <a:t>mongo</a:t>
            </a:r>
            <a:r>
              <a:rPr lang="pl-PL" sz="1800" dirty="0"/>
              <a:t> i zamieniliśmy ją na rozwiązanie relacyjne wykorzystujące </a:t>
            </a:r>
            <a:r>
              <a:rPr lang="pl-PL" sz="1800" dirty="0" err="1"/>
              <a:t>sql</a:t>
            </a:r>
            <a:r>
              <a:rPr lang="pl-PL" sz="1800" dirty="0"/>
              <a:t>. Zabieg ten pozwala nam na łatwiejsze budowanie architektury oraz całego modelu bazy danych. Wykorzystanie relacyjnej bazy danych jest zabiegiem celowym, mającym na celu przygotowaniem się na rozwój modułu oraz dostosowanie do bardziej zaawansowanej struktury bazodanowej.</a:t>
            </a:r>
          </a:p>
        </p:txBody>
      </p:sp>
      <p:pic>
        <p:nvPicPr>
          <p:cNvPr id="5" name="Picture 4" descr="A yellow square with black text&#10;&#10;Description automatically generated with low confidence">
            <a:extLst>
              <a:ext uri="{FF2B5EF4-FFF2-40B4-BE49-F238E27FC236}">
                <a16:creationId xmlns:a16="http://schemas.microsoft.com/office/drawing/2014/main" id="{4E2B0E5A-E319-BD54-A775-154976A45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863" y="2289809"/>
            <a:ext cx="1817813" cy="824779"/>
          </a:xfrm>
          <a:prstGeom prst="rect">
            <a:avLst/>
          </a:prstGeom>
        </p:spPr>
      </p:pic>
      <p:pic>
        <p:nvPicPr>
          <p:cNvPr id="8" name="Picture 7" descr="A picture containing graphics, clipart, logo, font&#10;&#10;Description automatically generated">
            <a:extLst>
              <a:ext uri="{FF2B5EF4-FFF2-40B4-BE49-F238E27FC236}">
                <a16:creationId xmlns:a16="http://schemas.microsoft.com/office/drawing/2014/main" id="{9192D91D-494B-E7A7-8677-0BCD2BB1C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21" y="2311483"/>
            <a:ext cx="1489159" cy="744580"/>
          </a:xfrm>
          <a:prstGeom prst="rect">
            <a:avLst/>
          </a:prstGeom>
        </p:spPr>
      </p:pic>
      <p:pic>
        <p:nvPicPr>
          <p:cNvPr id="11" name="Picture 10" descr="A dolphin and text on a black background&#10;&#10;Description automatically generated with low confidence">
            <a:extLst>
              <a:ext uri="{FF2B5EF4-FFF2-40B4-BE49-F238E27FC236}">
                <a16:creationId xmlns:a16="http://schemas.microsoft.com/office/drawing/2014/main" id="{AF8DE7DB-5912-E5DB-DEE7-57D6F35CB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0854" y="3630186"/>
            <a:ext cx="1214826" cy="759509"/>
          </a:xfrm>
          <a:prstGeom prst="rect">
            <a:avLst/>
          </a:prstGeom>
        </p:spPr>
      </p:pic>
      <p:pic>
        <p:nvPicPr>
          <p:cNvPr id="13" name="Picture 12" descr="A close-up of a logo&#10;&#10;Description automatically generated with medium confidence">
            <a:extLst>
              <a:ext uri="{FF2B5EF4-FFF2-40B4-BE49-F238E27FC236}">
                <a16:creationId xmlns:a16="http://schemas.microsoft.com/office/drawing/2014/main" id="{9135BE16-B201-D262-D103-4CC12B90E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863" y="3610592"/>
            <a:ext cx="1526860" cy="954288"/>
          </a:xfrm>
          <a:prstGeom prst="rect">
            <a:avLst/>
          </a:prstGeom>
        </p:spPr>
      </p:pic>
      <p:sp>
        <p:nvSpPr>
          <p:cNvPr id="14" name="Arrow: Right 13">
            <a:extLst>
              <a:ext uri="{FF2B5EF4-FFF2-40B4-BE49-F238E27FC236}">
                <a16:creationId xmlns:a16="http://schemas.microsoft.com/office/drawing/2014/main" id="{E00E2DAD-2070-88ED-3542-347495FB22ED}"/>
              </a:ext>
            </a:extLst>
          </p:cNvPr>
          <p:cNvSpPr/>
          <p:nvPr/>
        </p:nvSpPr>
        <p:spPr>
          <a:xfrm>
            <a:off x="8729676" y="2501213"/>
            <a:ext cx="804397" cy="398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Arrow: Right 14">
            <a:extLst>
              <a:ext uri="{FF2B5EF4-FFF2-40B4-BE49-F238E27FC236}">
                <a16:creationId xmlns:a16="http://schemas.microsoft.com/office/drawing/2014/main" id="{818B4D09-0E15-0CB9-9C14-BED7469F2FC7}"/>
              </a:ext>
            </a:extLst>
          </p:cNvPr>
          <p:cNvSpPr/>
          <p:nvPr/>
        </p:nvSpPr>
        <p:spPr>
          <a:xfrm>
            <a:off x="8729676" y="3958348"/>
            <a:ext cx="804397" cy="398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43162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03C3D06B-C925-7913-DCCB-835183836A05}"/>
              </a:ext>
            </a:extLst>
          </p:cNvPr>
          <p:cNvSpPr>
            <a:spLocks noGrp="1"/>
          </p:cNvSpPr>
          <p:nvPr>
            <p:ph idx="1"/>
          </p:nvPr>
        </p:nvSpPr>
        <p:spPr>
          <a:xfrm>
            <a:off x="477622" y="685799"/>
            <a:ext cx="3084844" cy="3340712"/>
          </a:xfrm>
        </p:spPr>
        <p:txBody>
          <a:bodyPr>
            <a:normAutofit/>
          </a:bodyPr>
          <a:lstStyle/>
          <a:p>
            <a:r>
              <a:rPr lang="pl-PL" sz="4000" dirty="0">
                <a:solidFill>
                  <a:schemeClr val="bg1"/>
                </a:solidFill>
              </a:rPr>
              <a:t>Przykład działania - logowanie</a:t>
            </a:r>
            <a:endParaRPr lang="en-US" sz="1500"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19118BE5-C5A0-3391-558E-B7A4DEDD5FC0}"/>
              </a:ext>
            </a:extLst>
          </p:cNvPr>
          <p:cNvPicPr>
            <a:picLocks noChangeAspect="1"/>
          </p:cNvPicPr>
          <p:nvPr/>
        </p:nvPicPr>
        <p:blipFill>
          <a:blip r:embed="rId2"/>
          <a:stretch>
            <a:fillRect/>
          </a:stretch>
        </p:blipFill>
        <p:spPr>
          <a:xfrm>
            <a:off x="4124791" y="685799"/>
            <a:ext cx="8038685" cy="5486401"/>
          </a:xfrm>
          <a:prstGeom prst="rect">
            <a:avLst/>
          </a:prstGeom>
        </p:spPr>
      </p:pic>
    </p:spTree>
    <p:extLst>
      <p:ext uri="{BB962C8B-B14F-4D97-AF65-F5344CB8AC3E}">
        <p14:creationId xmlns:p14="http://schemas.microsoft.com/office/powerpoint/2010/main" val="219085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03C3D06B-C925-7913-DCCB-835183836A05}"/>
              </a:ext>
            </a:extLst>
          </p:cNvPr>
          <p:cNvSpPr>
            <a:spLocks noGrp="1"/>
          </p:cNvSpPr>
          <p:nvPr>
            <p:ph idx="1"/>
          </p:nvPr>
        </p:nvSpPr>
        <p:spPr>
          <a:xfrm>
            <a:off x="477622" y="685799"/>
            <a:ext cx="3084844" cy="3340712"/>
          </a:xfrm>
        </p:spPr>
        <p:txBody>
          <a:bodyPr>
            <a:normAutofit/>
          </a:bodyPr>
          <a:lstStyle/>
          <a:p>
            <a:r>
              <a:rPr lang="pl-PL" sz="4000" dirty="0">
                <a:solidFill>
                  <a:schemeClr val="bg1"/>
                </a:solidFill>
              </a:rPr>
              <a:t>Przykład działania - rejestracja</a:t>
            </a:r>
            <a:endParaRPr lang="en-US" sz="1500"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0B5EDFE2-D95E-C0E8-4EBD-1C74AC4E7514}"/>
              </a:ext>
            </a:extLst>
          </p:cNvPr>
          <p:cNvPicPr>
            <a:picLocks noChangeAspect="1"/>
          </p:cNvPicPr>
          <p:nvPr/>
        </p:nvPicPr>
        <p:blipFill>
          <a:blip r:embed="rId2"/>
          <a:stretch>
            <a:fillRect/>
          </a:stretch>
        </p:blipFill>
        <p:spPr>
          <a:xfrm>
            <a:off x="4166383" y="596053"/>
            <a:ext cx="7955502" cy="5371148"/>
          </a:xfrm>
          <a:prstGeom prst="rect">
            <a:avLst/>
          </a:prstGeom>
        </p:spPr>
      </p:pic>
    </p:spTree>
    <p:extLst>
      <p:ext uri="{BB962C8B-B14F-4D97-AF65-F5344CB8AC3E}">
        <p14:creationId xmlns:p14="http://schemas.microsoft.com/office/powerpoint/2010/main" val="299983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03C3D06B-C925-7913-DCCB-835183836A05}"/>
              </a:ext>
            </a:extLst>
          </p:cNvPr>
          <p:cNvSpPr>
            <a:spLocks noGrp="1"/>
          </p:cNvSpPr>
          <p:nvPr>
            <p:ph idx="1"/>
          </p:nvPr>
        </p:nvSpPr>
        <p:spPr>
          <a:xfrm>
            <a:off x="477622" y="685799"/>
            <a:ext cx="3084844" cy="3340712"/>
          </a:xfrm>
        </p:spPr>
        <p:txBody>
          <a:bodyPr>
            <a:normAutofit/>
          </a:bodyPr>
          <a:lstStyle/>
          <a:p>
            <a:r>
              <a:rPr lang="pl-PL" sz="4000" dirty="0">
                <a:solidFill>
                  <a:schemeClr val="bg1"/>
                </a:solidFill>
              </a:rPr>
              <a:t>Przykład działania – użytkownik w bazie danych</a:t>
            </a:r>
            <a:endParaRPr lang="en-US" sz="1500"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009D00C-F0DC-8220-743B-67372077BCCB}"/>
              </a:ext>
            </a:extLst>
          </p:cNvPr>
          <p:cNvPicPr>
            <a:picLocks noChangeAspect="1"/>
          </p:cNvPicPr>
          <p:nvPr/>
        </p:nvPicPr>
        <p:blipFill rotWithShape="1">
          <a:blip r:embed="rId2"/>
          <a:srcRect r="8589"/>
          <a:stretch/>
        </p:blipFill>
        <p:spPr>
          <a:xfrm>
            <a:off x="4384326" y="1157316"/>
            <a:ext cx="7415197" cy="3981140"/>
          </a:xfrm>
          <a:prstGeom prst="rect">
            <a:avLst/>
          </a:prstGeom>
        </p:spPr>
      </p:pic>
    </p:spTree>
    <p:extLst>
      <p:ext uri="{BB962C8B-B14F-4D97-AF65-F5344CB8AC3E}">
        <p14:creationId xmlns:p14="http://schemas.microsoft.com/office/powerpoint/2010/main" val="8751886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TotalTime>
  <Words>466</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Stock Market Project Moduł użytkowników i autoryzacji</vt:lpstr>
      <vt:lpstr>Opis technologii</vt:lpstr>
      <vt:lpstr>Repozytorium kodu</vt:lpstr>
      <vt:lpstr>Uwierzytelnianie użytkowników</vt:lpstr>
      <vt:lpstr>Dokumentacja API</vt:lpstr>
      <vt:lpstr>Zmiana założeń względem pierwotnego projektu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Project Moduł użytkowników i autoryzacji</dc:title>
  <dc:creator>Tymoteusz Bartnik</dc:creator>
  <cp:lastModifiedBy>Tymoteusz Bartnik</cp:lastModifiedBy>
  <cp:revision>2</cp:revision>
  <dcterms:created xsi:type="dcterms:W3CDTF">2023-06-03T07:55:46Z</dcterms:created>
  <dcterms:modified xsi:type="dcterms:W3CDTF">2023-06-05T16:21:06Z</dcterms:modified>
</cp:coreProperties>
</file>