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Concert One"/>
      <p:regular r:id="rId24"/>
    </p:embeddedFont>
    <p:embeddedFont>
      <p:font typeface="Roboto Mono Light"/>
      <p:regular r:id="rId25"/>
      <p:bold r:id="rId26"/>
      <p:italic r:id="rId27"/>
      <p:boldItalic r:id="rId28"/>
    </p:embeddedFont>
    <p:embeddedFont>
      <p:font typeface="Coming Soon"/>
      <p:regular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CS+OBkwd/JO7CFvrK3jMgXkEQ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3BEBE5-DD8B-4A7E-9A19-EA8662B3A840}">
  <a:tblStyle styleId="{C43BEBE5-DD8B-4A7E-9A19-EA8662B3A8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8A214F1-A66F-4671-8B1D-E21100CA58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ConcertOne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Light-bold.fntdata"/><Relationship Id="rId25" Type="http://schemas.openxmlformats.org/officeDocument/2006/relationships/font" Target="fonts/RobotoMonoLight-regular.fntdata"/><Relationship Id="rId28" Type="http://schemas.openxmlformats.org/officeDocument/2006/relationships/font" Target="fonts/RobotoMonoLight-boldItalic.fntdata"/><Relationship Id="rId27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ingSo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9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9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9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1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1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8" name="Google Shape;68;p101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2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77" name="Google Shape;77;p10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8" name="Google Shape;78;p10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9" name="Google Shape;79;p10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4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4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84" name="Google Shape;84;p104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5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9" name="Google Shape;89;p105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05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1" name="Google Shape;91;p105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5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3" name="Google Shape;93;p105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5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05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05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0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6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6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1" name="Google Shape;101;p106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02" name="Google Shape;102;p106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0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7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7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107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07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107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07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07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07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0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8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08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08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108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08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108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08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9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9"/>
          <p:cNvSpPr txBox="1"/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7" name="Google Shape;127;p109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09"/>
          <p:cNvSpPr txBox="1"/>
          <p:nvPr>
            <p:ph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9" name="Google Shape;129;p109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09"/>
          <p:cNvSpPr txBox="1"/>
          <p:nvPr>
            <p:ph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1" name="Google Shape;131;p109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09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0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9" name="Google Shape;139;p11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10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1" name="Google Shape;141;p11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10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3" name="Google Shape;143;p11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93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3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9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1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1"/>
          <p:cNvSpPr txBox="1"/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8" name="Google Shape;148;p111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111"/>
          <p:cNvSpPr txBox="1"/>
          <p:nvPr>
            <p:ph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0" name="Google Shape;150;p111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11"/>
          <p:cNvSpPr txBox="1"/>
          <p:nvPr>
            <p:ph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2" name="Google Shape;152;p111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111"/>
          <p:cNvSpPr txBox="1"/>
          <p:nvPr>
            <p:ph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4" name="Google Shape;154;p111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1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2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2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12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112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112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112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3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3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4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4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114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5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5"/>
          <p:cNvSpPr txBox="1"/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8" name="Google Shape;178;p115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115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6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6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4" name="Google Shape;184;p116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6" name="Google Shape;186;p116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7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7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8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9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9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99" name="Google Shape;199;p119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119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01" name="Google Shape;201;p119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119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823"/>
              </a:srgbClr>
            </a:outerShdw>
          </a:effectLst>
        </p:spPr>
      </p:pic>
      <p:sp>
        <p:nvSpPr>
          <p:cNvPr id="205" name="Google Shape;205;p120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9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4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4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4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94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1"/>
          <p:cNvPicPr preferRelativeResize="0"/>
          <p:nvPr/>
        </p:nvPicPr>
        <p:blipFill rotWithShape="1">
          <a:blip r:embed="rId3">
            <a:alphaModFix/>
          </a:blip>
          <a:srcRect b="7122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1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21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2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122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122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122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122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122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122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122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122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122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4" name="Google Shape;224;p122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122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122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3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3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23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123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123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123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23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123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123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123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123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123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23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2" name="Google Shape;242;p123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4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4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7" name="Google Shape;247;p124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124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9" name="Google Shape;249;p124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124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5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5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125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56" name="Google Shape;256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5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6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126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4" name="Google Shape;264;p126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7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27"/>
          <p:cNvSpPr txBox="1"/>
          <p:nvPr>
            <p:ph idx="1" type="body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127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27"/>
          <p:cNvSpPr txBox="1"/>
          <p:nvPr>
            <p:ph idx="2" type="body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8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8"/>
          <p:cNvSpPr txBox="1"/>
          <p:nvPr>
            <p:ph idx="1" type="body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128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2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2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1" name="Google Shape;281;p132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2" name="Google Shape;282;p132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3" name="Google Shape;283;p132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Google Shape;284;p132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5" name="Google Shape;285;p132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32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7" name="Google Shape;287;p132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32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95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5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95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34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5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3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6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6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5" name="Google Shape;35;p96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96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7" name="Google Shape;37;p96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96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" name="Google Shape;39;p96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96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" name="Google Shape;41;p96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9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7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7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0" name="Google Shape;50;p98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98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9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9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" name="Google Shape;58;p99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0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jp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/>
          <p:nvPr>
            <p:ph type="ctrTitle"/>
          </p:nvPr>
        </p:nvSpPr>
        <p:spPr>
          <a:xfrm>
            <a:off x="1532100" y="1744198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PROGRAMMING ON PYTHON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By </a:t>
            </a:r>
            <a:br>
              <a:rPr lang="en" sz="1200"/>
            </a:br>
            <a:r>
              <a:rPr lang="en" sz="1200"/>
              <a:t>Kulakov Denis</a:t>
            </a:r>
            <a:endParaRPr b="0" sz="1200"/>
          </a:p>
        </p:txBody>
      </p:sp>
      <p:sp>
        <p:nvSpPr>
          <p:cNvPr id="306" name="Google Shape;306;p1"/>
          <p:cNvSpPr/>
          <p:nvPr/>
        </p:nvSpPr>
        <p:spPr>
          <a:xfrm>
            <a:off x="2031100" y="28530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65084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>
            <p:ph idx="8" type="title"/>
          </p:nvPr>
        </p:nvSpPr>
        <p:spPr>
          <a:xfrm>
            <a:off x="632300" y="402337"/>
            <a:ext cx="27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Self Check. Contact Book</a:t>
            </a:r>
            <a:endParaRPr/>
          </a:p>
        </p:txBody>
      </p:sp>
      <p:graphicFrame>
        <p:nvGraphicFramePr>
          <p:cNvPr id="401" name="Google Shape;401;p10"/>
          <p:cNvGraphicFramePr/>
          <p:nvPr/>
        </p:nvGraphicFramePr>
        <p:xfrm>
          <a:off x="606950" y="13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{08A214F1-A66F-4671-8B1D-E21100CA58F0}</a:tableStyleId>
              </a:tblPr>
              <a:tblGrid>
                <a:gridCol w="3510500"/>
              </a:tblGrid>
              <a:tr h="329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contacts = {}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add_contact</a:t>
                      </a:r>
                      <a:r>
                        <a:rPr lang="en" sz="7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phone, email)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contacts[name] = {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"phone"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phone, 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email}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added successfully."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search_contact</a:t>
                      </a:r>
                      <a:r>
                        <a:rPr lang="en" sz="7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(name)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contact = contacts.get(name)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f"Name: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Phone: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{contact[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'phone'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Email: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{contact[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'email'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found."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update_contact</a:t>
                      </a:r>
                      <a:r>
                        <a:rPr lang="en" sz="7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phone=None, email=None)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contacts: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phone: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contacts[name][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'phone'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phone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email: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contacts[name][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'email'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email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updated successfully."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found."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delete_contact</a:t>
                      </a:r>
                      <a:r>
                        <a:rPr lang="en" sz="7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(name)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contacts: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contacts[name]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deleted successfully."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7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f"Contact </a:t>
                      </a:r>
                      <a:r>
                        <a:rPr lang="en" sz="7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{name}</a:t>
                      </a:r>
                      <a:r>
                        <a:rPr lang="en" sz="7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found."</a:t>
                      </a:r>
                      <a:r>
                        <a:rPr lang="en" sz="7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55">
            <a:off x="3335627" y="899630"/>
            <a:ext cx="788770" cy="3577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3" name="Google Shape;403;p10"/>
          <p:cNvGraphicFramePr/>
          <p:nvPr/>
        </p:nvGraphicFramePr>
        <p:xfrm>
          <a:off x="4920550" y="8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{08A214F1-A66F-4671-8B1D-E21100CA58F0}</a:tableStyleId>
              </a:tblPr>
              <a:tblGrid>
                <a:gridCol w="3675300"/>
              </a:tblGrid>
              <a:tr h="37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lang="en" sz="6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"\nContact Book Menu"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 Add Contact"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"2. Search Contact"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"3. Update Contact"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"4. Delete Contact"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"5. Exit"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choice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"Choose an option (1-5):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'1'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name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name: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phone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phone number: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email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email address: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add_contact(name, phone, email)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'2'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name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name to search: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search_contact(name)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'3'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name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name to update: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phone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new phone number (leave blank to keep current):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email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new email address (leave blank to keep current):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update_contact(name, phone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phone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email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email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'4'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name = input(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name to delete: 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delete_contact(name)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'5'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"Exiting Contact Book."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choice. Please choose a valid option."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__name__ == </a:t>
                      </a:r>
                      <a:r>
                        <a:rPr lang="en" sz="6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"__main__"</a:t>
                      </a: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main()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/>
          <p:nvPr>
            <p:ph idx="1" type="subTitle"/>
          </p:nvPr>
        </p:nvSpPr>
        <p:spPr>
          <a:xfrm>
            <a:off x="1272750" y="307838"/>
            <a:ext cx="5024984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Self Check. Number Guessing Game</a:t>
            </a:r>
            <a:endParaRPr/>
          </a:p>
        </p:txBody>
      </p:sp>
      <p:graphicFrame>
        <p:nvGraphicFramePr>
          <p:cNvPr id="409" name="Google Shape;409;p11"/>
          <p:cNvGraphicFramePr/>
          <p:nvPr/>
        </p:nvGraphicFramePr>
        <p:xfrm>
          <a:off x="2525088" y="9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{08A214F1-A66F-4671-8B1D-E21100CA58F0}</a:tableStyleId>
              </a:tblPr>
              <a:tblGrid>
                <a:gridCol w="4093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number_guessing_game</a:t>
                      </a:r>
                      <a:r>
                        <a:rPr lang="en" sz="65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lower_bound = int(input(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the lower bound of the range: 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upper_bound = int(input(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the upper bound of the range: 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65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Ensure that the upper bound is greater than the lower bound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upper_bound &lt;= lower_bound: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"Upper bound must be greater than lower bound. Please try again."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upper_bound = int(input(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the upper bound of the range: 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secret_number = random.randint(lower_bound, upper_bound)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attempts = </a:t>
                      </a:r>
                      <a:r>
                        <a:rPr lang="en" sz="65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f"Guess the number between </a:t>
                      </a:r>
                      <a:r>
                        <a:rPr lang="en" sz="65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{lower_bound}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and </a:t>
                      </a:r>
                      <a:r>
                        <a:rPr lang="en" sz="65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{upper_bound}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guess = int(input(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your guess: 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attempts += </a:t>
                      </a:r>
                      <a:r>
                        <a:rPr lang="en" sz="65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guess &lt; secret_number: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"Too low! Try again."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guess &gt; secret_number: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"Too high! Try again."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f"Congratulations! You guessed the number in </a:t>
                      </a:r>
                      <a:r>
                        <a:rPr lang="en" sz="65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{attempts}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attempts."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__name__ == </a:t>
                      </a:r>
                      <a:r>
                        <a:rPr lang="en" sz="65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"__main__"</a:t>
                      </a: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5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number_guessing_game()</a:t>
                      </a:r>
                      <a:endParaRPr sz="650">
                        <a:solidFill>
                          <a:srgbClr val="BCBCB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 txBox="1"/>
          <p:nvPr>
            <p:ph type="title"/>
          </p:nvPr>
        </p:nvSpPr>
        <p:spPr>
          <a:xfrm>
            <a:off x="1872900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summary of what we have discussed today</a:t>
            </a:r>
            <a:endParaRPr/>
          </a:p>
        </p:txBody>
      </p:sp>
      <p:sp>
        <p:nvSpPr>
          <p:cNvPr id="415" name="Google Shape;415;p12"/>
          <p:cNvSpPr/>
          <p:nvPr/>
        </p:nvSpPr>
        <p:spPr>
          <a:xfrm>
            <a:off x="4553801" y="1635970"/>
            <a:ext cx="407485" cy="374550"/>
          </a:xfrm>
          <a:custGeom>
            <a:rect b="b" l="l" r="r" t="t"/>
            <a:pathLst>
              <a:path extrusionOk="0" h="11691" w="12718">
                <a:moveTo>
                  <a:pt x="7764" y="1347"/>
                </a:moveTo>
                <a:cubicBezTo>
                  <a:pt x="8050" y="1466"/>
                  <a:pt x="8264" y="1728"/>
                  <a:pt x="8312" y="2037"/>
                </a:cubicBezTo>
                <a:cubicBezTo>
                  <a:pt x="8097" y="2085"/>
                  <a:pt x="7859" y="2109"/>
                  <a:pt x="7645" y="2109"/>
                </a:cubicBezTo>
                <a:cubicBezTo>
                  <a:pt x="7692" y="1895"/>
                  <a:pt x="7716" y="1633"/>
                  <a:pt x="7764" y="1371"/>
                </a:cubicBezTo>
                <a:lnTo>
                  <a:pt x="7764" y="1347"/>
                </a:lnTo>
                <a:close/>
                <a:moveTo>
                  <a:pt x="4882" y="1085"/>
                </a:moveTo>
                <a:cubicBezTo>
                  <a:pt x="5525" y="1109"/>
                  <a:pt x="6144" y="1085"/>
                  <a:pt x="6764" y="1133"/>
                </a:cubicBezTo>
                <a:cubicBezTo>
                  <a:pt x="6692" y="1609"/>
                  <a:pt x="6597" y="2085"/>
                  <a:pt x="6526" y="2585"/>
                </a:cubicBezTo>
                <a:cubicBezTo>
                  <a:pt x="6526" y="2800"/>
                  <a:pt x="6692" y="3014"/>
                  <a:pt x="6907" y="3085"/>
                </a:cubicBezTo>
                <a:cubicBezTo>
                  <a:pt x="7149" y="3136"/>
                  <a:pt x="7398" y="3160"/>
                  <a:pt x="7647" y="3160"/>
                </a:cubicBezTo>
                <a:cubicBezTo>
                  <a:pt x="7863" y="3160"/>
                  <a:pt x="8078" y="3142"/>
                  <a:pt x="8288" y="3109"/>
                </a:cubicBezTo>
                <a:cubicBezTo>
                  <a:pt x="8288" y="3157"/>
                  <a:pt x="8288" y="3204"/>
                  <a:pt x="8288" y="3228"/>
                </a:cubicBezTo>
                <a:cubicBezTo>
                  <a:pt x="8193" y="3966"/>
                  <a:pt x="8169" y="4728"/>
                  <a:pt x="8193" y="5467"/>
                </a:cubicBezTo>
                <a:lnTo>
                  <a:pt x="7145" y="5467"/>
                </a:lnTo>
                <a:cubicBezTo>
                  <a:pt x="6430" y="5467"/>
                  <a:pt x="5716" y="5491"/>
                  <a:pt x="4978" y="5538"/>
                </a:cubicBezTo>
                <a:cubicBezTo>
                  <a:pt x="4930" y="4062"/>
                  <a:pt x="4882" y="2585"/>
                  <a:pt x="4882" y="1085"/>
                </a:cubicBezTo>
                <a:close/>
                <a:moveTo>
                  <a:pt x="7361" y="6510"/>
                </a:moveTo>
                <a:cubicBezTo>
                  <a:pt x="7733" y="6510"/>
                  <a:pt x="8106" y="6518"/>
                  <a:pt x="8478" y="6538"/>
                </a:cubicBezTo>
                <a:cubicBezTo>
                  <a:pt x="8534" y="6566"/>
                  <a:pt x="8606" y="6578"/>
                  <a:pt x="8676" y="6578"/>
                </a:cubicBezTo>
                <a:cubicBezTo>
                  <a:pt x="8725" y="6578"/>
                  <a:pt x="8772" y="6572"/>
                  <a:pt x="8812" y="6562"/>
                </a:cubicBezTo>
                <a:cubicBezTo>
                  <a:pt x="9169" y="6586"/>
                  <a:pt x="9502" y="6634"/>
                  <a:pt x="9836" y="6681"/>
                </a:cubicBezTo>
                <a:cubicBezTo>
                  <a:pt x="10336" y="6753"/>
                  <a:pt x="10812" y="6848"/>
                  <a:pt x="11265" y="7015"/>
                </a:cubicBezTo>
                <a:cubicBezTo>
                  <a:pt x="11574" y="7110"/>
                  <a:pt x="11431" y="7848"/>
                  <a:pt x="11431" y="8110"/>
                </a:cubicBezTo>
                <a:cubicBezTo>
                  <a:pt x="11479" y="8634"/>
                  <a:pt x="11479" y="9158"/>
                  <a:pt x="11407" y="9658"/>
                </a:cubicBezTo>
                <a:cubicBezTo>
                  <a:pt x="11362" y="9850"/>
                  <a:pt x="11082" y="9903"/>
                  <a:pt x="10772" y="9903"/>
                </a:cubicBezTo>
                <a:cubicBezTo>
                  <a:pt x="10427" y="9903"/>
                  <a:pt x="10045" y="9837"/>
                  <a:pt x="9907" y="9825"/>
                </a:cubicBezTo>
                <a:cubicBezTo>
                  <a:pt x="8728" y="9753"/>
                  <a:pt x="7550" y="9718"/>
                  <a:pt x="6371" y="9718"/>
                </a:cubicBezTo>
                <a:cubicBezTo>
                  <a:pt x="5192" y="9718"/>
                  <a:pt x="4013" y="9753"/>
                  <a:pt x="2834" y="9825"/>
                </a:cubicBezTo>
                <a:cubicBezTo>
                  <a:pt x="2752" y="9825"/>
                  <a:pt x="2628" y="9832"/>
                  <a:pt x="2496" y="9832"/>
                </a:cubicBezTo>
                <a:cubicBezTo>
                  <a:pt x="2211" y="9832"/>
                  <a:pt x="1883" y="9798"/>
                  <a:pt x="1834" y="9587"/>
                </a:cubicBezTo>
                <a:cubicBezTo>
                  <a:pt x="1786" y="9182"/>
                  <a:pt x="1763" y="8801"/>
                  <a:pt x="1810" y="8396"/>
                </a:cubicBezTo>
                <a:cubicBezTo>
                  <a:pt x="1834" y="7848"/>
                  <a:pt x="1905" y="7300"/>
                  <a:pt x="1929" y="6753"/>
                </a:cubicBezTo>
                <a:cubicBezTo>
                  <a:pt x="3728" y="6713"/>
                  <a:pt x="5543" y="6510"/>
                  <a:pt x="7361" y="6510"/>
                </a:cubicBezTo>
                <a:close/>
                <a:moveTo>
                  <a:pt x="4406" y="1"/>
                </a:moveTo>
                <a:cubicBezTo>
                  <a:pt x="4117" y="1"/>
                  <a:pt x="3858" y="223"/>
                  <a:pt x="3858" y="537"/>
                </a:cubicBezTo>
                <a:cubicBezTo>
                  <a:pt x="3811" y="2228"/>
                  <a:pt x="3882" y="3919"/>
                  <a:pt x="3954" y="5610"/>
                </a:cubicBezTo>
                <a:cubicBezTo>
                  <a:pt x="3120" y="5657"/>
                  <a:pt x="2263" y="5705"/>
                  <a:pt x="1429" y="5729"/>
                </a:cubicBezTo>
                <a:cubicBezTo>
                  <a:pt x="1411" y="5726"/>
                  <a:pt x="1393" y="5724"/>
                  <a:pt x="1374" y="5724"/>
                </a:cubicBezTo>
                <a:cubicBezTo>
                  <a:pt x="1245" y="5724"/>
                  <a:pt x="1108" y="5794"/>
                  <a:pt x="1024" y="5919"/>
                </a:cubicBezTo>
                <a:cubicBezTo>
                  <a:pt x="953" y="5991"/>
                  <a:pt x="905" y="6110"/>
                  <a:pt x="905" y="6229"/>
                </a:cubicBezTo>
                <a:cubicBezTo>
                  <a:pt x="881" y="7658"/>
                  <a:pt x="0" y="10539"/>
                  <a:pt x="2048" y="10825"/>
                </a:cubicBezTo>
                <a:lnTo>
                  <a:pt x="2048" y="11015"/>
                </a:lnTo>
                <a:cubicBezTo>
                  <a:pt x="2048" y="11254"/>
                  <a:pt x="2215" y="11468"/>
                  <a:pt x="2429" y="11539"/>
                </a:cubicBezTo>
                <a:cubicBezTo>
                  <a:pt x="2759" y="11607"/>
                  <a:pt x="3249" y="11691"/>
                  <a:pt x="3729" y="11691"/>
                </a:cubicBezTo>
                <a:cubicBezTo>
                  <a:pt x="4428" y="11691"/>
                  <a:pt x="5103" y="11513"/>
                  <a:pt x="5216" y="10849"/>
                </a:cubicBezTo>
                <a:cubicBezTo>
                  <a:pt x="5787" y="10825"/>
                  <a:pt x="6335" y="10801"/>
                  <a:pt x="6883" y="10801"/>
                </a:cubicBezTo>
                <a:lnTo>
                  <a:pt x="7573" y="10801"/>
                </a:lnTo>
                <a:lnTo>
                  <a:pt x="7573" y="11087"/>
                </a:lnTo>
                <a:cubicBezTo>
                  <a:pt x="7597" y="11373"/>
                  <a:pt x="7811" y="11587"/>
                  <a:pt x="8097" y="11611"/>
                </a:cubicBezTo>
                <a:cubicBezTo>
                  <a:pt x="8347" y="11627"/>
                  <a:pt x="8711" y="11659"/>
                  <a:pt x="9093" y="11659"/>
                </a:cubicBezTo>
                <a:cubicBezTo>
                  <a:pt x="9842" y="11659"/>
                  <a:pt x="10663" y="11535"/>
                  <a:pt x="10836" y="10920"/>
                </a:cubicBezTo>
                <a:cubicBezTo>
                  <a:pt x="11003" y="10920"/>
                  <a:pt x="11146" y="10920"/>
                  <a:pt x="11312" y="10896"/>
                </a:cubicBezTo>
                <a:cubicBezTo>
                  <a:pt x="12479" y="10754"/>
                  <a:pt x="12527" y="9515"/>
                  <a:pt x="12479" y="8586"/>
                </a:cubicBezTo>
                <a:cubicBezTo>
                  <a:pt x="12479" y="7753"/>
                  <a:pt x="12717" y="6586"/>
                  <a:pt x="11836" y="6110"/>
                </a:cubicBezTo>
                <a:cubicBezTo>
                  <a:pt x="11026" y="5729"/>
                  <a:pt x="10145" y="5514"/>
                  <a:pt x="9240" y="5514"/>
                </a:cubicBezTo>
                <a:cubicBezTo>
                  <a:pt x="9264" y="4514"/>
                  <a:pt x="9288" y="3562"/>
                  <a:pt x="9407" y="2561"/>
                </a:cubicBezTo>
                <a:cubicBezTo>
                  <a:pt x="9502" y="1895"/>
                  <a:pt x="9264" y="1204"/>
                  <a:pt x="8740" y="751"/>
                </a:cubicBezTo>
                <a:cubicBezTo>
                  <a:pt x="8028" y="115"/>
                  <a:pt x="7055" y="67"/>
                  <a:pt x="6098" y="67"/>
                </a:cubicBezTo>
                <a:cubicBezTo>
                  <a:pt x="5928" y="67"/>
                  <a:pt x="5757" y="68"/>
                  <a:pt x="5589" y="68"/>
                </a:cubicBezTo>
                <a:cubicBezTo>
                  <a:pt x="5219" y="68"/>
                  <a:pt x="4858" y="61"/>
                  <a:pt x="4525" y="13"/>
                </a:cubicBezTo>
                <a:cubicBezTo>
                  <a:pt x="4485" y="5"/>
                  <a:pt x="4445" y="1"/>
                  <a:pt x="44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3271114" y="1652629"/>
            <a:ext cx="383404" cy="341201"/>
          </a:xfrm>
          <a:custGeom>
            <a:rect b="b" l="l" r="r" t="t"/>
            <a:pathLst>
              <a:path extrusionOk="0" h="10025" w="11265">
                <a:moveTo>
                  <a:pt x="4049" y="1050"/>
                </a:moveTo>
                <a:cubicBezTo>
                  <a:pt x="4121" y="1098"/>
                  <a:pt x="4216" y="1169"/>
                  <a:pt x="4311" y="1217"/>
                </a:cubicBezTo>
                <a:cubicBezTo>
                  <a:pt x="4525" y="1312"/>
                  <a:pt x="4740" y="1383"/>
                  <a:pt x="4954" y="1431"/>
                </a:cubicBezTo>
                <a:cubicBezTo>
                  <a:pt x="4573" y="1622"/>
                  <a:pt x="4192" y="1788"/>
                  <a:pt x="3811" y="2003"/>
                </a:cubicBezTo>
                <a:cubicBezTo>
                  <a:pt x="3359" y="2288"/>
                  <a:pt x="2954" y="2669"/>
                  <a:pt x="2477" y="2955"/>
                </a:cubicBezTo>
                <a:cubicBezTo>
                  <a:pt x="2096" y="2908"/>
                  <a:pt x="1691" y="2836"/>
                  <a:pt x="1310" y="2693"/>
                </a:cubicBezTo>
                <a:cubicBezTo>
                  <a:pt x="1739" y="2431"/>
                  <a:pt x="2215" y="2265"/>
                  <a:pt x="2644" y="2026"/>
                </a:cubicBezTo>
                <a:cubicBezTo>
                  <a:pt x="3144" y="1741"/>
                  <a:pt x="3573" y="1360"/>
                  <a:pt x="4049" y="1050"/>
                </a:cubicBezTo>
                <a:close/>
                <a:moveTo>
                  <a:pt x="7193" y="1026"/>
                </a:moveTo>
                <a:cubicBezTo>
                  <a:pt x="7693" y="1336"/>
                  <a:pt x="8121" y="1693"/>
                  <a:pt x="8598" y="2003"/>
                </a:cubicBezTo>
                <a:cubicBezTo>
                  <a:pt x="9026" y="2312"/>
                  <a:pt x="9503" y="2455"/>
                  <a:pt x="9931" y="2693"/>
                </a:cubicBezTo>
                <a:cubicBezTo>
                  <a:pt x="9550" y="2836"/>
                  <a:pt x="9169" y="2908"/>
                  <a:pt x="8764" y="2955"/>
                </a:cubicBezTo>
                <a:lnTo>
                  <a:pt x="8717" y="2931"/>
                </a:lnTo>
                <a:cubicBezTo>
                  <a:pt x="8669" y="2884"/>
                  <a:pt x="8622" y="2860"/>
                  <a:pt x="8574" y="2836"/>
                </a:cubicBezTo>
                <a:cubicBezTo>
                  <a:pt x="8193" y="2574"/>
                  <a:pt x="7836" y="2265"/>
                  <a:pt x="7431" y="2026"/>
                </a:cubicBezTo>
                <a:cubicBezTo>
                  <a:pt x="7074" y="1812"/>
                  <a:pt x="6693" y="1622"/>
                  <a:pt x="6288" y="1431"/>
                </a:cubicBezTo>
                <a:cubicBezTo>
                  <a:pt x="6454" y="1383"/>
                  <a:pt x="6645" y="1336"/>
                  <a:pt x="6764" y="1288"/>
                </a:cubicBezTo>
                <a:cubicBezTo>
                  <a:pt x="6931" y="1217"/>
                  <a:pt x="7074" y="1145"/>
                  <a:pt x="7193" y="1026"/>
                </a:cubicBezTo>
                <a:close/>
                <a:moveTo>
                  <a:pt x="5621" y="2146"/>
                </a:moveTo>
                <a:cubicBezTo>
                  <a:pt x="6073" y="2384"/>
                  <a:pt x="6526" y="2574"/>
                  <a:pt x="6978" y="2812"/>
                </a:cubicBezTo>
                <a:cubicBezTo>
                  <a:pt x="7216" y="2955"/>
                  <a:pt x="7431" y="3122"/>
                  <a:pt x="7669" y="3312"/>
                </a:cubicBezTo>
                <a:cubicBezTo>
                  <a:pt x="6907" y="3527"/>
                  <a:pt x="6169" y="3860"/>
                  <a:pt x="5502" y="4241"/>
                </a:cubicBezTo>
                <a:cubicBezTo>
                  <a:pt x="4859" y="3884"/>
                  <a:pt x="4216" y="3598"/>
                  <a:pt x="3525" y="3360"/>
                </a:cubicBezTo>
                <a:cubicBezTo>
                  <a:pt x="3787" y="3170"/>
                  <a:pt x="4025" y="2979"/>
                  <a:pt x="4287" y="2812"/>
                </a:cubicBezTo>
                <a:cubicBezTo>
                  <a:pt x="4716" y="2550"/>
                  <a:pt x="5192" y="2360"/>
                  <a:pt x="5621" y="2146"/>
                </a:cubicBezTo>
                <a:close/>
                <a:moveTo>
                  <a:pt x="8526" y="4003"/>
                </a:moveTo>
                <a:cubicBezTo>
                  <a:pt x="8883" y="4265"/>
                  <a:pt x="9288" y="4432"/>
                  <a:pt x="9646" y="4670"/>
                </a:cubicBezTo>
                <a:cubicBezTo>
                  <a:pt x="9574" y="4718"/>
                  <a:pt x="9503" y="4765"/>
                  <a:pt x="9431" y="4813"/>
                </a:cubicBezTo>
                <a:cubicBezTo>
                  <a:pt x="8979" y="5003"/>
                  <a:pt x="8550" y="5194"/>
                  <a:pt x="8074" y="5360"/>
                </a:cubicBezTo>
                <a:cubicBezTo>
                  <a:pt x="7717" y="5503"/>
                  <a:pt x="7336" y="5646"/>
                  <a:pt x="6978" y="5742"/>
                </a:cubicBezTo>
                <a:cubicBezTo>
                  <a:pt x="6960" y="5746"/>
                  <a:pt x="6941" y="5748"/>
                  <a:pt x="6923" y="5748"/>
                </a:cubicBezTo>
                <a:cubicBezTo>
                  <a:pt x="6638" y="5748"/>
                  <a:pt x="6398" y="5242"/>
                  <a:pt x="6264" y="4884"/>
                </a:cubicBezTo>
                <a:cubicBezTo>
                  <a:pt x="6978" y="4479"/>
                  <a:pt x="7740" y="4194"/>
                  <a:pt x="8526" y="4003"/>
                </a:cubicBezTo>
                <a:close/>
                <a:moveTo>
                  <a:pt x="2858" y="4146"/>
                </a:moveTo>
                <a:cubicBezTo>
                  <a:pt x="3501" y="4313"/>
                  <a:pt x="4121" y="4575"/>
                  <a:pt x="4716" y="4884"/>
                </a:cubicBezTo>
                <a:cubicBezTo>
                  <a:pt x="4573" y="5265"/>
                  <a:pt x="4335" y="5765"/>
                  <a:pt x="4073" y="5765"/>
                </a:cubicBezTo>
                <a:cubicBezTo>
                  <a:pt x="3692" y="5718"/>
                  <a:pt x="3335" y="5622"/>
                  <a:pt x="3001" y="5456"/>
                </a:cubicBezTo>
                <a:cubicBezTo>
                  <a:pt x="2454" y="5313"/>
                  <a:pt x="1906" y="5122"/>
                  <a:pt x="1382" y="4884"/>
                </a:cubicBezTo>
                <a:cubicBezTo>
                  <a:pt x="1858" y="4622"/>
                  <a:pt x="2454" y="4527"/>
                  <a:pt x="2858" y="4146"/>
                </a:cubicBezTo>
                <a:close/>
                <a:moveTo>
                  <a:pt x="5502" y="5384"/>
                </a:moveTo>
                <a:cubicBezTo>
                  <a:pt x="5819" y="6077"/>
                  <a:pt x="6250" y="6622"/>
                  <a:pt x="6989" y="6622"/>
                </a:cubicBezTo>
                <a:cubicBezTo>
                  <a:pt x="7139" y="6622"/>
                  <a:pt x="7302" y="6599"/>
                  <a:pt x="7478" y="6551"/>
                </a:cubicBezTo>
                <a:cubicBezTo>
                  <a:pt x="8098" y="6385"/>
                  <a:pt x="8693" y="6170"/>
                  <a:pt x="9288" y="5932"/>
                </a:cubicBezTo>
                <a:cubicBezTo>
                  <a:pt x="9312" y="6527"/>
                  <a:pt x="9360" y="7147"/>
                  <a:pt x="9336" y="7718"/>
                </a:cubicBezTo>
                <a:cubicBezTo>
                  <a:pt x="9336" y="8028"/>
                  <a:pt x="7812" y="8480"/>
                  <a:pt x="7574" y="8599"/>
                </a:cubicBezTo>
                <a:cubicBezTo>
                  <a:pt x="6933" y="8882"/>
                  <a:pt x="6377" y="9044"/>
                  <a:pt x="5781" y="9044"/>
                </a:cubicBezTo>
                <a:cubicBezTo>
                  <a:pt x="5425" y="9044"/>
                  <a:pt x="5055" y="8986"/>
                  <a:pt x="4644" y="8861"/>
                </a:cubicBezTo>
                <a:cubicBezTo>
                  <a:pt x="3882" y="8575"/>
                  <a:pt x="3073" y="8337"/>
                  <a:pt x="2263" y="8147"/>
                </a:cubicBezTo>
                <a:cubicBezTo>
                  <a:pt x="2215" y="7504"/>
                  <a:pt x="2168" y="6837"/>
                  <a:pt x="2144" y="6194"/>
                </a:cubicBezTo>
                <a:lnTo>
                  <a:pt x="2144" y="6194"/>
                </a:lnTo>
                <a:cubicBezTo>
                  <a:pt x="2620" y="6337"/>
                  <a:pt x="3097" y="6456"/>
                  <a:pt x="3478" y="6575"/>
                </a:cubicBezTo>
                <a:cubicBezTo>
                  <a:pt x="3658" y="6623"/>
                  <a:pt x="3824" y="6646"/>
                  <a:pt x="3976" y="6646"/>
                </a:cubicBezTo>
                <a:cubicBezTo>
                  <a:pt x="4730" y="6646"/>
                  <a:pt x="5165" y="6097"/>
                  <a:pt x="5502" y="5384"/>
                </a:cubicBezTo>
                <a:close/>
                <a:moveTo>
                  <a:pt x="7109" y="0"/>
                </a:moveTo>
                <a:cubicBezTo>
                  <a:pt x="6954" y="0"/>
                  <a:pt x="6810" y="85"/>
                  <a:pt x="6716" y="240"/>
                </a:cubicBezTo>
                <a:cubicBezTo>
                  <a:pt x="6478" y="574"/>
                  <a:pt x="6026" y="645"/>
                  <a:pt x="5645" y="836"/>
                </a:cubicBezTo>
                <a:cubicBezTo>
                  <a:pt x="5240" y="645"/>
                  <a:pt x="4787" y="574"/>
                  <a:pt x="4549" y="240"/>
                </a:cubicBezTo>
                <a:cubicBezTo>
                  <a:pt x="4453" y="96"/>
                  <a:pt x="4292" y="6"/>
                  <a:pt x="4132" y="6"/>
                </a:cubicBezTo>
                <a:cubicBezTo>
                  <a:pt x="4054" y="6"/>
                  <a:pt x="3976" y="27"/>
                  <a:pt x="3906" y="74"/>
                </a:cubicBezTo>
                <a:cubicBezTo>
                  <a:pt x="3216" y="431"/>
                  <a:pt x="2644" y="979"/>
                  <a:pt x="1953" y="1360"/>
                </a:cubicBezTo>
                <a:cubicBezTo>
                  <a:pt x="1334" y="1693"/>
                  <a:pt x="715" y="1907"/>
                  <a:pt x="167" y="2384"/>
                </a:cubicBezTo>
                <a:cubicBezTo>
                  <a:pt x="1" y="2574"/>
                  <a:pt x="1" y="2860"/>
                  <a:pt x="167" y="3050"/>
                </a:cubicBezTo>
                <a:cubicBezTo>
                  <a:pt x="620" y="3432"/>
                  <a:pt x="1191" y="3693"/>
                  <a:pt x="1787" y="3765"/>
                </a:cubicBezTo>
                <a:cubicBezTo>
                  <a:pt x="1287" y="4027"/>
                  <a:pt x="691" y="4146"/>
                  <a:pt x="286" y="4551"/>
                </a:cubicBezTo>
                <a:cubicBezTo>
                  <a:pt x="96" y="4718"/>
                  <a:pt x="96" y="5003"/>
                  <a:pt x="286" y="5194"/>
                </a:cubicBezTo>
                <a:cubicBezTo>
                  <a:pt x="525" y="5456"/>
                  <a:pt x="858" y="5694"/>
                  <a:pt x="1191" y="5837"/>
                </a:cubicBezTo>
                <a:cubicBezTo>
                  <a:pt x="1191" y="6742"/>
                  <a:pt x="1310" y="7647"/>
                  <a:pt x="1358" y="8575"/>
                </a:cubicBezTo>
                <a:cubicBezTo>
                  <a:pt x="1358" y="8814"/>
                  <a:pt x="1572" y="9028"/>
                  <a:pt x="1834" y="9028"/>
                </a:cubicBezTo>
                <a:cubicBezTo>
                  <a:pt x="3073" y="9147"/>
                  <a:pt x="4168" y="9861"/>
                  <a:pt x="5407" y="10004"/>
                </a:cubicBezTo>
                <a:cubicBezTo>
                  <a:pt x="5525" y="10018"/>
                  <a:pt x="5642" y="10025"/>
                  <a:pt x="5758" y="10025"/>
                </a:cubicBezTo>
                <a:cubicBezTo>
                  <a:pt x="6645" y="10025"/>
                  <a:pt x="7467" y="9648"/>
                  <a:pt x="8288" y="9290"/>
                </a:cubicBezTo>
                <a:cubicBezTo>
                  <a:pt x="8883" y="9028"/>
                  <a:pt x="9788" y="8837"/>
                  <a:pt x="10122" y="8218"/>
                </a:cubicBezTo>
                <a:cubicBezTo>
                  <a:pt x="10241" y="7956"/>
                  <a:pt x="10289" y="7647"/>
                  <a:pt x="10241" y="7337"/>
                </a:cubicBezTo>
                <a:cubicBezTo>
                  <a:pt x="10217" y="6694"/>
                  <a:pt x="10193" y="6075"/>
                  <a:pt x="10169" y="5456"/>
                </a:cubicBezTo>
                <a:cubicBezTo>
                  <a:pt x="10360" y="5337"/>
                  <a:pt x="10527" y="5170"/>
                  <a:pt x="10693" y="5003"/>
                </a:cubicBezTo>
                <a:cubicBezTo>
                  <a:pt x="10860" y="4813"/>
                  <a:pt x="10860" y="4527"/>
                  <a:pt x="10693" y="4336"/>
                </a:cubicBezTo>
                <a:cubicBezTo>
                  <a:pt x="10408" y="4098"/>
                  <a:pt x="10074" y="3860"/>
                  <a:pt x="9741" y="3693"/>
                </a:cubicBezTo>
                <a:cubicBezTo>
                  <a:pt x="10241" y="3598"/>
                  <a:pt x="10693" y="3360"/>
                  <a:pt x="11074" y="3027"/>
                </a:cubicBezTo>
                <a:cubicBezTo>
                  <a:pt x="11265" y="2836"/>
                  <a:pt x="11265" y="2550"/>
                  <a:pt x="11074" y="2384"/>
                </a:cubicBezTo>
                <a:cubicBezTo>
                  <a:pt x="10527" y="1955"/>
                  <a:pt x="9931" y="1598"/>
                  <a:pt x="9312" y="1360"/>
                </a:cubicBezTo>
                <a:cubicBezTo>
                  <a:pt x="8598" y="1002"/>
                  <a:pt x="8050" y="431"/>
                  <a:pt x="7359" y="74"/>
                </a:cubicBezTo>
                <a:cubicBezTo>
                  <a:pt x="7277" y="24"/>
                  <a:pt x="7191" y="0"/>
                  <a:pt x="71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/>
          <p:nvPr/>
        </p:nvSpPr>
        <p:spPr>
          <a:xfrm>
            <a:off x="5860541" y="1692746"/>
            <a:ext cx="407480" cy="260977"/>
          </a:xfrm>
          <a:custGeom>
            <a:rect b="b" l="l" r="r" t="t"/>
            <a:pathLst>
              <a:path extrusionOk="0" h="6758" w="10551">
                <a:moveTo>
                  <a:pt x="1167" y="3573"/>
                </a:moveTo>
                <a:cubicBezTo>
                  <a:pt x="1453" y="3573"/>
                  <a:pt x="1739" y="3596"/>
                  <a:pt x="2001" y="3596"/>
                </a:cubicBezTo>
                <a:cubicBezTo>
                  <a:pt x="2025" y="4049"/>
                  <a:pt x="2072" y="4525"/>
                  <a:pt x="2072" y="5002"/>
                </a:cubicBezTo>
                <a:cubicBezTo>
                  <a:pt x="1715" y="4549"/>
                  <a:pt x="1429" y="4073"/>
                  <a:pt x="1167" y="3573"/>
                </a:cubicBezTo>
                <a:close/>
                <a:moveTo>
                  <a:pt x="8212" y="923"/>
                </a:moveTo>
                <a:cubicBezTo>
                  <a:pt x="8677" y="923"/>
                  <a:pt x="9193" y="1015"/>
                  <a:pt x="9574" y="1096"/>
                </a:cubicBezTo>
                <a:cubicBezTo>
                  <a:pt x="9431" y="2668"/>
                  <a:pt x="8979" y="4239"/>
                  <a:pt x="8621" y="5787"/>
                </a:cubicBezTo>
                <a:cubicBezTo>
                  <a:pt x="7478" y="5802"/>
                  <a:pt x="6344" y="5825"/>
                  <a:pt x="5208" y="5825"/>
                </a:cubicBezTo>
                <a:cubicBezTo>
                  <a:pt x="4474" y="5825"/>
                  <a:pt x="3739" y="5815"/>
                  <a:pt x="3001" y="5787"/>
                </a:cubicBezTo>
                <a:cubicBezTo>
                  <a:pt x="3025" y="4740"/>
                  <a:pt x="2906" y="3716"/>
                  <a:pt x="2906" y="2668"/>
                </a:cubicBezTo>
                <a:lnTo>
                  <a:pt x="2906" y="2668"/>
                </a:lnTo>
                <a:cubicBezTo>
                  <a:pt x="3298" y="2686"/>
                  <a:pt x="3703" y="2710"/>
                  <a:pt x="4106" y="2710"/>
                </a:cubicBezTo>
                <a:cubicBezTo>
                  <a:pt x="4782" y="2710"/>
                  <a:pt x="5453" y="2641"/>
                  <a:pt x="6049" y="2358"/>
                </a:cubicBezTo>
                <a:cubicBezTo>
                  <a:pt x="6526" y="2191"/>
                  <a:pt x="6907" y="1810"/>
                  <a:pt x="7121" y="1358"/>
                </a:cubicBezTo>
                <a:cubicBezTo>
                  <a:pt x="7280" y="1027"/>
                  <a:pt x="7718" y="923"/>
                  <a:pt x="8212" y="923"/>
                </a:cubicBezTo>
                <a:close/>
                <a:moveTo>
                  <a:pt x="8252" y="1"/>
                </a:moveTo>
                <a:cubicBezTo>
                  <a:pt x="7442" y="1"/>
                  <a:pt x="6680" y="203"/>
                  <a:pt x="6335" y="905"/>
                </a:cubicBezTo>
                <a:cubicBezTo>
                  <a:pt x="5952" y="1672"/>
                  <a:pt x="4994" y="1818"/>
                  <a:pt x="4048" y="1818"/>
                </a:cubicBezTo>
                <a:cubicBezTo>
                  <a:pt x="3466" y="1818"/>
                  <a:pt x="2889" y="1763"/>
                  <a:pt x="2453" y="1763"/>
                </a:cubicBezTo>
                <a:cubicBezTo>
                  <a:pt x="2436" y="1760"/>
                  <a:pt x="2419" y="1759"/>
                  <a:pt x="2403" y="1759"/>
                </a:cubicBezTo>
                <a:cubicBezTo>
                  <a:pt x="2258" y="1759"/>
                  <a:pt x="2134" y="1849"/>
                  <a:pt x="2049" y="1977"/>
                </a:cubicBezTo>
                <a:cubicBezTo>
                  <a:pt x="2001" y="2049"/>
                  <a:pt x="1977" y="2120"/>
                  <a:pt x="1977" y="2215"/>
                </a:cubicBezTo>
                <a:lnTo>
                  <a:pt x="1977" y="2668"/>
                </a:lnTo>
                <a:cubicBezTo>
                  <a:pt x="1846" y="2662"/>
                  <a:pt x="1715" y="2659"/>
                  <a:pt x="1584" y="2659"/>
                </a:cubicBezTo>
                <a:cubicBezTo>
                  <a:pt x="1191" y="2659"/>
                  <a:pt x="798" y="2686"/>
                  <a:pt x="405" y="2739"/>
                </a:cubicBezTo>
                <a:cubicBezTo>
                  <a:pt x="143" y="2811"/>
                  <a:pt x="0" y="3073"/>
                  <a:pt x="72" y="3311"/>
                </a:cubicBezTo>
                <a:cubicBezTo>
                  <a:pt x="477" y="4501"/>
                  <a:pt x="1286" y="5430"/>
                  <a:pt x="2025" y="6407"/>
                </a:cubicBezTo>
                <a:cubicBezTo>
                  <a:pt x="2072" y="6478"/>
                  <a:pt x="2144" y="6526"/>
                  <a:pt x="2215" y="6549"/>
                </a:cubicBezTo>
                <a:cubicBezTo>
                  <a:pt x="2287" y="6645"/>
                  <a:pt x="2406" y="6692"/>
                  <a:pt x="2525" y="6692"/>
                </a:cubicBezTo>
                <a:cubicBezTo>
                  <a:pt x="3392" y="6741"/>
                  <a:pt x="4263" y="6758"/>
                  <a:pt x="5135" y="6758"/>
                </a:cubicBezTo>
                <a:cubicBezTo>
                  <a:pt x="6418" y="6758"/>
                  <a:pt x="7702" y="6721"/>
                  <a:pt x="8979" y="6692"/>
                </a:cubicBezTo>
                <a:cubicBezTo>
                  <a:pt x="9193" y="6692"/>
                  <a:pt x="9360" y="6549"/>
                  <a:pt x="9431" y="6359"/>
                </a:cubicBezTo>
                <a:cubicBezTo>
                  <a:pt x="9860" y="4525"/>
                  <a:pt x="10407" y="2620"/>
                  <a:pt x="10550" y="715"/>
                </a:cubicBezTo>
                <a:cubicBezTo>
                  <a:pt x="10550" y="501"/>
                  <a:pt x="10407" y="334"/>
                  <a:pt x="10217" y="262"/>
                </a:cubicBezTo>
                <a:cubicBezTo>
                  <a:pt x="9687" y="152"/>
                  <a:pt x="8952" y="1"/>
                  <a:pt x="825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7035051" y="1646740"/>
            <a:ext cx="383407" cy="353028"/>
          </a:xfrm>
          <a:custGeom>
            <a:rect b="b" l="l" r="r" t="t"/>
            <a:pathLst>
              <a:path extrusionOk="0" h="8641" w="9384">
                <a:moveTo>
                  <a:pt x="2668" y="810"/>
                </a:moveTo>
                <a:lnTo>
                  <a:pt x="2668" y="810"/>
                </a:lnTo>
                <a:cubicBezTo>
                  <a:pt x="3382" y="881"/>
                  <a:pt x="4097" y="976"/>
                  <a:pt x="4811" y="1119"/>
                </a:cubicBezTo>
                <a:cubicBezTo>
                  <a:pt x="5740" y="1310"/>
                  <a:pt x="6716" y="1500"/>
                  <a:pt x="7621" y="1786"/>
                </a:cubicBezTo>
                <a:cubicBezTo>
                  <a:pt x="7002" y="1929"/>
                  <a:pt x="6359" y="2120"/>
                  <a:pt x="5978" y="2596"/>
                </a:cubicBezTo>
                <a:lnTo>
                  <a:pt x="5954" y="2596"/>
                </a:lnTo>
                <a:cubicBezTo>
                  <a:pt x="5145" y="2120"/>
                  <a:pt x="4287" y="1715"/>
                  <a:pt x="3478" y="1238"/>
                </a:cubicBezTo>
                <a:cubicBezTo>
                  <a:pt x="3216" y="1095"/>
                  <a:pt x="2954" y="953"/>
                  <a:pt x="2668" y="810"/>
                </a:cubicBezTo>
                <a:close/>
                <a:moveTo>
                  <a:pt x="1191" y="953"/>
                </a:moveTo>
                <a:lnTo>
                  <a:pt x="1191" y="953"/>
                </a:lnTo>
                <a:cubicBezTo>
                  <a:pt x="1858" y="1215"/>
                  <a:pt x="2501" y="1500"/>
                  <a:pt x="3120" y="1834"/>
                </a:cubicBezTo>
                <a:cubicBezTo>
                  <a:pt x="4002" y="2310"/>
                  <a:pt x="4907" y="2786"/>
                  <a:pt x="5740" y="3286"/>
                </a:cubicBezTo>
                <a:cubicBezTo>
                  <a:pt x="5692" y="4191"/>
                  <a:pt x="5740" y="5144"/>
                  <a:pt x="5621" y="6049"/>
                </a:cubicBezTo>
                <a:cubicBezTo>
                  <a:pt x="5288" y="5668"/>
                  <a:pt x="4930" y="5287"/>
                  <a:pt x="4597" y="4906"/>
                </a:cubicBezTo>
                <a:cubicBezTo>
                  <a:pt x="4597" y="4882"/>
                  <a:pt x="4573" y="4858"/>
                  <a:pt x="4549" y="4858"/>
                </a:cubicBezTo>
                <a:cubicBezTo>
                  <a:pt x="4526" y="4811"/>
                  <a:pt x="4502" y="4811"/>
                  <a:pt x="4478" y="4787"/>
                </a:cubicBezTo>
                <a:cubicBezTo>
                  <a:pt x="3216" y="3667"/>
                  <a:pt x="2287" y="2239"/>
                  <a:pt x="1191" y="953"/>
                </a:cubicBezTo>
                <a:close/>
                <a:moveTo>
                  <a:pt x="1025" y="1834"/>
                </a:moveTo>
                <a:lnTo>
                  <a:pt x="1025" y="1834"/>
                </a:lnTo>
                <a:cubicBezTo>
                  <a:pt x="1930" y="2953"/>
                  <a:pt x="2787" y="4144"/>
                  <a:pt x="3859" y="5144"/>
                </a:cubicBezTo>
                <a:cubicBezTo>
                  <a:pt x="3406" y="5787"/>
                  <a:pt x="3073" y="6501"/>
                  <a:pt x="2858" y="7263"/>
                </a:cubicBezTo>
                <a:cubicBezTo>
                  <a:pt x="2477" y="6335"/>
                  <a:pt x="2263" y="5358"/>
                  <a:pt x="1930" y="4430"/>
                </a:cubicBezTo>
                <a:cubicBezTo>
                  <a:pt x="1644" y="3548"/>
                  <a:pt x="1287" y="2691"/>
                  <a:pt x="1025" y="1834"/>
                </a:cubicBezTo>
                <a:close/>
                <a:moveTo>
                  <a:pt x="406" y="0"/>
                </a:moveTo>
                <a:cubicBezTo>
                  <a:pt x="263" y="0"/>
                  <a:pt x="144" y="71"/>
                  <a:pt x="96" y="214"/>
                </a:cubicBezTo>
                <a:cubicBezTo>
                  <a:pt x="72" y="238"/>
                  <a:pt x="25" y="286"/>
                  <a:pt x="25" y="333"/>
                </a:cubicBezTo>
                <a:cubicBezTo>
                  <a:pt x="1" y="333"/>
                  <a:pt x="1" y="357"/>
                  <a:pt x="25" y="357"/>
                </a:cubicBezTo>
                <a:cubicBezTo>
                  <a:pt x="1" y="381"/>
                  <a:pt x="1" y="381"/>
                  <a:pt x="25" y="405"/>
                </a:cubicBezTo>
                <a:cubicBezTo>
                  <a:pt x="1" y="405"/>
                  <a:pt x="1" y="405"/>
                  <a:pt x="25" y="429"/>
                </a:cubicBezTo>
                <a:cubicBezTo>
                  <a:pt x="1" y="429"/>
                  <a:pt x="1" y="453"/>
                  <a:pt x="25" y="476"/>
                </a:cubicBezTo>
                <a:lnTo>
                  <a:pt x="25" y="500"/>
                </a:lnTo>
                <a:lnTo>
                  <a:pt x="25" y="524"/>
                </a:lnTo>
                <a:cubicBezTo>
                  <a:pt x="1" y="548"/>
                  <a:pt x="1" y="548"/>
                  <a:pt x="25" y="548"/>
                </a:cubicBezTo>
                <a:cubicBezTo>
                  <a:pt x="310" y="2048"/>
                  <a:pt x="906" y="3453"/>
                  <a:pt x="1406" y="4906"/>
                </a:cubicBezTo>
                <a:cubicBezTo>
                  <a:pt x="1834" y="6097"/>
                  <a:pt x="2073" y="7359"/>
                  <a:pt x="2692" y="8478"/>
                </a:cubicBezTo>
                <a:cubicBezTo>
                  <a:pt x="2763" y="8589"/>
                  <a:pt x="2872" y="8640"/>
                  <a:pt x="2982" y="8640"/>
                </a:cubicBezTo>
                <a:cubicBezTo>
                  <a:pt x="3131" y="8640"/>
                  <a:pt x="3280" y="8547"/>
                  <a:pt x="3335" y="8383"/>
                </a:cubicBezTo>
                <a:cubicBezTo>
                  <a:pt x="3501" y="7406"/>
                  <a:pt x="3859" y="6501"/>
                  <a:pt x="4383" y="5668"/>
                </a:cubicBezTo>
                <a:cubicBezTo>
                  <a:pt x="4787" y="6144"/>
                  <a:pt x="5216" y="6597"/>
                  <a:pt x="5621" y="7097"/>
                </a:cubicBezTo>
                <a:cubicBezTo>
                  <a:pt x="5690" y="7165"/>
                  <a:pt x="5774" y="7197"/>
                  <a:pt x="5857" y="7197"/>
                </a:cubicBezTo>
                <a:cubicBezTo>
                  <a:pt x="6004" y="7197"/>
                  <a:pt x="6147" y="7098"/>
                  <a:pt x="6193" y="6930"/>
                </a:cubicBezTo>
                <a:cubicBezTo>
                  <a:pt x="6502" y="5692"/>
                  <a:pt x="6407" y="4406"/>
                  <a:pt x="6502" y="3120"/>
                </a:cubicBezTo>
                <a:cubicBezTo>
                  <a:pt x="6978" y="2429"/>
                  <a:pt x="8288" y="2429"/>
                  <a:pt x="9050" y="2239"/>
                </a:cubicBezTo>
                <a:cubicBezTo>
                  <a:pt x="9265" y="2143"/>
                  <a:pt x="9384" y="1715"/>
                  <a:pt x="9074" y="1596"/>
                </a:cubicBezTo>
                <a:cubicBezTo>
                  <a:pt x="7860" y="1072"/>
                  <a:pt x="6550" y="834"/>
                  <a:pt x="5288" y="524"/>
                </a:cubicBezTo>
                <a:cubicBezTo>
                  <a:pt x="4502" y="357"/>
                  <a:pt x="3716" y="262"/>
                  <a:pt x="2930" y="214"/>
                </a:cubicBezTo>
                <a:cubicBezTo>
                  <a:pt x="2096" y="143"/>
                  <a:pt x="1263" y="24"/>
                  <a:pt x="4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12"/>
          <p:cNvGrpSpPr/>
          <p:nvPr/>
        </p:nvGrpSpPr>
        <p:grpSpPr>
          <a:xfrm>
            <a:off x="2123362" y="1639672"/>
            <a:ext cx="368701" cy="367136"/>
            <a:chOff x="6252450" y="2381750"/>
            <a:chExt cx="270825" cy="269675"/>
          </a:xfrm>
        </p:grpSpPr>
        <p:sp>
          <p:nvSpPr>
            <p:cNvPr id="420" name="Google Shape;420;p12"/>
            <p:cNvSpPr/>
            <p:nvPr/>
          </p:nvSpPr>
          <p:spPr>
            <a:xfrm>
              <a:off x="6252450" y="2381750"/>
              <a:ext cx="244725" cy="269675"/>
            </a:xfrm>
            <a:custGeom>
              <a:rect b="b" l="l" r="r" t="t"/>
              <a:pathLst>
                <a:path extrusionOk="0" h="10787" w="9789">
                  <a:moveTo>
                    <a:pt x="7729" y="913"/>
                  </a:moveTo>
                  <a:cubicBezTo>
                    <a:pt x="7963" y="913"/>
                    <a:pt x="8165" y="948"/>
                    <a:pt x="8241" y="1062"/>
                  </a:cubicBezTo>
                  <a:cubicBezTo>
                    <a:pt x="8646" y="1657"/>
                    <a:pt x="8527" y="2753"/>
                    <a:pt x="8527" y="3444"/>
                  </a:cubicBezTo>
                  <a:cubicBezTo>
                    <a:pt x="8503" y="4587"/>
                    <a:pt x="8407" y="5682"/>
                    <a:pt x="8503" y="6825"/>
                  </a:cubicBezTo>
                  <a:cubicBezTo>
                    <a:pt x="8574" y="7778"/>
                    <a:pt x="8741" y="8849"/>
                    <a:pt x="8503" y="9802"/>
                  </a:cubicBezTo>
                  <a:cubicBezTo>
                    <a:pt x="8499" y="9820"/>
                    <a:pt x="8445" y="9828"/>
                    <a:pt x="8354" y="9828"/>
                  </a:cubicBezTo>
                  <a:cubicBezTo>
                    <a:pt x="7842" y="9828"/>
                    <a:pt x="6177" y="9584"/>
                    <a:pt x="5955" y="9564"/>
                  </a:cubicBezTo>
                  <a:cubicBezTo>
                    <a:pt x="5861" y="9556"/>
                    <a:pt x="5767" y="9552"/>
                    <a:pt x="5672" y="9552"/>
                  </a:cubicBezTo>
                  <a:cubicBezTo>
                    <a:pt x="4990" y="9552"/>
                    <a:pt x="4253" y="9730"/>
                    <a:pt x="3558" y="9730"/>
                  </a:cubicBezTo>
                  <a:cubicBezTo>
                    <a:pt x="3181" y="9730"/>
                    <a:pt x="2816" y="9678"/>
                    <a:pt x="2478" y="9516"/>
                  </a:cubicBezTo>
                  <a:cubicBezTo>
                    <a:pt x="2049" y="9326"/>
                    <a:pt x="2168" y="8373"/>
                    <a:pt x="2239" y="7802"/>
                  </a:cubicBezTo>
                  <a:lnTo>
                    <a:pt x="2359" y="7802"/>
                  </a:lnTo>
                  <a:cubicBezTo>
                    <a:pt x="2380" y="7805"/>
                    <a:pt x="2401" y="7807"/>
                    <a:pt x="2422" y="7807"/>
                  </a:cubicBezTo>
                  <a:cubicBezTo>
                    <a:pt x="2805" y="7807"/>
                    <a:pt x="2955" y="7203"/>
                    <a:pt x="2525" y="7135"/>
                  </a:cubicBezTo>
                  <a:lnTo>
                    <a:pt x="2311" y="7111"/>
                  </a:lnTo>
                  <a:cubicBezTo>
                    <a:pt x="2335" y="6563"/>
                    <a:pt x="2311" y="6015"/>
                    <a:pt x="2311" y="5492"/>
                  </a:cubicBezTo>
                  <a:lnTo>
                    <a:pt x="2311" y="5087"/>
                  </a:lnTo>
                  <a:lnTo>
                    <a:pt x="2692" y="5087"/>
                  </a:lnTo>
                  <a:cubicBezTo>
                    <a:pt x="3144" y="5087"/>
                    <a:pt x="3144" y="4420"/>
                    <a:pt x="2692" y="4420"/>
                  </a:cubicBezTo>
                  <a:lnTo>
                    <a:pt x="2287" y="4420"/>
                  </a:lnTo>
                  <a:cubicBezTo>
                    <a:pt x="2287" y="3705"/>
                    <a:pt x="2263" y="2991"/>
                    <a:pt x="2263" y="2300"/>
                  </a:cubicBezTo>
                  <a:lnTo>
                    <a:pt x="2263" y="2300"/>
                  </a:lnTo>
                  <a:lnTo>
                    <a:pt x="2478" y="2324"/>
                  </a:lnTo>
                  <a:cubicBezTo>
                    <a:pt x="2499" y="2328"/>
                    <a:pt x="2520" y="2330"/>
                    <a:pt x="2541" y="2330"/>
                  </a:cubicBezTo>
                  <a:cubicBezTo>
                    <a:pt x="2924" y="2330"/>
                    <a:pt x="3074" y="1725"/>
                    <a:pt x="2644" y="1657"/>
                  </a:cubicBezTo>
                  <a:cubicBezTo>
                    <a:pt x="2525" y="1634"/>
                    <a:pt x="2382" y="1610"/>
                    <a:pt x="2239" y="1610"/>
                  </a:cubicBezTo>
                  <a:lnTo>
                    <a:pt x="2239" y="1110"/>
                  </a:lnTo>
                  <a:cubicBezTo>
                    <a:pt x="3764" y="1086"/>
                    <a:pt x="5264" y="1014"/>
                    <a:pt x="6788" y="991"/>
                  </a:cubicBezTo>
                  <a:cubicBezTo>
                    <a:pt x="6960" y="991"/>
                    <a:pt x="7380" y="913"/>
                    <a:pt x="7729" y="913"/>
                  </a:cubicBezTo>
                  <a:close/>
                  <a:moveTo>
                    <a:pt x="6852" y="1"/>
                  </a:moveTo>
                  <a:cubicBezTo>
                    <a:pt x="5168" y="1"/>
                    <a:pt x="3454" y="209"/>
                    <a:pt x="1787" y="229"/>
                  </a:cubicBezTo>
                  <a:cubicBezTo>
                    <a:pt x="1525" y="229"/>
                    <a:pt x="1335" y="419"/>
                    <a:pt x="1311" y="681"/>
                  </a:cubicBezTo>
                  <a:lnTo>
                    <a:pt x="1311" y="1586"/>
                  </a:lnTo>
                  <a:lnTo>
                    <a:pt x="453" y="1586"/>
                  </a:lnTo>
                  <a:cubicBezTo>
                    <a:pt x="1" y="1586"/>
                    <a:pt x="1" y="2277"/>
                    <a:pt x="453" y="2277"/>
                  </a:cubicBezTo>
                  <a:cubicBezTo>
                    <a:pt x="763" y="2277"/>
                    <a:pt x="1049" y="2277"/>
                    <a:pt x="1335" y="2253"/>
                  </a:cubicBezTo>
                  <a:cubicBezTo>
                    <a:pt x="1335" y="2967"/>
                    <a:pt x="1358" y="3682"/>
                    <a:pt x="1358" y="4420"/>
                  </a:cubicBezTo>
                  <a:lnTo>
                    <a:pt x="453" y="4420"/>
                  </a:lnTo>
                  <a:cubicBezTo>
                    <a:pt x="1" y="4420"/>
                    <a:pt x="1" y="5087"/>
                    <a:pt x="453" y="5087"/>
                  </a:cubicBezTo>
                  <a:lnTo>
                    <a:pt x="1358" y="5087"/>
                  </a:lnTo>
                  <a:cubicBezTo>
                    <a:pt x="1358" y="5611"/>
                    <a:pt x="1358" y="6111"/>
                    <a:pt x="1358" y="6611"/>
                  </a:cubicBezTo>
                  <a:cubicBezTo>
                    <a:pt x="1358" y="6754"/>
                    <a:pt x="1358" y="6897"/>
                    <a:pt x="1358" y="7039"/>
                  </a:cubicBezTo>
                  <a:lnTo>
                    <a:pt x="453" y="7039"/>
                  </a:lnTo>
                  <a:cubicBezTo>
                    <a:pt x="49" y="7087"/>
                    <a:pt x="49" y="7706"/>
                    <a:pt x="453" y="7754"/>
                  </a:cubicBezTo>
                  <a:cubicBezTo>
                    <a:pt x="739" y="7754"/>
                    <a:pt x="1025" y="7754"/>
                    <a:pt x="1311" y="7730"/>
                  </a:cubicBezTo>
                  <a:lnTo>
                    <a:pt x="1311" y="7730"/>
                  </a:lnTo>
                  <a:cubicBezTo>
                    <a:pt x="1215" y="8730"/>
                    <a:pt x="1192" y="9778"/>
                    <a:pt x="2001" y="10326"/>
                  </a:cubicBezTo>
                  <a:cubicBezTo>
                    <a:pt x="2408" y="10588"/>
                    <a:pt x="2904" y="10668"/>
                    <a:pt x="3427" y="10668"/>
                  </a:cubicBezTo>
                  <a:cubicBezTo>
                    <a:pt x="4253" y="10668"/>
                    <a:pt x="5145" y="10468"/>
                    <a:pt x="5858" y="10468"/>
                  </a:cubicBezTo>
                  <a:cubicBezTo>
                    <a:pt x="5882" y="10468"/>
                    <a:pt x="5907" y="10468"/>
                    <a:pt x="5931" y="10469"/>
                  </a:cubicBezTo>
                  <a:cubicBezTo>
                    <a:pt x="6414" y="10500"/>
                    <a:pt x="7388" y="10787"/>
                    <a:pt x="8170" y="10787"/>
                  </a:cubicBezTo>
                  <a:cubicBezTo>
                    <a:pt x="8582" y="10787"/>
                    <a:pt x="8940" y="10707"/>
                    <a:pt x="9146" y="10469"/>
                  </a:cubicBezTo>
                  <a:cubicBezTo>
                    <a:pt x="9789" y="9754"/>
                    <a:pt x="9503" y="8278"/>
                    <a:pt x="9431" y="7397"/>
                  </a:cubicBezTo>
                  <a:cubicBezTo>
                    <a:pt x="9336" y="5873"/>
                    <a:pt x="9431" y="4372"/>
                    <a:pt x="9431" y="2824"/>
                  </a:cubicBezTo>
                  <a:cubicBezTo>
                    <a:pt x="9431" y="1753"/>
                    <a:pt x="9360" y="157"/>
                    <a:pt x="8003" y="38"/>
                  </a:cubicBezTo>
                  <a:cubicBezTo>
                    <a:pt x="7621" y="11"/>
                    <a:pt x="7238" y="1"/>
                    <a:pt x="6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6499525" y="2400250"/>
              <a:ext cx="23250" cy="82925"/>
            </a:xfrm>
            <a:custGeom>
              <a:rect b="b" l="l" r="r" t="t"/>
              <a:pathLst>
                <a:path extrusionOk="0" h="3317" w="930">
                  <a:moveTo>
                    <a:pt x="456" y="1"/>
                  </a:moveTo>
                  <a:cubicBezTo>
                    <a:pt x="227" y="1"/>
                    <a:pt x="1" y="155"/>
                    <a:pt x="1" y="465"/>
                  </a:cubicBezTo>
                  <a:lnTo>
                    <a:pt x="1" y="2870"/>
                  </a:lnTo>
                  <a:cubicBezTo>
                    <a:pt x="1" y="3168"/>
                    <a:pt x="233" y="3317"/>
                    <a:pt x="465" y="3317"/>
                  </a:cubicBezTo>
                  <a:cubicBezTo>
                    <a:pt x="698" y="3317"/>
                    <a:pt x="930" y="3168"/>
                    <a:pt x="930" y="2870"/>
                  </a:cubicBezTo>
                  <a:lnTo>
                    <a:pt x="930" y="465"/>
                  </a:lnTo>
                  <a:cubicBezTo>
                    <a:pt x="918" y="155"/>
                    <a:pt x="686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6497750" y="2497300"/>
              <a:ext cx="25525" cy="71850"/>
            </a:xfrm>
            <a:custGeom>
              <a:rect b="b" l="l" r="r" t="t"/>
              <a:pathLst>
                <a:path extrusionOk="0" h="2874" w="1021">
                  <a:moveTo>
                    <a:pt x="489" y="0"/>
                  </a:moveTo>
                  <a:cubicBezTo>
                    <a:pt x="257" y="0"/>
                    <a:pt x="24" y="155"/>
                    <a:pt x="24" y="465"/>
                  </a:cubicBezTo>
                  <a:cubicBezTo>
                    <a:pt x="0" y="1155"/>
                    <a:pt x="24" y="1846"/>
                    <a:pt x="72" y="2537"/>
                  </a:cubicBezTo>
                  <a:cubicBezTo>
                    <a:pt x="110" y="2772"/>
                    <a:pt x="270" y="2873"/>
                    <a:pt x="445" y="2873"/>
                  </a:cubicBezTo>
                  <a:cubicBezTo>
                    <a:pt x="715" y="2873"/>
                    <a:pt x="1020" y="2635"/>
                    <a:pt x="977" y="2275"/>
                  </a:cubicBezTo>
                  <a:cubicBezTo>
                    <a:pt x="929" y="1679"/>
                    <a:pt x="905" y="1060"/>
                    <a:pt x="953" y="465"/>
                  </a:cubicBezTo>
                  <a:cubicBezTo>
                    <a:pt x="953" y="155"/>
                    <a:pt x="721" y="0"/>
                    <a:pt x="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6499525" y="2580500"/>
              <a:ext cx="23250" cy="56275"/>
            </a:xfrm>
            <a:custGeom>
              <a:rect b="b" l="l" r="r" t="t"/>
              <a:pathLst>
                <a:path extrusionOk="0" h="2251" w="930">
                  <a:moveTo>
                    <a:pt x="456" y="0"/>
                  </a:moveTo>
                  <a:cubicBezTo>
                    <a:pt x="227" y="0"/>
                    <a:pt x="1" y="149"/>
                    <a:pt x="1" y="447"/>
                  </a:cubicBezTo>
                  <a:lnTo>
                    <a:pt x="1" y="1804"/>
                  </a:lnTo>
                  <a:cubicBezTo>
                    <a:pt x="1" y="2102"/>
                    <a:pt x="233" y="2251"/>
                    <a:pt x="465" y="2251"/>
                  </a:cubicBezTo>
                  <a:cubicBezTo>
                    <a:pt x="698" y="2251"/>
                    <a:pt x="930" y="2102"/>
                    <a:pt x="930" y="1804"/>
                  </a:cubicBezTo>
                  <a:lnTo>
                    <a:pt x="930" y="447"/>
                  </a:lnTo>
                  <a:cubicBezTo>
                    <a:pt x="918" y="149"/>
                    <a:pt x="686" y="0"/>
                    <a:pt x="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4" name="Google Shape;424;p1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5400092">
            <a:off x="2049917" y="2285565"/>
            <a:ext cx="500900" cy="23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5400092">
            <a:off x="4513112" y="2285565"/>
            <a:ext cx="500900" cy="23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5400092">
            <a:off x="6976308" y="2285565"/>
            <a:ext cx="500900" cy="23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2"/>
          <p:cNvSpPr txBox="1"/>
          <p:nvPr>
            <p:ph idx="4294967295" type="subTitle"/>
          </p:nvPr>
        </p:nvSpPr>
        <p:spPr>
          <a:xfrm>
            <a:off x="1252075" y="258298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Python is one of the most readable and writable programming languages</a:t>
            </a:r>
            <a:endParaRPr b="0" i="0" sz="1300" u="none" cap="none" strike="noStrike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8" name="Google Shape;428;p12"/>
          <p:cNvSpPr txBox="1"/>
          <p:nvPr>
            <p:ph idx="4294967295" type="subTitle"/>
          </p:nvPr>
        </p:nvSpPr>
        <p:spPr>
          <a:xfrm>
            <a:off x="2179725" y="3520175"/>
            <a:ext cx="27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Python can be used for an incredibly large set of tasks ranging from AI to web applications </a:t>
            </a:r>
            <a:endParaRPr b="0" i="0" sz="1300" u="none" cap="none" strike="noStrike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9" name="Google Shape;429;p12"/>
          <p:cNvSpPr txBox="1"/>
          <p:nvPr>
            <p:ph idx="4294967295" type="subTitle"/>
          </p:nvPr>
        </p:nvSpPr>
        <p:spPr>
          <a:xfrm>
            <a:off x="3949788" y="2583000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Python is an </a:t>
            </a:r>
            <a:r>
              <a:rPr b="0" i="0" lang="en" sz="1300" u="sng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object-oriented</a:t>
            </a: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 and </a:t>
            </a:r>
            <a:r>
              <a:rPr b="0" i="0" lang="en" sz="1300" u="sng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functional</a:t>
            </a: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 language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12"/>
          <p:cNvSpPr txBox="1"/>
          <p:nvPr>
            <p:ph idx="4294967295" type="subTitle"/>
          </p:nvPr>
        </p:nvSpPr>
        <p:spPr>
          <a:xfrm>
            <a:off x="5242852" y="3478900"/>
            <a:ext cx="174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Python can handle errors and exceptions</a:t>
            </a:r>
            <a:endParaRPr b="0" i="0" sz="1300" u="none" cap="none" strike="noStrike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431" name="Google Shape;4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2828725" y="2746775"/>
            <a:ext cx="1406476" cy="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5383725" y="2678331"/>
            <a:ext cx="1269587" cy="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435526" y="3583528"/>
            <a:ext cx="2015925" cy="101162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2"/>
          <p:cNvSpPr txBox="1"/>
          <p:nvPr>
            <p:ph idx="4294967295" type="subTitle"/>
          </p:nvPr>
        </p:nvSpPr>
        <p:spPr>
          <a:xfrm>
            <a:off x="6083250" y="2583000"/>
            <a:ext cx="23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And we also had some practice!</a:t>
            </a:r>
            <a:endParaRPr b="0" i="0" sz="1300" u="none" cap="none" strike="noStrike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/>
              <a:t>Q&amp;A</a:t>
            </a:r>
            <a:endParaRPr b="0"/>
          </a:p>
        </p:txBody>
      </p:sp>
      <p:pic>
        <p:nvPicPr>
          <p:cNvPr id="440" name="Google Shape;4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3"/>
          <p:cNvPicPr preferRelativeResize="0"/>
          <p:nvPr/>
        </p:nvPicPr>
        <p:blipFill rotWithShape="1">
          <a:blip r:embed="rId6">
            <a:alphaModFix/>
          </a:blip>
          <a:srcRect b="21025" l="0" r="8891" t="16970"/>
          <a:stretch/>
        </p:blipFill>
        <p:spPr>
          <a:xfrm rot="10800000">
            <a:off x="1002325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/>
          <p:nvPr>
            <p:ph idx="1" type="subTitle"/>
          </p:nvPr>
        </p:nvSpPr>
        <p:spPr>
          <a:xfrm>
            <a:off x="1886175" y="1291550"/>
            <a:ext cx="603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Thank you for your attention!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1800" u="sng">
                <a:solidFill>
                  <a:schemeClr val="dk1"/>
                </a:solidFill>
              </a:rPr>
              <a:t>Find us online:</a:t>
            </a:r>
            <a:endParaRPr b="0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1800">
                <a:solidFill>
                  <a:schemeClr val="dk1"/>
                </a:solidFill>
              </a:rPr>
              <a:t>Tg: @fcs_hse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1800">
                <a:solidFill>
                  <a:schemeClr val="dk1"/>
                </a:solidFill>
              </a:rPr>
              <a:t>Vk: @cshse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1800">
                <a:solidFill>
                  <a:schemeClr val="dk1"/>
                </a:solidFill>
              </a:rPr>
              <a:t>cs.hse.ru</a:t>
            </a:r>
            <a:endParaRPr b="0" sz="1800">
              <a:solidFill>
                <a:schemeClr val="dk1"/>
              </a:solidFill>
            </a:endParaRPr>
          </a:p>
        </p:txBody>
      </p:sp>
      <p:pic>
        <p:nvPicPr>
          <p:cNvPr id="449" name="Google Shape;4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0">
            <a:off x="5846000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450" name="Google Shape;450;p14"/>
          <p:cNvSpPr txBox="1"/>
          <p:nvPr>
            <p:ph type="title"/>
          </p:nvPr>
        </p:nvSpPr>
        <p:spPr>
          <a:xfrm rot="-694782">
            <a:off x="6013162" y="3823654"/>
            <a:ext cx="1661926" cy="48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" sz="1000"/>
              <a:t>Follow us!</a:t>
            </a:r>
            <a:endParaRPr b="0" i="1"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451" name="Google Shape;451;p14"/>
          <p:cNvGrpSpPr/>
          <p:nvPr/>
        </p:nvGrpSpPr>
        <p:grpSpPr>
          <a:xfrm rot="-679767">
            <a:off x="6437644" y="3149650"/>
            <a:ext cx="612817" cy="641639"/>
            <a:chOff x="7384751" y="4147984"/>
            <a:chExt cx="380012" cy="351274"/>
          </a:xfrm>
        </p:grpSpPr>
        <p:sp>
          <p:nvSpPr>
            <p:cNvPr id="452" name="Google Shape;452;p14"/>
            <p:cNvSpPr/>
            <p:nvPr/>
          </p:nvSpPr>
          <p:spPr>
            <a:xfrm>
              <a:off x="7385513" y="4225879"/>
              <a:ext cx="379250" cy="273379"/>
            </a:xfrm>
            <a:custGeom>
              <a:rect b="b" l="l" r="r" t="t"/>
              <a:pathLst>
                <a:path extrusionOk="0" h="8609" w="11943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7384751" y="4147984"/>
              <a:ext cx="380012" cy="228382"/>
            </a:xfrm>
            <a:custGeom>
              <a:rect b="b" l="l" r="r" t="t"/>
              <a:pathLst>
                <a:path extrusionOk="0" h="7192" w="11967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7507642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7573820" y="4228134"/>
              <a:ext cx="37820" cy="37852"/>
            </a:xfrm>
            <a:custGeom>
              <a:rect b="b" l="l" r="r" t="t"/>
              <a:pathLst>
                <a:path extrusionOk="0" h="1192" w="1191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7640728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"/>
          <p:cNvSpPr txBox="1"/>
          <p:nvPr>
            <p:ph idx="1" type="body"/>
          </p:nvPr>
        </p:nvSpPr>
        <p:spPr>
          <a:xfrm>
            <a:off x="1002325" y="1468200"/>
            <a:ext cx="3205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Overview of Python: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High-level, interpreted language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by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Guido van Rossum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released in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1991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Key Characteristics: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read and write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Versatile and widely used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Supports multiple programming paradigms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316" name="Google Shape;316;p2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17" name="Google Shape;317;p2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8725" y="1392674"/>
            <a:ext cx="1992175" cy="203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19" name="Google Shape;319;p2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 flipH="1" rot="6023610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"/>
          <p:cNvSpPr/>
          <p:nvPr/>
        </p:nvSpPr>
        <p:spPr>
          <a:xfrm>
            <a:off x="7585975" y="1156548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 rot="-2148808">
            <a:off x="5785274" y="1320788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"/>
          <p:cNvSpPr txBox="1"/>
          <p:nvPr>
            <p:ph idx="2" type="body"/>
          </p:nvPr>
        </p:nvSpPr>
        <p:spPr>
          <a:xfrm>
            <a:off x="4562925" y="776525"/>
            <a:ext cx="39462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Real-world Applications: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Web development (Django, Flask)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science (Pandas, NumPy, Matplotlib)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Automation (scripting, task automation)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Artificial intelligence (TensorFlow, scikit-learn)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Companies Using Python:</a:t>
            </a:r>
            <a:endParaRPr sz="1200"/>
          </a:p>
        </p:txBody>
      </p:sp>
      <p:sp>
        <p:nvSpPr>
          <p:cNvPr id="327" name="Google Shape;327;p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Applications of Python</a:t>
            </a:r>
            <a:endParaRPr/>
          </a:p>
        </p:txBody>
      </p:sp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/>
          </a:blip>
          <a:srcRect b="0" l="9858" r="9857" t="0"/>
          <a:stretch/>
        </p:blipFill>
        <p:spPr>
          <a:xfrm rot="-452129">
            <a:off x="1151693" y="1883471"/>
            <a:ext cx="2388174" cy="22309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29" name="Google Shape;329;p3"/>
          <p:cNvSpPr/>
          <p:nvPr/>
        </p:nvSpPr>
        <p:spPr>
          <a:xfrm rot="-2801667">
            <a:off x="751655" y="2042547"/>
            <a:ext cx="894441" cy="367939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"/>
          <p:cNvSpPr/>
          <p:nvPr/>
        </p:nvSpPr>
        <p:spPr>
          <a:xfrm rot="-2801667">
            <a:off x="3099977" y="3620137"/>
            <a:ext cx="894441" cy="367939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500" y="3099706"/>
            <a:ext cx="1195885" cy="64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1611" y="3165169"/>
            <a:ext cx="953149" cy="5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9500" y="3747025"/>
            <a:ext cx="1642097" cy="5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4761" y="3039138"/>
            <a:ext cx="1195889" cy="64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2499" y="3747027"/>
            <a:ext cx="953149" cy="51641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 txBox="1"/>
          <p:nvPr>
            <p:ph idx="2" type="body"/>
          </p:nvPr>
        </p:nvSpPr>
        <p:spPr>
          <a:xfrm>
            <a:off x="6865950" y="4323400"/>
            <a:ext cx="1724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And many more!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"/>
          <p:cNvSpPr txBox="1"/>
          <p:nvPr>
            <p:ph type="title"/>
          </p:nvPr>
        </p:nvSpPr>
        <p:spPr>
          <a:xfrm>
            <a:off x="721200" y="581250"/>
            <a:ext cx="2755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Basic Python Concepts</a:t>
            </a:r>
            <a:endParaRPr/>
          </a:p>
        </p:txBody>
      </p:sp>
      <p:graphicFrame>
        <p:nvGraphicFramePr>
          <p:cNvPr id="342" name="Google Shape;342;p4"/>
          <p:cNvGraphicFramePr/>
          <p:nvPr/>
        </p:nvGraphicFramePr>
        <p:xfrm>
          <a:off x="797400" y="152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390200"/>
              </a:tblGrid>
              <a:tr h="241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 = </a:t>
                      </a:r>
                      <a:r>
                        <a:rPr lang="en" sz="10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int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temperature = </a:t>
                      </a:r>
                      <a:r>
                        <a:rPr lang="en" sz="10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98.6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float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= 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"Alice"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str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is_student = </a:t>
                      </a: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bool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Basic Operations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addition = a + b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subtraction = a - b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multiplication = a * b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 = a / b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Comparison Operations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equal = (a == b)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not_equal = (a != b)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greater = (a &gt; b)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less = (a &lt; b) </a:t>
                      </a:r>
                      <a:r>
                        <a:rPr lang="en" sz="10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4"/>
          <p:cNvGraphicFramePr/>
          <p:nvPr/>
        </p:nvGraphicFramePr>
        <p:xfrm>
          <a:off x="4763125" y="15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7771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operation = input(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"Choose operation (+, -, *, /): 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num1 = float(input(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first number: 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num2 = float(input(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second number: 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operation == 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'+'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"Result:"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num1 + num2)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operation == 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'-'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"Result:"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num1 - num2)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operation == 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'*'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"Result:"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num1 * num2)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operation == 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'/'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num2 != </a:t>
                      </a:r>
                      <a:r>
                        <a:rPr lang="en" sz="10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"Result:"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num1 / num2)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"Error: Division by zero"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0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operation"</a:t>
                      </a:r>
                      <a:r>
                        <a:rPr lang="en" sz="10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4"/>
          <p:cNvSpPr txBox="1"/>
          <p:nvPr>
            <p:ph type="title"/>
          </p:nvPr>
        </p:nvSpPr>
        <p:spPr>
          <a:xfrm>
            <a:off x="4763125" y="608400"/>
            <a:ext cx="3687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Simple Calculator on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 txBox="1"/>
          <p:nvPr>
            <p:ph idx="8" type="title"/>
          </p:nvPr>
        </p:nvSpPr>
        <p:spPr>
          <a:xfrm>
            <a:off x="669475" y="711175"/>
            <a:ext cx="27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Structures in Python</a:t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7739350" y="5233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55">
            <a:off x="3335627" y="899630"/>
            <a:ext cx="788770" cy="3577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5"/>
          <p:cNvGraphicFramePr/>
          <p:nvPr/>
        </p:nvGraphicFramePr>
        <p:xfrm>
          <a:off x="760200" y="17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397275"/>
              </a:tblGrid>
              <a:tr h="288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List of student names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students = [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"Alice"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"Bob"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"Charlie"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"Diana"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Add a new student to the list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students.append(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"Eve"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List of students: ['Alice', 'Bob', 'Charlie', 'Diana', 'Eve']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Tuple of coordinates (immutable)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coordinates = (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10.0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Coordinates: (10.0, 20.0)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Dictionary of student grades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grades = {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"Alice"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"Bob"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"Charlie"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78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"Diana"</a:t>
                      </a: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8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92</a:t>
                      </a:r>
                      <a:b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5"/>
          <p:cNvGraphicFramePr/>
          <p:nvPr/>
        </p:nvGraphicFramePr>
        <p:xfrm>
          <a:off x="4946650" y="11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565050"/>
              </a:tblGrid>
              <a:tr h="35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Add a new student's grade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grades[</a:t>
                      </a:r>
                      <a:r>
                        <a:rPr lang="en" sz="9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"Eve"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Expected output: Student grades: {'Alice': 85, 'Bob': 90, 'Charlie': 78, 'Diana': 92, 'Eve': 88}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Update a student's grade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grades[</a:t>
                      </a:r>
                      <a:r>
                        <a:rPr lang="en" sz="9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"Alice"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95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Expected output: Updated grades: {'Alice': 95, 'Bob': 90, 'Charlie': 78, 'Diana': 92, 'Eve': 88}</a:t>
                      </a:r>
                      <a:endParaRPr sz="900" u="none" cap="none" strike="noStrike">
                        <a:solidFill>
                          <a:srgbClr val="BABABA"/>
                        </a:solidFill>
                        <a:highlight>
                          <a:srgbClr val="2B2B2B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of unique student IDs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student_ids = {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103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Add a new ID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student_ids.add(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Student IDs: {101, 102, 103, 104, 105}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Try to add a duplicate ID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student_ids.add(</a:t>
                      </a:r>
                      <a:r>
                        <a:rPr lang="en" sz="9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Student IDs after attempting to add duplicate: {101, 102, 103, 104, 105}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"/>
          <p:cNvSpPr txBox="1"/>
          <p:nvPr>
            <p:ph type="title"/>
          </p:nvPr>
        </p:nvSpPr>
        <p:spPr>
          <a:xfrm>
            <a:off x="649650" y="608400"/>
            <a:ext cx="3624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Functions and Modules</a:t>
            </a:r>
            <a:endParaRPr/>
          </a:p>
        </p:txBody>
      </p:sp>
      <p:graphicFrame>
        <p:nvGraphicFramePr>
          <p:cNvPr id="360" name="Google Shape;360;p6"/>
          <p:cNvGraphicFramePr/>
          <p:nvPr/>
        </p:nvGraphicFramePr>
        <p:xfrm>
          <a:off x="4949350" y="10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524250"/>
              </a:tblGrid>
              <a:tr h="33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math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 =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square_root = math.sqrt(number)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f"The square root of </a:t>
                      </a:r>
                      <a:r>
                        <a:rPr lang="en" sz="1100" u="none" cap="none" strike="noStrike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{number}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is: </a:t>
                      </a:r>
                      <a:r>
                        <a:rPr lang="en" sz="1100" u="none" cap="none" strike="noStrike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{square_root}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endParaRPr sz="1100" u="none" cap="none" strike="noStrike">
                        <a:solidFill>
                          <a:srgbClr val="BABABA"/>
                        </a:solidFill>
                        <a:highlight>
                          <a:srgbClr val="2B2B2B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The square root of 16 is: 4.0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Importing the random module and generating a random number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random_number = random.randint(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f"Random number between 1 and 100: </a:t>
                      </a:r>
                      <a:r>
                        <a:rPr lang="en" sz="1100" u="none" cap="none" strike="noStrike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{random_number}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endParaRPr sz="1100" u="none" cap="none" strike="noStrike">
                        <a:solidFill>
                          <a:srgbClr val="BABABA"/>
                        </a:solidFill>
                        <a:highlight>
                          <a:srgbClr val="2B2B2B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Random number between 1 and 100: &lt;random_number&gt;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pic>
        <p:nvPicPr>
          <p:cNvPr id="361" name="Google Shape;3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grpSp>
        <p:nvGrpSpPr>
          <p:cNvPr id="362" name="Google Shape;362;p6"/>
          <p:cNvGrpSpPr/>
          <p:nvPr/>
        </p:nvGrpSpPr>
        <p:grpSpPr>
          <a:xfrm>
            <a:off x="7881218" y="896760"/>
            <a:ext cx="418132" cy="631989"/>
            <a:chOff x="1312450" y="4093350"/>
            <a:chExt cx="685350" cy="1090200"/>
          </a:xfrm>
        </p:grpSpPr>
        <p:sp>
          <p:nvSpPr>
            <p:cNvPr id="363" name="Google Shape;363;p6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67" name="Google Shape;367;p6"/>
          <p:cNvGraphicFramePr/>
          <p:nvPr/>
        </p:nvGraphicFramePr>
        <p:xfrm>
          <a:off x="719400" y="31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57867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 = [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 = sum(numbers)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 = len(numbers)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average = total / count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f"The average is: </a:t>
                      </a:r>
                      <a:r>
                        <a:rPr lang="en" sz="1100" u="none" cap="none" strike="noStrike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{average}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endParaRPr sz="1100" u="none" cap="none" strike="noStrike">
                        <a:solidFill>
                          <a:srgbClr val="BABABA"/>
                        </a:solidFill>
                        <a:highlight>
                          <a:srgbClr val="2B2B2B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The average is: 30.0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6"/>
          <p:cNvSpPr txBox="1"/>
          <p:nvPr>
            <p:ph idx="1" type="body"/>
          </p:nvPr>
        </p:nvSpPr>
        <p:spPr>
          <a:xfrm>
            <a:off x="199475" y="1208450"/>
            <a:ext cx="4098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Functions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are defined using the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i="1"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keyword, allowing you to create reusable code blocks. They can take parameters as inputs and return values.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Modules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are collections of related functions and variables. Python’s standard library includes modules like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math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for mathematical operations and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random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for generating random numbers.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"/>
          <p:cNvSpPr txBox="1"/>
          <p:nvPr>
            <p:ph type="title"/>
          </p:nvPr>
        </p:nvSpPr>
        <p:spPr>
          <a:xfrm>
            <a:off x="545125" y="558775"/>
            <a:ext cx="2632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374" name="Google Shape;374;p7"/>
          <p:cNvSpPr txBox="1"/>
          <p:nvPr>
            <p:ph idx="4294967295" type="body"/>
          </p:nvPr>
        </p:nvSpPr>
        <p:spPr>
          <a:xfrm>
            <a:off x="117400" y="1218125"/>
            <a:ext cx="4098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Error handling allows programs to manage unexpected situations gracefully. 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The </a:t>
            </a:r>
            <a:r>
              <a:rPr b="1" lang="e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block lets Python attempt to execute code, and if an error occurs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The </a:t>
            </a:r>
            <a:r>
              <a:rPr b="1" lang="e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block handles it. 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71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 instance, catching a division by zero error prevents the program from crashing and allows displaying a user-friendly message. </a:t>
            </a:r>
            <a:endParaRPr sz="10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The </a:t>
            </a:r>
            <a:r>
              <a:rPr b="1" lang="e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finally 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block ensures certain code runs regardless of an exception 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71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Such as closing a file or releasing resources.</a:t>
            </a:r>
            <a:endParaRPr sz="10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aphicFrame>
        <p:nvGraphicFramePr>
          <p:cNvPr id="375" name="Google Shape;375;p7"/>
          <p:cNvGraphicFramePr/>
          <p:nvPr/>
        </p:nvGraphicFramePr>
        <p:xfrm>
          <a:off x="4959275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{C43BEBE5-DD8B-4A7E-9A19-EA8662B3A840}</a:tableStyleId>
              </a:tblPr>
              <a:tblGrid>
                <a:gridCol w="367117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divide_numbers</a:t>
                      </a:r>
                      <a:r>
                        <a:rPr lang="en" sz="1100" u="none" cap="none" strike="noStrike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result = a / b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ZeroDivisionError: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"Error: Cannot divide by zero."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100" u="none" cap="none" strike="noStrike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"Execution completed."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num1 =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num2 = </a:t>
                      </a:r>
                      <a:r>
                        <a:rPr lang="en" sz="1100" u="none" cap="none" strike="noStrike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print(divide_numbers(num1, num2)) </a:t>
                      </a:r>
                      <a:endParaRPr sz="1100" u="none" cap="none" strike="noStrike">
                        <a:solidFill>
                          <a:srgbClr val="BABABA"/>
                        </a:solidFill>
                        <a:highlight>
                          <a:srgbClr val="2B2B2B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Output: Error: Cannot divide by zero.</a:t>
                      </a:r>
                      <a:r>
                        <a:rPr lang="en" sz="1100" u="none" cap="none" strike="noStrike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"/>
          <p:cNvSpPr txBox="1"/>
          <p:nvPr>
            <p:ph type="title"/>
          </p:nvPr>
        </p:nvSpPr>
        <p:spPr>
          <a:xfrm>
            <a:off x="662675" y="684776"/>
            <a:ext cx="2403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381" name="Google Shape;381;p8"/>
          <p:cNvSpPr txBox="1"/>
          <p:nvPr>
            <p:ph idx="1" type="body"/>
          </p:nvPr>
        </p:nvSpPr>
        <p:spPr>
          <a:xfrm>
            <a:off x="662675" y="1414925"/>
            <a:ext cx="339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000"/>
              <a:t>These hands-on tasks will help you apply the concepts we've discussed and give you a better understanding of how to use Python in real-world scenarios.</a:t>
            </a:r>
            <a:endParaRPr sz="1000"/>
          </a:p>
        </p:txBody>
      </p:sp>
      <p:sp>
        <p:nvSpPr>
          <p:cNvPr id="382" name="Google Shape;382;p8"/>
          <p:cNvSpPr txBox="1"/>
          <p:nvPr>
            <p:ph type="title"/>
          </p:nvPr>
        </p:nvSpPr>
        <p:spPr>
          <a:xfrm>
            <a:off x="662675" y="2532300"/>
            <a:ext cx="346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Temperature Converter:</a:t>
            </a:r>
            <a:endParaRPr sz="2500"/>
          </a:p>
        </p:txBody>
      </p:sp>
      <p:sp>
        <p:nvSpPr>
          <p:cNvPr id="383" name="Google Shape;383;p8"/>
          <p:cNvSpPr txBox="1"/>
          <p:nvPr>
            <p:ph idx="1" type="body"/>
          </p:nvPr>
        </p:nvSpPr>
        <p:spPr>
          <a:xfrm>
            <a:off x="662675" y="3573775"/>
            <a:ext cx="339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000"/>
              <a:t>Write a program to convert temperatures between Fahrenheit and Celsius. Create functions for the conversions and handle user input for the temperatures.</a:t>
            </a:r>
            <a:endParaRPr sz="1000"/>
          </a:p>
        </p:txBody>
      </p:sp>
      <p:sp>
        <p:nvSpPr>
          <p:cNvPr id="384" name="Google Shape;384;p8"/>
          <p:cNvSpPr txBox="1"/>
          <p:nvPr>
            <p:ph type="title"/>
          </p:nvPr>
        </p:nvSpPr>
        <p:spPr>
          <a:xfrm>
            <a:off x="4995575" y="684776"/>
            <a:ext cx="3462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Contact Book:</a:t>
            </a:r>
            <a:endParaRPr/>
          </a:p>
        </p:txBody>
      </p:sp>
      <p:sp>
        <p:nvSpPr>
          <p:cNvPr id="385" name="Google Shape;385;p8"/>
          <p:cNvSpPr txBox="1"/>
          <p:nvPr>
            <p:ph idx="1" type="body"/>
          </p:nvPr>
        </p:nvSpPr>
        <p:spPr>
          <a:xfrm>
            <a:off x="4995575" y="1414925"/>
            <a:ext cx="33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000"/>
              <a:t>Develop a program to manage a contact book. Allow users to add, search, update, and delete contacts, with each contact containing a name, phone number, and email address.</a:t>
            </a:r>
            <a:endParaRPr sz="1000"/>
          </a:p>
        </p:txBody>
      </p:sp>
      <p:sp>
        <p:nvSpPr>
          <p:cNvPr id="386" name="Google Shape;386;p8"/>
          <p:cNvSpPr txBox="1"/>
          <p:nvPr>
            <p:ph type="title"/>
          </p:nvPr>
        </p:nvSpPr>
        <p:spPr>
          <a:xfrm>
            <a:off x="4995575" y="2532300"/>
            <a:ext cx="346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en" sz="2500"/>
              <a:t>Number Guessing Game:</a:t>
            </a:r>
            <a:endParaRPr sz="2500"/>
          </a:p>
        </p:txBody>
      </p:sp>
      <p:sp>
        <p:nvSpPr>
          <p:cNvPr id="387" name="Google Shape;387;p8"/>
          <p:cNvSpPr txBox="1"/>
          <p:nvPr>
            <p:ph idx="1" type="body"/>
          </p:nvPr>
        </p:nvSpPr>
        <p:spPr>
          <a:xfrm>
            <a:off x="4995575" y="3573775"/>
            <a:ext cx="339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000"/>
              <a:t>Implement a game where the user guesses a randomly selected number within a range. Provide feedback for each guess and track the number of attempts.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/>
          <p:nvPr>
            <p:ph idx="4294967295" type="title"/>
          </p:nvPr>
        </p:nvSpPr>
        <p:spPr>
          <a:xfrm>
            <a:off x="2541945" y="416558"/>
            <a:ext cx="40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Self Check. Temperature Converter</a:t>
            </a:r>
            <a:endParaRPr/>
          </a:p>
        </p:txBody>
      </p:sp>
      <p:graphicFrame>
        <p:nvGraphicFramePr>
          <p:cNvPr id="393" name="Google Shape;393;p9"/>
          <p:cNvGraphicFramePr/>
          <p:nvPr/>
        </p:nvGraphicFramePr>
        <p:xfrm>
          <a:off x="1419300" y="12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{08A214F1-A66F-4671-8B1D-E21100CA58F0}</a:tableStyleId>
              </a:tblPr>
              <a:tblGrid>
                <a:gridCol w="6305375"/>
              </a:tblGrid>
              <a:tr h="319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celsius_to_fahrenheit</a:t>
                      </a:r>
                      <a:r>
                        <a:rPr lang="en" sz="8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(celsius)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(celsius * 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+ 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fahrenheit_to_celsius</a:t>
                      </a:r>
                      <a:r>
                        <a:rPr lang="en" sz="8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(fahrenheit)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(fahrenheit - 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lang="en" sz="800">
                          <a:solidFill>
                            <a:srgbClr val="B9B9B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"Temperature Converter"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choice = input(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1 to convert Celsius to Fahrenheit or 2 to convert Fahrenheit to Celsius: 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'1'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celsius = float(input(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temperature in Celsius: 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{celsius}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°C is 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{celsius_to_fahrenheit(celsius):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f}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°F"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choice == 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'2'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fahrenheit = float(input(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"Enter temperature in Fahrenheit: 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{fahrenheit}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°F is 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{fahrenheit_to_celsius(fahrenheit):</a:t>
                      </a:r>
                      <a:r>
                        <a:rPr lang="en" sz="8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</a:t>
                      </a:r>
                      <a:r>
                        <a:rPr lang="en" sz="800">
                          <a:solidFill>
                            <a:srgbClr val="E0C46C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f}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°C"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choice. Please enter 1 or 2."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__name__ == </a:t>
                      </a:r>
                      <a:r>
                        <a:rPr lang="en" sz="8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"__main__"</a:t>
                      </a: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main()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pic>
        <p:nvPicPr>
          <p:cNvPr id="394" name="Google Shape;394;p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