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7" Type="http://schemas.openxmlformats.org/officeDocument/2006/relationships/slideLayout" Target="../slideLayouts/slideLayout1.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3-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7" Type="http://schemas.openxmlformats.org/officeDocument/2006/relationships/slideLayout" Target="../slideLayouts/slideLayout1.xml"/><Relationship Id="rId8"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4" Type="http://schemas.openxmlformats.org/officeDocument/2006/relationships/slideLayout" Target="../slideLayouts/slideLayout1.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2112526"/>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Face search : find your face              effortlessly </a:t>
            </a:r>
            <a:endParaRPr lang="en-US" sz="4374" dirty="0"/>
          </a:p>
        </p:txBody>
      </p:sp>
      <p:sp>
        <p:nvSpPr>
          <p:cNvPr id="5" name="Text 3"/>
          <p:cNvSpPr/>
          <p:nvPr/>
        </p:nvSpPr>
        <p:spPr>
          <a:xfrm>
            <a:off x="2348389" y="3945612"/>
            <a:ext cx="9933503"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Submitted by: Anurag Singh(21bcom1367)</a:t>
            </a:r>
            <a:endParaRPr lang="en-US" sz="1750" dirty="0"/>
          </a:p>
        </p:txBody>
      </p:sp>
      <p:sp>
        <p:nvSpPr>
          <p:cNvPr id="6" name="Text 4"/>
          <p:cNvSpPr/>
          <p:nvPr/>
        </p:nvSpPr>
        <p:spPr>
          <a:xfrm>
            <a:off x="2348389" y="4550926"/>
            <a:ext cx="9933503"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                       Yash Prajapati(21bcon638)</a:t>
            </a:r>
            <a:endParaRPr lang="en-US" sz="1750" dirty="0"/>
          </a:p>
        </p:txBody>
      </p:sp>
      <p:sp>
        <p:nvSpPr>
          <p:cNvPr id="7" name="Text 5"/>
          <p:cNvSpPr/>
          <p:nvPr/>
        </p:nvSpPr>
        <p:spPr>
          <a:xfrm>
            <a:off x="2348389" y="5156240"/>
            <a:ext cx="9933503"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                        Prachi Agarwal(21bcon532)</a:t>
            </a:r>
            <a:endParaRPr lang="en-US" sz="1750" dirty="0"/>
          </a:p>
        </p:txBody>
      </p:sp>
      <p:sp>
        <p:nvSpPr>
          <p:cNvPr id="8" name="Text 6"/>
          <p:cNvSpPr/>
          <p:nvPr/>
        </p:nvSpPr>
        <p:spPr>
          <a:xfrm>
            <a:off x="2348389" y="5761553"/>
            <a:ext cx="9933503"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                        KirtiVardhan Singh (21bcon126)</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50437" y="1079897"/>
            <a:ext cx="8920401" cy="660797"/>
          </a:xfrm>
          <a:prstGeom prst="rect">
            <a:avLst/>
          </a:prstGeom>
          <a:noFill/>
          <a:ln/>
        </p:spPr>
        <p:txBody>
          <a:bodyPr wrap="none" rtlCol="0" anchor="t"/>
          <a:lstStyle/>
          <a:p>
            <a:pPr indent="0" marL="0">
              <a:lnSpc>
                <a:spcPts val="5203"/>
              </a:lnSpc>
              <a:buNone/>
            </a:pPr>
            <a:r>
              <a:rPr lang="en-US" sz="4162" b="1" dirty="0">
                <a:solidFill>
                  <a:srgbClr val="FFFFFF"/>
                </a:solidFill>
                <a:latin typeface="Syne" pitchFamily="34" charset="0"/>
                <a:ea typeface="Syne" pitchFamily="34" charset="-122"/>
                <a:cs typeface="Syne" pitchFamily="34" charset="-120"/>
              </a:rPr>
              <a:t>Face Detection and Extraction</a:t>
            </a:r>
            <a:endParaRPr lang="en-US" sz="4162" dirty="0"/>
          </a:p>
        </p:txBody>
      </p:sp>
      <p:sp>
        <p:nvSpPr>
          <p:cNvPr id="6" name="Shape 3"/>
          <p:cNvSpPr/>
          <p:nvPr/>
        </p:nvSpPr>
        <p:spPr>
          <a:xfrm>
            <a:off x="4754404" y="2057757"/>
            <a:ext cx="26313" cy="5091827"/>
          </a:xfrm>
          <a:prstGeom prst="rect">
            <a:avLst/>
          </a:prstGeom>
          <a:solidFill>
            <a:srgbClr val="8061FF"/>
          </a:solidFill>
          <a:ln/>
        </p:spPr>
      </p:sp>
      <p:sp>
        <p:nvSpPr>
          <p:cNvPr id="7" name="Shape 4"/>
          <p:cNvSpPr/>
          <p:nvPr/>
        </p:nvSpPr>
        <p:spPr>
          <a:xfrm>
            <a:off x="5005328" y="2447508"/>
            <a:ext cx="739973" cy="26313"/>
          </a:xfrm>
          <a:prstGeom prst="rect">
            <a:avLst/>
          </a:prstGeom>
          <a:solidFill>
            <a:srgbClr val="8061FF"/>
          </a:solidFill>
          <a:ln/>
        </p:spPr>
      </p:sp>
      <p:sp>
        <p:nvSpPr>
          <p:cNvPr id="8" name="Shape 5"/>
          <p:cNvSpPr/>
          <p:nvPr/>
        </p:nvSpPr>
        <p:spPr>
          <a:xfrm>
            <a:off x="4529673" y="2222897"/>
            <a:ext cx="475655" cy="475655"/>
          </a:xfrm>
          <a:prstGeom prst="roundRect">
            <a:avLst>
              <a:gd name="adj" fmla="val 13335"/>
            </a:avLst>
          </a:prstGeom>
          <a:solidFill>
            <a:srgbClr val="1E1B4A"/>
          </a:solidFill>
          <a:ln/>
        </p:spPr>
      </p:sp>
      <p:sp>
        <p:nvSpPr>
          <p:cNvPr id="9" name="Text 6"/>
          <p:cNvSpPr/>
          <p:nvPr/>
        </p:nvSpPr>
        <p:spPr>
          <a:xfrm>
            <a:off x="4705648" y="2262426"/>
            <a:ext cx="123706" cy="396478"/>
          </a:xfrm>
          <a:prstGeom prst="rect">
            <a:avLst/>
          </a:prstGeom>
          <a:noFill/>
          <a:ln/>
        </p:spPr>
        <p:txBody>
          <a:bodyPr wrap="none" rtlCol="0" anchor="t"/>
          <a:lstStyle/>
          <a:p>
            <a:pPr algn="ctr" indent="0" marL="0">
              <a:lnSpc>
                <a:spcPts val="3122"/>
              </a:lnSpc>
              <a:buNone/>
            </a:pPr>
            <a:r>
              <a:rPr lang="en-US" sz="2497" b="1" dirty="0">
                <a:solidFill>
                  <a:srgbClr val="FFFFFF"/>
                </a:solidFill>
                <a:latin typeface="Syne" pitchFamily="34" charset="0"/>
                <a:ea typeface="Syne" pitchFamily="34" charset="-122"/>
                <a:cs typeface="Syne" pitchFamily="34" charset="-120"/>
              </a:rPr>
              <a:t>1</a:t>
            </a:r>
            <a:endParaRPr lang="en-US" sz="2497" dirty="0"/>
          </a:p>
        </p:txBody>
      </p:sp>
      <p:sp>
        <p:nvSpPr>
          <p:cNvPr id="10" name="Text 7"/>
          <p:cNvSpPr/>
          <p:nvPr/>
        </p:nvSpPr>
        <p:spPr>
          <a:xfrm>
            <a:off x="5930265" y="2269093"/>
            <a:ext cx="2642830" cy="330398"/>
          </a:xfrm>
          <a:prstGeom prst="rect">
            <a:avLst/>
          </a:prstGeom>
          <a:noFill/>
          <a:ln/>
        </p:spPr>
        <p:txBody>
          <a:bodyPr wrap="none" rtlCol="0" anchor="t"/>
          <a:lstStyle/>
          <a:p>
            <a:pPr algn="l" indent="0" marL="0">
              <a:lnSpc>
                <a:spcPts val="2601"/>
              </a:lnSpc>
              <a:buNone/>
            </a:pPr>
            <a:r>
              <a:rPr lang="en-US" sz="2081" b="1" dirty="0">
                <a:solidFill>
                  <a:srgbClr val="FFFFFF"/>
                </a:solidFill>
                <a:latin typeface="Syne" pitchFamily="34" charset="0"/>
                <a:ea typeface="Syne" pitchFamily="34" charset="-122"/>
                <a:cs typeface="Syne" pitchFamily="34" charset="-120"/>
              </a:rPr>
              <a:t>Image Acquisition</a:t>
            </a:r>
            <a:endParaRPr lang="en-US" sz="2081" dirty="0"/>
          </a:p>
        </p:txBody>
      </p:sp>
      <p:sp>
        <p:nvSpPr>
          <p:cNvPr id="11" name="Text 8"/>
          <p:cNvSpPr/>
          <p:nvPr/>
        </p:nvSpPr>
        <p:spPr>
          <a:xfrm>
            <a:off x="5930265" y="2726293"/>
            <a:ext cx="7907298" cy="676513"/>
          </a:xfrm>
          <a:prstGeom prst="rect">
            <a:avLst/>
          </a:prstGeom>
          <a:noFill/>
          <a:ln/>
        </p:spPr>
        <p:txBody>
          <a:bodyPr wrap="square" rtlCol="0" anchor="t"/>
          <a:lstStyle/>
          <a:p>
            <a:pPr algn="l" indent="0" marL="0">
              <a:lnSpc>
                <a:spcPts val="2664"/>
              </a:lnSpc>
              <a:buNone/>
            </a:pPr>
            <a:r>
              <a:rPr lang="en-US" sz="1665" dirty="0">
                <a:solidFill>
                  <a:srgbClr val="D9E1FF"/>
                </a:solidFill>
                <a:latin typeface="Arimo" pitchFamily="34" charset="0"/>
                <a:ea typeface="Arimo" pitchFamily="34" charset="-122"/>
                <a:cs typeface="Arimo" pitchFamily="34" charset="-120"/>
              </a:rPr>
              <a:t>The face search process begins by capturing or inputting an image or video frame containing one or more faces.</a:t>
            </a:r>
            <a:endParaRPr lang="en-US" sz="1665" dirty="0"/>
          </a:p>
        </p:txBody>
      </p:sp>
      <p:sp>
        <p:nvSpPr>
          <p:cNvPr id="12" name="Shape 9"/>
          <p:cNvSpPr/>
          <p:nvPr/>
        </p:nvSpPr>
        <p:spPr>
          <a:xfrm>
            <a:off x="5005328" y="4215229"/>
            <a:ext cx="739973" cy="26313"/>
          </a:xfrm>
          <a:prstGeom prst="rect">
            <a:avLst/>
          </a:prstGeom>
          <a:solidFill>
            <a:srgbClr val="8061FF"/>
          </a:solidFill>
          <a:ln/>
        </p:spPr>
      </p:sp>
      <p:sp>
        <p:nvSpPr>
          <p:cNvPr id="13" name="Shape 10"/>
          <p:cNvSpPr/>
          <p:nvPr/>
        </p:nvSpPr>
        <p:spPr>
          <a:xfrm>
            <a:off x="4529673" y="3990618"/>
            <a:ext cx="475655" cy="475655"/>
          </a:xfrm>
          <a:prstGeom prst="roundRect">
            <a:avLst>
              <a:gd name="adj" fmla="val 13335"/>
            </a:avLst>
          </a:prstGeom>
          <a:solidFill>
            <a:srgbClr val="1E1B4A"/>
          </a:solidFill>
          <a:ln/>
        </p:spPr>
      </p:sp>
      <p:sp>
        <p:nvSpPr>
          <p:cNvPr id="14" name="Text 11"/>
          <p:cNvSpPr/>
          <p:nvPr/>
        </p:nvSpPr>
        <p:spPr>
          <a:xfrm>
            <a:off x="4668500" y="4030147"/>
            <a:ext cx="197882" cy="396478"/>
          </a:xfrm>
          <a:prstGeom prst="rect">
            <a:avLst/>
          </a:prstGeom>
          <a:noFill/>
          <a:ln/>
        </p:spPr>
        <p:txBody>
          <a:bodyPr wrap="none" rtlCol="0" anchor="t"/>
          <a:lstStyle/>
          <a:p>
            <a:pPr algn="ctr" indent="0" marL="0">
              <a:lnSpc>
                <a:spcPts val="3122"/>
              </a:lnSpc>
              <a:buNone/>
            </a:pPr>
            <a:r>
              <a:rPr lang="en-US" sz="2497" b="1" dirty="0">
                <a:solidFill>
                  <a:srgbClr val="FFFFFF"/>
                </a:solidFill>
                <a:latin typeface="Syne" pitchFamily="34" charset="0"/>
                <a:ea typeface="Syne" pitchFamily="34" charset="-122"/>
                <a:cs typeface="Syne" pitchFamily="34" charset="-120"/>
              </a:rPr>
              <a:t>2</a:t>
            </a:r>
            <a:endParaRPr lang="en-US" sz="2497" dirty="0"/>
          </a:p>
        </p:txBody>
      </p:sp>
      <p:sp>
        <p:nvSpPr>
          <p:cNvPr id="15" name="Text 12"/>
          <p:cNvSpPr/>
          <p:nvPr/>
        </p:nvSpPr>
        <p:spPr>
          <a:xfrm>
            <a:off x="5930265" y="4036814"/>
            <a:ext cx="2642830" cy="330398"/>
          </a:xfrm>
          <a:prstGeom prst="rect">
            <a:avLst/>
          </a:prstGeom>
          <a:noFill/>
          <a:ln/>
        </p:spPr>
        <p:txBody>
          <a:bodyPr wrap="none" rtlCol="0" anchor="t"/>
          <a:lstStyle/>
          <a:p>
            <a:pPr algn="l" indent="0" marL="0">
              <a:lnSpc>
                <a:spcPts val="2601"/>
              </a:lnSpc>
              <a:buNone/>
            </a:pPr>
            <a:r>
              <a:rPr lang="en-US" sz="2081" b="1" dirty="0">
                <a:solidFill>
                  <a:srgbClr val="FFFFFF"/>
                </a:solidFill>
                <a:latin typeface="Syne" pitchFamily="34" charset="0"/>
                <a:ea typeface="Syne" pitchFamily="34" charset="-122"/>
                <a:cs typeface="Syne" pitchFamily="34" charset="-120"/>
              </a:rPr>
              <a:t>Facial Detection</a:t>
            </a:r>
            <a:endParaRPr lang="en-US" sz="2081" dirty="0"/>
          </a:p>
        </p:txBody>
      </p:sp>
      <p:sp>
        <p:nvSpPr>
          <p:cNvPr id="16" name="Text 13"/>
          <p:cNvSpPr/>
          <p:nvPr/>
        </p:nvSpPr>
        <p:spPr>
          <a:xfrm>
            <a:off x="5930265" y="4494014"/>
            <a:ext cx="7907298" cy="676513"/>
          </a:xfrm>
          <a:prstGeom prst="rect">
            <a:avLst/>
          </a:prstGeom>
          <a:noFill/>
          <a:ln/>
        </p:spPr>
        <p:txBody>
          <a:bodyPr wrap="square" rtlCol="0" anchor="t"/>
          <a:lstStyle/>
          <a:p>
            <a:pPr algn="l" indent="0" marL="0">
              <a:lnSpc>
                <a:spcPts val="2664"/>
              </a:lnSpc>
              <a:buNone/>
            </a:pPr>
            <a:r>
              <a:rPr lang="en-US" sz="1665" dirty="0">
                <a:solidFill>
                  <a:srgbClr val="D9E1FF"/>
                </a:solidFill>
                <a:latin typeface="Arimo" pitchFamily="34" charset="0"/>
                <a:ea typeface="Arimo" pitchFamily="34" charset="-122"/>
                <a:cs typeface="Arimo" pitchFamily="34" charset="-120"/>
              </a:rPr>
              <a:t>AI-powered algorithms analyze the input image, quickly identifying and isolating any faces present within the scene.</a:t>
            </a:r>
            <a:endParaRPr lang="en-US" sz="1665" dirty="0"/>
          </a:p>
        </p:txBody>
      </p:sp>
      <p:sp>
        <p:nvSpPr>
          <p:cNvPr id="17" name="Shape 14"/>
          <p:cNvSpPr/>
          <p:nvPr/>
        </p:nvSpPr>
        <p:spPr>
          <a:xfrm>
            <a:off x="5005328" y="5982950"/>
            <a:ext cx="739973" cy="26313"/>
          </a:xfrm>
          <a:prstGeom prst="rect">
            <a:avLst/>
          </a:prstGeom>
          <a:solidFill>
            <a:srgbClr val="8061FF"/>
          </a:solidFill>
          <a:ln/>
        </p:spPr>
      </p:sp>
      <p:sp>
        <p:nvSpPr>
          <p:cNvPr id="18" name="Shape 15"/>
          <p:cNvSpPr/>
          <p:nvPr/>
        </p:nvSpPr>
        <p:spPr>
          <a:xfrm>
            <a:off x="4529673" y="5758339"/>
            <a:ext cx="475655" cy="475655"/>
          </a:xfrm>
          <a:prstGeom prst="roundRect">
            <a:avLst>
              <a:gd name="adj" fmla="val 13335"/>
            </a:avLst>
          </a:prstGeom>
          <a:solidFill>
            <a:srgbClr val="1E1B4A"/>
          </a:solidFill>
          <a:ln/>
        </p:spPr>
      </p:sp>
      <p:sp>
        <p:nvSpPr>
          <p:cNvPr id="19" name="Text 16"/>
          <p:cNvSpPr/>
          <p:nvPr/>
        </p:nvSpPr>
        <p:spPr>
          <a:xfrm>
            <a:off x="4665881" y="5797868"/>
            <a:ext cx="203240" cy="396478"/>
          </a:xfrm>
          <a:prstGeom prst="rect">
            <a:avLst/>
          </a:prstGeom>
          <a:noFill/>
          <a:ln/>
        </p:spPr>
        <p:txBody>
          <a:bodyPr wrap="none" rtlCol="0" anchor="t"/>
          <a:lstStyle/>
          <a:p>
            <a:pPr algn="ctr" indent="0" marL="0">
              <a:lnSpc>
                <a:spcPts val="3122"/>
              </a:lnSpc>
              <a:buNone/>
            </a:pPr>
            <a:r>
              <a:rPr lang="en-US" sz="2497" b="1" dirty="0">
                <a:solidFill>
                  <a:srgbClr val="FFFFFF"/>
                </a:solidFill>
                <a:latin typeface="Syne" pitchFamily="34" charset="0"/>
                <a:ea typeface="Syne" pitchFamily="34" charset="-122"/>
                <a:cs typeface="Syne" pitchFamily="34" charset="-120"/>
              </a:rPr>
              <a:t>3</a:t>
            </a:r>
            <a:endParaRPr lang="en-US" sz="2497" dirty="0"/>
          </a:p>
        </p:txBody>
      </p:sp>
      <p:sp>
        <p:nvSpPr>
          <p:cNvPr id="20" name="Text 17"/>
          <p:cNvSpPr/>
          <p:nvPr/>
        </p:nvSpPr>
        <p:spPr>
          <a:xfrm>
            <a:off x="5930265" y="5804535"/>
            <a:ext cx="2642830" cy="330398"/>
          </a:xfrm>
          <a:prstGeom prst="rect">
            <a:avLst/>
          </a:prstGeom>
          <a:noFill/>
          <a:ln/>
        </p:spPr>
        <p:txBody>
          <a:bodyPr wrap="none" rtlCol="0" anchor="t"/>
          <a:lstStyle/>
          <a:p>
            <a:pPr algn="l" indent="0" marL="0">
              <a:lnSpc>
                <a:spcPts val="2601"/>
              </a:lnSpc>
              <a:buNone/>
            </a:pPr>
            <a:r>
              <a:rPr lang="en-US" sz="2081" b="1" dirty="0">
                <a:solidFill>
                  <a:srgbClr val="FFFFFF"/>
                </a:solidFill>
                <a:latin typeface="Syne" pitchFamily="34" charset="0"/>
                <a:ea typeface="Syne" pitchFamily="34" charset="-122"/>
                <a:cs typeface="Syne" pitchFamily="34" charset="-120"/>
              </a:rPr>
              <a:t>Facial Extraction</a:t>
            </a:r>
            <a:endParaRPr lang="en-US" sz="2081" dirty="0"/>
          </a:p>
        </p:txBody>
      </p:sp>
      <p:sp>
        <p:nvSpPr>
          <p:cNvPr id="21" name="Text 18"/>
          <p:cNvSpPr/>
          <p:nvPr/>
        </p:nvSpPr>
        <p:spPr>
          <a:xfrm>
            <a:off x="5930265" y="6261735"/>
            <a:ext cx="7907298" cy="676513"/>
          </a:xfrm>
          <a:prstGeom prst="rect">
            <a:avLst/>
          </a:prstGeom>
          <a:noFill/>
          <a:ln/>
        </p:spPr>
        <p:txBody>
          <a:bodyPr wrap="square" rtlCol="0" anchor="t"/>
          <a:lstStyle/>
          <a:p>
            <a:pPr algn="l" indent="0" marL="0">
              <a:lnSpc>
                <a:spcPts val="2664"/>
              </a:lnSpc>
              <a:buNone/>
            </a:pPr>
            <a:r>
              <a:rPr lang="en-US" sz="1665" dirty="0">
                <a:solidFill>
                  <a:srgbClr val="D9E1FF"/>
                </a:solidFill>
                <a:latin typeface="Arimo" pitchFamily="34" charset="0"/>
                <a:ea typeface="Arimo" pitchFamily="34" charset="-122"/>
                <a:cs typeface="Arimo" pitchFamily="34" charset="-120"/>
              </a:rPr>
              <a:t>The detected faces are then extracted from the original image, creating individual facial profiles that can be processed and matched against the database.</a:t>
            </a:r>
            <a:endParaRPr lang="en-US" sz="1665"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807482"/>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Facial Feature Extraction and Matching</a:t>
            </a:r>
            <a:endParaRPr lang="en-US" sz="4374" dirty="0"/>
          </a:p>
        </p:txBody>
      </p:sp>
      <p:sp>
        <p:nvSpPr>
          <p:cNvPr id="5" name="Text 3"/>
          <p:cNvSpPr/>
          <p:nvPr/>
        </p:nvSpPr>
        <p:spPr>
          <a:xfrm>
            <a:off x="2348389" y="2751653"/>
            <a:ext cx="2949416" cy="694373"/>
          </a:xfrm>
          <a:prstGeom prst="rect">
            <a:avLst/>
          </a:prstGeom>
          <a:noFill/>
          <a:ln/>
        </p:spPr>
        <p:txBody>
          <a:bodyPr wrap="squar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Facial Feature Extraction</a:t>
            </a:r>
            <a:endParaRPr lang="en-US" sz="2187" dirty="0"/>
          </a:p>
        </p:txBody>
      </p:sp>
      <p:sp>
        <p:nvSpPr>
          <p:cNvPr id="6" name="Text 4"/>
          <p:cNvSpPr/>
          <p:nvPr/>
        </p:nvSpPr>
        <p:spPr>
          <a:xfrm>
            <a:off x="2348389" y="3668197"/>
            <a:ext cx="2949416" cy="355401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extracted facial profiles are analyzed to identify unique and distinguishing characteristics, such as the shape and positioning of the eyes, nose, and mouth. These features are then converted into a numerical representation or "facial template".</a:t>
            </a:r>
            <a:endParaRPr lang="en-US" sz="1750" dirty="0"/>
          </a:p>
        </p:txBody>
      </p:sp>
      <p:sp>
        <p:nvSpPr>
          <p:cNvPr id="7" name="Text 5"/>
          <p:cNvSpPr/>
          <p:nvPr/>
        </p:nvSpPr>
        <p:spPr>
          <a:xfrm>
            <a:off x="5847398" y="2751653"/>
            <a:ext cx="2777490"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Facial Matching</a:t>
            </a:r>
            <a:endParaRPr lang="en-US" sz="2187" dirty="0"/>
          </a:p>
        </p:txBody>
      </p:sp>
      <p:sp>
        <p:nvSpPr>
          <p:cNvPr id="8" name="Text 6"/>
          <p:cNvSpPr/>
          <p:nvPr/>
        </p:nvSpPr>
        <p:spPr>
          <a:xfrm>
            <a:off x="5847398" y="3321010"/>
            <a:ext cx="2949416" cy="3198614"/>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facial template is compared against the database of stored facial profiles to find the closest match. Advanced AI algorithms can accurately identify individuals with high precision, even in large-scale databases.</a:t>
            </a:r>
            <a:endParaRPr lang="en-US" sz="1750" dirty="0"/>
          </a:p>
        </p:txBody>
      </p:sp>
      <p:sp>
        <p:nvSpPr>
          <p:cNvPr id="9" name="Text 7"/>
          <p:cNvSpPr/>
          <p:nvPr/>
        </p:nvSpPr>
        <p:spPr>
          <a:xfrm>
            <a:off x="9346406" y="2751653"/>
            <a:ext cx="2899886"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Confidence Scores</a:t>
            </a:r>
            <a:endParaRPr lang="en-US" sz="2187" dirty="0"/>
          </a:p>
        </p:txBody>
      </p:sp>
      <p:sp>
        <p:nvSpPr>
          <p:cNvPr id="10" name="Text 8"/>
          <p:cNvSpPr/>
          <p:nvPr/>
        </p:nvSpPr>
        <p:spPr>
          <a:xfrm>
            <a:off x="9346406" y="3321010"/>
            <a:ext cx="2949416" cy="2132409"/>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system provides a confidence score indicating the likelihood of a successful match, allowing users to assess the reliability of the identification results.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147643"/>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Integrating Face Search into Applications</a:t>
            </a:r>
            <a:endParaRPr lang="en-US" sz="4374" dirty="0"/>
          </a:p>
        </p:txBody>
      </p:sp>
      <p:pic>
        <p:nvPicPr>
          <p:cNvPr id="5" name="Image 0" descr="preencoded.png">    </p:cNvPr>
          <p:cNvPicPr>
            <a:picLocks noChangeAspect="1"/>
          </p:cNvPicPr>
          <p:nvPr/>
        </p:nvPicPr>
        <p:blipFill>
          <a:blip r:embed="rId1"/>
          <a:stretch>
            <a:fillRect/>
          </a:stretch>
        </p:blipFill>
        <p:spPr>
          <a:xfrm>
            <a:off x="2348389" y="2980730"/>
            <a:ext cx="555427" cy="555427"/>
          </a:xfrm>
          <a:prstGeom prst="rect">
            <a:avLst/>
          </a:prstGeom>
        </p:spPr>
      </p:pic>
      <p:sp>
        <p:nvSpPr>
          <p:cNvPr id="6" name="Text 3"/>
          <p:cNvSpPr/>
          <p:nvPr/>
        </p:nvSpPr>
        <p:spPr>
          <a:xfrm>
            <a:off x="2348389" y="3758327"/>
            <a:ext cx="2233374" cy="347186"/>
          </a:xfrm>
          <a:prstGeom prst="rect">
            <a:avLst/>
          </a:prstGeom>
          <a:noFill/>
          <a:ln/>
        </p:spPr>
        <p:txBody>
          <a:bodyPr wrap="non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Security</a:t>
            </a:r>
            <a:endParaRPr lang="en-US" sz="2187" dirty="0"/>
          </a:p>
        </p:txBody>
      </p:sp>
      <p:sp>
        <p:nvSpPr>
          <p:cNvPr id="7" name="Text 4"/>
          <p:cNvSpPr/>
          <p:nvPr/>
        </p:nvSpPr>
        <p:spPr>
          <a:xfrm>
            <a:off x="2348389" y="4238744"/>
            <a:ext cx="2233374" cy="2487811"/>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Face search technology can enhance security and surveillance systems, enabling real-time identification of individuals of interest.</a:t>
            </a:r>
            <a:endParaRPr lang="en-US" sz="1750" dirty="0"/>
          </a:p>
        </p:txBody>
      </p:sp>
      <p:pic>
        <p:nvPicPr>
          <p:cNvPr id="8" name="Image 1" descr="preencoded.png">    </p:cNvPr>
          <p:cNvPicPr>
            <a:picLocks noChangeAspect="1"/>
          </p:cNvPicPr>
          <p:nvPr/>
        </p:nvPicPr>
        <p:blipFill>
          <a:blip r:embed="rId2"/>
          <a:stretch>
            <a:fillRect/>
          </a:stretch>
        </p:blipFill>
        <p:spPr>
          <a:xfrm>
            <a:off x="4915019" y="2980730"/>
            <a:ext cx="555427" cy="555427"/>
          </a:xfrm>
          <a:prstGeom prst="rect">
            <a:avLst/>
          </a:prstGeom>
        </p:spPr>
      </p:pic>
      <p:sp>
        <p:nvSpPr>
          <p:cNvPr id="9" name="Text 5"/>
          <p:cNvSpPr/>
          <p:nvPr/>
        </p:nvSpPr>
        <p:spPr>
          <a:xfrm>
            <a:off x="4915019" y="3758327"/>
            <a:ext cx="2233493" cy="347186"/>
          </a:xfrm>
          <a:prstGeom prst="rect">
            <a:avLst/>
          </a:prstGeom>
          <a:noFill/>
          <a:ln/>
        </p:spPr>
        <p:txBody>
          <a:bodyPr wrap="non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Marketing</a:t>
            </a:r>
            <a:endParaRPr lang="en-US" sz="2187" dirty="0"/>
          </a:p>
        </p:txBody>
      </p:sp>
      <p:sp>
        <p:nvSpPr>
          <p:cNvPr id="10" name="Text 6"/>
          <p:cNvSpPr/>
          <p:nvPr/>
        </p:nvSpPr>
        <p:spPr>
          <a:xfrm>
            <a:off x="4915019" y="4238744"/>
            <a:ext cx="2233493" cy="2132409"/>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Retailers can leverage face search to analyze customer behavior and preferences, optimizing their marketing strategies.</a:t>
            </a:r>
            <a:endParaRPr lang="en-US" sz="1750" dirty="0"/>
          </a:p>
        </p:txBody>
      </p:sp>
      <p:pic>
        <p:nvPicPr>
          <p:cNvPr id="11" name="Image 2" descr="preencoded.png">    </p:cNvPr>
          <p:cNvPicPr>
            <a:picLocks noChangeAspect="1"/>
          </p:cNvPicPr>
          <p:nvPr/>
        </p:nvPicPr>
        <p:blipFill>
          <a:blip r:embed="rId3"/>
          <a:stretch>
            <a:fillRect/>
          </a:stretch>
        </p:blipFill>
        <p:spPr>
          <a:xfrm>
            <a:off x="7481768" y="2980730"/>
            <a:ext cx="555427" cy="555427"/>
          </a:xfrm>
          <a:prstGeom prst="rect">
            <a:avLst/>
          </a:prstGeom>
        </p:spPr>
      </p:pic>
      <p:sp>
        <p:nvSpPr>
          <p:cNvPr id="12" name="Text 7"/>
          <p:cNvSpPr/>
          <p:nvPr/>
        </p:nvSpPr>
        <p:spPr>
          <a:xfrm>
            <a:off x="7481768" y="3758327"/>
            <a:ext cx="2233374" cy="347186"/>
          </a:xfrm>
          <a:prstGeom prst="rect">
            <a:avLst/>
          </a:prstGeom>
          <a:noFill/>
          <a:ln/>
        </p:spPr>
        <p:txBody>
          <a:bodyPr wrap="non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Healthcare</a:t>
            </a:r>
            <a:endParaRPr lang="en-US" sz="2187" dirty="0"/>
          </a:p>
        </p:txBody>
      </p:sp>
      <p:sp>
        <p:nvSpPr>
          <p:cNvPr id="13" name="Text 8"/>
          <p:cNvSpPr/>
          <p:nvPr/>
        </p:nvSpPr>
        <p:spPr>
          <a:xfrm>
            <a:off x="7481768" y="4238744"/>
            <a:ext cx="2233374" cy="2843213"/>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Face search can assist in patient identification and medical record management, improving healthcare efficiency and patient safety.</a:t>
            </a:r>
            <a:endParaRPr lang="en-US" sz="1750" dirty="0"/>
          </a:p>
        </p:txBody>
      </p:sp>
      <p:pic>
        <p:nvPicPr>
          <p:cNvPr id="14" name="Image 3" descr="preencoded.png">    </p:cNvPr>
          <p:cNvPicPr>
            <a:picLocks noChangeAspect="1"/>
          </p:cNvPicPr>
          <p:nvPr/>
        </p:nvPicPr>
        <p:blipFill>
          <a:blip r:embed="rId4"/>
          <a:stretch>
            <a:fillRect/>
          </a:stretch>
        </p:blipFill>
        <p:spPr>
          <a:xfrm>
            <a:off x="10048399" y="2980730"/>
            <a:ext cx="555427" cy="555427"/>
          </a:xfrm>
          <a:prstGeom prst="rect">
            <a:avLst/>
          </a:prstGeom>
        </p:spPr>
      </p:pic>
      <p:sp>
        <p:nvSpPr>
          <p:cNvPr id="15" name="Text 9"/>
          <p:cNvSpPr/>
          <p:nvPr/>
        </p:nvSpPr>
        <p:spPr>
          <a:xfrm>
            <a:off x="10048399" y="3758327"/>
            <a:ext cx="2233493" cy="694373"/>
          </a:xfrm>
          <a:prstGeom prst="rect">
            <a:avLst/>
          </a:prstGeom>
          <a:noFill/>
          <a:ln/>
        </p:spPr>
        <p:txBody>
          <a:bodyPr wrap="square" rtlCol="0" anchor="t"/>
          <a:lstStyle/>
          <a:p>
            <a:pPr algn="l" indent="0" marL="0">
              <a:lnSpc>
                <a:spcPts val="2734"/>
              </a:lnSpc>
              <a:buNone/>
            </a:pPr>
            <a:r>
              <a:rPr lang="en-US" sz="2187" b="1" dirty="0">
                <a:solidFill>
                  <a:srgbClr val="FFFFFF"/>
                </a:solidFill>
                <a:latin typeface="Syne" pitchFamily="34" charset="0"/>
                <a:ea typeface="Syne" pitchFamily="34" charset="-122"/>
                <a:cs typeface="Syne" pitchFamily="34" charset="-120"/>
              </a:rPr>
              <a:t>Law Enforcement</a:t>
            </a:r>
            <a:endParaRPr lang="en-US" sz="2187" dirty="0"/>
          </a:p>
        </p:txBody>
      </p:sp>
      <p:sp>
        <p:nvSpPr>
          <p:cNvPr id="16" name="Text 10"/>
          <p:cNvSpPr/>
          <p:nvPr/>
        </p:nvSpPr>
        <p:spPr>
          <a:xfrm>
            <a:off x="10048399" y="4585930"/>
            <a:ext cx="2233493" cy="2132409"/>
          </a:xfrm>
          <a:prstGeom prst="rect">
            <a:avLst/>
          </a:prstGeom>
          <a:noFill/>
          <a:ln/>
        </p:spPr>
        <p:txBody>
          <a:bodyPr wrap="square" rtlCol="0" anchor="t"/>
          <a:lstStyle/>
          <a:p>
            <a:pPr algn="l" indent="0" marL="0">
              <a:lnSpc>
                <a:spcPts val="2799"/>
              </a:lnSpc>
              <a:buNone/>
            </a:pPr>
            <a:r>
              <a:rPr lang="en-US" sz="1750" dirty="0">
                <a:solidFill>
                  <a:srgbClr val="D9E1FF"/>
                </a:solidFill>
                <a:latin typeface="Arimo" pitchFamily="34" charset="0"/>
                <a:ea typeface="Arimo" pitchFamily="34" charset="-122"/>
                <a:cs typeface="Arimo" pitchFamily="34" charset="-120"/>
              </a:rPr>
              <a:t>Law enforcement agencies can utilize face search to aid in criminal investigations and identification of suspects.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740807"/>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Challenges and Limitations of Face Search</a:t>
            </a:r>
            <a:endParaRPr lang="en-US" sz="4374" dirty="0"/>
          </a:p>
        </p:txBody>
      </p:sp>
      <p:sp>
        <p:nvSpPr>
          <p:cNvPr id="5" name="Shape 3"/>
          <p:cNvSpPr/>
          <p:nvPr/>
        </p:nvSpPr>
        <p:spPr>
          <a:xfrm>
            <a:off x="2348389" y="2573893"/>
            <a:ext cx="4855726" cy="2346365"/>
          </a:xfrm>
          <a:prstGeom prst="roundRect">
            <a:avLst>
              <a:gd name="adj" fmla="val 2841"/>
            </a:avLst>
          </a:prstGeom>
          <a:solidFill>
            <a:srgbClr val="1E1B4A"/>
          </a:solidFill>
          <a:ln/>
        </p:spPr>
      </p:sp>
      <p:sp>
        <p:nvSpPr>
          <p:cNvPr id="6" name="Text 4"/>
          <p:cNvSpPr/>
          <p:nvPr/>
        </p:nvSpPr>
        <p:spPr>
          <a:xfrm>
            <a:off x="2570559" y="2796064"/>
            <a:ext cx="2777490"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Privacy Concerns</a:t>
            </a:r>
            <a:endParaRPr lang="en-US" sz="2187" dirty="0"/>
          </a:p>
        </p:txBody>
      </p:sp>
      <p:sp>
        <p:nvSpPr>
          <p:cNvPr id="7" name="Text 5"/>
          <p:cNvSpPr/>
          <p:nvPr/>
        </p:nvSpPr>
        <p:spPr>
          <a:xfrm>
            <a:off x="2570559" y="3276481"/>
            <a:ext cx="4411385" cy="142160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widespread use of face search technology raises important privacy issues, as individuals may feel their personal information is being compromised.</a:t>
            </a:r>
            <a:endParaRPr lang="en-US" sz="1750" dirty="0"/>
          </a:p>
        </p:txBody>
      </p:sp>
      <p:sp>
        <p:nvSpPr>
          <p:cNvPr id="8" name="Shape 6"/>
          <p:cNvSpPr/>
          <p:nvPr/>
        </p:nvSpPr>
        <p:spPr>
          <a:xfrm>
            <a:off x="7426285" y="2573893"/>
            <a:ext cx="4855726" cy="2346365"/>
          </a:xfrm>
          <a:prstGeom prst="roundRect">
            <a:avLst>
              <a:gd name="adj" fmla="val 2841"/>
            </a:avLst>
          </a:prstGeom>
          <a:solidFill>
            <a:srgbClr val="1E1B4A"/>
          </a:solidFill>
          <a:ln/>
        </p:spPr>
      </p:sp>
      <p:sp>
        <p:nvSpPr>
          <p:cNvPr id="9" name="Text 7"/>
          <p:cNvSpPr/>
          <p:nvPr/>
        </p:nvSpPr>
        <p:spPr>
          <a:xfrm>
            <a:off x="7648456" y="2796064"/>
            <a:ext cx="2852976"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Bias and Accuracy</a:t>
            </a:r>
            <a:endParaRPr lang="en-US" sz="2187" dirty="0"/>
          </a:p>
        </p:txBody>
      </p:sp>
      <p:sp>
        <p:nvSpPr>
          <p:cNvPr id="10" name="Text 8"/>
          <p:cNvSpPr/>
          <p:nvPr/>
        </p:nvSpPr>
        <p:spPr>
          <a:xfrm>
            <a:off x="7648456" y="3276481"/>
            <a:ext cx="4411385" cy="142160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Facial recognition algorithms can sometimes exhibit bias and inaccuracies, particularly when dealing with diverse populations or challenging environmental conditions.</a:t>
            </a:r>
            <a:endParaRPr lang="en-US" sz="1750" dirty="0"/>
          </a:p>
        </p:txBody>
      </p:sp>
      <p:sp>
        <p:nvSpPr>
          <p:cNvPr id="11" name="Shape 9"/>
          <p:cNvSpPr/>
          <p:nvPr/>
        </p:nvSpPr>
        <p:spPr>
          <a:xfrm>
            <a:off x="2348389" y="5142428"/>
            <a:ext cx="4855726" cy="2346365"/>
          </a:xfrm>
          <a:prstGeom prst="roundRect">
            <a:avLst>
              <a:gd name="adj" fmla="val 2841"/>
            </a:avLst>
          </a:prstGeom>
          <a:solidFill>
            <a:srgbClr val="1E1B4A"/>
          </a:solidFill>
          <a:ln/>
        </p:spPr>
      </p:sp>
      <p:sp>
        <p:nvSpPr>
          <p:cNvPr id="12" name="Text 10"/>
          <p:cNvSpPr/>
          <p:nvPr/>
        </p:nvSpPr>
        <p:spPr>
          <a:xfrm>
            <a:off x="2570559" y="5364599"/>
            <a:ext cx="3915489"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Technological Limitations</a:t>
            </a:r>
            <a:endParaRPr lang="en-US" sz="2187" dirty="0"/>
          </a:p>
        </p:txBody>
      </p:sp>
      <p:sp>
        <p:nvSpPr>
          <p:cNvPr id="13" name="Text 11"/>
          <p:cNvSpPr/>
          <p:nvPr/>
        </p:nvSpPr>
        <p:spPr>
          <a:xfrm>
            <a:off x="2570559" y="5845016"/>
            <a:ext cx="4411385" cy="142160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Face search systems may struggle with low-quality images, occlusions, or dramatic changes in facial appearance, limiting their effectiveness in certain scenarios.</a:t>
            </a:r>
            <a:endParaRPr lang="en-US" sz="1750" dirty="0"/>
          </a:p>
        </p:txBody>
      </p:sp>
      <p:sp>
        <p:nvSpPr>
          <p:cNvPr id="14" name="Shape 12"/>
          <p:cNvSpPr/>
          <p:nvPr/>
        </p:nvSpPr>
        <p:spPr>
          <a:xfrm>
            <a:off x="7426285" y="5142428"/>
            <a:ext cx="4855726" cy="2346365"/>
          </a:xfrm>
          <a:prstGeom prst="roundRect">
            <a:avLst>
              <a:gd name="adj" fmla="val 2841"/>
            </a:avLst>
          </a:prstGeom>
          <a:solidFill>
            <a:srgbClr val="1E1B4A"/>
          </a:solidFill>
          <a:ln/>
        </p:spPr>
      </p:sp>
      <p:sp>
        <p:nvSpPr>
          <p:cNvPr id="15" name="Text 13"/>
          <p:cNvSpPr/>
          <p:nvPr/>
        </p:nvSpPr>
        <p:spPr>
          <a:xfrm>
            <a:off x="7648456" y="5364599"/>
            <a:ext cx="3447931"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Ethical Considerations</a:t>
            </a:r>
            <a:endParaRPr lang="en-US" sz="2187" dirty="0"/>
          </a:p>
        </p:txBody>
      </p:sp>
      <p:sp>
        <p:nvSpPr>
          <p:cNvPr id="16" name="Text 14"/>
          <p:cNvSpPr/>
          <p:nvPr/>
        </p:nvSpPr>
        <p:spPr>
          <a:xfrm>
            <a:off x="7648456" y="5845016"/>
            <a:ext cx="4411385" cy="142160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use of face search technology must be carefully balanced with ethical concerns, such as the potential for abuse or misuse of personal information.</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559260" y="661749"/>
            <a:ext cx="9169479" cy="1281827"/>
          </a:xfrm>
          <a:prstGeom prst="rect">
            <a:avLst/>
          </a:prstGeom>
          <a:noFill/>
          <a:ln/>
        </p:spPr>
        <p:txBody>
          <a:bodyPr wrap="square" rtlCol="0" anchor="t"/>
          <a:lstStyle/>
          <a:p>
            <a:pPr indent="0" marL="0">
              <a:lnSpc>
                <a:spcPts val="5047"/>
              </a:lnSpc>
              <a:buNone/>
            </a:pPr>
            <a:r>
              <a:rPr lang="en-US" sz="4038" b="1" dirty="0">
                <a:solidFill>
                  <a:srgbClr val="FFFFFF"/>
                </a:solidFill>
                <a:latin typeface="Syne" pitchFamily="34" charset="0"/>
                <a:ea typeface="Syne" pitchFamily="34" charset="-122"/>
                <a:cs typeface="Syne" pitchFamily="34" charset="-120"/>
              </a:rPr>
              <a:t>Conclusion and Future Directions</a:t>
            </a:r>
            <a:endParaRPr lang="en-US" sz="4038" dirty="0"/>
          </a:p>
        </p:txBody>
      </p:sp>
      <p:pic>
        <p:nvPicPr>
          <p:cNvPr id="6" name="Image 1" descr="preencoded.png">    </p:cNvPr>
          <p:cNvPicPr>
            <a:picLocks noChangeAspect="1"/>
          </p:cNvPicPr>
          <p:nvPr/>
        </p:nvPicPr>
        <p:blipFill>
          <a:blip r:embed="rId2"/>
          <a:stretch>
            <a:fillRect/>
          </a:stretch>
        </p:blipFill>
        <p:spPr>
          <a:xfrm>
            <a:off x="4559260" y="2251234"/>
            <a:ext cx="1025485" cy="1640800"/>
          </a:xfrm>
          <a:prstGeom prst="rect">
            <a:avLst/>
          </a:prstGeom>
        </p:spPr>
      </p:pic>
      <p:sp>
        <p:nvSpPr>
          <p:cNvPr id="7" name="Text 3"/>
          <p:cNvSpPr/>
          <p:nvPr/>
        </p:nvSpPr>
        <p:spPr>
          <a:xfrm>
            <a:off x="5892403" y="2456259"/>
            <a:ext cx="3175159" cy="320397"/>
          </a:xfrm>
          <a:prstGeom prst="rect">
            <a:avLst/>
          </a:prstGeom>
          <a:noFill/>
          <a:ln/>
        </p:spPr>
        <p:txBody>
          <a:bodyPr wrap="none" rtlCol="0" anchor="t"/>
          <a:lstStyle/>
          <a:p>
            <a:pPr algn="l" indent="0" marL="0">
              <a:lnSpc>
                <a:spcPts val="2523"/>
              </a:lnSpc>
              <a:buNone/>
            </a:pPr>
            <a:r>
              <a:rPr lang="en-US" sz="2019" b="1" dirty="0">
                <a:solidFill>
                  <a:srgbClr val="FFFFFF"/>
                </a:solidFill>
                <a:latin typeface="Syne" pitchFamily="34" charset="0"/>
                <a:ea typeface="Syne" pitchFamily="34" charset="-122"/>
                <a:cs typeface="Syne" pitchFamily="34" charset="-120"/>
              </a:rPr>
              <a:t>Continuous Innovation</a:t>
            </a:r>
            <a:endParaRPr lang="en-US" sz="2019" dirty="0"/>
          </a:p>
        </p:txBody>
      </p:sp>
      <p:sp>
        <p:nvSpPr>
          <p:cNvPr id="8" name="Text 4"/>
          <p:cNvSpPr/>
          <p:nvPr/>
        </p:nvSpPr>
        <p:spPr>
          <a:xfrm>
            <a:off x="5892403" y="2899648"/>
            <a:ext cx="7836337" cy="656273"/>
          </a:xfrm>
          <a:prstGeom prst="rect">
            <a:avLst/>
          </a:prstGeom>
          <a:noFill/>
          <a:ln/>
        </p:spPr>
        <p:txBody>
          <a:bodyPr wrap="square" rtlCol="0" anchor="t"/>
          <a:lstStyle/>
          <a:p>
            <a:pPr algn="l" indent="0" marL="0">
              <a:lnSpc>
                <a:spcPts val="2584"/>
              </a:lnSpc>
              <a:buNone/>
            </a:pPr>
            <a:r>
              <a:rPr lang="en-US" sz="1615" dirty="0">
                <a:solidFill>
                  <a:srgbClr val="D9E1FF"/>
                </a:solidFill>
                <a:latin typeface="Arimo" pitchFamily="34" charset="0"/>
                <a:ea typeface="Arimo" pitchFamily="34" charset="-122"/>
                <a:cs typeface="Arimo" pitchFamily="34" charset="-120"/>
              </a:rPr>
              <a:t>As AI and computer vision technologies continue to advance, face search capabilities are expected to become increasingly accurate, efficient, and widely adopted.</a:t>
            </a:r>
            <a:endParaRPr lang="en-US" sz="1615" dirty="0"/>
          </a:p>
        </p:txBody>
      </p:sp>
      <p:pic>
        <p:nvPicPr>
          <p:cNvPr id="9" name="Image 2" descr="preencoded.png">    </p:cNvPr>
          <p:cNvPicPr>
            <a:picLocks noChangeAspect="1"/>
          </p:cNvPicPr>
          <p:nvPr/>
        </p:nvPicPr>
        <p:blipFill>
          <a:blip r:embed="rId3"/>
          <a:stretch>
            <a:fillRect/>
          </a:stretch>
        </p:blipFill>
        <p:spPr>
          <a:xfrm>
            <a:off x="4559260" y="3892034"/>
            <a:ext cx="1025485" cy="1837849"/>
          </a:xfrm>
          <a:prstGeom prst="rect">
            <a:avLst/>
          </a:prstGeom>
        </p:spPr>
      </p:pic>
      <p:sp>
        <p:nvSpPr>
          <p:cNvPr id="10" name="Text 5"/>
          <p:cNvSpPr/>
          <p:nvPr/>
        </p:nvSpPr>
        <p:spPr>
          <a:xfrm>
            <a:off x="5892403" y="4097060"/>
            <a:ext cx="2811780" cy="320397"/>
          </a:xfrm>
          <a:prstGeom prst="rect">
            <a:avLst/>
          </a:prstGeom>
          <a:noFill/>
          <a:ln/>
        </p:spPr>
        <p:txBody>
          <a:bodyPr wrap="none" rtlCol="0" anchor="t"/>
          <a:lstStyle/>
          <a:p>
            <a:pPr algn="l" indent="0" marL="0">
              <a:lnSpc>
                <a:spcPts val="2523"/>
              </a:lnSpc>
              <a:buNone/>
            </a:pPr>
            <a:r>
              <a:rPr lang="en-US" sz="2019" b="1" dirty="0">
                <a:solidFill>
                  <a:srgbClr val="FFFFFF"/>
                </a:solidFill>
                <a:latin typeface="Syne" pitchFamily="34" charset="0"/>
                <a:ea typeface="Syne" pitchFamily="34" charset="-122"/>
                <a:cs typeface="Syne" pitchFamily="34" charset="-120"/>
              </a:rPr>
              <a:t>Ethical Frameworks</a:t>
            </a:r>
            <a:endParaRPr lang="en-US" sz="2019" dirty="0"/>
          </a:p>
        </p:txBody>
      </p:sp>
      <p:sp>
        <p:nvSpPr>
          <p:cNvPr id="11" name="Text 6"/>
          <p:cNvSpPr/>
          <p:nvPr/>
        </p:nvSpPr>
        <p:spPr>
          <a:xfrm>
            <a:off x="5892403" y="4540448"/>
            <a:ext cx="7836337" cy="984409"/>
          </a:xfrm>
          <a:prstGeom prst="rect">
            <a:avLst/>
          </a:prstGeom>
          <a:noFill/>
          <a:ln/>
        </p:spPr>
        <p:txBody>
          <a:bodyPr wrap="square" rtlCol="0" anchor="t"/>
          <a:lstStyle/>
          <a:p>
            <a:pPr algn="l" indent="0" marL="0">
              <a:lnSpc>
                <a:spcPts val="2584"/>
              </a:lnSpc>
              <a:buNone/>
            </a:pPr>
            <a:r>
              <a:rPr lang="en-US" sz="1615" dirty="0">
                <a:solidFill>
                  <a:srgbClr val="D9E1FF"/>
                </a:solidFill>
                <a:latin typeface="Arimo" pitchFamily="34" charset="0"/>
                <a:ea typeface="Arimo" pitchFamily="34" charset="-122"/>
                <a:cs typeface="Arimo" pitchFamily="34" charset="-120"/>
              </a:rPr>
              <a:t>Policymakers and industry leaders must work together to develop robust ethical frameworks that ensure the responsible and transparent use of face search technology.</a:t>
            </a:r>
            <a:endParaRPr lang="en-US" sz="1615" dirty="0"/>
          </a:p>
        </p:txBody>
      </p:sp>
      <p:pic>
        <p:nvPicPr>
          <p:cNvPr id="12" name="Image 3" descr="preencoded.png">    </p:cNvPr>
          <p:cNvPicPr>
            <a:picLocks noChangeAspect="1"/>
          </p:cNvPicPr>
          <p:nvPr/>
        </p:nvPicPr>
        <p:blipFill>
          <a:blip r:embed="rId4"/>
          <a:stretch>
            <a:fillRect/>
          </a:stretch>
        </p:blipFill>
        <p:spPr>
          <a:xfrm>
            <a:off x="4559260" y="5729883"/>
            <a:ext cx="1025485" cy="1837849"/>
          </a:xfrm>
          <a:prstGeom prst="rect">
            <a:avLst/>
          </a:prstGeom>
        </p:spPr>
      </p:pic>
      <p:sp>
        <p:nvSpPr>
          <p:cNvPr id="13" name="Text 7"/>
          <p:cNvSpPr/>
          <p:nvPr/>
        </p:nvSpPr>
        <p:spPr>
          <a:xfrm>
            <a:off x="5892403" y="5934908"/>
            <a:ext cx="3192304" cy="320397"/>
          </a:xfrm>
          <a:prstGeom prst="rect">
            <a:avLst/>
          </a:prstGeom>
          <a:noFill/>
          <a:ln/>
        </p:spPr>
        <p:txBody>
          <a:bodyPr wrap="none" rtlCol="0" anchor="t"/>
          <a:lstStyle/>
          <a:p>
            <a:pPr algn="l" indent="0" marL="0">
              <a:lnSpc>
                <a:spcPts val="2523"/>
              </a:lnSpc>
              <a:buNone/>
            </a:pPr>
            <a:r>
              <a:rPr lang="en-US" sz="2019" b="1" dirty="0">
                <a:solidFill>
                  <a:srgbClr val="FFFFFF"/>
                </a:solidFill>
                <a:latin typeface="Syne" pitchFamily="34" charset="0"/>
                <a:ea typeface="Syne" pitchFamily="34" charset="-122"/>
                <a:cs typeface="Syne" pitchFamily="34" charset="-120"/>
              </a:rPr>
              <a:t>Multimodal Biometrics</a:t>
            </a:r>
            <a:endParaRPr lang="en-US" sz="2019" dirty="0"/>
          </a:p>
        </p:txBody>
      </p:sp>
      <p:sp>
        <p:nvSpPr>
          <p:cNvPr id="14" name="Text 8"/>
          <p:cNvSpPr/>
          <p:nvPr/>
        </p:nvSpPr>
        <p:spPr>
          <a:xfrm>
            <a:off x="5892403" y="6378297"/>
            <a:ext cx="7836337" cy="984409"/>
          </a:xfrm>
          <a:prstGeom prst="rect">
            <a:avLst/>
          </a:prstGeom>
          <a:noFill/>
          <a:ln/>
        </p:spPr>
        <p:txBody>
          <a:bodyPr wrap="square" rtlCol="0" anchor="t"/>
          <a:lstStyle/>
          <a:p>
            <a:pPr algn="l" indent="0" marL="0">
              <a:lnSpc>
                <a:spcPts val="2584"/>
              </a:lnSpc>
              <a:buNone/>
            </a:pPr>
            <a:r>
              <a:rPr lang="en-US" sz="1615" dirty="0">
                <a:solidFill>
                  <a:srgbClr val="D9E1FF"/>
                </a:solidFill>
                <a:latin typeface="Arimo" pitchFamily="34" charset="0"/>
                <a:ea typeface="Arimo" pitchFamily="34" charset="-122"/>
                <a:cs typeface="Arimo" pitchFamily="34" charset="-120"/>
              </a:rPr>
              <a:t>The integration of face search with other biometric modalities, such as fingerprint or iris recognition, can enhance the overall reliability and security of identification systems.</a:t>
            </a:r>
            <a:endParaRPr lang="en-US" sz="1615"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421249"/>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The Challenge of Photo Management</a:t>
            </a:r>
            <a:endParaRPr lang="en-US" sz="4374" dirty="0"/>
          </a:p>
        </p:txBody>
      </p:sp>
      <p:sp>
        <p:nvSpPr>
          <p:cNvPr id="5" name="Text 3"/>
          <p:cNvSpPr/>
          <p:nvPr/>
        </p:nvSpPr>
        <p:spPr>
          <a:xfrm>
            <a:off x="2348389" y="3254335"/>
            <a:ext cx="9933503" cy="3554016"/>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In an era dominated by digital imagery, the sheer volume of photos captured and stored presents a significant challenge: locating specific images within vast archives. The exponential growth of digital photography, fueled by the proliferation of smartphones and digital cameras, has led to an unprecedented accumulation of personal and professional images. Yet, alongside this wealth of visual content comes the daunting task of effectively managing and retrieving these photos. For many individuals, the frustration of scrolling endlessly through albums or directories in search of a particular photograph is all too familiar. Manual sorting and tagging can be time-consuming and impractical, particularly as photo collections expand over time. Moreover, traditional keywordbased search methods may prove inadequate when attempting to locate images based on the individuals depicted within them.</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622346"/>
            <a:ext cx="7477601" cy="2874645"/>
          </a:xfrm>
          <a:prstGeom prst="rect">
            <a:avLst/>
          </a:prstGeom>
          <a:noFill/>
          <a:ln/>
        </p:spPr>
        <p:txBody>
          <a:bodyPr wrap="square" rtlCol="0" anchor="t"/>
          <a:lstStyle/>
          <a:p>
            <a:pPr indent="0" marL="0">
              <a:lnSpc>
                <a:spcPts val="7545"/>
              </a:lnSpc>
              <a:buNone/>
            </a:pPr>
            <a:r>
              <a:rPr lang="en-US" sz="6036" b="1" dirty="0">
                <a:solidFill>
                  <a:srgbClr val="FFFFFF"/>
                </a:solidFill>
                <a:latin typeface="Syne" pitchFamily="34" charset="0"/>
                <a:ea typeface="Syne" pitchFamily="34" charset="-122"/>
                <a:cs typeface="Syne" pitchFamily="34" charset="-120"/>
              </a:rPr>
              <a:t>Introduction to Face Search using AI</a:t>
            </a:r>
            <a:endParaRPr lang="en-US" sz="6036" dirty="0"/>
          </a:p>
        </p:txBody>
      </p:sp>
      <p:sp>
        <p:nvSpPr>
          <p:cNvPr id="6" name="Text 3"/>
          <p:cNvSpPr/>
          <p:nvPr/>
        </p:nvSpPr>
        <p:spPr>
          <a:xfrm>
            <a:off x="6319599" y="4830247"/>
            <a:ext cx="7477601" cy="1777008"/>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 Face search technology powered by artificial intelligence (AI) is revolutionizing the way we identify and locate individuals. This advanced system utilizes sophisticated algorithms to detect, extract, and match facial features with remarkable accuracy, enabling seamless and efficient person identification across a vast database of images or video footage.</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158716"/>
            <a:ext cx="9933503" cy="1388745"/>
          </a:xfrm>
          <a:prstGeom prst="rect">
            <a:avLst/>
          </a:prstGeom>
          <a:noFill/>
          <a:ln/>
        </p:spPr>
        <p:txBody>
          <a:bodyPr wrap="squar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Overview of Face Recognition Technology</a:t>
            </a:r>
            <a:endParaRPr lang="en-US" sz="4374" dirty="0"/>
          </a:p>
        </p:txBody>
      </p:sp>
      <p:sp>
        <p:nvSpPr>
          <p:cNvPr id="5" name="Text 3"/>
          <p:cNvSpPr/>
          <p:nvPr/>
        </p:nvSpPr>
        <p:spPr>
          <a:xfrm>
            <a:off x="2348389" y="3102888"/>
            <a:ext cx="2777490"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Facial Detection</a:t>
            </a:r>
            <a:endParaRPr lang="en-US" sz="2187" dirty="0"/>
          </a:p>
        </p:txBody>
      </p:sp>
      <p:sp>
        <p:nvSpPr>
          <p:cNvPr id="6" name="Text 4"/>
          <p:cNvSpPr/>
          <p:nvPr/>
        </p:nvSpPr>
        <p:spPr>
          <a:xfrm>
            <a:off x="2348389" y="3672245"/>
            <a:ext cx="2949416" cy="284321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first step in face search is detecting and extracting facial features from an input image or video frame. AI-powered algorithms can precisely locate and isolate individual faces, even in crowded or complex scenes.</a:t>
            </a:r>
            <a:endParaRPr lang="en-US" sz="1750" dirty="0"/>
          </a:p>
        </p:txBody>
      </p:sp>
      <p:sp>
        <p:nvSpPr>
          <p:cNvPr id="7" name="Text 5"/>
          <p:cNvSpPr/>
          <p:nvPr/>
        </p:nvSpPr>
        <p:spPr>
          <a:xfrm>
            <a:off x="5847398" y="3102888"/>
            <a:ext cx="2864048"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Feature Extraction</a:t>
            </a:r>
            <a:endParaRPr lang="en-US" sz="2187" dirty="0"/>
          </a:p>
        </p:txBody>
      </p:sp>
      <p:sp>
        <p:nvSpPr>
          <p:cNvPr id="8" name="Text 6"/>
          <p:cNvSpPr/>
          <p:nvPr/>
        </p:nvSpPr>
        <p:spPr>
          <a:xfrm>
            <a:off x="5847398" y="3672245"/>
            <a:ext cx="2949416" cy="3198614"/>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Once a face is detected, the system analyzes and extracts unique facial characteristics, such as the shape of the eyes, nose, lips, and other distinguishing features, creating a numerical representation or "facial template".</a:t>
            </a:r>
            <a:endParaRPr lang="en-US" sz="1750" dirty="0"/>
          </a:p>
        </p:txBody>
      </p:sp>
      <p:sp>
        <p:nvSpPr>
          <p:cNvPr id="9" name="Text 7"/>
          <p:cNvSpPr/>
          <p:nvPr/>
        </p:nvSpPr>
        <p:spPr>
          <a:xfrm>
            <a:off x="9346406" y="3102888"/>
            <a:ext cx="2777490" cy="347186"/>
          </a:xfrm>
          <a:prstGeom prst="rect">
            <a:avLst/>
          </a:prstGeom>
          <a:noFill/>
          <a:ln/>
        </p:spPr>
        <p:txBody>
          <a:bodyPr wrap="none" rtlCol="0" anchor="t"/>
          <a:lstStyle/>
          <a:p>
            <a:pPr indent="0" marL="0">
              <a:lnSpc>
                <a:spcPts val="2734"/>
              </a:lnSpc>
              <a:buNone/>
            </a:pPr>
            <a:r>
              <a:rPr lang="en-US" sz="2187" b="1" dirty="0">
                <a:solidFill>
                  <a:srgbClr val="FFFFFF"/>
                </a:solidFill>
                <a:latin typeface="Syne" pitchFamily="34" charset="0"/>
                <a:ea typeface="Syne" pitchFamily="34" charset="-122"/>
                <a:cs typeface="Syne" pitchFamily="34" charset="-120"/>
              </a:rPr>
              <a:t>Facial Matching</a:t>
            </a:r>
            <a:endParaRPr lang="en-US" sz="2187" dirty="0"/>
          </a:p>
        </p:txBody>
      </p:sp>
      <p:sp>
        <p:nvSpPr>
          <p:cNvPr id="10" name="Text 8"/>
          <p:cNvSpPr/>
          <p:nvPr/>
        </p:nvSpPr>
        <p:spPr>
          <a:xfrm>
            <a:off x="9346406" y="3672245"/>
            <a:ext cx="2949416" cy="2132409"/>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The facial template is then compared against a database of stored facial profiles to find the closest match, allowing the system to identify the individual with high accuracy.</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30672"/>
          </a:xfrm>
          <a:prstGeom prst="rect">
            <a:avLst/>
          </a:prstGeom>
          <a:solidFill>
            <a:srgbClr val="0C0A33"/>
          </a:solidFill>
          <a:ln/>
        </p:spPr>
      </p:sp>
      <p:sp>
        <p:nvSpPr>
          <p:cNvPr id="4" name="Text 2"/>
          <p:cNvSpPr/>
          <p:nvPr/>
        </p:nvSpPr>
        <p:spPr>
          <a:xfrm>
            <a:off x="2932748" y="1912501"/>
            <a:ext cx="4142423" cy="1838087"/>
          </a:xfrm>
          <a:prstGeom prst="rect">
            <a:avLst/>
          </a:prstGeom>
          <a:noFill/>
          <a:ln/>
        </p:spPr>
        <p:txBody>
          <a:bodyPr wrap="square" rtlCol="0" anchor="t"/>
          <a:lstStyle/>
          <a:p>
            <a:pPr indent="0" marL="0">
              <a:lnSpc>
                <a:spcPts val="4824"/>
              </a:lnSpc>
              <a:buNone/>
            </a:pPr>
            <a:r>
              <a:rPr lang="en-US" sz="3859" b="1" dirty="0">
                <a:solidFill>
                  <a:srgbClr val="FFFFFF"/>
                </a:solidFill>
                <a:latin typeface="Syne" pitchFamily="34" charset="0"/>
                <a:ea typeface="Syne" pitchFamily="34" charset="-122"/>
                <a:cs typeface="Syne" pitchFamily="34" charset="-120"/>
              </a:rPr>
              <a:t>Methods for Searching Images</a:t>
            </a:r>
            <a:endParaRPr lang="en-US" sz="3859" dirty="0"/>
          </a:p>
        </p:txBody>
      </p:sp>
      <p:sp>
        <p:nvSpPr>
          <p:cNvPr id="5" name="Text 3"/>
          <p:cNvSpPr/>
          <p:nvPr/>
        </p:nvSpPr>
        <p:spPr>
          <a:xfrm>
            <a:off x="2932748" y="3946565"/>
            <a:ext cx="4142423" cy="1837373"/>
          </a:xfrm>
          <a:prstGeom prst="rect">
            <a:avLst/>
          </a:prstGeom>
          <a:noFill/>
          <a:ln/>
        </p:spPr>
        <p:txBody>
          <a:bodyPr wrap="square" rtlCol="0" anchor="t"/>
          <a:lstStyle/>
          <a:p>
            <a:pPr indent="0" marL="0">
              <a:lnSpc>
                <a:spcPts val="2412"/>
              </a:lnSpc>
              <a:buNone/>
            </a:pPr>
            <a:r>
              <a:rPr lang="en-US" sz="1930" b="1" dirty="0">
                <a:solidFill>
                  <a:srgbClr val="FFFFFF"/>
                </a:solidFill>
                <a:latin typeface="Syne" pitchFamily="34" charset="0"/>
                <a:ea typeface="Syne" pitchFamily="34" charset="-122"/>
                <a:cs typeface="Syne" pitchFamily="34" charset="-120"/>
              </a:rPr>
              <a:t>Develop a user-friendly image organizing tool that establishes seamless integration with Google Drive, simplifying the process of managing image collections.</a:t>
            </a:r>
            <a:endParaRPr lang="en-US" sz="1930" dirty="0"/>
          </a:p>
        </p:txBody>
      </p:sp>
      <p:pic>
        <p:nvPicPr>
          <p:cNvPr id="6" name="Image 0" descr="preencoded.png">    </p:cNvPr>
          <p:cNvPicPr>
            <a:picLocks noChangeAspect="1"/>
          </p:cNvPicPr>
          <p:nvPr/>
        </p:nvPicPr>
        <p:blipFill>
          <a:blip r:embed="rId1"/>
          <a:stretch>
            <a:fillRect/>
          </a:stretch>
        </p:blipFill>
        <p:spPr>
          <a:xfrm>
            <a:off x="7560945" y="759619"/>
            <a:ext cx="4144208" cy="6177201"/>
          </a:xfrm>
          <a:prstGeom prst="rect">
            <a:avLst/>
          </a:prstGeom>
        </p:spPr>
      </p:pic>
      <p:sp>
        <p:nvSpPr>
          <p:cNvPr id="7" name="Text 4"/>
          <p:cNvSpPr/>
          <p:nvPr/>
        </p:nvSpPr>
        <p:spPr>
          <a:xfrm>
            <a:off x="2932748" y="7377827"/>
            <a:ext cx="8764905" cy="313730"/>
          </a:xfrm>
          <a:prstGeom prst="rect">
            <a:avLst/>
          </a:prstGeom>
          <a:noFill/>
          <a:ln/>
        </p:spPr>
        <p:txBody>
          <a:bodyPr wrap="none" rtlCol="0" anchor="t"/>
          <a:lstStyle/>
          <a:p>
            <a:pPr indent="0" marL="0">
              <a:lnSpc>
                <a:spcPts val="2470"/>
              </a:lnSpc>
              <a:buNone/>
            </a:pPr>
            <a:endParaRPr lang="en-US" sz="1544"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635204"/>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Utilize advanced image analysis techniques, such as Convolutional Neural Networks (CNN), to enhance the tool's ability to understand and interpret image content accurately.</a:t>
            </a:r>
            <a:endParaRPr lang="en-US" sz="1750" dirty="0"/>
          </a:p>
        </p:txBody>
      </p:sp>
      <p:sp>
        <p:nvSpPr>
          <p:cNvPr id="5" name="Text 3"/>
          <p:cNvSpPr/>
          <p:nvPr/>
        </p:nvSpPr>
        <p:spPr>
          <a:xfrm>
            <a:off x="2348389" y="2595920"/>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Implement intelligent sorting algorithms capable of automatically categorizing images based on their content similarity.</a:t>
            </a:r>
            <a:endParaRPr lang="en-US" sz="1750" dirty="0"/>
          </a:p>
        </p:txBody>
      </p:sp>
      <p:sp>
        <p:nvSpPr>
          <p:cNvPr id="6" name="Text 4"/>
          <p:cNvSpPr/>
          <p:nvPr/>
        </p:nvSpPr>
        <p:spPr>
          <a:xfrm>
            <a:off x="2348389" y="3556635"/>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Design an intuitive user interface that ensures ease of interaction and navigation, catering to users with varying levels of technical expertise.</a:t>
            </a:r>
            <a:endParaRPr lang="en-US" sz="1750" dirty="0"/>
          </a:p>
        </p:txBody>
      </p:sp>
      <p:sp>
        <p:nvSpPr>
          <p:cNvPr id="7" name="Text 5"/>
          <p:cNvSpPr/>
          <p:nvPr/>
        </p:nvSpPr>
        <p:spPr>
          <a:xfrm>
            <a:off x="2348389" y="4517350"/>
            <a:ext cx="9933503" cy="1066205"/>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Conduct extensive testing with real users to evaluate the effectiveness and usability of the tool, gathering valuable feedback for iterative improvements. Ensure the scalability and reliability of the tool to accommodate large-scale image datasets while maintaining optimal performance.</a:t>
            </a:r>
            <a:endParaRPr lang="en-US" sz="1750" dirty="0"/>
          </a:p>
        </p:txBody>
      </p:sp>
      <p:sp>
        <p:nvSpPr>
          <p:cNvPr id="8" name="Text 6"/>
          <p:cNvSpPr/>
          <p:nvPr/>
        </p:nvSpPr>
        <p:spPr>
          <a:xfrm>
            <a:off x="2348389" y="5833467"/>
            <a:ext cx="9933503" cy="355402"/>
          </a:xfrm>
          <a:prstGeom prst="rect">
            <a:avLst/>
          </a:prstGeom>
          <a:noFill/>
          <a:ln/>
        </p:spPr>
        <p:txBody>
          <a:bodyPr wrap="none" rtlCol="0" anchor="t"/>
          <a:lstStyle/>
          <a:p>
            <a:pPr indent="0" marL="0">
              <a:lnSpc>
                <a:spcPts val="2799"/>
              </a:lnSpc>
              <a:buNone/>
            </a:pPr>
            <a:endParaRPr lang="en-US" sz="1750" dirty="0"/>
          </a:p>
        </p:txBody>
      </p:sp>
      <p:sp>
        <p:nvSpPr>
          <p:cNvPr id="9" name="Text 7"/>
          <p:cNvSpPr/>
          <p:nvPr/>
        </p:nvSpPr>
        <p:spPr>
          <a:xfrm>
            <a:off x="2348389" y="6438781"/>
            <a:ext cx="9933503" cy="355402"/>
          </a:xfrm>
          <a:prstGeom prst="rect">
            <a:avLst/>
          </a:prstGeom>
          <a:noFill/>
          <a:ln/>
        </p:spPr>
        <p:txBody>
          <a:bodyPr wrap="none" rtlCol="0" anchor="t"/>
          <a:lstStyle/>
          <a:p>
            <a:pPr indent="0" marL="0">
              <a:lnSpc>
                <a:spcPts val="2799"/>
              </a:lnSpc>
              <a:buNone/>
            </a:pPr>
            <a:endParaRPr lang="en-US" sz="1750" dirty="0"/>
          </a:p>
        </p:txBody>
      </p:sp>
      <p:pic>
        <p:nvPicPr>
          <p:cNvPr id="10"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929408"/>
            <a:ext cx="6532364"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GENERATING ROOM</a:t>
            </a:r>
            <a:endParaRPr lang="en-US" sz="4374" dirty="0"/>
          </a:p>
        </p:txBody>
      </p:sp>
      <p:sp>
        <p:nvSpPr>
          <p:cNvPr id="5" name="Text 3"/>
          <p:cNvSpPr/>
          <p:nvPr/>
        </p:nvSpPr>
        <p:spPr>
          <a:xfrm>
            <a:off x="2348389" y="2957036"/>
            <a:ext cx="9933503" cy="1066205"/>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If you choose "Generate Room Code," you can start by putting your pictures into the app. Then, the app looks at those pictures using a special technology called face recognition. It's like a smart tool that looks at faces and remembers them.</a:t>
            </a:r>
            <a:endParaRPr lang="en-US" sz="1750" dirty="0"/>
          </a:p>
        </p:txBody>
      </p:sp>
      <p:sp>
        <p:nvSpPr>
          <p:cNvPr id="6" name="Text 4"/>
          <p:cNvSpPr/>
          <p:nvPr/>
        </p:nvSpPr>
        <p:spPr>
          <a:xfrm>
            <a:off x="2348389" y="4273153"/>
            <a:ext cx="9933503" cy="1066205"/>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After looking at your pictures, the app gives them a special code. This code is like a secret password that keeps your pictures safe and organized. It helps the app know which pictures belong together. Once your pictures have been given a special code, you can generate a room. </a:t>
            </a:r>
            <a:endParaRPr lang="en-US" sz="1750" dirty="0"/>
          </a:p>
        </p:txBody>
      </p:sp>
      <p:sp>
        <p:nvSpPr>
          <p:cNvPr id="7" name="Text 5"/>
          <p:cNvSpPr/>
          <p:nvPr/>
        </p:nvSpPr>
        <p:spPr>
          <a:xfrm>
            <a:off x="2348389" y="5589270"/>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If you want to find your own face in those pictures, there's a button called "Find Your Face." This helps you search for pictures with your face in them.</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sp>
        <p:nvSpPr>
          <p:cNvPr id="4" name="Text 2"/>
          <p:cNvSpPr/>
          <p:nvPr/>
        </p:nvSpPr>
        <p:spPr>
          <a:xfrm>
            <a:off x="2348389" y="1321356"/>
            <a:ext cx="9773364" cy="694373"/>
          </a:xfrm>
          <a:prstGeom prst="rect">
            <a:avLst/>
          </a:prstGeom>
          <a:noFill/>
          <a:ln/>
        </p:spPr>
        <p:txBody>
          <a:bodyPr wrap="none" rtlCol="0" anchor="t"/>
          <a:lstStyle/>
          <a:p>
            <a:pPr indent="0" marL="0">
              <a:lnSpc>
                <a:spcPts val="5468"/>
              </a:lnSpc>
              <a:buNone/>
            </a:pPr>
            <a:r>
              <a:rPr lang="en-US" sz="4374" b="1" dirty="0">
                <a:solidFill>
                  <a:srgbClr val="FFFFFF"/>
                </a:solidFill>
                <a:latin typeface="Syne" pitchFamily="34" charset="0"/>
                <a:ea typeface="Syne" pitchFamily="34" charset="-122"/>
                <a:cs typeface="Syne" pitchFamily="34" charset="-120"/>
              </a:rPr>
              <a:t>Building Face Recognition Using</a:t>
            </a:r>
            <a:endParaRPr lang="en-US" sz="4374" dirty="0"/>
          </a:p>
        </p:txBody>
      </p:sp>
      <p:sp>
        <p:nvSpPr>
          <p:cNvPr id="5" name="Text 3"/>
          <p:cNvSpPr/>
          <p:nvPr/>
        </p:nvSpPr>
        <p:spPr>
          <a:xfrm>
            <a:off x="2348389" y="2460069"/>
            <a:ext cx="9933503"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 </a:t>
            </a:r>
            <a:pPr indent="0" marL="0">
              <a:lnSpc>
                <a:spcPts val="2799"/>
              </a:lnSpc>
              <a:buNone/>
            </a:pPr>
            <a:r>
              <a:rPr lang="en-US" sz="1750" b="1" dirty="0">
                <a:solidFill>
                  <a:srgbClr val="D9E1FF"/>
                </a:solidFill>
                <a:latin typeface="Arimo" pitchFamily="34" charset="0"/>
                <a:ea typeface="Arimo" pitchFamily="34" charset="-122"/>
                <a:cs typeface="Arimo" pitchFamily="34" charset="-120"/>
              </a:rPr>
              <a:t>Django</a:t>
            </a:r>
            <a:pPr indent="0" marL="0">
              <a:lnSpc>
                <a:spcPts val="2799"/>
              </a:lnSpc>
              <a:buNone/>
            </a:pPr>
            <a:r>
              <a:rPr lang="en-US" sz="1750" dirty="0">
                <a:solidFill>
                  <a:srgbClr val="D9E1FF"/>
                </a:solidFill>
                <a:latin typeface="Arimo" pitchFamily="34" charset="0"/>
                <a:ea typeface="Arimo" pitchFamily="34" charset="-122"/>
                <a:cs typeface="Arimo" pitchFamily="34" charset="-120"/>
              </a:rPr>
              <a:t>: </a:t>
            </a:r>
            <a:endParaRPr lang="en-US" sz="1750" dirty="0"/>
          </a:p>
        </p:txBody>
      </p:sp>
      <p:sp>
        <p:nvSpPr>
          <p:cNvPr id="6" name="Text 4"/>
          <p:cNvSpPr/>
          <p:nvPr/>
        </p:nvSpPr>
        <p:spPr>
          <a:xfrm>
            <a:off x="2348389" y="3065383"/>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A powerful Python web framework, to build the backend and handle server-side logic for the face recognition application.</a:t>
            </a:r>
            <a:endParaRPr lang="en-US" sz="1750" dirty="0"/>
          </a:p>
        </p:txBody>
      </p:sp>
      <p:sp>
        <p:nvSpPr>
          <p:cNvPr id="7" name="Text 5"/>
          <p:cNvSpPr/>
          <p:nvPr/>
        </p:nvSpPr>
        <p:spPr>
          <a:xfrm>
            <a:off x="2348389" y="4026098"/>
            <a:ext cx="9933503" cy="355402"/>
          </a:xfrm>
          <a:prstGeom prst="rect">
            <a:avLst/>
          </a:prstGeom>
          <a:noFill/>
          <a:ln/>
        </p:spPr>
        <p:txBody>
          <a:bodyPr wrap="non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 </a:t>
            </a:r>
            <a:pPr indent="0" marL="0">
              <a:lnSpc>
                <a:spcPts val="2799"/>
              </a:lnSpc>
              <a:buNone/>
            </a:pPr>
            <a:r>
              <a:rPr lang="en-US" sz="1750" b="1" dirty="0">
                <a:solidFill>
                  <a:srgbClr val="D9E1FF"/>
                </a:solidFill>
                <a:latin typeface="Arimo" pitchFamily="34" charset="0"/>
                <a:ea typeface="Arimo" pitchFamily="34" charset="-122"/>
                <a:cs typeface="Arimo" pitchFamily="34" charset="-120"/>
              </a:rPr>
              <a:t>Bootstrap</a:t>
            </a:r>
            <a:pPr indent="0" marL="0">
              <a:lnSpc>
                <a:spcPts val="2799"/>
              </a:lnSpc>
              <a:buNone/>
            </a:pPr>
            <a:r>
              <a:rPr lang="en-US" sz="1750" dirty="0">
                <a:solidFill>
                  <a:srgbClr val="D9E1FF"/>
                </a:solidFill>
                <a:latin typeface="Arimo" pitchFamily="34" charset="0"/>
                <a:ea typeface="Arimo" pitchFamily="34" charset="-122"/>
                <a:cs typeface="Arimo" pitchFamily="34" charset="-120"/>
              </a:rPr>
              <a:t> :</a:t>
            </a:r>
            <a:endParaRPr lang="en-US" sz="1750" dirty="0"/>
          </a:p>
        </p:txBody>
      </p:sp>
      <p:sp>
        <p:nvSpPr>
          <p:cNvPr id="8" name="Text 6"/>
          <p:cNvSpPr/>
          <p:nvPr/>
        </p:nvSpPr>
        <p:spPr>
          <a:xfrm>
            <a:off x="2348389" y="4631412"/>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A popular CSS framework, to create a responsive and visually appealing user interface that seamlessly integrates with the face recognition functionality.</a:t>
            </a:r>
            <a:endParaRPr lang="en-US" sz="1750" dirty="0"/>
          </a:p>
        </p:txBody>
      </p:sp>
      <p:sp>
        <p:nvSpPr>
          <p:cNvPr id="9" name="Text 7"/>
          <p:cNvSpPr/>
          <p:nvPr/>
        </p:nvSpPr>
        <p:spPr>
          <a:xfrm>
            <a:off x="2348389" y="5592128"/>
            <a:ext cx="9933503" cy="355402"/>
          </a:xfrm>
          <a:prstGeom prst="rect">
            <a:avLst/>
          </a:prstGeom>
          <a:noFill/>
          <a:ln/>
        </p:spPr>
        <p:txBody>
          <a:bodyPr wrap="none" rtlCol="0" anchor="t"/>
          <a:lstStyle/>
          <a:p>
            <a:pPr indent="0" marL="0">
              <a:lnSpc>
                <a:spcPts val="2799"/>
              </a:lnSpc>
              <a:buNone/>
            </a:pPr>
            <a:r>
              <a:rPr lang="en-US" sz="1750" b="1" dirty="0">
                <a:solidFill>
                  <a:srgbClr val="D9E1FF"/>
                </a:solidFill>
                <a:latin typeface="Arimo" pitchFamily="34" charset="0"/>
                <a:ea typeface="Arimo" pitchFamily="34" charset="-122"/>
                <a:cs typeface="Arimo" pitchFamily="34" charset="-120"/>
              </a:rPr>
              <a:t>SQLite</a:t>
            </a:r>
            <a:pPr indent="0" marL="0">
              <a:lnSpc>
                <a:spcPts val="2799"/>
              </a:lnSpc>
              <a:buNone/>
            </a:pPr>
            <a:r>
              <a:rPr lang="en-US" sz="1750" dirty="0">
                <a:solidFill>
                  <a:srgbClr val="D9E1FF"/>
                </a:solidFill>
                <a:latin typeface="Arimo" pitchFamily="34" charset="0"/>
                <a:ea typeface="Arimo" pitchFamily="34" charset="-122"/>
                <a:cs typeface="Arimo" pitchFamily="34" charset="-120"/>
              </a:rPr>
              <a:t>:</a:t>
            </a:r>
            <a:endParaRPr lang="en-US" sz="1750" dirty="0"/>
          </a:p>
        </p:txBody>
      </p:sp>
      <p:sp>
        <p:nvSpPr>
          <p:cNvPr id="10" name="Text 8"/>
          <p:cNvSpPr/>
          <p:nvPr/>
        </p:nvSpPr>
        <p:spPr>
          <a:xfrm>
            <a:off x="2348389" y="6197441"/>
            <a:ext cx="9933503" cy="710803"/>
          </a:xfrm>
          <a:prstGeom prst="rect">
            <a:avLst/>
          </a:prstGeom>
          <a:noFill/>
          <a:ln/>
        </p:spPr>
        <p:txBody>
          <a:bodyPr wrap="square" rtlCol="0" anchor="t"/>
          <a:lstStyle/>
          <a:p>
            <a:pPr indent="0" marL="0">
              <a:lnSpc>
                <a:spcPts val="2799"/>
              </a:lnSpc>
              <a:buNone/>
            </a:pPr>
            <a:r>
              <a:rPr lang="en-US" sz="1750" dirty="0">
                <a:solidFill>
                  <a:srgbClr val="D9E1FF"/>
                </a:solidFill>
                <a:latin typeface="Arimo" pitchFamily="34" charset="0"/>
                <a:ea typeface="Arimo" pitchFamily="34" charset="-122"/>
                <a:cs typeface="Arimo" pitchFamily="34" charset="-120"/>
              </a:rPr>
              <a:t>A lightweight and embedded database management system, to store and manage the facial feature data, user profiles, and other relevant information required for the face recognition system.</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p:cNvPr>
          <p:cNvPicPr>
            <a:picLocks noChangeAspect="1"/>
          </p:cNvPicPr>
          <p:nvPr/>
        </p:nvPicPr>
        <p:blipFill>
          <a:blip r:embed="rId1"/>
          <a:stretch>
            <a:fillRect/>
          </a:stretch>
        </p:blipFill>
        <p:spPr>
          <a:xfrm>
            <a:off x="0" y="0"/>
            <a:ext cx="14630400" cy="2371249"/>
          </a:xfrm>
          <a:prstGeom prst="rect">
            <a:avLst/>
          </a:prstGeom>
        </p:spPr>
      </p:pic>
      <p:sp>
        <p:nvSpPr>
          <p:cNvPr id="5" name="Text 2"/>
          <p:cNvSpPr/>
          <p:nvPr/>
        </p:nvSpPr>
        <p:spPr>
          <a:xfrm>
            <a:off x="3074789" y="2895481"/>
            <a:ext cx="8480822" cy="1185386"/>
          </a:xfrm>
          <a:prstGeom prst="rect">
            <a:avLst/>
          </a:prstGeom>
          <a:noFill/>
          <a:ln/>
        </p:spPr>
        <p:txBody>
          <a:bodyPr wrap="square" rtlCol="0" anchor="t"/>
          <a:lstStyle/>
          <a:p>
            <a:pPr indent="0" marL="0">
              <a:lnSpc>
                <a:spcPts val="4668"/>
              </a:lnSpc>
              <a:buNone/>
            </a:pPr>
            <a:r>
              <a:rPr lang="en-US" sz="3734" b="1" dirty="0">
                <a:solidFill>
                  <a:srgbClr val="FFFFFF"/>
                </a:solidFill>
                <a:latin typeface="Syne" pitchFamily="34" charset="0"/>
                <a:ea typeface="Syne" pitchFamily="34" charset="-122"/>
                <a:cs typeface="Syne" pitchFamily="34" charset="-120"/>
              </a:rPr>
              <a:t>Data Collection and Database Management</a:t>
            </a:r>
            <a:endParaRPr lang="en-US" sz="3734" dirty="0"/>
          </a:p>
        </p:txBody>
      </p:sp>
      <p:sp>
        <p:nvSpPr>
          <p:cNvPr id="6" name="Shape 3"/>
          <p:cNvSpPr/>
          <p:nvPr/>
        </p:nvSpPr>
        <p:spPr>
          <a:xfrm>
            <a:off x="3074789" y="4513540"/>
            <a:ext cx="426720" cy="426720"/>
          </a:xfrm>
          <a:prstGeom prst="roundRect">
            <a:avLst>
              <a:gd name="adj" fmla="val 13337"/>
            </a:avLst>
          </a:prstGeom>
          <a:solidFill>
            <a:srgbClr val="1E1B4A"/>
          </a:solidFill>
          <a:ln/>
        </p:spPr>
      </p:sp>
      <p:sp>
        <p:nvSpPr>
          <p:cNvPr id="7" name="Text 4"/>
          <p:cNvSpPr/>
          <p:nvPr/>
        </p:nvSpPr>
        <p:spPr>
          <a:xfrm>
            <a:off x="3232666" y="4549021"/>
            <a:ext cx="110966" cy="355640"/>
          </a:xfrm>
          <a:prstGeom prst="rect">
            <a:avLst/>
          </a:prstGeom>
          <a:noFill/>
          <a:ln/>
        </p:spPr>
        <p:txBody>
          <a:bodyPr wrap="none" rtlCol="0" anchor="t"/>
          <a:lstStyle/>
          <a:p>
            <a:pPr algn="ctr" indent="0" marL="0">
              <a:lnSpc>
                <a:spcPts val="2801"/>
              </a:lnSpc>
              <a:buNone/>
            </a:pPr>
            <a:r>
              <a:rPr lang="en-US" sz="2241" b="1" dirty="0">
                <a:solidFill>
                  <a:srgbClr val="FFFFFF"/>
                </a:solidFill>
                <a:latin typeface="Syne" pitchFamily="34" charset="0"/>
                <a:ea typeface="Syne" pitchFamily="34" charset="-122"/>
                <a:cs typeface="Syne" pitchFamily="34" charset="-120"/>
              </a:rPr>
              <a:t>1</a:t>
            </a:r>
            <a:endParaRPr lang="en-US" sz="2241" dirty="0"/>
          </a:p>
        </p:txBody>
      </p:sp>
      <p:sp>
        <p:nvSpPr>
          <p:cNvPr id="8" name="Text 5"/>
          <p:cNvSpPr/>
          <p:nvPr/>
        </p:nvSpPr>
        <p:spPr>
          <a:xfrm>
            <a:off x="3691176" y="4578668"/>
            <a:ext cx="2084070" cy="592931"/>
          </a:xfrm>
          <a:prstGeom prst="rect">
            <a:avLst/>
          </a:prstGeom>
          <a:noFill/>
          <a:ln/>
        </p:spPr>
        <p:txBody>
          <a:bodyPr wrap="square" rtlCol="0" anchor="t"/>
          <a:lstStyle/>
          <a:p>
            <a:pPr indent="0" marL="0">
              <a:lnSpc>
                <a:spcPts val="2334"/>
              </a:lnSpc>
              <a:buNone/>
            </a:pPr>
            <a:r>
              <a:rPr lang="en-US" sz="1867" b="1" dirty="0">
                <a:solidFill>
                  <a:srgbClr val="FFFFFF"/>
                </a:solidFill>
                <a:latin typeface="Syne" pitchFamily="34" charset="0"/>
                <a:ea typeface="Syne" pitchFamily="34" charset="-122"/>
                <a:cs typeface="Syne" pitchFamily="34" charset="-120"/>
              </a:rPr>
              <a:t>Comprehensive Data Collection</a:t>
            </a:r>
            <a:endParaRPr lang="en-US" sz="1867" dirty="0"/>
          </a:p>
        </p:txBody>
      </p:sp>
      <p:sp>
        <p:nvSpPr>
          <p:cNvPr id="9" name="Text 6"/>
          <p:cNvSpPr/>
          <p:nvPr/>
        </p:nvSpPr>
        <p:spPr>
          <a:xfrm>
            <a:off x="3691176" y="5285303"/>
            <a:ext cx="2084070" cy="2123599"/>
          </a:xfrm>
          <a:prstGeom prst="rect">
            <a:avLst/>
          </a:prstGeom>
          <a:noFill/>
          <a:ln/>
        </p:spPr>
        <p:txBody>
          <a:bodyPr wrap="square" rtlCol="0" anchor="t"/>
          <a:lstStyle/>
          <a:p>
            <a:pPr indent="0" marL="0">
              <a:lnSpc>
                <a:spcPts val="2390"/>
              </a:lnSpc>
              <a:buNone/>
            </a:pPr>
            <a:r>
              <a:rPr lang="en-US" sz="1494" dirty="0">
                <a:solidFill>
                  <a:srgbClr val="D9E1FF"/>
                </a:solidFill>
                <a:latin typeface="Arimo" pitchFamily="34" charset="0"/>
                <a:ea typeface="Arimo" pitchFamily="34" charset="-122"/>
                <a:cs typeface="Arimo" pitchFamily="34" charset="-120"/>
              </a:rPr>
              <a:t>Gathering a large and diverse dataset of facial images is crucial for building an effective face search system. This data can be sourced from various channels.</a:t>
            </a:r>
            <a:endParaRPr lang="en-US" sz="1494" dirty="0"/>
          </a:p>
        </p:txBody>
      </p:sp>
      <p:sp>
        <p:nvSpPr>
          <p:cNvPr id="10" name="Shape 7"/>
          <p:cNvSpPr/>
          <p:nvPr/>
        </p:nvSpPr>
        <p:spPr>
          <a:xfrm>
            <a:off x="5964912" y="4513540"/>
            <a:ext cx="426720" cy="426720"/>
          </a:xfrm>
          <a:prstGeom prst="roundRect">
            <a:avLst>
              <a:gd name="adj" fmla="val 13337"/>
            </a:avLst>
          </a:prstGeom>
          <a:solidFill>
            <a:srgbClr val="1E1B4A"/>
          </a:solidFill>
          <a:ln/>
        </p:spPr>
      </p:sp>
      <p:sp>
        <p:nvSpPr>
          <p:cNvPr id="11" name="Text 8"/>
          <p:cNvSpPr/>
          <p:nvPr/>
        </p:nvSpPr>
        <p:spPr>
          <a:xfrm>
            <a:off x="6089452" y="4549021"/>
            <a:ext cx="177522" cy="355640"/>
          </a:xfrm>
          <a:prstGeom prst="rect">
            <a:avLst/>
          </a:prstGeom>
          <a:noFill/>
          <a:ln/>
        </p:spPr>
        <p:txBody>
          <a:bodyPr wrap="none" rtlCol="0" anchor="t"/>
          <a:lstStyle/>
          <a:p>
            <a:pPr algn="ctr" indent="0" marL="0">
              <a:lnSpc>
                <a:spcPts val="2801"/>
              </a:lnSpc>
              <a:buNone/>
            </a:pPr>
            <a:r>
              <a:rPr lang="en-US" sz="2241" b="1" dirty="0">
                <a:solidFill>
                  <a:srgbClr val="FFFFFF"/>
                </a:solidFill>
                <a:latin typeface="Syne" pitchFamily="34" charset="0"/>
                <a:ea typeface="Syne" pitchFamily="34" charset="-122"/>
                <a:cs typeface="Syne" pitchFamily="34" charset="-120"/>
              </a:rPr>
              <a:t>2</a:t>
            </a:r>
            <a:endParaRPr lang="en-US" sz="2241" dirty="0"/>
          </a:p>
        </p:txBody>
      </p:sp>
      <p:sp>
        <p:nvSpPr>
          <p:cNvPr id="12" name="Text 9"/>
          <p:cNvSpPr/>
          <p:nvPr/>
        </p:nvSpPr>
        <p:spPr>
          <a:xfrm>
            <a:off x="6581299" y="4578668"/>
            <a:ext cx="2084070" cy="889397"/>
          </a:xfrm>
          <a:prstGeom prst="rect">
            <a:avLst/>
          </a:prstGeom>
          <a:noFill/>
          <a:ln/>
        </p:spPr>
        <p:txBody>
          <a:bodyPr wrap="square" rtlCol="0" anchor="t"/>
          <a:lstStyle/>
          <a:p>
            <a:pPr indent="0" marL="0">
              <a:lnSpc>
                <a:spcPts val="2334"/>
              </a:lnSpc>
              <a:buNone/>
            </a:pPr>
            <a:r>
              <a:rPr lang="en-US" sz="1867" b="1" dirty="0">
                <a:solidFill>
                  <a:srgbClr val="FFFFFF"/>
                </a:solidFill>
                <a:latin typeface="Syne" pitchFamily="34" charset="0"/>
                <a:ea typeface="Syne" pitchFamily="34" charset="-122"/>
                <a:cs typeface="Syne" pitchFamily="34" charset="-120"/>
              </a:rPr>
              <a:t>Secure Database Storage</a:t>
            </a:r>
            <a:endParaRPr lang="en-US" sz="1867" dirty="0"/>
          </a:p>
        </p:txBody>
      </p:sp>
      <p:sp>
        <p:nvSpPr>
          <p:cNvPr id="13" name="Text 10"/>
          <p:cNvSpPr/>
          <p:nvPr/>
        </p:nvSpPr>
        <p:spPr>
          <a:xfrm>
            <a:off x="6581299" y="5581769"/>
            <a:ext cx="2084070" cy="2123599"/>
          </a:xfrm>
          <a:prstGeom prst="rect">
            <a:avLst/>
          </a:prstGeom>
          <a:noFill/>
          <a:ln/>
        </p:spPr>
        <p:txBody>
          <a:bodyPr wrap="square" rtlCol="0" anchor="t"/>
          <a:lstStyle/>
          <a:p>
            <a:pPr indent="0" marL="0">
              <a:lnSpc>
                <a:spcPts val="2390"/>
              </a:lnSpc>
              <a:buNone/>
            </a:pPr>
            <a:r>
              <a:rPr lang="en-US" sz="1494" dirty="0">
                <a:solidFill>
                  <a:srgbClr val="D9E1FF"/>
                </a:solidFill>
                <a:latin typeface="Arimo" pitchFamily="34" charset="0"/>
                <a:ea typeface="Arimo" pitchFamily="34" charset="-122"/>
                <a:cs typeface="Arimo" pitchFamily="34" charset="-120"/>
              </a:rPr>
              <a:t>The facial data is securely stored in a centralized database, with robust measures in place to ensure the privacy and integrity of the information.</a:t>
            </a:r>
            <a:endParaRPr lang="en-US" sz="1494" dirty="0"/>
          </a:p>
        </p:txBody>
      </p:sp>
      <p:sp>
        <p:nvSpPr>
          <p:cNvPr id="14" name="Shape 11"/>
          <p:cNvSpPr/>
          <p:nvPr/>
        </p:nvSpPr>
        <p:spPr>
          <a:xfrm>
            <a:off x="8855035" y="4513540"/>
            <a:ext cx="426720" cy="426720"/>
          </a:xfrm>
          <a:prstGeom prst="roundRect">
            <a:avLst>
              <a:gd name="adj" fmla="val 13337"/>
            </a:avLst>
          </a:prstGeom>
          <a:solidFill>
            <a:srgbClr val="1E1B4A"/>
          </a:solidFill>
          <a:ln/>
        </p:spPr>
      </p:sp>
      <p:sp>
        <p:nvSpPr>
          <p:cNvPr id="15" name="Text 12"/>
          <p:cNvSpPr/>
          <p:nvPr/>
        </p:nvSpPr>
        <p:spPr>
          <a:xfrm>
            <a:off x="8977193" y="4549021"/>
            <a:ext cx="182404" cy="355640"/>
          </a:xfrm>
          <a:prstGeom prst="rect">
            <a:avLst/>
          </a:prstGeom>
          <a:noFill/>
          <a:ln/>
        </p:spPr>
        <p:txBody>
          <a:bodyPr wrap="none" rtlCol="0" anchor="t"/>
          <a:lstStyle/>
          <a:p>
            <a:pPr algn="ctr" indent="0" marL="0">
              <a:lnSpc>
                <a:spcPts val="2801"/>
              </a:lnSpc>
              <a:buNone/>
            </a:pPr>
            <a:r>
              <a:rPr lang="en-US" sz="2241" b="1" dirty="0">
                <a:solidFill>
                  <a:srgbClr val="FFFFFF"/>
                </a:solidFill>
                <a:latin typeface="Syne" pitchFamily="34" charset="0"/>
                <a:ea typeface="Syne" pitchFamily="34" charset="-122"/>
                <a:cs typeface="Syne" pitchFamily="34" charset="-120"/>
              </a:rPr>
              <a:t>3</a:t>
            </a:r>
            <a:endParaRPr lang="en-US" sz="2241" dirty="0"/>
          </a:p>
        </p:txBody>
      </p:sp>
      <p:sp>
        <p:nvSpPr>
          <p:cNvPr id="16" name="Text 13"/>
          <p:cNvSpPr/>
          <p:nvPr/>
        </p:nvSpPr>
        <p:spPr>
          <a:xfrm>
            <a:off x="9471422" y="4578668"/>
            <a:ext cx="2084070" cy="889397"/>
          </a:xfrm>
          <a:prstGeom prst="rect">
            <a:avLst/>
          </a:prstGeom>
          <a:noFill/>
          <a:ln/>
        </p:spPr>
        <p:txBody>
          <a:bodyPr wrap="square" rtlCol="0" anchor="t"/>
          <a:lstStyle/>
          <a:p>
            <a:pPr indent="0" marL="0">
              <a:lnSpc>
                <a:spcPts val="2334"/>
              </a:lnSpc>
              <a:buNone/>
            </a:pPr>
            <a:r>
              <a:rPr lang="en-US" sz="1867" b="1" dirty="0">
                <a:solidFill>
                  <a:srgbClr val="FFFFFF"/>
                </a:solidFill>
                <a:latin typeface="Syne" pitchFamily="34" charset="0"/>
                <a:ea typeface="Syne" pitchFamily="34" charset="-122"/>
                <a:cs typeface="Syne" pitchFamily="34" charset="-120"/>
              </a:rPr>
              <a:t>Continuous Database Updating</a:t>
            </a:r>
            <a:endParaRPr lang="en-US" sz="1867" dirty="0"/>
          </a:p>
        </p:txBody>
      </p:sp>
      <p:sp>
        <p:nvSpPr>
          <p:cNvPr id="17" name="Text 14"/>
          <p:cNvSpPr/>
          <p:nvPr/>
        </p:nvSpPr>
        <p:spPr>
          <a:xfrm>
            <a:off x="9471422" y="5581769"/>
            <a:ext cx="2084070" cy="2123599"/>
          </a:xfrm>
          <a:prstGeom prst="rect">
            <a:avLst/>
          </a:prstGeom>
          <a:noFill/>
          <a:ln/>
        </p:spPr>
        <p:txBody>
          <a:bodyPr wrap="square" rtlCol="0" anchor="t"/>
          <a:lstStyle/>
          <a:p>
            <a:pPr indent="0" marL="0">
              <a:lnSpc>
                <a:spcPts val="2390"/>
              </a:lnSpc>
              <a:buNone/>
            </a:pPr>
            <a:r>
              <a:rPr lang="en-US" sz="1494" dirty="0">
                <a:solidFill>
                  <a:srgbClr val="D9E1FF"/>
                </a:solidFill>
                <a:latin typeface="Arimo" pitchFamily="34" charset="0"/>
                <a:ea typeface="Arimo" pitchFamily="34" charset="-122"/>
                <a:cs typeface="Arimo" pitchFamily="34" charset="-120"/>
              </a:rPr>
              <a:t>The database must be regularly updated to incorporate new facial data, ensuring the system remains comprehensive and up-to-date.</a:t>
            </a:r>
            <a:endParaRPr lang="en-US" sz="1494"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2024-05-14T19:23:15Z</dcterms:created>
  <dcterms:modified xsi:type="dcterms:W3CDTF">2024-05-14T19:23:15Z</dcterms:modified>
</cp:coreProperties>
</file>