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78" r:id="rId4"/>
    <p:sldId id="257" r:id="rId5"/>
    <p:sldId id="258" r:id="rId7"/>
    <p:sldId id="295" r:id="rId8"/>
    <p:sldId id="262" r:id="rId9"/>
    <p:sldId id="264" r:id="rId10"/>
    <p:sldId id="263" r:id="rId11"/>
    <p:sldId id="265" r:id="rId12"/>
    <p:sldId id="266" r:id="rId13"/>
    <p:sldId id="267" r:id="rId14"/>
    <p:sldId id="272" r:id="rId15"/>
    <p:sldId id="268" r:id="rId16"/>
    <p:sldId id="294" r:id="rId17"/>
    <p:sldId id="293" r:id="rId18"/>
    <p:sldId id="273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7" userDrawn="1">
          <p15:clr>
            <a:srgbClr val="000000"/>
          </p15:clr>
        </p15:guide>
        <p15:guide id="2" pos="289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7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 (слайд-бампер)">
    <p:bg>
      <p:bgPr>
        <a:blipFill dpi="0" rotWithShape="1">
          <a:blip r:embed="rId2"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99592" y="1347614"/>
            <a:ext cx="4896544" cy="17281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/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sp>
        <p:nvSpPr>
          <p:cNvPr id="13" name="Текст 12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99592" y="3291830"/>
            <a:ext cx="4896544" cy="144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aseline="0"/>
            </a:lvl1pPr>
            <a:lvl2pPr marL="609600" indent="0">
              <a:buFontTx/>
              <a:buNone/>
              <a:defRPr sz="1200"/>
            </a:lvl2pPr>
            <a:lvl3pPr marL="1219200" indent="0">
              <a:buFontTx/>
              <a:buNone/>
              <a:defRPr sz="1200"/>
            </a:lvl3pPr>
            <a:lvl4pPr marL="1828800" indent="0">
              <a:buFontTx/>
              <a:buNone/>
              <a:defRPr sz="1200"/>
            </a:lvl4pPr>
            <a:lvl5pPr marL="2438400" indent="0">
              <a:buFontTx/>
              <a:buNone/>
              <a:defRPr sz="1200"/>
            </a:lvl5pPr>
          </a:lstStyle>
          <a:p>
            <a:pPr lvl="0"/>
            <a:r>
              <a:rPr lang="ru-RU" dirty="0" smtClean="0"/>
              <a:t>Подзаголовок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1.png"/><Relationship Id="rId6" Type="http://schemas.openxmlformats.org/officeDocument/2006/relationships/tags" Target="../tags/tag3.xml"/><Relationship Id="rId5" Type="http://schemas.openxmlformats.org/officeDocument/2006/relationships/image" Target="../media/image30.png"/><Relationship Id="rId4" Type="http://schemas.openxmlformats.org/officeDocument/2006/relationships/tags" Target="../tags/tag2.xml"/><Relationship Id="rId3" Type="http://schemas.openxmlformats.org/officeDocument/2006/relationships/image" Target="../media/image29.png"/><Relationship Id="rId2" Type="http://schemas.openxmlformats.org/officeDocument/2006/relationships/tags" Target="../tags/tag1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png"/><Relationship Id="rId3" Type="http://schemas.openxmlformats.org/officeDocument/2006/relationships/tags" Target="../tags/tag6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942465" y="1412240"/>
            <a:ext cx="529907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</a:t>
            </a:r>
            <a:r>
              <a:rPr lang="ru-RU" sz="1800" dirty="0" smtClean="0">
                <a:sym typeface="+mn-ea"/>
              </a:rPr>
              <a:t>квалификационная </a:t>
            </a: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работа</a:t>
            </a:r>
            <a:endParaRPr lang="ru-RU" altLang="ru-RU" sz="1800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191770" y="33020"/>
            <a:ext cx="89522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едеральное государственное бюджетное образовательное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учреждение высшего образования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«Национальный исследовательский университет «МЭИ»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ru-RU" dirty="0" smtClean="0">
                <a:sym typeface="+mn-ea"/>
              </a:rPr>
              <a:t>Институт энергомашиностроения и механики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Кафедра робототехники, мехатроники, динамики и прочности машин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4460" y="3230245"/>
            <a:ext cx="4509770" cy="175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Направление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15.03.06 Мехатроника и робототехника</a:t>
            </a:r>
            <a:endParaRPr lang="ru-RU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программа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</a:rPr>
              <a:t>: Компьютерные технологии управления в робототехнике и мехатронике</a:t>
            </a:r>
            <a:endParaRPr lang="ru-RU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Студент: 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Разорвин Андрей Дмитриевич</a:t>
            </a:r>
            <a:endParaRPr lang="ru-RU" sz="1200" b="1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Группа: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С-12б-20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Научный руководитель: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Адамов Борис Игоревич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ru-RU" altLang="en-US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07160" y="1893570"/>
            <a:ext cx="637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800"/>
              <a:t>на тему: «Мультиагентное взаимодействие роя роботов»</a:t>
            </a:r>
            <a:endParaRPr lang="ru-R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172845"/>
            <a:ext cx="5217160" cy="36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524510" y="2012950"/>
            <a:ext cx="3279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Муравьиный алгоритм в контексте управления роем роботов, адаптируется для оптимизации маршрутов движения в заданной среде с препятствиями, используя концепцию феромонов для маркировки и выбора оптимальных путей.</a:t>
            </a:r>
            <a:endParaRPr lang="ru-RU" altLang="en-US"/>
          </a:p>
        </p:txBody>
      </p:sp>
      <p:pic>
        <p:nvPicPr>
          <p:cNvPr id="122" name="Изображение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71525" y="3909695"/>
            <a:ext cx="2158365" cy="413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Результаты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" name="Изображение 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205" y="2536190"/>
            <a:ext cx="2675255" cy="260731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43225" y="2549525"/>
            <a:ext cx="2723515" cy="259397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66740" y="2565400"/>
            <a:ext cx="2705735" cy="257810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129030" y="2265045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COM</a:t>
            </a:r>
            <a:endParaRPr lang="en-US" altLang="ru-RU"/>
          </a:p>
        </p:txBody>
      </p:sp>
      <p:sp>
        <p:nvSpPr>
          <p:cNvPr id="9" name="Текстовое поле 8"/>
          <p:cNvSpPr txBox="1"/>
          <p:nvPr>
            <p:custDataLst>
              <p:tags r:id="rId8"/>
            </p:custDataLst>
          </p:nvPr>
        </p:nvSpPr>
        <p:spPr>
          <a:xfrm>
            <a:off x="3985260" y="2242820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PSO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>
            <p:custDataLst>
              <p:tags r:id="rId9"/>
            </p:custDataLst>
          </p:nvPr>
        </p:nvSpPr>
        <p:spPr>
          <a:xfrm>
            <a:off x="6697345" y="2265045"/>
            <a:ext cx="639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ACO</a:t>
            </a:r>
            <a:endParaRPr lang="en-US" altLang="ru-RU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590675" y="1534160"/>
            <a:ext cx="600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Траектории роя роботов в программе моделирования для 16 агентов.</a:t>
            </a: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моделирования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2572385"/>
            <a:ext cx="3919855" cy="1273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306070" y="216852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Моделирование:</a:t>
            </a:r>
            <a:endParaRPr lang="ru-RU" altLang="en-US"/>
          </a:p>
        </p:txBody>
      </p:sp>
      <p:pic>
        <p:nvPicPr>
          <p:cNvPr id="25" name="Изображение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5138" y="1901825"/>
            <a:ext cx="4617085" cy="261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Натурный эксперимент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0" y="1814195"/>
            <a:ext cx="40538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/>
              <a:t>Состав мибильных роботов: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1 - Raspberry Pi 4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2 - моторы с редукторами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3 - драйвер электродвигателей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4 - элемент питания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5 - ультразвуковой дальномер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6 - инерциальный датчик</a:t>
            </a:r>
            <a:endParaRPr lang="ru-RU"/>
          </a:p>
          <a:p>
            <a:pPr indent="457200">
              <a:lnSpc>
                <a:spcPct val="150000"/>
              </a:lnSpc>
            </a:pPr>
            <a:r>
              <a:rPr lang="ru-RU"/>
              <a:t>7 - радиомодуль MDEK1001.</a:t>
            </a:r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4495" y="1172845"/>
            <a:ext cx="4787900" cy="358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натурного эксперимента и анализ проделанной работы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1553845"/>
            <a:ext cx="3919220" cy="840105"/>
          </a:xfrm>
          <a:prstGeom prst="rect">
            <a:avLst/>
          </a:prstGeom>
        </p:spPr>
      </p:pic>
      <p:pic>
        <p:nvPicPr>
          <p:cNvPr id="30" name="Изображение 30" descr="ex_pic"/>
          <p:cNvPicPr>
            <a:picLocks noChangeAspect="1"/>
          </p:cNvPicPr>
          <p:nvPr/>
        </p:nvPicPr>
        <p:blipFill>
          <a:blip r:embed="rId3"/>
          <a:srcRect t="31" r="1692"/>
          <a:stretch>
            <a:fillRect/>
          </a:stretch>
        </p:blipFill>
        <p:spPr>
          <a:xfrm>
            <a:off x="1131570" y="2542540"/>
            <a:ext cx="6920230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Заключение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629410"/>
            <a:ext cx="369443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84175" y="1353820"/>
            <a:ext cx="42799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Разработана математическая модель роя роботов, программа для моделирования и проведён натурный эксперимент. 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Были рассмотрены три алгоритма мультиагентного взаимодействия: алгоритм на основе здравого смысла (COM), метод роя частиц (PSO) и алгоритм на основе муравьиного алгоритма (ACO). Алгоритм </a:t>
            </a:r>
            <a:r>
              <a:rPr lang="en-US" altLang="en-US"/>
              <a:t>ACO </a:t>
            </a:r>
            <a:r>
              <a:rPr lang="ru-RU" altLang="en-US"/>
              <a:t>по результатам моделирования и эксперимента был наиболее эффективен.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rcRect l="26000" r="13910"/>
          <a:stretch>
            <a:fillRect/>
          </a:stretch>
        </p:blipFill>
        <p:spPr>
          <a:xfrm>
            <a:off x="5497830" y="1478280"/>
            <a:ext cx="3251835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Актуальность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60985" y="1551940"/>
            <a:ext cx="4996815" cy="304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Применение мультиагентных алгоритмов управления роем роботов, является инновационным подходом в робототехнике, позволяя роботам-агентам действовать автономно и координировано, обеспечивая высокую адаптивность и эффективность при решении сложных задач.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Применение таких систем актуально в различных сферах, включая промышленность, военную сферу и исследование местности.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Цель работы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40360" y="1429385"/>
            <a:ext cx="84753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Целью данной работы является разработка и исследование алгоритмов мультиагентного взаимодействия роя роботов для решения задачи нахождения кратчайшего пути для каждого робота-агента.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40360" y="2489835"/>
            <a:ext cx="513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Исходя из цели работы, выделим следующие задачи: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40360" y="2860040"/>
            <a:ext cx="71126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— формирование математической модели,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создание программы для моделирования,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разработка алгоритмов,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оценка эффективности и применимости алгоритмов в реальных условиях.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Мультиагентная задача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175" y="1205230"/>
            <a:ext cx="8345805" cy="185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Поставим задачи, которые должна решать наша мультиагентная система: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— переместить каждого агента роя из своего начального положения в целевое;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</a:t>
            </a:r>
            <a:r>
              <a:rPr lang="ru-RU" altLang="en-US"/>
              <a:t>избегать столкновения агентов роя друг с другом и с окружающими препятствиями;</a:t>
            </a:r>
            <a:endParaRPr lang="ru-RU" altLang="en-US"/>
          </a:p>
          <a:p>
            <a:pPr indent="457200">
              <a:lnSpc>
                <a:spcPct val="150000"/>
              </a:lnSpc>
            </a:pP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</a:t>
            </a:r>
            <a:r>
              <a:rPr lang="ru-RU" altLang="en-US"/>
              <a:t>выполнить задачу наиболее эффективно по времени</a:t>
            </a:r>
            <a:r>
              <a:rPr lang="ru-RU" altLang="en-US">
                <a:sym typeface="+mn-ea"/>
              </a:rPr>
              <a:t>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22275" y="3707130"/>
            <a:ext cx="79000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Для решения этой задачи каждый агент роя роботов должен определять своё местоположение, уметь планировать свой путь, учитывать положения окружающих роботов и соблюдать требования, заданные для всего роя.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1518920"/>
            <a:ext cx="2944495" cy="306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140" y="3197225"/>
            <a:ext cx="1677035" cy="226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120140" y="3510915"/>
            <a:ext cx="1667510" cy="21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20140" y="3811270"/>
            <a:ext cx="1224280" cy="22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Текстовое поле 103"/>
          <p:cNvSpPr txBox="1"/>
          <p:nvPr/>
        </p:nvSpPr>
        <p:spPr>
          <a:xfrm>
            <a:off x="147320" y="2646680"/>
            <a:ext cx="6052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равнени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связи координат и скоростей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дифференциального привода: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030" y="199771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Вектор состояния:</a:t>
            </a:r>
            <a:endParaRPr lang="ru-RU" altLang="en-US"/>
          </a:p>
        </p:txBody>
      </p:sp>
      <p:pic>
        <p:nvPicPr>
          <p:cNvPr id="8" name="Изображение 7"/>
          <p:cNvPicPr/>
          <p:nvPr/>
        </p:nvPicPr>
        <p:blipFill>
          <a:blip r:embed="rId6"/>
          <a:stretch>
            <a:fillRect/>
          </a:stretch>
        </p:blipFill>
        <p:spPr>
          <a:xfrm>
            <a:off x="717550" y="2304415"/>
            <a:ext cx="1461770" cy="261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0220" y="1429385"/>
            <a:ext cx="3677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Модель определение положения робота:</a:t>
            </a:r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80" y="2802255"/>
            <a:ext cx="3749040" cy="17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180" y="2185035"/>
            <a:ext cx="3611880" cy="42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960" y="1856740"/>
            <a:ext cx="1127760" cy="220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Изображение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172845"/>
            <a:ext cx="2068830" cy="2303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1059180" y="4478020"/>
            <a:ext cx="1805940" cy="56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490220" y="316801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ym typeface="+mn-ea"/>
              </a:rPr>
              <a:t>Модель определение ориентации робота:</a:t>
            </a:r>
            <a:endParaRPr lang="ru-RU" altLang="en-US">
              <a:sym typeface="+mn-ea"/>
            </a:endParaRPr>
          </a:p>
        </p:txBody>
      </p:sp>
      <p:pic>
        <p:nvPicPr>
          <p:cNvPr id="16" name="Изображение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665" y="3590290"/>
            <a:ext cx="1253490" cy="125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8"/>
          <a:stretch>
            <a:fillRect/>
          </a:stretch>
        </p:blipFill>
        <p:spPr>
          <a:xfrm>
            <a:off x="1059180" y="3472815"/>
            <a:ext cx="169164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9"/>
          <a:stretch>
            <a:fillRect/>
          </a:stretch>
        </p:blipFill>
        <p:spPr>
          <a:xfrm>
            <a:off x="1059180" y="3895090"/>
            <a:ext cx="173736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10"/>
          <a:stretch>
            <a:fillRect/>
          </a:stretch>
        </p:blipFill>
        <p:spPr>
          <a:xfrm>
            <a:off x="3201035" y="3569970"/>
            <a:ext cx="869315" cy="160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11"/>
          <a:stretch>
            <a:fillRect/>
          </a:stretch>
        </p:blipFill>
        <p:spPr>
          <a:xfrm>
            <a:off x="3201035" y="3729990"/>
            <a:ext cx="846455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/>
          <p:nvPr/>
        </p:nvPicPr>
        <p:blipFill>
          <a:blip r:embed="rId12"/>
          <a:stretch>
            <a:fillRect/>
          </a:stretch>
        </p:blipFill>
        <p:spPr>
          <a:xfrm>
            <a:off x="3201035" y="3920490"/>
            <a:ext cx="457200" cy="16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Разработка программы компьютерного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1186815"/>
            <a:ext cx="4049395" cy="3580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257175" y="1962150"/>
            <a:ext cx="4699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Основные сущности и функции, которые должны учитываться при моделирования: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</a:t>
            </a:r>
            <a:r>
              <a:rPr lang="ru-RU" altLang="en-US"/>
              <a:t>обот: автономный агент,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ц</a:t>
            </a:r>
            <a:r>
              <a:rPr lang="ru-RU" altLang="en-US">
                <a:sym typeface="+mn-ea"/>
              </a:rPr>
              <a:t>елевая позиция,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м</a:t>
            </a:r>
            <a:r>
              <a:rPr lang="ru-RU" altLang="en-US">
                <a:sym typeface="+mn-ea"/>
              </a:rPr>
              <a:t>одель движения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а</a:t>
            </a:r>
            <a:r>
              <a:rPr lang="ru-RU" altLang="en-US">
                <a:sym typeface="+mn-ea"/>
              </a:rPr>
              <a:t>лгоритмы восприятия и обхода препятствий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90" y="1122998"/>
            <a:ext cx="5934710" cy="3918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37820" y="1762125"/>
            <a:ext cx="3048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Common sense (COM) или алгоритм на основе здравого смысла: каждый робот действует по простому алгоритму, продвигаясь к целевой точке по прямой и объезжая препятствия и других роботов. Положения других роботов алгоритм учитывает только при сближении для избежания столкновений.</a:t>
            </a:r>
            <a:endParaRPr lang="ru-RU" altLang="en-US"/>
          </a:p>
        </p:txBody>
      </p:sp>
      <p:pic>
        <p:nvPicPr>
          <p:cNvPr id="117" name="Изображение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516255" y="4386580"/>
            <a:ext cx="2019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4"/>
          <a:stretch>
            <a:fillRect/>
          </a:stretch>
        </p:blipFill>
        <p:spPr>
          <a:xfrm>
            <a:off x="2825115" y="4386580"/>
            <a:ext cx="153924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Изображение 118"/>
          <p:cNvPicPr/>
          <p:nvPr/>
        </p:nvPicPr>
        <p:blipFill>
          <a:blip r:embed="rId5"/>
          <a:stretch>
            <a:fillRect/>
          </a:stretch>
        </p:blipFill>
        <p:spPr>
          <a:xfrm>
            <a:off x="2825115" y="4584700"/>
            <a:ext cx="153162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35" y="1132205"/>
            <a:ext cx="5180965" cy="39668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16560" y="1644015"/>
            <a:ext cx="36233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Алгоритм роя частиц (</a:t>
            </a:r>
            <a:r>
              <a:rPr lang="en-US" altLang="en-US"/>
              <a:t>PSO</a:t>
            </a:r>
            <a:r>
              <a:rPr lang="ru-RU" altLang="en-US"/>
              <a:t>), применяемый в данной программе, представляет собой вариацию метода роя частиц, в основе которого лежит концепция социального взаимодействия и обмена информацией между частицами (в данном случае роботами-агентами), что позволяет каждой частице адаптироваться и улучшать своё положение в пространстве в соответствии с опытом других частиц.</a:t>
            </a:r>
            <a:endParaRPr lang="ru-RU" altLang="en-US"/>
          </a:p>
        </p:txBody>
      </p:sp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805" y="4281170"/>
            <a:ext cx="298704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3953</Words>
  <Application>WPS Presentation</Application>
  <PresentationFormat/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Тема Office</vt:lpstr>
      <vt:lpstr>1_Тема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 Prudnikova</dc:creator>
  <cp:lastModifiedBy>razor</cp:lastModifiedBy>
  <cp:revision>112</cp:revision>
  <dcterms:created xsi:type="dcterms:W3CDTF">2024-05-07T17:10:00Z</dcterms:created>
  <dcterms:modified xsi:type="dcterms:W3CDTF">2024-06-18T07:17:58Z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B607A73633D44A8F9A11E5B1389D4020_13</vt:lpwstr>
  </property>
  <property fmtid="{D5CDD505-2E9C-101B-9397-08002B2CF9AE}" pid="3" name="KSOProductBuildVer">
    <vt:lpwstr>1049-12.2.0.17119</vt:lpwstr>
  </property>
</Properties>
</file>