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6"/>
  </p:notesMasterIdLst>
  <p:sldIdLst>
    <p:sldId id="278" r:id="rId4"/>
    <p:sldId id="257" r:id="rId5"/>
    <p:sldId id="258" r:id="rId7"/>
    <p:sldId id="295" r:id="rId8"/>
    <p:sldId id="262" r:id="rId9"/>
    <p:sldId id="264" r:id="rId10"/>
    <p:sldId id="263" r:id="rId11"/>
    <p:sldId id="265" r:id="rId12"/>
    <p:sldId id="266" r:id="rId13"/>
    <p:sldId id="267" r:id="rId14"/>
    <p:sldId id="311" r:id="rId15"/>
    <p:sldId id="268" r:id="rId16"/>
    <p:sldId id="294" r:id="rId17"/>
    <p:sldId id="293" r:id="rId18"/>
    <p:sldId id="27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92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9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2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ct val="17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ct val="150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16" name="Google Shape;16;p5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 rot="5400000">
            <a:off x="2874963" y="-1623483"/>
            <a:ext cx="3394075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200" lvl="1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3" name="Google Shape;73;p14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6012656" y="1028700"/>
            <a:ext cx="3290888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 rot="5400000">
            <a:off x="1821656" y="-1612900"/>
            <a:ext cx="3290888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200" lvl="1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 (слайд-бампер)">
    <p:bg>
      <p:bgPr>
        <a:blipFill dpi="0" rotWithShape="1">
          <a:blip r:embed="rId2"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99592" y="1796819"/>
            <a:ext cx="4896544" cy="23042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5335" b="1"/>
            </a:lvl1pPr>
          </a:lstStyle>
          <a:p>
            <a:r>
              <a:rPr lang="ru-RU" dirty="0" smtClean="0"/>
              <a:t>Заголовок раздела</a:t>
            </a:r>
            <a:endParaRPr lang="ru-RU" dirty="0"/>
          </a:p>
        </p:txBody>
      </p:sp>
      <p:sp>
        <p:nvSpPr>
          <p:cNvPr id="13" name="Текст 12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99592" y="4389107"/>
            <a:ext cx="4896544" cy="19202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aseline="0"/>
            </a:lvl1pPr>
            <a:lvl2pPr marL="812800" indent="0">
              <a:buFontTx/>
              <a:buNone/>
              <a:defRPr sz="1600"/>
            </a:lvl2pPr>
            <a:lvl3pPr marL="1625600" indent="0">
              <a:buFontTx/>
              <a:buNone/>
              <a:defRPr sz="1600"/>
            </a:lvl3pPr>
            <a:lvl4pPr marL="2438400" indent="0">
              <a:buFontTx/>
              <a:buNone/>
              <a:defRPr sz="1600"/>
            </a:lvl4pPr>
            <a:lvl5pPr marL="3251200" indent="0">
              <a:buFontTx/>
              <a:buNone/>
              <a:defRPr sz="1600"/>
            </a:lvl5pPr>
          </a:lstStyle>
          <a:p>
            <a:pPr lvl="0"/>
            <a:r>
              <a:rPr lang="ru-RU" dirty="0" smtClean="0"/>
              <a:t>Подзаголовок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ct val="17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ct val="150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16" name="Google Shape;16;p5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type="body" idx="1"/>
          </p:nvPr>
        </p:nvSpPr>
        <p:spPr>
          <a:xfrm>
            <a:off x="457200" y="1600200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200" lvl="1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2" name="Google Shape;22;p6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3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600" lvl="0" indent="-304800" algn="l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5">
                <a:solidFill>
                  <a:srgbClr val="888888"/>
                </a:solidFill>
              </a:defRPr>
            </a:lvl1pPr>
            <a:lvl2pPr marL="1219200" lvl="1" indent="-3048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800" lvl="2" indent="-304800" algn="l">
              <a:spcBef>
                <a:spcPct val="86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5">
                <a:solidFill>
                  <a:srgbClr val="888888"/>
                </a:solidFill>
              </a:defRPr>
            </a:lvl3pPr>
            <a:lvl4pPr marL="2438400" lvl="3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4pPr>
            <a:lvl5pPr marL="3048000" lvl="4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5pPr>
            <a:lvl6pPr marL="3657600" lvl="5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6pPr>
            <a:lvl7pPr marL="4267200" lvl="6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7pPr>
            <a:lvl8pPr marL="4876800" lvl="7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8pPr>
            <a:lvl9pPr marL="5486400" lvl="8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41655" algn="l">
              <a:spcBef>
                <a:spcPct val="150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5"/>
            </a:lvl1pPr>
            <a:lvl2pPr marL="1219200" lvl="1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800" lvl="2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type="body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41655" algn="l">
              <a:spcBef>
                <a:spcPct val="150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5"/>
            </a:lvl1pPr>
            <a:lvl2pPr marL="1219200" lvl="1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800" lvl="2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600" lvl="0" indent="-304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200" lvl="1" indent="-304800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5" b="1"/>
            </a:lvl2pPr>
            <a:lvl3pPr marL="1828800" lvl="2" indent="-30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400" lvl="3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4pPr>
            <a:lvl5pPr marL="3048000" lvl="4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5pPr>
            <a:lvl6pPr marL="3657600" lvl="5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6pPr>
            <a:lvl7pPr marL="4267200" lvl="6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7pPr>
            <a:lvl8pPr marL="4876800" lvl="7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8pPr>
            <a:lvl9pPr marL="5486400" lvl="8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200" lvl="1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5"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400" lvl="3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5"/>
            </a:lvl4pPr>
            <a:lvl5pPr marL="3048000" lvl="4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5"/>
            </a:lvl5pPr>
            <a:lvl6pPr marL="3657600" lvl="5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6pPr>
            <a:lvl7pPr marL="4267200" lvl="6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7pPr>
            <a:lvl8pPr marL="4876800" lvl="7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8pPr>
            <a:lvl9pPr marL="5486400" lvl="8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9pPr>
          </a:lstStyle>
          <a:p/>
        </p:txBody>
      </p:sp>
      <p:sp>
        <p:nvSpPr>
          <p:cNvPr id="40" name="Google Shape;40;p9"/>
          <p:cNvSpPr txBox="1"/>
          <p:nvPr>
            <p:ph type="body" idx="3"/>
          </p:nvPr>
        </p:nvSpPr>
        <p:spPr>
          <a:xfrm>
            <a:off x="4645026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600" lvl="0" indent="-304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200" lvl="1" indent="-304800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5" b="1"/>
            </a:lvl2pPr>
            <a:lvl3pPr marL="1828800" lvl="2" indent="-30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400" lvl="3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4pPr>
            <a:lvl5pPr marL="3048000" lvl="4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5pPr>
            <a:lvl6pPr marL="3657600" lvl="5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6pPr>
            <a:lvl7pPr marL="4267200" lvl="6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7pPr>
            <a:lvl8pPr marL="4876800" lvl="7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8pPr>
            <a:lvl9pPr marL="5486400" lvl="8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9pPr>
          </a:lstStyle>
          <a:p/>
        </p:txBody>
      </p:sp>
      <p:sp>
        <p:nvSpPr>
          <p:cNvPr id="41" name="Google Shape;41;p9"/>
          <p:cNvSpPr txBox="1"/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200" lvl="1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5"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400" lvl="3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5"/>
            </a:lvl4pPr>
            <a:lvl5pPr marL="3048000" lvl="4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5"/>
            </a:lvl5pPr>
            <a:lvl6pPr marL="3657600" lvl="5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6pPr>
            <a:lvl7pPr marL="4267200" lvl="6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7pPr>
            <a:lvl8pPr marL="4876800" lvl="7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8pPr>
            <a:lvl9pPr marL="5486400" lvl="8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9pPr>
          </a:lstStyle>
          <a:p/>
        </p:txBody>
      </p:sp>
      <p:sp>
        <p:nvSpPr>
          <p:cNvPr id="42" name="Google Shape;42;p9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type="body" idx="1"/>
          </p:nvPr>
        </p:nvSpPr>
        <p:spPr>
          <a:xfrm>
            <a:off x="457200" y="1600200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200" lvl="1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2" name="Google Shape;22;p6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6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body"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75945" algn="l">
              <a:spcBef>
                <a:spcPct val="17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5"/>
            </a:lvl1pPr>
            <a:lvl2pPr marL="1219200" lvl="1" indent="-541655" algn="l">
              <a:spcBef>
                <a:spcPct val="150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5"/>
            </a:lvl2pPr>
            <a:lvl3pPr marL="1828800" lvl="2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400" lvl="3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5"/>
            </a:lvl4pPr>
            <a:lvl5pPr marL="3048000" lvl="4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5"/>
            </a:lvl5pPr>
            <a:lvl6pPr marL="3657600" lvl="5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6pPr>
            <a:lvl7pPr marL="4267200" lvl="6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7pPr>
            <a:lvl8pPr marL="4876800" lvl="7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8pPr>
            <a:lvl9pPr marL="5486400" lvl="8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9pPr>
          </a:lstStyle>
          <a:p/>
        </p:txBody>
      </p:sp>
      <p:sp>
        <p:nvSpPr>
          <p:cNvPr id="57" name="Google Shape;57;p12"/>
          <p:cNvSpPr txBox="1"/>
          <p:nvPr>
            <p:ph type="body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304800" algn="l">
              <a:spcBef>
                <a:spcPct val="75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/>
            </a:lvl1pPr>
            <a:lvl2pPr marL="1219200" lvl="1" indent="-30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800" lvl="2" indent="-30480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/>
            </a:lvl3pPr>
            <a:lvl4pPr marL="24384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8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6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2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8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4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/>
        </p:txBody>
      </p:sp>
      <p:sp>
        <p:nvSpPr>
          <p:cNvPr id="58" name="Google Shape;58;p12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6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792288" y="5367337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304800" algn="l">
              <a:spcBef>
                <a:spcPct val="75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/>
            </a:lvl1pPr>
            <a:lvl2pPr marL="1219200" lvl="1" indent="-30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800" lvl="2" indent="-30480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/>
            </a:lvl3pPr>
            <a:lvl4pPr marL="24384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8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6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2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8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4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/>
        </p:txBody>
      </p:sp>
      <p:sp>
        <p:nvSpPr>
          <p:cNvPr id="65" name="Google Shape;65;p13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7" name="Google Shape;67;p13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 rot="5400000">
            <a:off x="2874963" y="-1623483"/>
            <a:ext cx="3394075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200" lvl="1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3" name="Google Shape;73;p14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6012656" y="1028700"/>
            <a:ext cx="3290888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 rot="5400000">
            <a:off x="1821656" y="-1612900"/>
            <a:ext cx="3290888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200" lvl="1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3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600" lvl="0" indent="-304800" algn="l">
              <a:spcBef>
                <a:spcPct val="107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5">
                <a:solidFill>
                  <a:srgbClr val="888888"/>
                </a:solidFill>
              </a:defRPr>
            </a:lvl1pPr>
            <a:lvl2pPr marL="1219200" lvl="1" indent="-3048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800" lvl="2" indent="-304800" algn="l">
              <a:spcBef>
                <a:spcPct val="86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5">
                <a:solidFill>
                  <a:srgbClr val="888888"/>
                </a:solidFill>
              </a:defRPr>
            </a:lvl3pPr>
            <a:lvl4pPr marL="2438400" lvl="3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4pPr>
            <a:lvl5pPr marL="3048000" lvl="4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5pPr>
            <a:lvl6pPr marL="3657600" lvl="5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6pPr>
            <a:lvl7pPr marL="4267200" lvl="6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7pPr>
            <a:lvl8pPr marL="4876800" lvl="7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8pPr>
            <a:lvl9pPr marL="5486400" lvl="8" indent="-304800" algn="l">
              <a:spcBef>
                <a:spcPct val="75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41655" algn="l">
              <a:spcBef>
                <a:spcPct val="150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5"/>
            </a:lvl1pPr>
            <a:lvl2pPr marL="1219200" lvl="1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800" lvl="2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type="body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41655" algn="l">
              <a:spcBef>
                <a:spcPct val="150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5"/>
            </a:lvl1pPr>
            <a:lvl2pPr marL="1219200" lvl="1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800" lvl="2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600" lvl="0" indent="-304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200" lvl="1" indent="-304800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5" b="1"/>
            </a:lvl2pPr>
            <a:lvl3pPr marL="1828800" lvl="2" indent="-30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400" lvl="3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4pPr>
            <a:lvl5pPr marL="3048000" lvl="4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5pPr>
            <a:lvl6pPr marL="3657600" lvl="5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6pPr>
            <a:lvl7pPr marL="4267200" lvl="6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7pPr>
            <a:lvl8pPr marL="4876800" lvl="7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8pPr>
            <a:lvl9pPr marL="5486400" lvl="8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200" lvl="1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5"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400" lvl="3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5"/>
            </a:lvl4pPr>
            <a:lvl5pPr marL="3048000" lvl="4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5"/>
            </a:lvl5pPr>
            <a:lvl6pPr marL="3657600" lvl="5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6pPr>
            <a:lvl7pPr marL="4267200" lvl="6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7pPr>
            <a:lvl8pPr marL="4876800" lvl="7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8pPr>
            <a:lvl9pPr marL="5486400" lvl="8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9pPr>
          </a:lstStyle>
          <a:p/>
        </p:txBody>
      </p:sp>
      <p:sp>
        <p:nvSpPr>
          <p:cNvPr id="40" name="Google Shape;40;p9"/>
          <p:cNvSpPr txBox="1"/>
          <p:nvPr>
            <p:ph type="body" idx="3"/>
          </p:nvPr>
        </p:nvSpPr>
        <p:spPr>
          <a:xfrm>
            <a:off x="4645026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600" lvl="0" indent="-304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200" lvl="1" indent="-304800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5" b="1"/>
            </a:lvl2pPr>
            <a:lvl3pPr marL="1828800" lvl="2" indent="-30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400" lvl="3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4pPr>
            <a:lvl5pPr marL="3048000" lvl="4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5pPr>
            <a:lvl6pPr marL="3657600" lvl="5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6pPr>
            <a:lvl7pPr marL="4267200" lvl="6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7pPr>
            <a:lvl8pPr marL="4876800" lvl="7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8pPr>
            <a:lvl9pPr marL="5486400" lvl="8" indent="-304800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 b="1"/>
            </a:lvl9pPr>
          </a:lstStyle>
          <a:p/>
        </p:txBody>
      </p:sp>
      <p:sp>
        <p:nvSpPr>
          <p:cNvPr id="41" name="Google Shape;41;p9"/>
          <p:cNvSpPr txBox="1"/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200" lvl="1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5"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400" lvl="3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5"/>
            </a:lvl4pPr>
            <a:lvl5pPr marL="3048000" lvl="4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5"/>
            </a:lvl5pPr>
            <a:lvl6pPr marL="3657600" lvl="5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6pPr>
            <a:lvl7pPr marL="4267200" lvl="6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7pPr>
            <a:lvl8pPr marL="4876800" lvl="7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8pPr>
            <a:lvl9pPr marL="5486400" lvl="8" indent="-440055" algn="l">
              <a:spcBef>
                <a:spcPct val="86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5"/>
            </a:lvl9pPr>
          </a:lstStyle>
          <a:p/>
        </p:txBody>
      </p:sp>
      <p:sp>
        <p:nvSpPr>
          <p:cNvPr id="42" name="Google Shape;42;p9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6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body"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575945" algn="l">
              <a:spcBef>
                <a:spcPct val="17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5"/>
            </a:lvl1pPr>
            <a:lvl2pPr marL="1219200" lvl="1" indent="-541655" algn="l">
              <a:spcBef>
                <a:spcPct val="150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5"/>
            </a:lvl2pPr>
            <a:lvl3pPr marL="1828800" lvl="2" indent="-508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400" lvl="3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5"/>
            </a:lvl4pPr>
            <a:lvl5pPr marL="3048000" lvl="4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5"/>
            </a:lvl5pPr>
            <a:lvl6pPr marL="3657600" lvl="5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6pPr>
            <a:lvl7pPr marL="4267200" lvl="6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7pPr>
            <a:lvl8pPr marL="4876800" lvl="7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8pPr>
            <a:lvl9pPr marL="5486400" lvl="8" indent="-474345" algn="l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5"/>
            </a:lvl9pPr>
          </a:lstStyle>
          <a:p/>
        </p:txBody>
      </p:sp>
      <p:sp>
        <p:nvSpPr>
          <p:cNvPr id="57" name="Google Shape;57;p12"/>
          <p:cNvSpPr txBox="1"/>
          <p:nvPr>
            <p:ph type="body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304800" algn="l">
              <a:spcBef>
                <a:spcPct val="75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/>
            </a:lvl1pPr>
            <a:lvl2pPr marL="1219200" lvl="1" indent="-30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800" lvl="2" indent="-30480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/>
            </a:lvl3pPr>
            <a:lvl4pPr marL="24384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8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6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2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8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4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/>
        </p:txBody>
      </p:sp>
      <p:sp>
        <p:nvSpPr>
          <p:cNvPr id="58" name="Google Shape;58;p12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6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792288" y="5367337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lvl="0" indent="-304800" algn="l">
              <a:spcBef>
                <a:spcPct val="75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/>
            </a:lvl1pPr>
            <a:lvl2pPr marL="1219200" lvl="1" indent="-30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800" lvl="2" indent="-30480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5"/>
            </a:lvl3pPr>
            <a:lvl4pPr marL="24384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8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6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2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8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4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/>
        </p:txBody>
      </p:sp>
      <p:sp>
        <p:nvSpPr>
          <p:cNvPr id="65" name="Google Shape;65;p13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7" name="Google Shape;67;p13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body" idx="1"/>
          </p:nvPr>
        </p:nvSpPr>
        <p:spPr>
          <a:xfrm>
            <a:off x="457200" y="1600200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marR="0" lvl="0" indent="-575945" algn="l" rtl="0">
              <a:spcBef>
                <a:spcPct val="17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42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1219200" marR="0" lvl="1" indent="-541655" algn="l" rtl="0">
              <a:spcBef>
                <a:spcPct val="150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-508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438400" marR="0" lvl="3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048000" marR="0" lvl="4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657600" marR="0" lvl="5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4267200" marR="0" lvl="6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4876800" marR="0" lvl="7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5486400" marR="0" lvl="8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t>2</a:t>
            </a:r>
          </a:p>
        </p:txBody>
      </p:sp>
      <p:sp>
        <p:nvSpPr>
          <p:cNvPr id="10" name="Google Shape;10;p4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body" idx="1"/>
          </p:nvPr>
        </p:nvSpPr>
        <p:spPr>
          <a:xfrm>
            <a:off x="457200" y="1600200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600" marR="0" lvl="0" indent="-575945" algn="l" rtl="0">
              <a:spcBef>
                <a:spcPct val="17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42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1219200" marR="0" lvl="1" indent="-541655" algn="l" rtl="0">
              <a:spcBef>
                <a:spcPct val="150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-508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438400" marR="0" lvl="3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048000" marR="0" lvl="4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657600" marR="0" lvl="5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4267200" marR="0" lvl="6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4876800" marR="0" lvl="7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5486400" marR="0" lvl="8" indent="-474345" algn="l" rtl="0"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type="dt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type="ft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t>2</a:t>
            </a:r>
          </a:p>
        </p:txBody>
      </p:sp>
      <p:sp>
        <p:nvSpPr>
          <p:cNvPr id="10" name="Google Shape;10;p4"/>
          <p:cNvSpPr txBox="1"/>
          <p:nvPr>
            <p:ph type="sldNum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image" Target="../media/image31.png"/><Relationship Id="rId5" Type="http://schemas.openxmlformats.org/officeDocument/2006/relationships/tags" Target="../tags/tag30.xml"/><Relationship Id="rId4" Type="http://schemas.openxmlformats.org/officeDocument/2006/relationships/image" Target="../media/image30.png"/><Relationship Id="rId3" Type="http://schemas.openxmlformats.org/officeDocument/2006/relationships/tags" Target="../tags/tag29.xml"/><Relationship Id="rId2" Type="http://schemas.openxmlformats.org/officeDocument/2006/relationships/image" Target="../media/image29.png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.png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.png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33.png"/><Relationship Id="rId2" Type="http://schemas.openxmlformats.org/officeDocument/2006/relationships/tags" Target="../tags/tag36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34.png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19.jpeg"/><Relationship Id="rId10" Type="http://schemas.openxmlformats.org/officeDocument/2006/relationships/image" Target="../media/image18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2.png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054860" y="2048510"/>
            <a:ext cx="5299075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Выпускная </a:t>
            </a:r>
            <a:r>
              <a:rPr lang="ru-RU" sz="1800" dirty="0" smtClean="0">
                <a:sym typeface="+mn-ea"/>
              </a:rPr>
              <a:t>квалификационная </a:t>
            </a:r>
            <a:r>
              <a:rPr lang="ru-RU" altLang="ru-RU" sz="1800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работа</a:t>
            </a:r>
            <a:endParaRPr lang="ru-RU" altLang="ru-RU" sz="1800" cap="none">
              <a:solidFill>
                <a:schemeClr val="tx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Текстовое поле 99"/>
          <p:cNvSpPr txBox="1"/>
          <p:nvPr/>
        </p:nvSpPr>
        <p:spPr>
          <a:xfrm>
            <a:off x="227965" y="-4445"/>
            <a:ext cx="89522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0215" algn="ctr"/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едеральное государственное бюджетное образовательное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учреждение высшего образования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«Национальный исследовательский университет «МЭИ»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ru-RU" dirty="0" smtClean="0">
                <a:sym typeface="+mn-ea"/>
              </a:rPr>
              <a:t>Институт энергомашиностроения и механики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Кафедра робототехники, мехатроники, динамики и прочности машин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4460" y="4087495"/>
            <a:ext cx="5671185" cy="175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Направление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15.03.06 Мехатроника и робототехника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Образовательная программа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: Компьютерные технологии управления в робототехнике и мехатронике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Студент: </a:t>
            </a:r>
            <a:r>
              <a:rPr lang="ru-RU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Разорвин Андрей Дмитриевич</a:t>
            </a:r>
            <a:endParaRPr lang="ru-RU" b="1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Группа:</a:t>
            </a:r>
            <a:r>
              <a:rPr lang="ru-RU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С-12б-20</a:t>
            </a:r>
            <a:endParaRPr lang="ru-RU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Научный руководитель:</a:t>
            </a:r>
            <a:r>
              <a:rPr lang="ru-RU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Адамов Борис Игоревич</a:t>
            </a:r>
            <a:endParaRPr lang="ru-RU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algn="l">
              <a:lnSpc>
                <a:spcPct val="150000"/>
              </a:lnSpc>
            </a:pPr>
            <a:endParaRPr lang="ru-RU" altLang="en-US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06525" y="2529840"/>
            <a:ext cx="637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800"/>
              <a:t>на тему: «Мультиагентное взаимодействие роя роботов»</a:t>
            </a:r>
            <a:endParaRPr lang="ru-RU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33680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ACO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0" y="2030095"/>
            <a:ext cx="5217160" cy="3625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524510" y="2504440"/>
            <a:ext cx="32791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Муравьиный алгоритм в контексте управления роем роботов, адаптируется для оптимизации маршрутов движения в заданной среде с препятствиями, используя концепцию феромонов для маркировки и выбора оптимальных путей.</a:t>
            </a:r>
            <a:endParaRPr lang="ru-RU" altLang="en-US"/>
          </a:p>
        </p:txBody>
      </p:sp>
      <p:pic>
        <p:nvPicPr>
          <p:cNvPr id="122" name="Изображение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2815590" y="5598160"/>
            <a:ext cx="3513455" cy="62166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3" name="Google Shape;93;p1"/>
          <p:cNvCxnSpPr/>
          <p:nvPr>
            <p:custDataLst>
              <p:tags r:id="rId3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4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33680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Результаты моделирования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1" name="Изображение 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760" y="3296285"/>
            <a:ext cx="2839720" cy="276733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23895" y="3296285"/>
            <a:ext cx="2865120" cy="272859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89015" y="3296285"/>
            <a:ext cx="2940050" cy="280162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339215" y="3100705"/>
            <a:ext cx="63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COM</a:t>
            </a:r>
            <a:endParaRPr lang="en-US" altLang="ru-RU"/>
          </a:p>
        </p:txBody>
      </p:sp>
      <p:sp>
        <p:nvSpPr>
          <p:cNvPr id="9" name="Текстовое поле 8"/>
          <p:cNvSpPr txBox="1"/>
          <p:nvPr>
            <p:custDataLst>
              <p:tags r:id="rId7"/>
            </p:custDataLst>
          </p:nvPr>
        </p:nvSpPr>
        <p:spPr>
          <a:xfrm>
            <a:off x="4336415" y="3100705"/>
            <a:ext cx="63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PSO</a:t>
            </a:r>
            <a:endParaRPr lang="en-US" altLang="ru-RU"/>
          </a:p>
        </p:txBody>
      </p:sp>
      <p:sp>
        <p:nvSpPr>
          <p:cNvPr id="11" name="Текстовое поле 10"/>
          <p:cNvSpPr txBox="1"/>
          <p:nvPr>
            <p:custDataLst>
              <p:tags r:id="rId8"/>
            </p:custDataLst>
          </p:nvPr>
        </p:nvSpPr>
        <p:spPr>
          <a:xfrm>
            <a:off x="7239000" y="3131820"/>
            <a:ext cx="63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ACO</a:t>
            </a:r>
            <a:endParaRPr lang="en-US" altLang="ru-RU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665605" y="1994535"/>
            <a:ext cx="6002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Траектории роя роботов в программе моделирования для 16 агентов.</a:t>
            </a:r>
            <a:endParaRPr lang="ru-RU" altLang="ru-RU"/>
          </a:p>
        </p:txBody>
      </p:sp>
      <p:cxnSp>
        <p:nvCxnSpPr>
          <p:cNvPr id="93" name="Google Shape;93;p1"/>
          <p:cNvCxnSpPr/>
          <p:nvPr>
            <p:custDataLst>
              <p:tags r:id="rId9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10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Рисунок 14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92300" y="233680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Результаты моделирования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110" y="1696085"/>
            <a:ext cx="4123055" cy="133921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2531110" y="138938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Моделирование:</a:t>
            </a:r>
            <a:endParaRPr lang="ru-RU" altLang="en-US"/>
          </a:p>
        </p:txBody>
      </p:sp>
      <p:pic>
        <p:nvPicPr>
          <p:cNvPr id="25" name="Изображение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18640" y="3205480"/>
            <a:ext cx="5811520" cy="3289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>
            <p:custDataLst>
              <p:tags r:id="rId4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5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92300" y="233680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Натурный эксперимент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0" y="2671445"/>
            <a:ext cx="40538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/>
              <a:t>Состав мибильных роботов: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1 - Raspberry Pi 4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2 - моторы с редукторами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3 - драйвер электродвигателей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4 - элемент питания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5 - ультразвуковой дальномер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6 - инерциальный датчик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7 - радиомодуль MDEK1001.</a:t>
            </a:r>
            <a:endParaRPr lang="ru-RU"/>
          </a:p>
        </p:txBody>
      </p:sp>
      <p:pic>
        <p:nvPicPr>
          <p:cNvPr id="7" name="Изображение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5835" y="1950085"/>
            <a:ext cx="5496560" cy="4119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>
            <p:custDataLst>
              <p:tags r:id="rId3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4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33680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Результаты натурного эксперимента и анализ проделанной работы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090" y="2141855"/>
            <a:ext cx="5281295" cy="1132205"/>
          </a:xfrm>
          <a:prstGeom prst="rect">
            <a:avLst/>
          </a:prstGeom>
        </p:spPr>
      </p:pic>
      <p:pic>
        <p:nvPicPr>
          <p:cNvPr id="30" name="Изображение 30" descr="ex_pic"/>
          <p:cNvPicPr>
            <a:picLocks noChangeAspect="1"/>
          </p:cNvPicPr>
          <p:nvPr/>
        </p:nvPicPr>
        <p:blipFill>
          <a:blip r:embed="rId2"/>
          <a:srcRect t="31" r="1692"/>
          <a:stretch>
            <a:fillRect/>
          </a:stretch>
        </p:blipFill>
        <p:spPr>
          <a:xfrm>
            <a:off x="674370" y="3399790"/>
            <a:ext cx="7835265" cy="2774315"/>
          </a:xfrm>
          <a:prstGeom prst="rect">
            <a:avLst/>
          </a:prstGeom>
        </p:spPr>
      </p:pic>
      <p:cxnSp>
        <p:nvCxnSpPr>
          <p:cNvPr id="93" name="Google Shape;93;p1"/>
          <p:cNvCxnSpPr/>
          <p:nvPr>
            <p:custDataLst>
              <p:tags r:id="rId3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4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Рисунок 1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92300" y="233680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Заключение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340" y="2270125"/>
            <a:ext cx="450088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384175" y="2211070"/>
            <a:ext cx="42799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Разработана математическая модель роя роботов, программа для моделирования и проведён натурный эксперимент. 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Были рассмотрены три алгоритма мультиагентного взаимодействия: алгоритм на основе здравого смысла (COM), метод роя частиц (PSO) и алгоритм на основе муравьиного алгоритма (ACO). Алгоритм </a:t>
            </a:r>
            <a:r>
              <a:rPr lang="en-US" altLang="en-US"/>
              <a:t>ACO </a:t>
            </a:r>
            <a:r>
              <a:rPr lang="ru-RU" altLang="en-US"/>
              <a:t>по результатам моделирования и эксперимента был наиболее эффективен.</a:t>
            </a:r>
            <a:endParaRPr lang="ru-RU" altLang="en-US"/>
          </a:p>
        </p:txBody>
      </p:sp>
      <p:cxnSp>
        <p:nvCxnSpPr>
          <p:cNvPr id="93" name="Google Shape;93;p1"/>
          <p:cNvCxnSpPr/>
          <p:nvPr>
            <p:custDataLst>
              <p:tags r:id="rId2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3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rcRect l="26000" r="13910"/>
          <a:stretch>
            <a:fillRect/>
          </a:stretch>
        </p:blipFill>
        <p:spPr>
          <a:xfrm>
            <a:off x="5497830" y="2335530"/>
            <a:ext cx="3251835" cy="3188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89;p1"/>
          <p:cNvSpPr txBox="1"/>
          <p:nvPr/>
        </p:nvSpPr>
        <p:spPr>
          <a:xfrm>
            <a:off x="2378710" y="233680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Актуальность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60985" y="2409190"/>
            <a:ext cx="4996815" cy="304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Применение мультиагентных алгоритмов управления роем роботов, является инновационным подходом в робототехнике, позволяя роботам-агентам действовать автономно и координировано, обеспечивая высокую адаптивность и эффективность при решении сложных задач.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Применение таких систем актуально в различных сферах, включая промышленность, военную сферу и исследование местности.</a:t>
            </a:r>
            <a:endParaRPr lang="ru-RU" altLang="en-US"/>
          </a:p>
        </p:txBody>
      </p:sp>
      <p:cxnSp>
        <p:nvCxnSpPr>
          <p:cNvPr id="5" name="Google Shape;93;p1"/>
          <p:cNvCxnSpPr/>
          <p:nvPr>
            <p:custDataLst>
              <p:tags r:id="rId2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94;p1"/>
          <p:cNvCxnSpPr/>
          <p:nvPr>
            <p:custDataLst>
              <p:tags r:id="rId3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Рисунок 1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387600" y="220980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Цель работы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340360" y="2286635"/>
            <a:ext cx="847534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Целью данной работы является разработка и исследование алгоритмов мультиагентного взаимодействия роя роботов для решения задачи нахождения кратчайшего пути для каждого робота-агента.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40360" y="3347085"/>
            <a:ext cx="5130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Исходя из цели работы, выделим следующие задачи: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40360" y="3717290"/>
            <a:ext cx="711263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— формирование математической модели,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создание программы для моделирования,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разработка алгоритмов,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оценка эффективности и применимости алгоритмов в реальных условиях.</a:t>
            </a:r>
            <a:endParaRPr lang="ru-RU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ru-RU" altLang="en-US"/>
          </a:p>
        </p:txBody>
      </p:sp>
      <p:cxnSp>
        <p:nvCxnSpPr>
          <p:cNvPr id="93" name="Google Shape;93;p1"/>
          <p:cNvCxnSpPr/>
          <p:nvPr>
            <p:custDataLst>
              <p:tags r:id="rId1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2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Рисунок 1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33680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Мультиагентная задача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175" y="2062480"/>
            <a:ext cx="8345805" cy="1858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Поставим задачи, которые должна решать наша мультиагентная система:</a:t>
            </a:r>
            <a:endParaRPr lang="ru-RU" altLang="en-US"/>
          </a:p>
          <a:p>
            <a:pPr indent="457200">
              <a:lnSpc>
                <a:spcPct val="150000"/>
              </a:lnSpc>
            </a:pP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— переместить каждого агента роя из своего начального положения в целевое;</a:t>
            </a:r>
            <a:endParaRPr lang="ru-RU" altLang="en-US"/>
          </a:p>
          <a:p>
            <a:pPr indent="457200">
              <a:lnSpc>
                <a:spcPct val="150000"/>
              </a:lnSpc>
            </a:pP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</a:t>
            </a:r>
            <a:r>
              <a:rPr lang="ru-RU" altLang="en-US"/>
              <a:t>избегать столкновения агентов роя друг с другом и с окружающими препятствиями;</a:t>
            </a:r>
            <a:endParaRPr lang="ru-RU" altLang="en-US"/>
          </a:p>
          <a:p>
            <a:pPr indent="457200">
              <a:lnSpc>
                <a:spcPct val="150000"/>
              </a:lnSpc>
            </a:pP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</a:t>
            </a:r>
            <a:r>
              <a:rPr lang="ru-RU" altLang="en-US"/>
              <a:t>выполнить задачу наиболее эффективно по времени</a:t>
            </a:r>
            <a:r>
              <a:rPr lang="ru-RU" altLang="en-US">
                <a:sym typeface="+mn-ea"/>
              </a:rPr>
              <a:t>.</a:t>
            </a:r>
            <a:endParaRPr lang="ru-RU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22275" y="4564380"/>
            <a:ext cx="790003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Для решения этой задачи каждый агент роя роботов должен определять своё местоположение, уметь планировать свой путь, учитывать положения окружающих роботов и соблюдать требования, заданные для всего роя.</a:t>
            </a:r>
            <a:endParaRPr lang="ru-RU" altLang="en-US"/>
          </a:p>
        </p:txBody>
      </p:sp>
      <p:cxnSp>
        <p:nvCxnSpPr>
          <p:cNvPr id="93" name="Google Shape;93;p1"/>
          <p:cNvCxnSpPr/>
          <p:nvPr>
            <p:custDataLst>
              <p:tags r:id="rId1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2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344420" y="233680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Математическая модель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505" y="2376170"/>
            <a:ext cx="2944495" cy="306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4281170"/>
            <a:ext cx="1677035" cy="226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16000" y="4594860"/>
            <a:ext cx="1667510" cy="213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16000" y="4895215"/>
            <a:ext cx="1224280" cy="227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Текстовое поле 103"/>
          <p:cNvSpPr txBox="1"/>
          <p:nvPr/>
        </p:nvSpPr>
        <p:spPr>
          <a:xfrm>
            <a:off x="147320" y="3503930"/>
            <a:ext cx="605218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0215">
              <a:lnSpc>
                <a:spcPct val="150000"/>
              </a:lnSpc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равнени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связи координат и скоростей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дифференциального привода: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21030" y="285496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Вектор состояния:</a:t>
            </a:r>
            <a:endParaRPr lang="ru-RU" altLang="en-US"/>
          </a:p>
        </p:txBody>
      </p:sp>
      <p:pic>
        <p:nvPicPr>
          <p:cNvPr id="8" name="Изображение 7"/>
          <p:cNvPicPr/>
          <p:nvPr/>
        </p:nvPicPr>
        <p:blipFill>
          <a:blip r:embed="rId5"/>
          <a:stretch>
            <a:fillRect/>
          </a:stretch>
        </p:blipFill>
        <p:spPr>
          <a:xfrm>
            <a:off x="717550" y="3161665"/>
            <a:ext cx="1461770" cy="2616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3" name="Google Shape;93;p1"/>
          <p:cNvCxnSpPr/>
          <p:nvPr>
            <p:custDataLst>
              <p:tags r:id="rId6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7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31140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Математическая модель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90220" y="2286635"/>
            <a:ext cx="3677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Модель определение положения робота:</a:t>
            </a:r>
            <a:endParaRPr lang="ru-RU" altLang="en-US"/>
          </a:p>
        </p:txBody>
      </p:sp>
      <p:pic>
        <p:nvPicPr>
          <p:cNvPr id="105" name="Изображение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059180" y="3659505"/>
            <a:ext cx="3749040" cy="175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Изображение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180" y="3042285"/>
            <a:ext cx="3611880" cy="42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Изображение 107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960" y="2713990"/>
            <a:ext cx="1127760" cy="220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Изображение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915" y="1208405"/>
            <a:ext cx="2889885" cy="3218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Изображение 108"/>
          <p:cNvPicPr/>
          <p:nvPr/>
        </p:nvPicPr>
        <p:blipFill>
          <a:blip r:embed="rId5"/>
          <a:stretch>
            <a:fillRect/>
          </a:stretch>
        </p:blipFill>
        <p:spPr>
          <a:xfrm>
            <a:off x="1059180" y="5335270"/>
            <a:ext cx="1805940" cy="563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490220" y="402526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ym typeface="+mn-ea"/>
              </a:rPr>
              <a:t>Модель определение ориентации робота:</a:t>
            </a:r>
            <a:endParaRPr lang="ru-RU" altLang="en-US">
              <a:sym typeface="+mn-ea"/>
            </a:endParaRPr>
          </a:p>
        </p:txBody>
      </p:sp>
      <p:pic>
        <p:nvPicPr>
          <p:cNvPr id="16" name="Изображение 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7135" y="4447540"/>
            <a:ext cx="2065020" cy="2065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7"/>
          <a:stretch>
            <a:fillRect/>
          </a:stretch>
        </p:blipFill>
        <p:spPr>
          <a:xfrm>
            <a:off x="1059180" y="4330065"/>
            <a:ext cx="169164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Изображение 112"/>
          <p:cNvPicPr/>
          <p:nvPr/>
        </p:nvPicPr>
        <p:blipFill>
          <a:blip r:embed="rId8"/>
          <a:stretch>
            <a:fillRect/>
          </a:stretch>
        </p:blipFill>
        <p:spPr>
          <a:xfrm>
            <a:off x="1059180" y="4752340"/>
            <a:ext cx="173736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9"/>
          <a:stretch>
            <a:fillRect/>
          </a:stretch>
        </p:blipFill>
        <p:spPr>
          <a:xfrm>
            <a:off x="3201035" y="4427220"/>
            <a:ext cx="869315" cy="160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10"/>
          <a:stretch>
            <a:fillRect/>
          </a:stretch>
        </p:blipFill>
        <p:spPr>
          <a:xfrm>
            <a:off x="3201035" y="4587240"/>
            <a:ext cx="846455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Изображение 8"/>
          <p:cNvPicPr/>
          <p:nvPr/>
        </p:nvPicPr>
        <p:blipFill>
          <a:blip r:embed="rId11"/>
          <a:stretch>
            <a:fillRect/>
          </a:stretch>
        </p:blipFill>
        <p:spPr>
          <a:xfrm>
            <a:off x="3201035" y="4777740"/>
            <a:ext cx="457200" cy="1600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3" name="Google Shape;93;p1"/>
          <p:cNvCxnSpPr/>
          <p:nvPr>
            <p:custDataLst>
              <p:tags r:id="rId12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13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92300" y="233680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Разработка программы компьютерного моделирования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6175" y="2044065"/>
            <a:ext cx="4049395" cy="35807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257175" y="2819400"/>
            <a:ext cx="4699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Основные сущности и функции, которые должны учитываться при моделирования: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р</a:t>
            </a:r>
            <a:r>
              <a:rPr lang="ru-RU" altLang="en-US"/>
              <a:t>обот: автономный агент,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ц</a:t>
            </a:r>
            <a:r>
              <a:rPr lang="ru-RU" altLang="en-US">
                <a:sym typeface="+mn-ea"/>
              </a:rPr>
              <a:t>елевая позиция,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м</a:t>
            </a:r>
            <a:r>
              <a:rPr lang="ru-RU" altLang="en-US">
                <a:sym typeface="+mn-ea"/>
              </a:rPr>
              <a:t>одель движения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а</a:t>
            </a:r>
            <a:r>
              <a:rPr lang="ru-RU" altLang="en-US">
                <a:sym typeface="+mn-ea"/>
              </a:rPr>
              <a:t>лгоритмы восприятия и обхода препятствий</a:t>
            </a:r>
            <a:endParaRPr lang="ru-RU" altLang="en-US"/>
          </a:p>
        </p:txBody>
      </p:sp>
      <p:cxnSp>
        <p:nvCxnSpPr>
          <p:cNvPr id="93" name="Google Shape;93;p1"/>
          <p:cNvCxnSpPr/>
          <p:nvPr>
            <p:custDataLst>
              <p:tags r:id="rId2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3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33680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290" y="1705928"/>
            <a:ext cx="5934710" cy="39185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337820" y="1980565"/>
            <a:ext cx="30480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Common sense (COM) или алгоритм на основе здравого смысла: каждый робот действует по простому алгоритму, продвигаясь к целевой точке по прямой и объезжая препятствия и других роботов. Положения других роботов алгоритм учитывает только при сближении для избежания столкновений.</a:t>
            </a:r>
            <a:endParaRPr lang="ru-RU" altLang="en-US"/>
          </a:p>
        </p:txBody>
      </p:sp>
      <p:pic>
        <p:nvPicPr>
          <p:cNvPr id="117" name="Изображение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995" y="5624830"/>
            <a:ext cx="2803525" cy="636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3"/>
          <a:stretch>
            <a:fillRect/>
          </a:stretch>
        </p:blipFill>
        <p:spPr>
          <a:xfrm>
            <a:off x="4819650" y="5624830"/>
            <a:ext cx="2136775" cy="305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Изображение 118"/>
          <p:cNvPicPr/>
          <p:nvPr/>
        </p:nvPicPr>
        <p:blipFill>
          <a:blip r:embed="rId4"/>
          <a:stretch>
            <a:fillRect/>
          </a:stretch>
        </p:blipFill>
        <p:spPr>
          <a:xfrm>
            <a:off x="4830445" y="5990590"/>
            <a:ext cx="2125980" cy="30543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3" name="Google Shape;93;p1"/>
          <p:cNvCxnSpPr/>
          <p:nvPr>
            <p:custDataLst>
              <p:tags r:id="rId5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6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966595" y="233680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PSO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3035" y="1989455"/>
            <a:ext cx="5180965" cy="39668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416560" y="1997075"/>
            <a:ext cx="362331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Алгоритм роя частиц (</a:t>
            </a:r>
            <a:r>
              <a:rPr lang="en-US" altLang="en-US"/>
              <a:t>PSO</a:t>
            </a:r>
            <a:r>
              <a:rPr lang="ru-RU" altLang="en-US"/>
              <a:t>), применяемый в данной программе, представляет собой вариацию метода роя частиц, в основе которого лежит концепция социального взаимодействия и обмена информацией между частицами (в данном случае роботами-агентами), что позволяет каждой частице адаптироваться и улучшать своё положение в пространстве в соответствии с опытом других частиц.</a:t>
            </a:r>
            <a:endParaRPr lang="ru-RU" altLang="en-US"/>
          </a:p>
        </p:txBody>
      </p:sp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66595" y="5847080"/>
            <a:ext cx="5102225" cy="30543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3" name="Google Shape;93;p1"/>
          <p:cNvCxnSpPr/>
          <p:nvPr>
            <p:custDataLst>
              <p:tags r:id="rId3"/>
            </p:custDataLst>
          </p:nvPr>
        </p:nvCxnSpPr>
        <p:spPr>
          <a:xfrm>
            <a:off x="3175" y="1107758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>
            <p:custDataLst>
              <p:tags r:id="rId4"/>
            </p:custDataLst>
          </p:nvPr>
        </p:nvCxnSpPr>
        <p:spPr>
          <a:xfrm>
            <a:off x="0" y="1194753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" y="123190"/>
            <a:ext cx="89154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3953</Words>
  <Application>WPS Presentation</Application>
  <PresentationFormat/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Тема Office</vt:lpstr>
      <vt:lpstr>1_Тема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Yulia Prudnikova</dc:creator>
  <cp:lastModifiedBy>razor</cp:lastModifiedBy>
  <cp:revision>127</cp:revision>
  <dcterms:created xsi:type="dcterms:W3CDTF">2024-05-07T17:10:00Z</dcterms:created>
  <dcterms:modified xsi:type="dcterms:W3CDTF">2024-06-18T07:17:52Z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B607A73633D44A8F9A11E5B1389D4020_13</vt:lpwstr>
  </property>
  <property fmtid="{D5CDD505-2E9C-101B-9397-08002B2CF9AE}" pid="3" name="KSOProductBuildVer">
    <vt:lpwstr>1049-12.2.0.17119</vt:lpwstr>
  </property>
</Properties>
</file>