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6"/>
  </p:notesMasterIdLst>
  <p:sldIdLst>
    <p:sldId id="278" r:id="rId4"/>
    <p:sldId id="257" r:id="rId5"/>
    <p:sldId id="258" r:id="rId7"/>
    <p:sldId id="262" r:id="rId8"/>
    <p:sldId id="264" r:id="rId9"/>
    <p:sldId id="263" r:id="rId10"/>
    <p:sldId id="265" r:id="rId11"/>
    <p:sldId id="270" r:id="rId12"/>
    <p:sldId id="266" r:id="rId13"/>
    <p:sldId id="271" r:id="rId14"/>
    <p:sldId id="267" r:id="rId15"/>
    <p:sldId id="272" r:id="rId16"/>
    <p:sldId id="268" r:id="rId17"/>
    <p:sldId id="273" r:id="rId18"/>
    <p:sldId id="269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7" userDrawn="1">
          <p15:clr>
            <a:srgbClr val="000000"/>
          </p15:clr>
        </p15:guide>
        <p15:guide id="2" pos="289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7"/>
        <p:guide pos="289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 (слайд-бампер)">
    <p:bg>
      <p:bgPr>
        <a:blipFill dpi="0" rotWithShape="1">
          <a:blip r:embed="rId2"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99592" y="1347614"/>
            <a:ext cx="4896544" cy="172819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000" b="1"/>
            </a:lvl1pPr>
          </a:lstStyle>
          <a:p>
            <a:r>
              <a:rPr lang="ru-RU" dirty="0" smtClean="0"/>
              <a:t>Заголовок раздела</a:t>
            </a:r>
            <a:endParaRPr lang="ru-RU" dirty="0"/>
          </a:p>
        </p:txBody>
      </p:sp>
      <p:sp>
        <p:nvSpPr>
          <p:cNvPr id="13" name="Текст 12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99592" y="3291830"/>
            <a:ext cx="4896544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aseline="0"/>
            </a:lvl1pPr>
            <a:lvl2pPr marL="609600" indent="0">
              <a:buFontTx/>
              <a:buNone/>
              <a:defRPr sz="1200"/>
            </a:lvl2pPr>
            <a:lvl3pPr marL="1219200" indent="0">
              <a:buFontTx/>
              <a:buNone/>
              <a:defRPr sz="1200"/>
            </a:lvl3pPr>
            <a:lvl4pPr marL="1828800" indent="0">
              <a:buFontTx/>
              <a:buNone/>
              <a:defRPr sz="1200"/>
            </a:lvl4pPr>
            <a:lvl5pPr marL="2438400" indent="0">
              <a:buFontTx/>
              <a:buNone/>
              <a:defRPr sz="1200"/>
            </a:lvl5pPr>
          </a:lstStyle>
          <a:p>
            <a:pPr lvl="0"/>
            <a:r>
              <a:rPr lang="ru-RU" dirty="0" smtClean="0"/>
              <a:t>Подзаголовок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9.jpeg"/><Relationship Id="rId11" Type="http://schemas.openxmlformats.org/officeDocument/2006/relationships/image" Target="../media/image18.jpeg"/><Relationship Id="rId10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942465" y="1412240"/>
            <a:ext cx="529907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Выпускная </a:t>
            </a:r>
            <a:r>
              <a:rPr lang="ru-RU" sz="1800" dirty="0" smtClean="0">
                <a:sym typeface="+mn-ea"/>
              </a:rPr>
              <a:t>квалификационная </a:t>
            </a: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работа</a:t>
            </a:r>
            <a:endParaRPr lang="ru-RU" altLang="ru-RU" sz="1800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191770" y="33020"/>
            <a:ext cx="89522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 algn="ctr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едеральное государственное бюджетное образовательное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учреждение высшего образования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«Национальный исследовательский университет «МЭИ»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ru-RU" dirty="0" smtClean="0">
                <a:sym typeface="+mn-ea"/>
              </a:rPr>
              <a:t>Институт энергомашиностроения и механики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Кафедра робототехники, мехатроники, динамики и прочности машин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4460" y="3230245"/>
            <a:ext cx="4509770" cy="175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ru-RU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Направление</a:t>
            </a:r>
            <a:r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15.03.06 Мехатроника и робототехника</a:t>
            </a:r>
            <a:endParaRPr lang="ru-RU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программа</a:t>
            </a:r>
            <a:r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</a:rPr>
              <a:t>: Компьютерные технологии управления в робототехнике и мехатронике</a:t>
            </a:r>
            <a:endParaRPr lang="ru-RU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Студент: 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Разорвин Андрей Дмитриевич</a:t>
            </a:r>
            <a:endParaRPr lang="ru-RU" sz="1200" b="1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Группа: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С-12б-20</a:t>
            </a:r>
            <a:endParaRPr lang="ru-RU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Научный руководитель: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Адамов Борис Игоревич</a:t>
            </a:r>
            <a:endParaRPr lang="ru-RU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algn="l">
              <a:lnSpc>
                <a:spcPct val="150000"/>
              </a:lnSpc>
            </a:pPr>
            <a:endParaRPr lang="ru-RU" altLang="en-US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7160" y="1893570"/>
            <a:ext cx="637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800"/>
              <a:t>на тему: «Мультиагентное взаимодействие роя роботов»</a:t>
            </a:r>
            <a:endParaRPr lang="ru-R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PSO </a:t>
            </a: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36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1875790"/>
            <a:ext cx="4364355" cy="234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Изображение 34" descr="algoritm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1174750"/>
            <a:ext cx="3838575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172845"/>
            <a:ext cx="5217160" cy="362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524510" y="2012950"/>
            <a:ext cx="32791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Муравьиный алгоритм в контексте управления роем роботов, адаптируется для оптимизации маршрутов движения в заданной среде с препятствиями, используя концепцию феромонов для маркировки и выбора оптимальных путей.</a:t>
            </a:r>
            <a:endParaRPr lang="ru-RU" altLang="en-US"/>
          </a:p>
        </p:txBody>
      </p:sp>
      <p:pic>
        <p:nvPicPr>
          <p:cNvPr id="122" name="Изображение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771525" y="3909695"/>
            <a:ext cx="2158365" cy="413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ACO </a:t>
            </a: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39" name="Изображение 39" descr="algoritm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85" y="1131570"/>
            <a:ext cx="3933825" cy="3881755"/>
          </a:xfrm>
          <a:prstGeom prst="rect">
            <a:avLst/>
          </a:prstGeom>
        </p:spPr>
      </p:pic>
      <p:pic>
        <p:nvPicPr>
          <p:cNvPr id="38" name="Изображение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1887220"/>
            <a:ext cx="4338320" cy="236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Результаты натурного эксперимента и анализ проделанной работы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783080"/>
            <a:ext cx="3919855" cy="12731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306070" y="13792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Моделирование:</a:t>
            </a:r>
            <a:endParaRPr lang="ru-RU" altLang="en-US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3573145"/>
            <a:ext cx="3919220" cy="840105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306070" y="315341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Эксперимент:</a:t>
            </a:r>
            <a:endParaRPr lang="ru-RU" altLang="en-US"/>
          </a:p>
        </p:txBody>
      </p:sp>
      <p:pic>
        <p:nvPicPr>
          <p:cNvPr id="30" name="Изображение 30" descr="ex_pic"/>
          <p:cNvPicPr>
            <a:picLocks noChangeAspect="1"/>
          </p:cNvPicPr>
          <p:nvPr/>
        </p:nvPicPr>
        <p:blipFill>
          <a:blip r:embed="rId4"/>
          <a:srcRect t="31" r="1692"/>
          <a:stretch>
            <a:fillRect/>
          </a:stretch>
        </p:blipFill>
        <p:spPr>
          <a:xfrm>
            <a:off x="4281805" y="3072130"/>
            <a:ext cx="4787265" cy="1695450"/>
          </a:xfrm>
          <a:prstGeom prst="rect">
            <a:avLst/>
          </a:prstGeom>
        </p:spPr>
      </p:pic>
      <p:pic>
        <p:nvPicPr>
          <p:cNvPr id="27" name="Изображение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535" y="1136015"/>
            <a:ext cx="3011170" cy="185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Заключение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629410"/>
            <a:ext cx="369443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84175" y="1353820"/>
            <a:ext cx="42799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Разработана математическая модель системы, программная среда для моделирования и проведён натурный эксперимент. 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Были рассмотрены три алгоритма мультиагентного взаимодействия: алгоритм на основе здравого смысла (COM), метод роя частиц (PSO) и муравьиный алгоритм (ACO). Алгоритм </a:t>
            </a:r>
            <a:r>
              <a:rPr lang="en-US" altLang="en-US"/>
              <a:t>ACO </a:t>
            </a:r>
            <a:r>
              <a:rPr lang="ru-RU" altLang="en-US"/>
              <a:t>по результатам моделирования и эксперимента был наиболее эффективен.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651000" y="33020"/>
            <a:ext cx="5841365" cy="10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lnSpc>
                <a:spcPct val="150000"/>
              </a:lnSpc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ru-RU" altLang="ru-RU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ВЫПУСКНАЯ КВАЛИФИКАЦИОННАЯ РАБОТА</a:t>
            </a:r>
            <a:endParaRPr lang="ru-RU" altLang="ru-RU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 algn="ctr">
              <a:lnSpc>
                <a:spcPct val="150000"/>
              </a:lnSpc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Тема: «Мультиагентное взаимодействие роя роботов</a:t>
            </a:r>
            <a:endParaRPr 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321560" y="4184015"/>
            <a:ext cx="449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/>
              <a:t>Спасибо за внимание!</a:t>
            </a:r>
            <a:endParaRPr lang="ru-RU" altLang="en-US" sz="3200"/>
          </a:p>
        </p:txBody>
      </p:sp>
      <p:pic>
        <p:nvPicPr>
          <p:cNvPr id="12" name="Изображение 11" descr="enmi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05" y="4004310"/>
            <a:ext cx="1359535" cy="76327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rcRect t="10996"/>
          <a:stretch>
            <a:fillRect/>
          </a:stretch>
        </p:blipFill>
        <p:spPr>
          <a:xfrm>
            <a:off x="1871980" y="1604010"/>
            <a:ext cx="5398135" cy="240030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3312160" y="1220470"/>
            <a:ext cx="2517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Библиографический список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rcRect l="26000" r="13910"/>
          <a:stretch>
            <a:fillRect/>
          </a:stretch>
        </p:blipFill>
        <p:spPr>
          <a:xfrm>
            <a:off x="5497830" y="1478280"/>
            <a:ext cx="3251835" cy="318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Актуальность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60985" y="1551940"/>
            <a:ext cx="4996815" cy="304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Применение мультиагентных алгоритмов управления роем роботов, является инновационным подходом в робототехнике, позволяя роботам-агентам действовать автономно и координировано, обеспечивая высокую адаптивность и эффективность при решении сложных задач.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Применение таких систем актуально в различных сферах, включая промышленность, военную сферу, исследование местности и медицину.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Цель работы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40360" y="1429385"/>
            <a:ext cx="84753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Целью данной работы является разработка и исследование алгоритмов мультиагентного взаимодействия роя роботов для решения задачи нахождения кратчайшего пути для каждого робота-агента.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40360" y="2489835"/>
            <a:ext cx="5130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Исходя из цели работы, выделим следующие задачи: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40360" y="2860040"/>
            <a:ext cx="71126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— формирование математической модели,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создание среды моделирование,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разработка алгоритмов,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оценка эффективности и применимости алгоритмов в реальных условиях.</a:t>
            </a:r>
            <a:endParaRPr lang="ru-RU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1518920"/>
            <a:ext cx="2944495" cy="306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20140" y="3197225"/>
            <a:ext cx="1677035" cy="226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120140" y="3510915"/>
            <a:ext cx="1667510" cy="213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5"/>
          <a:stretch>
            <a:fillRect/>
          </a:stretch>
        </p:blipFill>
        <p:spPr>
          <a:xfrm>
            <a:off x="1120140" y="3811270"/>
            <a:ext cx="1224280" cy="22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Текстовое поле 103"/>
          <p:cNvSpPr txBox="1"/>
          <p:nvPr/>
        </p:nvSpPr>
        <p:spPr>
          <a:xfrm>
            <a:off x="147320" y="2646680"/>
            <a:ext cx="6052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равнени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связи координат и скоростей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дифференциального привода: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1030" y="199771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Вектор состояния:</a:t>
            </a:r>
            <a:endParaRPr lang="ru-RU" altLang="en-US"/>
          </a:p>
        </p:txBody>
      </p:sp>
      <p:pic>
        <p:nvPicPr>
          <p:cNvPr id="8" name="Изображение 7"/>
          <p:cNvPicPr/>
          <p:nvPr/>
        </p:nvPicPr>
        <p:blipFill>
          <a:blip r:embed="rId6"/>
          <a:stretch>
            <a:fillRect/>
          </a:stretch>
        </p:blipFill>
        <p:spPr>
          <a:xfrm>
            <a:off x="717550" y="2304415"/>
            <a:ext cx="1461770" cy="261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90220" y="1429385"/>
            <a:ext cx="3677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Модель определение положения робота:</a:t>
            </a:r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80" y="2802255"/>
            <a:ext cx="3749040" cy="175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180" y="2185035"/>
            <a:ext cx="3611880" cy="42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960" y="1856740"/>
            <a:ext cx="1127760" cy="220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Изображение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172845"/>
            <a:ext cx="2068830" cy="2303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1059180" y="4478020"/>
            <a:ext cx="1805940" cy="563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490220" y="316801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ym typeface="+mn-ea"/>
              </a:rPr>
              <a:t>Модель определение ориентации робота:</a:t>
            </a:r>
            <a:endParaRPr lang="ru-RU" altLang="en-US">
              <a:sym typeface="+mn-ea"/>
            </a:endParaRPr>
          </a:p>
        </p:txBody>
      </p:sp>
      <p:pic>
        <p:nvPicPr>
          <p:cNvPr id="16" name="Изображение 1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665" y="3590290"/>
            <a:ext cx="1253490" cy="1253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8"/>
          <a:stretch>
            <a:fillRect/>
          </a:stretch>
        </p:blipFill>
        <p:spPr>
          <a:xfrm>
            <a:off x="1059180" y="3472815"/>
            <a:ext cx="169164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Изображение 112"/>
          <p:cNvPicPr/>
          <p:nvPr/>
        </p:nvPicPr>
        <p:blipFill>
          <a:blip r:embed="rId9"/>
          <a:stretch>
            <a:fillRect/>
          </a:stretch>
        </p:blipFill>
        <p:spPr>
          <a:xfrm>
            <a:off x="1059180" y="3895090"/>
            <a:ext cx="173736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10"/>
          <a:stretch>
            <a:fillRect/>
          </a:stretch>
        </p:blipFill>
        <p:spPr>
          <a:xfrm>
            <a:off x="3201035" y="3569970"/>
            <a:ext cx="869315" cy="160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11"/>
          <a:stretch>
            <a:fillRect/>
          </a:stretch>
        </p:blipFill>
        <p:spPr>
          <a:xfrm>
            <a:off x="3201035" y="3729990"/>
            <a:ext cx="846455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8"/>
          <p:cNvPicPr/>
          <p:nvPr/>
        </p:nvPicPr>
        <p:blipFill>
          <a:blip r:embed="rId12"/>
          <a:stretch>
            <a:fillRect/>
          </a:stretch>
        </p:blipFill>
        <p:spPr>
          <a:xfrm>
            <a:off x="3201035" y="3920490"/>
            <a:ext cx="457200" cy="16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Разработка среды компьютерного моделирования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1186815"/>
            <a:ext cx="4049395" cy="3580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257175" y="1962150"/>
            <a:ext cx="4699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Основные сущности и функции, которые должна учитывать среда моделирования: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</a:t>
            </a:r>
            <a:r>
              <a:rPr lang="ru-RU" altLang="en-US"/>
              <a:t>обот: автономный агент,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ц</a:t>
            </a:r>
            <a:r>
              <a:rPr lang="ru-RU" altLang="en-US">
                <a:sym typeface="+mn-ea"/>
              </a:rPr>
              <a:t>елевая позиция,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м</a:t>
            </a:r>
            <a:r>
              <a:rPr lang="ru-RU" altLang="en-US">
                <a:sym typeface="+mn-ea"/>
              </a:rPr>
              <a:t>одель движения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а</a:t>
            </a:r>
            <a:r>
              <a:rPr lang="ru-RU" altLang="en-US">
                <a:sym typeface="+mn-ea"/>
              </a:rPr>
              <a:t>лгоритмы восприятия и обхода препятствий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90" y="1122998"/>
            <a:ext cx="5934710" cy="39185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37820" y="1762125"/>
            <a:ext cx="3048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Common sense (COM) или алгоритм на основе здравого смысла: каждый робот действует по простому алгоритму, продвигаясь к целевой точке по прямой и объезжая препятствия и других роботов. Положения других роботов алгоритм учитывает только при сближении для избежания столкновений.</a:t>
            </a:r>
            <a:endParaRPr lang="ru-RU" altLang="en-US"/>
          </a:p>
        </p:txBody>
      </p:sp>
      <p:pic>
        <p:nvPicPr>
          <p:cNvPr id="117" name="Изображение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516255" y="4386580"/>
            <a:ext cx="2019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4"/>
          <a:stretch>
            <a:fillRect/>
          </a:stretch>
        </p:blipFill>
        <p:spPr>
          <a:xfrm>
            <a:off x="2825115" y="4386580"/>
            <a:ext cx="1539240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Изображение 118"/>
          <p:cNvPicPr/>
          <p:nvPr/>
        </p:nvPicPr>
        <p:blipFill>
          <a:blip r:embed="rId5"/>
          <a:stretch>
            <a:fillRect/>
          </a:stretch>
        </p:blipFill>
        <p:spPr>
          <a:xfrm>
            <a:off x="2825115" y="4584700"/>
            <a:ext cx="1531620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 </a:t>
            </a: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6" name="Изображение 26" descr="algoritm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0" y="1283335"/>
            <a:ext cx="3752850" cy="3688080"/>
          </a:xfrm>
          <a:prstGeom prst="rect">
            <a:avLst/>
          </a:prstGeom>
        </p:spPr>
      </p:pic>
      <p:pic>
        <p:nvPicPr>
          <p:cNvPr id="35" name="Изображение 12"/>
          <p:cNvPicPr>
            <a:picLocks noChangeAspect="1"/>
          </p:cNvPicPr>
          <p:nvPr/>
        </p:nvPicPr>
        <p:blipFill>
          <a:blip r:embed="rId3"/>
          <a:srcRect l="2868" r="5105"/>
          <a:stretch>
            <a:fillRect/>
          </a:stretch>
        </p:blipFill>
        <p:spPr>
          <a:xfrm>
            <a:off x="391795" y="1937385"/>
            <a:ext cx="4039870" cy="225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PSO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35" y="1132205"/>
            <a:ext cx="5180965" cy="39668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416560" y="1644015"/>
            <a:ext cx="362331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Алгоритм роя частиц (</a:t>
            </a:r>
            <a:r>
              <a:rPr lang="en-US" altLang="en-US"/>
              <a:t>PSO</a:t>
            </a:r>
            <a:r>
              <a:rPr lang="ru-RU" altLang="en-US"/>
              <a:t>), применяемый в данной программе, представляет собой вариацию метода роя частиц, в основе которого лежит концепция социального взаимодействия и обмена информацией между частицами (в данном случае роботами-агентами), что позволяет каждой частице адаптироваться и улучшать своё положение в пространстве в соответствии с опытом других частиц.</a:t>
            </a:r>
            <a:endParaRPr lang="ru-RU" altLang="en-US"/>
          </a:p>
        </p:txBody>
      </p:sp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805" y="4281170"/>
            <a:ext cx="2987040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3280</Words>
  <Application>WPS Presentation</Application>
  <PresentationFormat/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Тема Office</vt:lpstr>
      <vt:lpstr>1_Тема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 Prudnikova</dc:creator>
  <cp:lastModifiedBy>razor</cp:lastModifiedBy>
  <cp:revision>99</cp:revision>
  <dcterms:created xsi:type="dcterms:W3CDTF">2024-05-07T17:10:00Z</dcterms:created>
  <dcterms:modified xsi:type="dcterms:W3CDTF">2024-05-28T05:10:19Z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B607A73633D44A8F9A11E5B1389D4020_13</vt:lpwstr>
  </property>
  <property fmtid="{D5CDD505-2E9C-101B-9397-08002B2CF9AE}" pid="3" name="KSOProductBuildVer">
    <vt:lpwstr>1049-12.2.0.16909</vt:lpwstr>
  </property>
</Properties>
</file>