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2" r:id="rId8"/>
    <p:sldId id="264" r:id="rId9"/>
    <p:sldId id="263" r:id="rId10"/>
    <p:sldId id="265" r:id="rId11"/>
    <p:sldId id="270" r:id="rId12"/>
    <p:sldId id="266" r:id="rId13"/>
    <p:sldId id="271" r:id="rId14"/>
    <p:sldId id="267" r:id="rId15"/>
    <p:sldId id="272" r:id="rId16"/>
    <p:sldId id="268" r:id="rId17"/>
    <p:sldId id="273" r:id="rId18"/>
    <p:sldId id="269" r:id="rId1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4" userDrawn="1">
          <p15:clr>
            <a:srgbClr val="000000"/>
          </p15:clr>
        </p15:guide>
        <p15:guide id="2" pos="2879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64"/>
        <p:guide pos="287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16" name="Google Shape;16;p5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3" name="Google Shape;73;p14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16" name="Google Shape;16;p5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2" name="Google Shape;22;p6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8" name="Google Shape;28;p7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9"/>
          <p:cNvSpPr txBox="1"/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53" name="Google Shape;53;p11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2" name="Google Shape;22;p6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7" name="Google Shape;67;p13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body" idx="1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3" name="Google Shape;73;p14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28" name="Google Shape;28;p7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35" name="Google Shape;35;p8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9"/>
          <p:cNvSpPr txBox="1"/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53" name="Google Shape;53;p11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2</a:t>
            </a:r>
          </a:p>
        </p:txBody>
      </p:sp>
      <p:sp>
        <p:nvSpPr>
          <p:cNvPr id="67" name="Google Shape;67;p13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t>2</a:t>
            </a:r>
          </a:p>
        </p:txBody>
      </p:sp>
      <p:sp>
        <p:nvSpPr>
          <p:cNvPr id="10" name="Google Shape;10;p4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t>2</a:t>
            </a:r>
          </a:p>
        </p:txBody>
      </p:sp>
      <p:sp>
        <p:nvSpPr>
          <p:cNvPr id="10" name="Google Shape;10;p4"/>
          <p:cNvSpPr txBox="1"/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19.jpeg"/><Relationship Id="rId11" Type="http://schemas.openxmlformats.org/officeDocument/2006/relationships/image" Target="../media/image18.jpeg"/><Relationship Id="rId10" Type="http://schemas.openxmlformats.org/officeDocument/2006/relationships/image" Target="../media/image17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948815" y="-3810"/>
            <a:ext cx="528574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ВЫПУСКНАЯ КВАЛИФИКАЦИОННАЯ РАБОТА</a:t>
            </a:r>
            <a:endParaRPr lang="ru-RU" altLang="ru-RU" sz="1800" cap="none">
              <a:solidFill>
                <a:schemeClr val="tx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(бакалаврская работа)</a:t>
            </a:r>
            <a:endParaRPr lang="ru-RU" altLang="ru-RU" sz="1800" cap="none">
              <a:solidFill>
                <a:schemeClr val="tx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Текстовое поле 99"/>
          <p:cNvSpPr txBox="1"/>
          <p:nvPr/>
        </p:nvSpPr>
        <p:spPr>
          <a:xfrm>
            <a:off x="95250" y="1205230"/>
            <a:ext cx="895223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50215" algn="ctr"/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едеральное государственное бюджетное образовательное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учреждение высшего образования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215"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«Национальный исследовательский университет «МЭИ»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215" algn="ct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Кафедра робототехники, мехатроники, динамики и прочности машин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634230" y="3230245"/>
            <a:ext cx="4509770" cy="1757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ru-RU" altLang="en-US" sz="1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Направление</a:t>
            </a:r>
            <a:r>
              <a:rPr lang="ru-RU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15.03.06 Мехатроника и робототехника</a:t>
            </a:r>
            <a:endParaRPr lang="ru-RU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altLang="en-US" sz="1200" b="1">
                <a:latin typeface="Arial" panose="020B0604020202020204" pitchFamily="34" charset="0"/>
                <a:cs typeface="Arial" panose="020B0604020202020204" pitchFamily="34" charset="0"/>
              </a:rPr>
              <a:t>Образовательная программа</a:t>
            </a:r>
            <a:r>
              <a:rPr lang="ru-RU" altLang="en-US" sz="1200">
                <a:latin typeface="Arial" panose="020B0604020202020204" pitchFamily="34" charset="0"/>
                <a:cs typeface="Arial" panose="020B0604020202020204" pitchFamily="34" charset="0"/>
              </a:rPr>
              <a:t>: Компьютерные технологии управления в робототехнике и мехатронике</a:t>
            </a:r>
            <a:endParaRPr lang="ru-RU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ru-RU" sz="1200" b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Студент: </a:t>
            </a:r>
            <a:r>
              <a:rPr lang="ru-RU" sz="120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Разорвин Андрей Дмитриевич</a:t>
            </a:r>
            <a:endParaRPr lang="ru-RU" sz="1200" b="1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ru-RU" sz="1200" b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Группа:</a:t>
            </a:r>
            <a:r>
              <a:rPr lang="ru-RU" sz="120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С-12б-20</a:t>
            </a:r>
            <a:endParaRPr lang="ru-RU" sz="1200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ru-RU" sz="1200" b="1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Научный руководитель:</a:t>
            </a:r>
            <a:r>
              <a:rPr lang="ru-RU" sz="120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Адамов Борис Игоревич</a:t>
            </a:r>
            <a:endParaRPr lang="ru-RU" sz="1200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algn="l">
              <a:lnSpc>
                <a:spcPct val="150000"/>
              </a:lnSpc>
            </a:pPr>
            <a:endParaRPr lang="ru-RU" altLang="en-US" sz="1200" cap="none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32535" y="2478405"/>
            <a:ext cx="671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000"/>
              <a:t>Тема: «Мультиагентное взаимодействие роя роботов»</a:t>
            </a:r>
            <a:endParaRPr lang="ru-RU" altLang="en-US" sz="2000"/>
          </a:p>
        </p:txBody>
      </p:sp>
      <p:pic>
        <p:nvPicPr>
          <p:cNvPr id="12" name="Изображение 11" descr="enmi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5" y="3413125"/>
            <a:ext cx="2535555" cy="14236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PSO </a:t>
            </a: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36" name="Изображение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" y="1875790"/>
            <a:ext cx="4364355" cy="234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Изображение 34" descr="algoritm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30" y="1174750"/>
            <a:ext cx="3838575" cy="3750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ACO </a:t>
            </a: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1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1172845"/>
            <a:ext cx="5217160" cy="3625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524510" y="2012950"/>
            <a:ext cx="32791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ru-RU" altLang="en-US"/>
              <a:t>Муравьиный алгоритм в контексте управления роем роботов, адаптируется для оптимизации маршрутов движения в заданной среде с препятствиями, используя концепцию феромонов для маркировки и выбора оптимальных путей.</a:t>
            </a:r>
            <a:endParaRPr lang="ru-RU" altLang="en-US"/>
          </a:p>
        </p:txBody>
      </p:sp>
      <p:pic>
        <p:nvPicPr>
          <p:cNvPr id="122" name="Изображение 121"/>
          <p:cNvPicPr/>
          <p:nvPr/>
        </p:nvPicPr>
        <p:blipFill>
          <a:blip r:embed="rId3"/>
          <a:stretch>
            <a:fillRect/>
          </a:stretch>
        </p:blipFill>
        <p:spPr>
          <a:xfrm>
            <a:off x="771525" y="3909695"/>
            <a:ext cx="2158365" cy="413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ACO </a:t>
            </a: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39" name="Изображение 39" descr="algoritm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685" y="1131570"/>
            <a:ext cx="3933825" cy="3881755"/>
          </a:xfrm>
          <a:prstGeom prst="rect">
            <a:avLst/>
          </a:prstGeom>
        </p:spPr>
      </p:pic>
      <p:pic>
        <p:nvPicPr>
          <p:cNvPr id="38" name="Изображение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" y="1887220"/>
            <a:ext cx="4338320" cy="236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Результаты натурного эксперимента и анализ проделанной работы</a:t>
            </a:r>
            <a:endParaRPr 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" y="1783080"/>
            <a:ext cx="3919855" cy="127317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306070" y="137922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Моделирование:</a:t>
            </a:r>
            <a:endParaRPr lang="ru-RU" altLang="en-US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" y="3573145"/>
            <a:ext cx="3919220" cy="840105"/>
          </a:xfrm>
          <a:prstGeom prst="rect">
            <a:avLst/>
          </a:prstGeom>
        </p:spPr>
      </p:pic>
      <p:sp>
        <p:nvSpPr>
          <p:cNvPr id="11" name="Текстовое поле 10"/>
          <p:cNvSpPr txBox="1"/>
          <p:nvPr/>
        </p:nvSpPr>
        <p:spPr>
          <a:xfrm>
            <a:off x="306070" y="315341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Эксперимент:</a:t>
            </a:r>
            <a:endParaRPr lang="ru-RU" altLang="en-US"/>
          </a:p>
        </p:txBody>
      </p:sp>
      <p:pic>
        <p:nvPicPr>
          <p:cNvPr id="30" name="Изображение 30" descr="ex_pic"/>
          <p:cNvPicPr>
            <a:picLocks noChangeAspect="1"/>
          </p:cNvPicPr>
          <p:nvPr/>
        </p:nvPicPr>
        <p:blipFill>
          <a:blip r:embed="rId4"/>
          <a:srcRect t="31" r="1692"/>
          <a:stretch>
            <a:fillRect/>
          </a:stretch>
        </p:blipFill>
        <p:spPr>
          <a:xfrm>
            <a:off x="4281805" y="3072130"/>
            <a:ext cx="4787265" cy="1695450"/>
          </a:xfrm>
          <a:prstGeom prst="rect">
            <a:avLst/>
          </a:prstGeom>
        </p:spPr>
      </p:pic>
      <p:pic>
        <p:nvPicPr>
          <p:cNvPr id="27" name="Изображение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535" y="1136015"/>
            <a:ext cx="3011170" cy="185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Заключение</a:t>
            </a:r>
            <a:endParaRPr 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1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0" y="1629410"/>
            <a:ext cx="369443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384175" y="1353820"/>
            <a:ext cx="42799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Разработана математическая модель системы, программная среда для моделирования и проведён натурный эксперимент. 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/>
              <a:t>Были рассмотрены три алгоритма мультиагентного взаимодействия: алгоритм на основе здравого смысла (COM), метод роя частиц (PSO) и муравьиный алгоритм (ACO). Алгоритм </a:t>
            </a:r>
            <a:r>
              <a:rPr lang="en-US" altLang="en-US"/>
              <a:t>ACO </a:t>
            </a:r>
            <a:r>
              <a:rPr lang="ru-RU" altLang="en-US"/>
              <a:t>по результатам моделирования и эксперимента был наиболее эффективен.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651000" y="33020"/>
            <a:ext cx="5841365" cy="102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lnSpc>
                <a:spcPct val="150000"/>
              </a:lnSpc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</a:t>
            </a:r>
            <a:r>
              <a:rPr lang="ru-RU" altLang="ru-RU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ВЫПУСКНАЯ КВАЛИФИКАЦИОННАЯ РАБОТА</a:t>
            </a:r>
            <a:endParaRPr lang="ru-RU" altLang="ru-RU" cap="none">
              <a:solidFill>
                <a:schemeClr val="tx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indent="0" algn="ctr">
              <a:lnSpc>
                <a:spcPct val="150000"/>
              </a:lnSpc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Тема: «Мультиагентное взаимодействие роя роботов</a:t>
            </a:r>
            <a:endParaRPr 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2321560" y="4184015"/>
            <a:ext cx="449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/>
              <a:t>Спасибо за внимание!</a:t>
            </a:r>
            <a:endParaRPr lang="ru-RU" altLang="en-US" sz="3200"/>
          </a:p>
        </p:txBody>
      </p:sp>
      <p:pic>
        <p:nvPicPr>
          <p:cNvPr id="12" name="Изображение 11" descr="enmi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05" y="4004310"/>
            <a:ext cx="1359535" cy="76327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80" y="1205230"/>
            <a:ext cx="5398135" cy="2696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Изображение 99"/>
          <p:cNvPicPr/>
          <p:nvPr/>
        </p:nvPicPr>
        <p:blipFill>
          <a:blip r:embed="rId1"/>
          <a:srcRect l="26000" r="13910"/>
          <a:stretch>
            <a:fillRect/>
          </a:stretch>
        </p:blipFill>
        <p:spPr>
          <a:xfrm>
            <a:off x="5497830" y="1478280"/>
            <a:ext cx="3251835" cy="3188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89;p1"/>
          <p:cNvSpPr txBox="1"/>
          <p:nvPr/>
        </p:nvSpPr>
        <p:spPr>
          <a:xfrm>
            <a:off x="2293620" y="211455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Актуальность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Рисунок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60985" y="1551940"/>
            <a:ext cx="4996815" cy="304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Применение мультиагентных алгоритмов управления роем роботов, является инновационным подходом в робототехнике, позволяя роботам-агентам действовать автономно и координировано, обеспечивая высокую адаптивность и эффективность при решении сложных задач.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/>
              <a:t>Применение таких систем актуально в различных сферах, включая промышленность, военную сферу, исследование местности и медицину.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293620" y="211455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Цель работы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340360" y="1429385"/>
            <a:ext cx="847534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Целью данной работы является разработка и исследование алгоритмов мультиагентного взаимодействия роя роботов для решения задачи нахождения кратчайшего пути для каждого робота-агента.</a:t>
            </a:r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40360" y="2489835"/>
            <a:ext cx="5130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ru-RU" altLang="en-US"/>
              <a:t>Исходя из цели работы, выделим следующие задачи:</a:t>
            </a:r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340360" y="2860040"/>
            <a:ext cx="711263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— формирование математической модели,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создание среды моделирование,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разработка алгоритмов,</a:t>
            </a:r>
            <a:endParaRPr lang="ru-RU" altLang="en-US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оценка эффективности и применимости алгоритмов в реальных условиях.</a:t>
            </a:r>
            <a:endParaRPr lang="ru-RU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293620" y="211455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Математическая модель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1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05" y="1518920"/>
            <a:ext cx="2944495" cy="306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120140" y="2995295"/>
            <a:ext cx="1677035" cy="226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1120140" y="3329940"/>
            <a:ext cx="1667510" cy="213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Изображение 5"/>
          <p:cNvPicPr/>
          <p:nvPr/>
        </p:nvPicPr>
        <p:blipFill>
          <a:blip r:embed="rId5"/>
          <a:stretch>
            <a:fillRect/>
          </a:stretch>
        </p:blipFill>
        <p:spPr>
          <a:xfrm>
            <a:off x="1120140" y="3651250"/>
            <a:ext cx="1224280" cy="227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Текстовое поле 103"/>
          <p:cNvSpPr txBox="1"/>
          <p:nvPr/>
        </p:nvSpPr>
        <p:spPr>
          <a:xfrm>
            <a:off x="128905" y="2646680"/>
            <a:ext cx="605218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50215"/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равнени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кинематики дифференциального привода уравнений: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21030" y="199771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Вектор состояния:</a:t>
            </a:r>
            <a:endParaRPr lang="ru-RU" altLang="en-US"/>
          </a:p>
        </p:txBody>
      </p:sp>
      <p:pic>
        <p:nvPicPr>
          <p:cNvPr id="8" name="Изображение 7"/>
          <p:cNvPicPr/>
          <p:nvPr/>
        </p:nvPicPr>
        <p:blipFill>
          <a:blip r:embed="rId6"/>
          <a:stretch>
            <a:fillRect/>
          </a:stretch>
        </p:blipFill>
        <p:spPr>
          <a:xfrm>
            <a:off x="717550" y="2304415"/>
            <a:ext cx="1461770" cy="261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2293620" y="211455"/>
            <a:ext cx="455612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Математическая модель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1" name="Текстовое поле 0"/>
          <p:cNvSpPr txBox="1"/>
          <p:nvPr/>
        </p:nvSpPr>
        <p:spPr>
          <a:xfrm>
            <a:off x="490220" y="1429385"/>
            <a:ext cx="3677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Модель определение положения робота:</a:t>
            </a:r>
            <a:endParaRPr lang="ru-RU" altLang="en-US"/>
          </a:p>
        </p:txBody>
      </p:sp>
      <p:pic>
        <p:nvPicPr>
          <p:cNvPr id="105" name="Изображение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1059180" y="2802255"/>
            <a:ext cx="3749040" cy="1752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Изображение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1059180" y="2185035"/>
            <a:ext cx="3611880" cy="426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Изображение 107"/>
          <p:cNvPicPr/>
          <p:nvPr/>
        </p:nvPicPr>
        <p:blipFill>
          <a:blip r:embed="rId4"/>
          <a:stretch>
            <a:fillRect/>
          </a:stretch>
        </p:blipFill>
        <p:spPr>
          <a:xfrm>
            <a:off x="1076960" y="1856740"/>
            <a:ext cx="1127760" cy="2209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Изображение 2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172845"/>
            <a:ext cx="2068830" cy="2303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Изображение 108"/>
          <p:cNvPicPr/>
          <p:nvPr/>
        </p:nvPicPr>
        <p:blipFill>
          <a:blip r:embed="rId6"/>
          <a:stretch>
            <a:fillRect/>
          </a:stretch>
        </p:blipFill>
        <p:spPr>
          <a:xfrm>
            <a:off x="1059180" y="4478020"/>
            <a:ext cx="1805940" cy="563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490220" y="316801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sym typeface="+mn-ea"/>
              </a:rPr>
              <a:t>Модель определение ориентации робота:</a:t>
            </a:r>
            <a:endParaRPr lang="ru-RU" altLang="en-US">
              <a:sym typeface="+mn-ea"/>
            </a:endParaRPr>
          </a:p>
        </p:txBody>
      </p:sp>
      <p:pic>
        <p:nvPicPr>
          <p:cNvPr id="16" name="Изображение 1" descr="IMG_2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665" y="3590290"/>
            <a:ext cx="1253490" cy="1253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Изображение 111"/>
          <p:cNvPicPr/>
          <p:nvPr/>
        </p:nvPicPr>
        <p:blipFill>
          <a:blip r:embed="rId8"/>
          <a:stretch>
            <a:fillRect/>
          </a:stretch>
        </p:blipFill>
        <p:spPr>
          <a:xfrm>
            <a:off x="1059180" y="3472815"/>
            <a:ext cx="169164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Изображение 112"/>
          <p:cNvPicPr/>
          <p:nvPr/>
        </p:nvPicPr>
        <p:blipFill>
          <a:blip r:embed="rId9"/>
          <a:stretch>
            <a:fillRect/>
          </a:stretch>
        </p:blipFill>
        <p:spPr>
          <a:xfrm>
            <a:off x="1059180" y="3895090"/>
            <a:ext cx="1737360" cy="510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10"/>
          <a:stretch>
            <a:fillRect/>
          </a:stretch>
        </p:blipFill>
        <p:spPr>
          <a:xfrm>
            <a:off x="3201035" y="3569970"/>
            <a:ext cx="869315" cy="160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Изображение 114"/>
          <p:cNvPicPr/>
          <p:nvPr/>
        </p:nvPicPr>
        <p:blipFill>
          <a:blip r:embed="rId11"/>
          <a:stretch>
            <a:fillRect/>
          </a:stretch>
        </p:blipFill>
        <p:spPr>
          <a:xfrm>
            <a:off x="3201035" y="3729990"/>
            <a:ext cx="846455" cy="182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Изображение 8"/>
          <p:cNvPicPr/>
          <p:nvPr/>
        </p:nvPicPr>
        <p:blipFill>
          <a:blip r:embed="rId12"/>
          <a:stretch>
            <a:fillRect/>
          </a:stretch>
        </p:blipFill>
        <p:spPr>
          <a:xfrm>
            <a:off x="3201035" y="3920490"/>
            <a:ext cx="457200" cy="160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Разработка среды компьютерного моделирования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2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75" y="1186815"/>
            <a:ext cx="4049395" cy="358076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Текстовое поле 0"/>
          <p:cNvSpPr txBox="1"/>
          <p:nvPr/>
        </p:nvSpPr>
        <p:spPr>
          <a:xfrm>
            <a:off x="257175" y="1962150"/>
            <a:ext cx="4699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</a:pPr>
            <a:r>
              <a:rPr lang="ru-RU" altLang="en-US"/>
              <a:t>Основные сущности и функции, которые должна учитывать среда моделирования: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р</a:t>
            </a:r>
            <a:r>
              <a:rPr lang="ru-RU" altLang="en-US"/>
              <a:t>обот: автономный агент,</a:t>
            </a:r>
            <a:endParaRPr lang="ru-RU" altLang="en-US"/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ц</a:t>
            </a:r>
            <a:r>
              <a:rPr lang="ru-RU" altLang="en-US">
                <a:sym typeface="+mn-ea"/>
              </a:rPr>
              <a:t>елевая позиция,</a:t>
            </a:r>
            <a:endParaRPr lang="ru-RU" altLang="en-US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м</a:t>
            </a:r>
            <a:r>
              <a:rPr lang="ru-RU" altLang="en-US">
                <a:sym typeface="+mn-ea"/>
              </a:rPr>
              <a:t>одель движения</a:t>
            </a:r>
            <a:endParaRPr lang="ru-RU" altLang="en-US"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ru-RU" altLang="en-US">
                <a:sym typeface="+mn-ea"/>
              </a:rPr>
              <a:t>— а</a:t>
            </a:r>
            <a:r>
              <a:rPr lang="ru-RU" altLang="en-US">
                <a:sym typeface="+mn-ea"/>
              </a:rPr>
              <a:t>лгоритмы восприятия и обхода препятствий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 </a:t>
            </a: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7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90" y="1122998"/>
            <a:ext cx="5934710" cy="391858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Текстовое поле 0"/>
          <p:cNvSpPr txBox="1"/>
          <p:nvPr/>
        </p:nvSpPr>
        <p:spPr>
          <a:xfrm>
            <a:off x="337820" y="1762125"/>
            <a:ext cx="3048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ru-RU" altLang="en-US"/>
              <a:t>Common sense (COM) или алгоритм на основе здравого смысла: каждый робот действует по простому алгоритму, продвигаясь к целевой точке по прямой и объезжая препятствия и других роботов. Положения других роботов алгоритм учитывает только при сближении для избежания столкновений.</a:t>
            </a:r>
            <a:endParaRPr lang="ru-RU" altLang="en-US"/>
          </a:p>
        </p:txBody>
      </p:sp>
      <p:pic>
        <p:nvPicPr>
          <p:cNvPr id="117" name="Изображение 116"/>
          <p:cNvPicPr/>
          <p:nvPr/>
        </p:nvPicPr>
        <p:blipFill>
          <a:blip r:embed="rId3"/>
          <a:stretch>
            <a:fillRect/>
          </a:stretch>
        </p:blipFill>
        <p:spPr>
          <a:xfrm>
            <a:off x="516255" y="4386580"/>
            <a:ext cx="20193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Изображение 117"/>
          <p:cNvPicPr/>
          <p:nvPr/>
        </p:nvPicPr>
        <p:blipFill>
          <a:blip r:embed="rId4"/>
          <a:stretch>
            <a:fillRect/>
          </a:stretch>
        </p:blipFill>
        <p:spPr>
          <a:xfrm>
            <a:off x="2825115" y="4386580"/>
            <a:ext cx="1539240" cy="182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Изображение 118"/>
          <p:cNvPicPr/>
          <p:nvPr/>
        </p:nvPicPr>
        <p:blipFill>
          <a:blip r:embed="rId5"/>
          <a:stretch>
            <a:fillRect/>
          </a:stretch>
        </p:blipFill>
        <p:spPr>
          <a:xfrm>
            <a:off x="2825115" y="4584700"/>
            <a:ext cx="1531620" cy="18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 </a:t>
            </a:r>
            <a:r>
              <a:rPr lang="ru-RU" altLang="ru-RU" sz="1800" b="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b="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26" name="Изображение 26" descr="algoritm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60" y="1283335"/>
            <a:ext cx="3752850" cy="3688080"/>
          </a:xfrm>
          <a:prstGeom prst="rect">
            <a:avLst/>
          </a:prstGeom>
        </p:spPr>
      </p:pic>
      <p:pic>
        <p:nvPicPr>
          <p:cNvPr id="35" name="Изображение 12"/>
          <p:cNvPicPr>
            <a:picLocks noChangeAspect="1"/>
          </p:cNvPicPr>
          <p:nvPr/>
        </p:nvPicPr>
        <p:blipFill>
          <a:blip r:embed="rId3"/>
          <a:srcRect l="2868" r="5105"/>
          <a:stretch>
            <a:fillRect/>
          </a:stretch>
        </p:blipFill>
        <p:spPr>
          <a:xfrm>
            <a:off x="391795" y="1937385"/>
            <a:ext cx="4039870" cy="225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1871980" y="211455"/>
            <a:ext cx="5399405" cy="62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indent="0" algn="ctr">
              <a:buClr>
                <a:srgbClr val="A5A5A5"/>
              </a:buClr>
              <a:buSzPts val="2400"/>
              <a:buFont typeface="Calibri" panose="020F0502020204030204"/>
              <a:buNone/>
            </a:pPr>
            <a:r>
              <a:rPr lang="en-US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PSO </a:t>
            </a:r>
            <a:r>
              <a:rPr lang="ru-RU" altLang="ru-RU" sz="1800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алгоритм</a:t>
            </a:r>
            <a:endParaRPr lang="ru-RU" altLang="ru-RU" sz="1800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" name="Google Shape;93;p1"/>
          <p:cNvCxnSpPr/>
          <p:nvPr/>
        </p:nvCxnSpPr>
        <p:spPr>
          <a:xfrm>
            <a:off x="3175" y="1058863"/>
            <a:ext cx="9177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94;p1"/>
          <p:cNvCxnSpPr/>
          <p:nvPr/>
        </p:nvCxnSpPr>
        <p:spPr>
          <a:xfrm>
            <a:off x="3175" y="1131888"/>
            <a:ext cx="26973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Рисунок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205" y="100965"/>
            <a:ext cx="891540" cy="8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мещающий номер слайда 9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9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35" y="1132205"/>
            <a:ext cx="5180965" cy="396684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Текстовое поле 0"/>
          <p:cNvSpPr txBox="1"/>
          <p:nvPr/>
        </p:nvSpPr>
        <p:spPr>
          <a:xfrm>
            <a:off x="416560" y="1644015"/>
            <a:ext cx="362331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ru-RU" altLang="en-US"/>
              <a:t>Алгоритм роя частиц (</a:t>
            </a:r>
            <a:r>
              <a:rPr lang="en-US" altLang="en-US"/>
              <a:t>PSO</a:t>
            </a:r>
            <a:r>
              <a:rPr lang="ru-RU" altLang="en-US"/>
              <a:t>), применяемый в данной программе, представляет собой вариацию метода роя частиц, в основе которого лежит концепция социального взаимодействия и обмена информацией между частицами (в данном случае роботами-агентами), что позволяет каждой частице адаптироваться и улучшать своё положение в пространстве в соответствии с опытом других частиц.</a:t>
            </a:r>
            <a:endParaRPr lang="ru-RU" altLang="en-US"/>
          </a:p>
        </p:txBody>
      </p:sp>
      <p:pic>
        <p:nvPicPr>
          <p:cNvPr id="6" name="Изображение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8805" y="4281170"/>
            <a:ext cx="2987040" cy="18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3226</Words>
  <Application>WPS Presentation</Application>
  <PresentationFormat/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Syastro_IV50</vt:lpstr>
      <vt:lpstr>Symap_IV25</vt:lpstr>
      <vt:lpstr>STZhongsong</vt:lpstr>
      <vt:lpstr>Тема Office</vt:lpstr>
      <vt:lpstr>1_Тема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Yulia Prudnikova</dc:creator>
  <cp:lastModifiedBy>андрей разорвин</cp:lastModifiedBy>
  <cp:revision>91</cp:revision>
  <dcterms:created xsi:type="dcterms:W3CDTF">2024-05-07T17:10:00Z</dcterms:created>
  <dcterms:modified xsi:type="dcterms:W3CDTF">2024-05-25T14:13:06Z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B607A73633D44A8F9A11E5B1389D4020_13</vt:lpwstr>
  </property>
  <property fmtid="{D5CDD505-2E9C-101B-9397-08002B2CF9AE}" pid="3" name="KSOProductBuildVer">
    <vt:lpwstr>1049-12.2.0.16909</vt:lpwstr>
  </property>
</Properties>
</file>