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3" r:id="rId1"/>
  </p:sldMasterIdLst>
  <p:notesMasterIdLst>
    <p:notesMasterId r:id="rId53"/>
  </p:notesMasterIdLst>
  <p:handoutMasterIdLst>
    <p:handoutMasterId r:id="rId54"/>
  </p:handoutMasterIdLst>
  <p:sldIdLst>
    <p:sldId id="380" r:id="rId2"/>
    <p:sldId id="381" r:id="rId3"/>
    <p:sldId id="489" r:id="rId4"/>
    <p:sldId id="522" r:id="rId5"/>
    <p:sldId id="568" r:id="rId6"/>
    <p:sldId id="386" r:id="rId7"/>
    <p:sldId id="910" r:id="rId8"/>
    <p:sldId id="911" r:id="rId9"/>
    <p:sldId id="389" r:id="rId10"/>
    <p:sldId id="391" r:id="rId11"/>
    <p:sldId id="392" r:id="rId12"/>
    <p:sldId id="393" r:id="rId13"/>
    <p:sldId id="394" r:id="rId14"/>
    <p:sldId id="399" r:id="rId15"/>
    <p:sldId id="912" r:id="rId16"/>
    <p:sldId id="400" r:id="rId17"/>
    <p:sldId id="913" r:id="rId18"/>
    <p:sldId id="408" r:id="rId19"/>
    <p:sldId id="409" r:id="rId20"/>
    <p:sldId id="716" r:id="rId21"/>
    <p:sldId id="411" r:id="rId22"/>
    <p:sldId id="914" r:id="rId23"/>
    <p:sldId id="721" r:id="rId24"/>
    <p:sldId id="736" r:id="rId25"/>
    <p:sldId id="740" r:id="rId26"/>
    <p:sldId id="412" r:id="rId27"/>
    <p:sldId id="413" r:id="rId28"/>
    <p:sldId id="415" r:id="rId29"/>
    <p:sldId id="833" r:id="rId30"/>
    <p:sldId id="416" r:id="rId31"/>
    <p:sldId id="417" r:id="rId32"/>
    <p:sldId id="418" r:id="rId33"/>
    <p:sldId id="419" r:id="rId34"/>
    <p:sldId id="844" r:id="rId35"/>
    <p:sldId id="420" r:id="rId36"/>
    <p:sldId id="421" r:id="rId37"/>
    <p:sldId id="875" r:id="rId38"/>
    <p:sldId id="423" r:id="rId39"/>
    <p:sldId id="432" r:id="rId40"/>
    <p:sldId id="882" r:id="rId41"/>
    <p:sldId id="883" r:id="rId42"/>
    <p:sldId id="433" r:id="rId43"/>
    <p:sldId id="434" r:id="rId44"/>
    <p:sldId id="435" r:id="rId45"/>
    <p:sldId id="436" r:id="rId46"/>
    <p:sldId id="437" r:id="rId47"/>
    <p:sldId id="438" r:id="rId48"/>
    <p:sldId id="898" r:id="rId49"/>
    <p:sldId id="485" r:id="rId50"/>
    <p:sldId id="486" r:id="rId51"/>
    <p:sldId id="487" r:id="rId52"/>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Arial" panose="020B060402020202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1056">
          <p15:clr>
            <a:srgbClr val="A4A3A4"/>
          </p15:clr>
        </p15:guide>
        <p15:guide id="2" pos="2880">
          <p15:clr>
            <a:srgbClr val="A4A3A4"/>
          </p15:clr>
        </p15:guide>
      </p15:sldGuideLst>
    </p:ext>
    <p:ext uri="{2D200454-40CA-4A62-9FC3-DE9A4176ACB9}">
      <p15:notesGuideLst xmlns:p15="http://schemas.microsoft.com/office/powerpoint/2012/main">
        <p15:guide id="1" orient="horz" pos="3025">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713" autoAdjust="0"/>
  </p:normalViewPr>
  <p:slideViewPr>
    <p:cSldViewPr showGuides="1">
      <p:cViewPr>
        <p:scale>
          <a:sx n="75" d="100"/>
          <a:sy n="75" d="100"/>
        </p:scale>
        <p:origin x="2616" y="390"/>
      </p:cViewPr>
      <p:guideLst>
        <p:guide orient="horz" pos="1056"/>
        <p:guide pos="2880"/>
      </p:guideLst>
    </p:cSldViewPr>
  </p:slideViewPr>
  <p:outlineViewPr>
    <p:cViewPr>
      <p:scale>
        <a:sx n="33" d="100"/>
        <a:sy n="33" d="100"/>
      </p:scale>
      <p:origin x="0" y="-7314"/>
    </p:cViewPr>
  </p:outlineViewPr>
  <p:notesTextViewPr>
    <p:cViewPr>
      <p:scale>
        <a:sx n="100" d="100"/>
        <a:sy n="100" d="100"/>
      </p:scale>
      <p:origin x="0" y="0"/>
    </p:cViewPr>
  </p:notesTextViewPr>
  <p:sorterViewPr>
    <p:cViewPr>
      <p:scale>
        <a:sx n="279" d="100"/>
        <a:sy n="279" d="100"/>
      </p:scale>
      <p:origin x="0" y="0"/>
    </p:cViewPr>
  </p:sorterViewPr>
  <p:notesViewPr>
    <p:cSldViewPr showGuides="1">
      <p:cViewPr varScale="1">
        <p:scale>
          <a:sx n="83" d="100"/>
          <a:sy n="83" d="100"/>
        </p:scale>
        <p:origin x="1908" y="84"/>
      </p:cViewPr>
      <p:guideLst>
        <p:guide orient="horz" pos="3025"/>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1#1">
  <dgm:title val=""/>
  <dgm:desc val=""/>
  <dgm:catLst>
    <dgm:cat type="accent5" pri="11100"/>
  </dgm:catLst>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E00322B-005F-4116-BA6E-54058CCA39EA}" type="doc">
      <dgm:prSet loTypeId="urn:microsoft.com/office/officeart/2005/8/layout/hList1" loCatId="list" qsTypeId="urn:microsoft.com/office/officeart/2005/8/quickstyle/simple2#1" qsCatId="simple" csTypeId="urn:microsoft.com/office/officeart/2005/8/colors/accent5_1#1" csCatId="accent5" phldr="1"/>
      <dgm:spPr/>
      <dgm:t>
        <a:bodyPr/>
        <a:lstStyle/>
        <a:p>
          <a:endParaRPr lang="en-US"/>
        </a:p>
      </dgm:t>
    </dgm:pt>
    <dgm:pt modelId="{E8741791-53C6-4F76-ABF1-FB6BA102EDD3}">
      <dgm:prSet phldrT="[Text]"/>
      <dgm:spPr/>
      <dgm:t>
        <a:bodyPr/>
        <a:lstStyle/>
        <a:p>
          <a:r>
            <a:rPr lang="en-US" dirty="0"/>
            <a:t>1. Basics of a Lab-MS and ISO/IEC 17025</a:t>
          </a:r>
        </a:p>
      </dgm:t>
    </dgm:pt>
    <dgm:pt modelId="{1FC39640-0D1B-4A1F-8236-525C8374AB91}" type="parTrans" cxnId="{46076F58-CDE5-4FC1-9B0B-15DBECB66EDC}">
      <dgm:prSet/>
      <dgm:spPr/>
      <dgm:t>
        <a:bodyPr/>
        <a:lstStyle/>
        <a:p>
          <a:endParaRPr lang="en-US"/>
        </a:p>
      </dgm:t>
    </dgm:pt>
    <dgm:pt modelId="{B59C463E-1471-47C5-966E-8C01A4DF6618}" type="sibTrans" cxnId="{46076F58-CDE5-4FC1-9B0B-15DBECB66EDC}">
      <dgm:prSet/>
      <dgm:spPr/>
      <dgm:t>
        <a:bodyPr/>
        <a:lstStyle/>
        <a:p>
          <a:endParaRPr lang="en-US"/>
        </a:p>
      </dgm:t>
    </dgm:pt>
    <dgm:pt modelId="{1D470552-6952-480B-904A-77BB3E6C233B}">
      <dgm:prSet phldrT="[Text]"/>
      <dgm:spPr/>
      <dgm:t>
        <a:bodyPr/>
        <a:lstStyle/>
        <a:p>
          <a:r>
            <a:rPr lang="en-US" dirty="0"/>
            <a:t>What is an Lab-MS?</a:t>
          </a:r>
        </a:p>
      </dgm:t>
    </dgm:pt>
    <dgm:pt modelId="{DAF995C2-A275-4D21-980D-DFFA5ADDABE8}" type="parTrans" cxnId="{60395956-77BC-4C6C-ABFF-420D445FA01A}">
      <dgm:prSet/>
      <dgm:spPr/>
      <dgm:t>
        <a:bodyPr/>
        <a:lstStyle/>
        <a:p>
          <a:endParaRPr lang="en-US"/>
        </a:p>
      </dgm:t>
    </dgm:pt>
    <dgm:pt modelId="{E7BC0854-0705-4838-8EA8-9807E176EE05}" type="sibTrans" cxnId="{60395956-77BC-4C6C-ABFF-420D445FA01A}">
      <dgm:prSet/>
      <dgm:spPr/>
      <dgm:t>
        <a:bodyPr/>
        <a:lstStyle/>
        <a:p>
          <a:endParaRPr lang="en-US"/>
        </a:p>
      </dgm:t>
    </dgm:pt>
    <dgm:pt modelId="{425EC6C2-77B7-4830-8888-BC6F5E08E94F}">
      <dgm:prSet phldrT="[Text]"/>
      <dgm:spPr/>
      <dgm:t>
        <a:bodyPr/>
        <a:lstStyle/>
        <a:p>
          <a:r>
            <a:rPr lang="en-US" dirty="0"/>
            <a:t>Benefits of Accreditation</a:t>
          </a:r>
        </a:p>
      </dgm:t>
    </dgm:pt>
    <dgm:pt modelId="{1855BB2B-4F6E-4CE4-A846-668788EC67C6}" type="parTrans" cxnId="{51C572A3-A838-4739-B976-4F5260F78291}">
      <dgm:prSet/>
      <dgm:spPr/>
      <dgm:t>
        <a:bodyPr/>
        <a:lstStyle/>
        <a:p>
          <a:endParaRPr lang="en-US"/>
        </a:p>
      </dgm:t>
    </dgm:pt>
    <dgm:pt modelId="{BDA22BFD-20D7-4073-A7E5-53B0EF860615}" type="sibTrans" cxnId="{51C572A3-A838-4739-B976-4F5260F78291}">
      <dgm:prSet/>
      <dgm:spPr/>
      <dgm:t>
        <a:bodyPr/>
        <a:lstStyle/>
        <a:p>
          <a:endParaRPr lang="en-US"/>
        </a:p>
      </dgm:t>
    </dgm:pt>
    <dgm:pt modelId="{570B244A-A4E9-7443-8468-6399D213ED47}">
      <dgm:prSet phldrT="[Text]"/>
      <dgm:spPr/>
      <dgm:t>
        <a:bodyPr/>
        <a:lstStyle/>
        <a:p>
          <a:r>
            <a:rPr lang="en-US" dirty="0"/>
            <a:t>What is needed for the Accreditation Process?</a:t>
          </a:r>
        </a:p>
      </dgm:t>
    </dgm:pt>
    <dgm:pt modelId="{511E0553-EB04-C34D-BC07-9709F241C9CA}" type="parTrans" cxnId="{9EDDC2B5-63A1-484D-B898-C6C7D0062503}">
      <dgm:prSet/>
      <dgm:spPr/>
      <dgm:t>
        <a:bodyPr/>
        <a:lstStyle/>
        <a:p>
          <a:endParaRPr lang="en-US"/>
        </a:p>
      </dgm:t>
    </dgm:pt>
    <dgm:pt modelId="{8679F7E5-8E57-9349-AA1F-695C415C7309}" type="sibTrans" cxnId="{9EDDC2B5-63A1-484D-B898-C6C7D0062503}">
      <dgm:prSet/>
      <dgm:spPr/>
      <dgm:t>
        <a:bodyPr/>
        <a:lstStyle/>
        <a:p>
          <a:endParaRPr lang="en-US"/>
        </a:p>
      </dgm:t>
    </dgm:pt>
    <dgm:pt modelId="{034C6280-57CF-4FEC-B61C-C611F97629E0}">
      <dgm:prSet/>
      <dgm:spPr/>
      <dgm:t>
        <a:bodyPr/>
        <a:lstStyle/>
        <a:p>
          <a:r>
            <a:rPr lang="en-US" dirty="0"/>
            <a:t>Clause 5 – Structural Requirements</a:t>
          </a:r>
        </a:p>
      </dgm:t>
    </dgm:pt>
    <dgm:pt modelId="{924A450C-0B43-47EF-A4D1-4432713AFABC}" type="parTrans" cxnId="{57FAECF8-84EA-4C7D-886A-54AB5EF56D68}">
      <dgm:prSet/>
      <dgm:spPr/>
      <dgm:t>
        <a:bodyPr/>
        <a:lstStyle/>
        <a:p>
          <a:endParaRPr lang="en-US"/>
        </a:p>
      </dgm:t>
    </dgm:pt>
    <dgm:pt modelId="{27CA5B7D-3C05-4896-BB21-E860CF886518}" type="sibTrans" cxnId="{57FAECF8-84EA-4C7D-886A-54AB5EF56D68}">
      <dgm:prSet/>
      <dgm:spPr/>
      <dgm:t>
        <a:bodyPr/>
        <a:lstStyle/>
        <a:p>
          <a:endParaRPr lang="en-US"/>
        </a:p>
      </dgm:t>
    </dgm:pt>
    <dgm:pt modelId="{EC7A1E4D-E478-4AA8-850C-60C779251952}">
      <dgm:prSet/>
      <dgm:spPr/>
      <dgm:t>
        <a:bodyPr/>
        <a:lstStyle/>
        <a:p>
          <a:r>
            <a:rPr lang="en-US" dirty="0"/>
            <a:t>Clause 6 - Resource Requirements </a:t>
          </a:r>
        </a:p>
      </dgm:t>
    </dgm:pt>
    <dgm:pt modelId="{E091105E-359D-4F25-B730-DC9C72B2D8EF}" type="parTrans" cxnId="{21C76C93-76EC-4C59-BD62-5509637F113C}">
      <dgm:prSet/>
      <dgm:spPr/>
      <dgm:t>
        <a:bodyPr/>
        <a:lstStyle/>
        <a:p>
          <a:endParaRPr lang="en-US"/>
        </a:p>
      </dgm:t>
    </dgm:pt>
    <dgm:pt modelId="{DB318D93-6848-41FD-ABDF-0B2471D26064}" type="sibTrans" cxnId="{21C76C93-76EC-4C59-BD62-5509637F113C}">
      <dgm:prSet/>
      <dgm:spPr/>
      <dgm:t>
        <a:bodyPr/>
        <a:lstStyle/>
        <a:p>
          <a:endParaRPr lang="en-US"/>
        </a:p>
      </dgm:t>
    </dgm:pt>
    <dgm:pt modelId="{26B43F6D-7BB7-4650-B51C-25B2C3689DB9}">
      <dgm:prSet/>
      <dgm:spPr/>
      <dgm:t>
        <a:bodyPr/>
        <a:lstStyle/>
        <a:p>
          <a:r>
            <a:rPr lang="en-US" dirty="0"/>
            <a:t>Clause 7 – Process Requirements</a:t>
          </a:r>
        </a:p>
      </dgm:t>
    </dgm:pt>
    <dgm:pt modelId="{486FBCFF-353C-4A35-8261-5DFDF4A6D40F}" type="parTrans" cxnId="{D8C393B0-C78F-4E18-8730-95FA739733DD}">
      <dgm:prSet/>
      <dgm:spPr/>
      <dgm:t>
        <a:bodyPr/>
        <a:lstStyle/>
        <a:p>
          <a:endParaRPr lang="en-US"/>
        </a:p>
      </dgm:t>
    </dgm:pt>
    <dgm:pt modelId="{F66A2B3F-BA4C-41B4-BBCC-C831E9E84F35}" type="sibTrans" cxnId="{D8C393B0-C78F-4E18-8730-95FA739733DD}">
      <dgm:prSet/>
      <dgm:spPr/>
      <dgm:t>
        <a:bodyPr/>
        <a:lstStyle/>
        <a:p>
          <a:endParaRPr lang="en-US"/>
        </a:p>
      </dgm:t>
    </dgm:pt>
    <dgm:pt modelId="{B27714C8-815C-48B7-BF7B-D521E79930C0}">
      <dgm:prSet/>
      <dgm:spPr/>
      <dgm:t>
        <a:bodyPr/>
        <a:lstStyle/>
        <a:p>
          <a:r>
            <a:rPr lang="en-US" dirty="0"/>
            <a:t>Clause 8 – Management System Requirements</a:t>
          </a:r>
        </a:p>
      </dgm:t>
    </dgm:pt>
    <dgm:pt modelId="{2F81C75B-6E67-46F9-8CF1-FEA056C83FCB}" type="parTrans" cxnId="{07E8E95B-5AC3-4B20-BC3A-B606F97793A6}">
      <dgm:prSet/>
      <dgm:spPr/>
      <dgm:t>
        <a:bodyPr/>
        <a:lstStyle/>
        <a:p>
          <a:endParaRPr lang="en-US"/>
        </a:p>
      </dgm:t>
    </dgm:pt>
    <dgm:pt modelId="{75E47DE9-6C31-4759-B879-46B745D7ED0A}" type="sibTrans" cxnId="{07E8E95B-5AC3-4B20-BC3A-B606F97793A6}">
      <dgm:prSet/>
      <dgm:spPr/>
      <dgm:t>
        <a:bodyPr/>
        <a:lstStyle/>
        <a:p>
          <a:endParaRPr lang="en-US"/>
        </a:p>
      </dgm:t>
    </dgm:pt>
    <dgm:pt modelId="{0ED14926-E557-45BD-A528-2E958D9AE3F9}">
      <dgm:prSet/>
      <dgm:spPr/>
      <dgm:t>
        <a:bodyPr/>
        <a:lstStyle/>
        <a:p>
          <a:endParaRPr lang="en-US" dirty="0"/>
        </a:p>
      </dgm:t>
    </dgm:pt>
    <dgm:pt modelId="{59187A2A-E9F6-422A-8A0E-C2B5A06E15E4}" type="parTrans" cxnId="{9F8055B1-39BA-4CE1-A497-37169BA53749}">
      <dgm:prSet/>
      <dgm:spPr/>
      <dgm:t>
        <a:bodyPr/>
        <a:lstStyle/>
        <a:p>
          <a:endParaRPr lang="en-US"/>
        </a:p>
      </dgm:t>
    </dgm:pt>
    <dgm:pt modelId="{B380EEA4-B83D-457F-B2A4-D68E870AB23A}" type="sibTrans" cxnId="{9F8055B1-39BA-4CE1-A497-37169BA53749}">
      <dgm:prSet/>
      <dgm:spPr/>
      <dgm:t>
        <a:bodyPr/>
        <a:lstStyle/>
        <a:p>
          <a:endParaRPr lang="en-US"/>
        </a:p>
      </dgm:t>
    </dgm:pt>
    <dgm:pt modelId="{734B16AB-19EE-42F1-99D3-C7DD3FDDEC87}">
      <dgm:prSet phldrT="[Text]"/>
      <dgm:spPr/>
      <dgm:t>
        <a:bodyPr anchor="ctr"/>
        <a:lstStyle/>
        <a:p>
          <a:pPr>
            <a:buNone/>
          </a:pPr>
          <a:r>
            <a:rPr lang="en-US" dirty="0"/>
            <a:t>2. ISO/IEC 17025:2017 Requirements</a:t>
          </a:r>
        </a:p>
      </dgm:t>
    </dgm:pt>
    <dgm:pt modelId="{16326A89-FE62-46E7-8C0C-D896D69F3269}" type="parTrans" cxnId="{79B239EB-321C-40E1-A75C-54D19793068E}">
      <dgm:prSet/>
      <dgm:spPr/>
      <dgm:t>
        <a:bodyPr/>
        <a:lstStyle/>
        <a:p>
          <a:endParaRPr lang="en-US"/>
        </a:p>
      </dgm:t>
    </dgm:pt>
    <dgm:pt modelId="{F1D3EB9D-89F3-4F50-9813-64AEAC854056}" type="sibTrans" cxnId="{79B239EB-321C-40E1-A75C-54D19793068E}">
      <dgm:prSet/>
      <dgm:spPr/>
      <dgm:t>
        <a:bodyPr/>
        <a:lstStyle/>
        <a:p>
          <a:endParaRPr lang="en-US"/>
        </a:p>
      </dgm:t>
    </dgm:pt>
    <dgm:pt modelId="{51C1F18F-D481-4199-8321-4EABAB27F324}">
      <dgm:prSet/>
      <dgm:spPr/>
      <dgm:t>
        <a:bodyPr/>
        <a:lstStyle/>
        <a:p>
          <a:r>
            <a:rPr lang="en-US" dirty="0"/>
            <a:t>Clause 4 – General Requirements</a:t>
          </a:r>
        </a:p>
      </dgm:t>
    </dgm:pt>
    <dgm:pt modelId="{A961A18D-CFA9-4C2F-A6B9-F11494A21D4F}" type="parTrans" cxnId="{E037CC2E-0479-4AEA-A72B-30C6C9C3384A}">
      <dgm:prSet/>
      <dgm:spPr/>
      <dgm:t>
        <a:bodyPr/>
        <a:lstStyle/>
        <a:p>
          <a:endParaRPr lang="en-US"/>
        </a:p>
      </dgm:t>
    </dgm:pt>
    <dgm:pt modelId="{1B55F7CE-E38E-4B57-ADFE-677D1749837B}" type="sibTrans" cxnId="{E037CC2E-0479-4AEA-A72B-30C6C9C3384A}">
      <dgm:prSet/>
      <dgm:spPr/>
      <dgm:t>
        <a:bodyPr/>
        <a:lstStyle/>
        <a:p>
          <a:endParaRPr lang="en-US"/>
        </a:p>
      </dgm:t>
    </dgm:pt>
    <dgm:pt modelId="{43D2B31A-6529-4E06-9018-2E652546C3F3}">
      <dgm:prSet phldrT="[Text]"/>
      <dgm:spPr/>
      <dgm:t>
        <a:bodyPr/>
        <a:lstStyle/>
        <a:p>
          <a:r>
            <a:rPr lang="en-US" dirty="0"/>
            <a:t>What is ISO/IEC 17025?</a:t>
          </a:r>
        </a:p>
      </dgm:t>
    </dgm:pt>
    <dgm:pt modelId="{88ACE5A3-5A85-470C-BF45-7CD656D97E10}" type="parTrans" cxnId="{0609A8E3-880A-4F48-BFB7-4FACAD8F0228}">
      <dgm:prSet/>
      <dgm:spPr/>
      <dgm:t>
        <a:bodyPr/>
        <a:lstStyle/>
        <a:p>
          <a:endParaRPr lang="en-US"/>
        </a:p>
      </dgm:t>
    </dgm:pt>
    <dgm:pt modelId="{211DF6F2-DB6F-4969-8B74-250E13E17CE1}" type="sibTrans" cxnId="{0609A8E3-880A-4F48-BFB7-4FACAD8F0228}">
      <dgm:prSet/>
      <dgm:spPr/>
      <dgm:t>
        <a:bodyPr/>
        <a:lstStyle/>
        <a:p>
          <a:endParaRPr lang="en-US"/>
        </a:p>
      </dgm:t>
    </dgm:pt>
    <dgm:pt modelId="{02A4F947-8902-45CA-B556-7C62A151C904}" type="pres">
      <dgm:prSet presAssocID="{7E00322B-005F-4116-BA6E-54058CCA39EA}" presName="Name0" presStyleCnt="0">
        <dgm:presLayoutVars>
          <dgm:dir/>
          <dgm:animLvl val="lvl"/>
          <dgm:resizeHandles val="exact"/>
        </dgm:presLayoutVars>
      </dgm:prSet>
      <dgm:spPr/>
    </dgm:pt>
    <dgm:pt modelId="{EC1E6613-81D7-42AD-B73D-C4FA4387C29B}" type="pres">
      <dgm:prSet presAssocID="{E8741791-53C6-4F76-ABF1-FB6BA102EDD3}" presName="composite" presStyleCnt="0"/>
      <dgm:spPr/>
    </dgm:pt>
    <dgm:pt modelId="{3EE69DE3-DD68-4001-8F9E-28AA6F9A7E9F}" type="pres">
      <dgm:prSet presAssocID="{E8741791-53C6-4F76-ABF1-FB6BA102EDD3}" presName="parTx" presStyleLbl="alignNode1" presStyleIdx="0" presStyleCnt="2" custScaleY="178429" custLinFactNeighborY="-93793">
        <dgm:presLayoutVars>
          <dgm:chMax val="0"/>
          <dgm:chPref val="0"/>
          <dgm:bulletEnabled val="1"/>
        </dgm:presLayoutVars>
      </dgm:prSet>
      <dgm:spPr/>
    </dgm:pt>
    <dgm:pt modelId="{B11C48D1-72B8-4F28-A05B-10C8A1AD42D5}" type="pres">
      <dgm:prSet presAssocID="{E8741791-53C6-4F76-ABF1-FB6BA102EDD3}" presName="desTx" presStyleLbl="alignAccFollowNode1" presStyleIdx="0" presStyleCnt="2" custScaleY="99737">
        <dgm:presLayoutVars>
          <dgm:bulletEnabled val="1"/>
        </dgm:presLayoutVars>
      </dgm:prSet>
      <dgm:spPr/>
    </dgm:pt>
    <dgm:pt modelId="{AF90C92F-34D8-45A5-B9FE-0F26049F1630}" type="pres">
      <dgm:prSet presAssocID="{B59C463E-1471-47C5-966E-8C01A4DF6618}" presName="space" presStyleCnt="0"/>
      <dgm:spPr/>
    </dgm:pt>
    <dgm:pt modelId="{5E2E221F-43F3-4A5A-BC71-533109A5D8AF}" type="pres">
      <dgm:prSet presAssocID="{734B16AB-19EE-42F1-99D3-C7DD3FDDEC87}" presName="composite" presStyleCnt="0"/>
      <dgm:spPr/>
    </dgm:pt>
    <dgm:pt modelId="{0A2B875E-60CC-4119-9F6C-6DAFF4582E6E}" type="pres">
      <dgm:prSet presAssocID="{734B16AB-19EE-42F1-99D3-C7DD3FDDEC87}" presName="parTx" presStyleLbl="alignNode1" presStyleIdx="1" presStyleCnt="2" custScaleX="101985" custScaleY="182738" custLinFactNeighborX="294" custLinFactNeighborY="-25099">
        <dgm:presLayoutVars>
          <dgm:chMax val="0"/>
          <dgm:chPref val="0"/>
          <dgm:bulletEnabled val="1"/>
        </dgm:presLayoutVars>
      </dgm:prSet>
      <dgm:spPr/>
    </dgm:pt>
    <dgm:pt modelId="{72F724E8-2EE2-4451-B4E7-D801A96C1051}" type="pres">
      <dgm:prSet presAssocID="{734B16AB-19EE-42F1-99D3-C7DD3FDDEC87}" presName="desTx" presStyleLbl="alignAccFollowNode1" presStyleIdx="1" presStyleCnt="2" custScaleX="101172">
        <dgm:presLayoutVars>
          <dgm:bulletEnabled val="1"/>
        </dgm:presLayoutVars>
      </dgm:prSet>
      <dgm:spPr/>
    </dgm:pt>
  </dgm:ptLst>
  <dgm:cxnLst>
    <dgm:cxn modelId="{F4271403-4AC5-407F-9E95-67AFABF09FA8}" type="presOf" srcId="{734B16AB-19EE-42F1-99D3-C7DD3FDDEC87}" destId="{0A2B875E-60CC-4119-9F6C-6DAFF4582E6E}" srcOrd="0" destOrd="0" presId="urn:microsoft.com/office/officeart/2005/8/layout/hList1"/>
    <dgm:cxn modelId="{2802E414-166B-4DB1-9A8B-8E7AD97DFDC3}" type="presOf" srcId="{0ED14926-E557-45BD-A528-2E958D9AE3F9}" destId="{72F724E8-2EE2-4451-B4E7-D801A96C1051}" srcOrd="0" destOrd="5" presId="urn:microsoft.com/office/officeart/2005/8/layout/hList1"/>
    <dgm:cxn modelId="{47D1231E-F6E6-48E1-A5F2-CA85C5C3AB0B}" type="presOf" srcId="{51C1F18F-D481-4199-8321-4EABAB27F324}" destId="{72F724E8-2EE2-4451-B4E7-D801A96C1051}" srcOrd="0" destOrd="0" presId="urn:microsoft.com/office/officeart/2005/8/layout/hList1"/>
    <dgm:cxn modelId="{E037CC2E-0479-4AEA-A72B-30C6C9C3384A}" srcId="{734B16AB-19EE-42F1-99D3-C7DD3FDDEC87}" destId="{51C1F18F-D481-4199-8321-4EABAB27F324}" srcOrd="0" destOrd="0" parTransId="{A961A18D-CFA9-4C2F-A6B9-F11494A21D4F}" sibTransId="{1B55F7CE-E38E-4B57-ADFE-677D1749837B}"/>
    <dgm:cxn modelId="{17DD3D36-AAF6-4C76-B21B-E1116E2913A8}" type="presOf" srcId="{26B43F6D-7BB7-4650-B51C-25B2C3689DB9}" destId="{72F724E8-2EE2-4451-B4E7-D801A96C1051}" srcOrd="0" destOrd="3" presId="urn:microsoft.com/office/officeart/2005/8/layout/hList1"/>
    <dgm:cxn modelId="{11623F39-3429-436C-B3C1-1BB49602B0D0}" type="presOf" srcId="{43D2B31A-6529-4E06-9018-2E652546C3F3}" destId="{B11C48D1-72B8-4F28-A05B-10C8A1AD42D5}" srcOrd="0" destOrd="0" presId="urn:microsoft.com/office/officeart/2005/8/layout/hList1"/>
    <dgm:cxn modelId="{30B88D3A-EAE7-4A23-BB21-25EF1D3E43F6}" type="presOf" srcId="{034C6280-57CF-4FEC-B61C-C611F97629E0}" destId="{72F724E8-2EE2-4451-B4E7-D801A96C1051}" srcOrd="0" destOrd="1" presId="urn:microsoft.com/office/officeart/2005/8/layout/hList1"/>
    <dgm:cxn modelId="{07E8E95B-5AC3-4B20-BC3A-B606F97793A6}" srcId="{734B16AB-19EE-42F1-99D3-C7DD3FDDEC87}" destId="{B27714C8-815C-48B7-BF7B-D521E79930C0}" srcOrd="4" destOrd="0" parTransId="{2F81C75B-6E67-46F9-8CF1-FEA056C83FCB}" sibTransId="{75E47DE9-6C31-4759-B879-46B745D7ED0A}"/>
    <dgm:cxn modelId="{DB222466-896C-A540-A453-C20B19F48800}" type="presOf" srcId="{E8741791-53C6-4F76-ABF1-FB6BA102EDD3}" destId="{3EE69DE3-DD68-4001-8F9E-28AA6F9A7E9F}" srcOrd="0" destOrd="0" presId="urn:microsoft.com/office/officeart/2005/8/layout/hList1"/>
    <dgm:cxn modelId="{D7641148-BA7E-9D42-B119-11B3F510473A}" type="presOf" srcId="{425EC6C2-77B7-4830-8888-BC6F5E08E94F}" destId="{B11C48D1-72B8-4F28-A05B-10C8A1AD42D5}" srcOrd="0" destOrd="2" presId="urn:microsoft.com/office/officeart/2005/8/layout/hList1"/>
    <dgm:cxn modelId="{60395956-77BC-4C6C-ABFF-420D445FA01A}" srcId="{E8741791-53C6-4F76-ABF1-FB6BA102EDD3}" destId="{1D470552-6952-480B-904A-77BB3E6C233B}" srcOrd="1" destOrd="0" parTransId="{DAF995C2-A275-4D21-980D-DFFA5ADDABE8}" sibTransId="{E7BC0854-0705-4838-8EA8-9807E176EE05}"/>
    <dgm:cxn modelId="{46076F58-CDE5-4FC1-9B0B-15DBECB66EDC}" srcId="{7E00322B-005F-4116-BA6E-54058CCA39EA}" destId="{E8741791-53C6-4F76-ABF1-FB6BA102EDD3}" srcOrd="0" destOrd="0" parTransId="{1FC39640-0D1B-4A1F-8236-525C8374AB91}" sibTransId="{B59C463E-1471-47C5-966E-8C01A4DF6618}"/>
    <dgm:cxn modelId="{21C76C93-76EC-4C59-BD62-5509637F113C}" srcId="{734B16AB-19EE-42F1-99D3-C7DD3FDDEC87}" destId="{EC7A1E4D-E478-4AA8-850C-60C779251952}" srcOrd="2" destOrd="0" parTransId="{E091105E-359D-4F25-B730-DC9C72B2D8EF}" sibTransId="{DB318D93-6848-41FD-ABDF-0B2471D26064}"/>
    <dgm:cxn modelId="{027E989E-E25D-4B39-861E-0AEB231995D3}" type="presOf" srcId="{EC7A1E4D-E478-4AA8-850C-60C779251952}" destId="{72F724E8-2EE2-4451-B4E7-D801A96C1051}" srcOrd="0" destOrd="2" presId="urn:microsoft.com/office/officeart/2005/8/layout/hList1"/>
    <dgm:cxn modelId="{51C572A3-A838-4739-B976-4F5260F78291}" srcId="{E8741791-53C6-4F76-ABF1-FB6BA102EDD3}" destId="{425EC6C2-77B7-4830-8888-BC6F5E08E94F}" srcOrd="2" destOrd="0" parTransId="{1855BB2B-4F6E-4CE4-A846-668788EC67C6}" sibTransId="{BDA22BFD-20D7-4073-A7E5-53B0EF860615}"/>
    <dgm:cxn modelId="{D8C393B0-C78F-4E18-8730-95FA739733DD}" srcId="{734B16AB-19EE-42F1-99D3-C7DD3FDDEC87}" destId="{26B43F6D-7BB7-4650-B51C-25B2C3689DB9}" srcOrd="3" destOrd="0" parTransId="{486FBCFF-353C-4A35-8261-5DFDF4A6D40F}" sibTransId="{F66A2B3F-BA4C-41B4-BBCC-C831E9E84F35}"/>
    <dgm:cxn modelId="{9F8055B1-39BA-4CE1-A497-37169BA53749}" srcId="{734B16AB-19EE-42F1-99D3-C7DD3FDDEC87}" destId="{0ED14926-E557-45BD-A528-2E958D9AE3F9}" srcOrd="5" destOrd="0" parTransId="{59187A2A-E9F6-422A-8A0E-C2B5A06E15E4}" sibTransId="{B380EEA4-B83D-457F-B2A4-D68E870AB23A}"/>
    <dgm:cxn modelId="{9EDDC2B5-63A1-484D-B898-C6C7D0062503}" srcId="{E8741791-53C6-4F76-ABF1-FB6BA102EDD3}" destId="{570B244A-A4E9-7443-8468-6399D213ED47}" srcOrd="3" destOrd="0" parTransId="{511E0553-EB04-C34D-BC07-9709F241C9CA}" sibTransId="{8679F7E5-8E57-9349-AA1F-695C415C7309}"/>
    <dgm:cxn modelId="{477F93D3-E0D1-4055-88BA-B73961802058}" type="presOf" srcId="{B27714C8-815C-48B7-BF7B-D521E79930C0}" destId="{72F724E8-2EE2-4451-B4E7-D801A96C1051}" srcOrd="0" destOrd="4" presId="urn:microsoft.com/office/officeart/2005/8/layout/hList1"/>
    <dgm:cxn modelId="{F41416DE-1858-E942-A058-6487DC152359}" type="presOf" srcId="{570B244A-A4E9-7443-8468-6399D213ED47}" destId="{B11C48D1-72B8-4F28-A05B-10C8A1AD42D5}" srcOrd="0" destOrd="3" presId="urn:microsoft.com/office/officeart/2005/8/layout/hList1"/>
    <dgm:cxn modelId="{329D84E1-4631-CE41-95C3-37FBAD8C4363}" type="presOf" srcId="{1D470552-6952-480B-904A-77BB3E6C233B}" destId="{B11C48D1-72B8-4F28-A05B-10C8A1AD42D5}" srcOrd="0" destOrd="1" presId="urn:microsoft.com/office/officeart/2005/8/layout/hList1"/>
    <dgm:cxn modelId="{0609A8E3-880A-4F48-BFB7-4FACAD8F0228}" srcId="{E8741791-53C6-4F76-ABF1-FB6BA102EDD3}" destId="{43D2B31A-6529-4E06-9018-2E652546C3F3}" srcOrd="0" destOrd="0" parTransId="{88ACE5A3-5A85-470C-BF45-7CD656D97E10}" sibTransId="{211DF6F2-DB6F-4969-8B74-250E13E17CE1}"/>
    <dgm:cxn modelId="{79B239EB-321C-40E1-A75C-54D19793068E}" srcId="{7E00322B-005F-4116-BA6E-54058CCA39EA}" destId="{734B16AB-19EE-42F1-99D3-C7DD3FDDEC87}" srcOrd="1" destOrd="0" parTransId="{16326A89-FE62-46E7-8C0C-D896D69F3269}" sibTransId="{F1D3EB9D-89F3-4F50-9813-64AEAC854056}"/>
    <dgm:cxn modelId="{9FFB7AEE-C148-2C48-B31D-FDD2C4AF508B}" type="presOf" srcId="{7E00322B-005F-4116-BA6E-54058CCA39EA}" destId="{02A4F947-8902-45CA-B556-7C62A151C904}" srcOrd="0" destOrd="0" presId="urn:microsoft.com/office/officeart/2005/8/layout/hList1"/>
    <dgm:cxn modelId="{57FAECF8-84EA-4C7D-886A-54AB5EF56D68}" srcId="{734B16AB-19EE-42F1-99D3-C7DD3FDDEC87}" destId="{034C6280-57CF-4FEC-B61C-C611F97629E0}" srcOrd="1" destOrd="0" parTransId="{924A450C-0B43-47EF-A4D1-4432713AFABC}" sibTransId="{27CA5B7D-3C05-4896-BB21-E860CF886518}"/>
    <dgm:cxn modelId="{89DDC04E-5A74-864E-9F7F-DDA629F54C30}" type="presParOf" srcId="{02A4F947-8902-45CA-B556-7C62A151C904}" destId="{EC1E6613-81D7-42AD-B73D-C4FA4387C29B}" srcOrd="0" destOrd="0" presId="urn:microsoft.com/office/officeart/2005/8/layout/hList1"/>
    <dgm:cxn modelId="{06B158DA-5EDE-9D4B-A452-83A6D867EA73}" type="presParOf" srcId="{EC1E6613-81D7-42AD-B73D-C4FA4387C29B}" destId="{3EE69DE3-DD68-4001-8F9E-28AA6F9A7E9F}" srcOrd="0" destOrd="0" presId="urn:microsoft.com/office/officeart/2005/8/layout/hList1"/>
    <dgm:cxn modelId="{F164C628-72E1-5D44-B4FA-7272FE4BBAF4}" type="presParOf" srcId="{EC1E6613-81D7-42AD-B73D-C4FA4387C29B}" destId="{B11C48D1-72B8-4F28-A05B-10C8A1AD42D5}" srcOrd="1" destOrd="0" presId="urn:microsoft.com/office/officeart/2005/8/layout/hList1"/>
    <dgm:cxn modelId="{618DC9F1-2583-9844-AEBF-7FC142EC9126}" type="presParOf" srcId="{02A4F947-8902-45CA-B556-7C62A151C904}" destId="{AF90C92F-34D8-45A5-B9FE-0F26049F1630}" srcOrd="1" destOrd="0" presId="urn:microsoft.com/office/officeart/2005/8/layout/hList1"/>
    <dgm:cxn modelId="{BEA1BD30-5187-4683-8F9B-81842B488CBE}" type="presParOf" srcId="{02A4F947-8902-45CA-B556-7C62A151C904}" destId="{5E2E221F-43F3-4A5A-BC71-533109A5D8AF}" srcOrd="2" destOrd="0" presId="urn:microsoft.com/office/officeart/2005/8/layout/hList1"/>
    <dgm:cxn modelId="{010CEA0F-7356-49E6-BFE6-70422B1FCA42}" type="presParOf" srcId="{5E2E221F-43F3-4A5A-BC71-533109A5D8AF}" destId="{0A2B875E-60CC-4119-9F6C-6DAFF4582E6E}" srcOrd="0" destOrd="0" presId="urn:microsoft.com/office/officeart/2005/8/layout/hList1"/>
    <dgm:cxn modelId="{206CA2BD-042F-41EF-A146-22844A7398CB}" type="presParOf" srcId="{5E2E221F-43F3-4A5A-BC71-533109A5D8AF}" destId="{72F724E8-2EE2-4451-B4E7-D801A96C105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14A715-BFFE-4CCD-BE26-49B35DF9B89F}" type="doc">
      <dgm:prSet loTypeId="urn:microsoft.com/office/officeart/2005/8/layout/process4" loCatId="process" qsTypeId="urn:microsoft.com/office/officeart/2005/8/quickstyle/simple1#1" qsCatId="simple" csTypeId="urn:microsoft.com/office/officeart/2005/8/colors/colorful1#1" csCatId="colorful" phldr="1"/>
      <dgm:spPr/>
      <dgm:t>
        <a:bodyPr/>
        <a:lstStyle/>
        <a:p>
          <a:endParaRPr lang="en-US"/>
        </a:p>
      </dgm:t>
    </dgm:pt>
    <dgm:pt modelId="{8F87AC76-A03E-422A-B507-214CF7438496}">
      <dgm:prSet phldrT="[Text]" custT="1"/>
      <dgm:spPr>
        <a:ln>
          <a:solidFill>
            <a:schemeClr val="accent1"/>
          </a:solidFill>
        </a:ln>
      </dgm:spPr>
      <dgm:t>
        <a:bodyPr/>
        <a:lstStyle/>
        <a:p>
          <a:r>
            <a:rPr lang="en-US" altLang="en-US" sz="1200" dirty="0">
              <a:solidFill>
                <a:schemeClr val="tx1"/>
              </a:solidFill>
            </a:rPr>
            <a:t>Evaluate your current laboratory management system,</a:t>
          </a:r>
          <a:endParaRPr lang="en-US" sz="1200" dirty="0">
            <a:solidFill>
              <a:schemeClr val="tx1"/>
            </a:solidFill>
          </a:endParaRPr>
        </a:p>
      </dgm:t>
    </dgm:pt>
    <dgm:pt modelId="{37D4C4A0-DD67-486A-91EE-C53CEB5EB1FC}" type="parTrans" cxnId="{D82C2E45-01AA-460F-B8C8-21144D7C04BD}">
      <dgm:prSet/>
      <dgm:spPr/>
      <dgm:t>
        <a:bodyPr/>
        <a:lstStyle/>
        <a:p>
          <a:endParaRPr lang="en-US"/>
        </a:p>
      </dgm:t>
    </dgm:pt>
    <dgm:pt modelId="{2DE77345-6FBD-49E2-8E91-9CF2FB95CDF8}" type="sibTrans" cxnId="{D82C2E45-01AA-460F-B8C8-21144D7C04BD}">
      <dgm:prSet/>
      <dgm:spPr/>
      <dgm:t>
        <a:bodyPr/>
        <a:lstStyle/>
        <a:p>
          <a:endParaRPr lang="en-US"/>
        </a:p>
      </dgm:t>
    </dgm:pt>
    <dgm:pt modelId="{FBF08186-CC64-42F2-B7CD-5672F76F2BD1}">
      <dgm:prSet custT="1"/>
      <dgm:spPr/>
      <dgm:t>
        <a:bodyPr/>
        <a:lstStyle/>
        <a:p>
          <a:r>
            <a:rPr lang="en-US" altLang="en-US" sz="1200" dirty="0">
              <a:solidFill>
                <a:schemeClr val="tx2"/>
              </a:solidFill>
            </a:rPr>
            <a:t>Add systems and processes to meet the requirements,</a:t>
          </a:r>
        </a:p>
      </dgm:t>
    </dgm:pt>
    <dgm:pt modelId="{CE51EBD6-CC77-44D8-94FB-62A41B9BC229}" type="parTrans" cxnId="{37826A55-D17C-448E-9FFD-6B811923CE83}">
      <dgm:prSet/>
      <dgm:spPr/>
      <dgm:t>
        <a:bodyPr/>
        <a:lstStyle/>
        <a:p>
          <a:endParaRPr lang="en-US"/>
        </a:p>
      </dgm:t>
    </dgm:pt>
    <dgm:pt modelId="{C2F55303-B1D1-4089-AE55-46EE0CE1B10F}" type="sibTrans" cxnId="{37826A55-D17C-448E-9FFD-6B811923CE83}">
      <dgm:prSet/>
      <dgm:spPr/>
      <dgm:t>
        <a:bodyPr/>
        <a:lstStyle/>
        <a:p>
          <a:endParaRPr lang="en-US"/>
        </a:p>
      </dgm:t>
    </dgm:pt>
    <dgm:pt modelId="{B5561995-B0F5-4DFC-BB3A-AB0FFF9D5245}">
      <dgm:prSet custT="1"/>
      <dgm:spPr/>
      <dgm:t>
        <a:bodyPr/>
        <a:lstStyle/>
        <a:p>
          <a:r>
            <a:rPr lang="en-US" altLang="en-US" sz="1200" dirty="0">
              <a:solidFill>
                <a:schemeClr val="tx2"/>
              </a:solidFill>
            </a:rPr>
            <a:t>Develop the ‘Documented Information’ for the Lab-MS and your processes,</a:t>
          </a:r>
        </a:p>
      </dgm:t>
    </dgm:pt>
    <dgm:pt modelId="{8B2E4940-9FFB-47E4-953A-490043E3B553}" type="parTrans" cxnId="{7F3F3A6B-8ECE-4834-B114-D7084D452246}">
      <dgm:prSet/>
      <dgm:spPr/>
      <dgm:t>
        <a:bodyPr/>
        <a:lstStyle/>
        <a:p>
          <a:endParaRPr lang="en-US"/>
        </a:p>
      </dgm:t>
    </dgm:pt>
    <dgm:pt modelId="{97C45898-4B56-4344-A7EF-C1A368F5812B}" type="sibTrans" cxnId="{7F3F3A6B-8ECE-4834-B114-D7084D452246}">
      <dgm:prSet/>
      <dgm:spPr/>
      <dgm:t>
        <a:bodyPr/>
        <a:lstStyle/>
        <a:p>
          <a:endParaRPr lang="en-US"/>
        </a:p>
      </dgm:t>
    </dgm:pt>
    <dgm:pt modelId="{48DD6B12-E00D-4D16-B39C-0E1431AFCA93}">
      <dgm:prSet custT="1"/>
      <dgm:spPr/>
      <dgm:t>
        <a:bodyPr/>
        <a:lstStyle/>
        <a:p>
          <a:r>
            <a:rPr lang="en-US" altLang="en-US" sz="1200" dirty="0">
              <a:solidFill>
                <a:schemeClr val="tx1"/>
              </a:solidFill>
            </a:rPr>
            <a:t>Implement and use the new management system,</a:t>
          </a:r>
        </a:p>
      </dgm:t>
    </dgm:pt>
    <dgm:pt modelId="{ECE7E2A6-1AEE-4D5F-8CE5-AC778E948D65}" type="parTrans" cxnId="{A137A5B7-6CBE-4108-8ABC-D46B85D66C20}">
      <dgm:prSet/>
      <dgm:spPr/>
      <dgm:t>
        <a:bodyPr/>
        <a:lstStyle/>
        <a:p>
          <a:endParaRPr lang="en-US"/>
        </a:p>
      </dgm:t>
    </dgm:pt>
    <dgm:pt modelId="{CCD63999-DB7B-4EB5-AB0B-F9DBDF14E4F1}" type="sibTrans" cxnId="{A137A5B7-6CBE-4108-8ABC-D46B85D66C20}">
      <dgm:prSet/>
      <dgm:spPr/>
      <dgm:t>
        <a:bodyPr/>
        <a:lstStyle/>
        <a:p>
          <a:endParaRPr lang="en-US"/>
        </a:p>
      </dgm:t>
    </dgm:pt>
    <dgm:pt modelId="{FC2BF29D-1ACB-419A-B323-28C3240F1EA9}">
      <dgm:prSet custT="1"/>
      <dgm:spPr>
        <a:solidFill>
          <a:schemeClr val="tx2">
            <a:lumMod val="75000"/>
            <a:lumOff val="25000"/>
          </a:schemeClr>
        </a:solidFill>
      </dgm:spPr>
      <dgm:t>
        <a:bodyPr/>
        <a:lstStyle/>
        <a:p>
          <a:r>
            <a:rPr lang="en-US" altLang="en-US" sz="1200" dirty="0"/>
            <a:t>Select an Accreditation Body for the accreditation audit,</a:t>
          </a:r>
        </a:p>
      </dgm:t>
    </dgm:pt>
    <dgm:pt modelId="{417303F0-0254-4ACC-9C4F-ADE1A702CAD6}" type="parTrans" cxnId="{152DD6EE-4FA3-490E-9DF3-CE7DC66A67A8}">
      <dgm:prSet/>
      <dgm:spPr/>
      <dgm:t>
        <a:bodyPr/>
        <a:lstStyle/>
        <a:p>
          <a:endParaRPr lang="en-US"/>
        </a:p>
      </dgm:t>
    </dgm:pt>
    <dgm:pt modelId="{51BF0F04-D782-47AC-8D52-99F1BE8A0314}" type="sibTrans" cxnId="{152DD6EE-4FA3-490E-9DF3-CE7DC66A67A8}">
      <dgm:prSet/>
      <dgm:spPr/>
      <dgm:t>
        <a:bodyPr/>
        <a:lstStyle/>
        <a:p>
          <a:endParaRPr lang="en-US"/>
        </a:p>
      </dgm:t>
    </dgm:pt>
    <dgm:pt modelId="{F75D6F6A-5F2E-467B-A71A-A272E836FE93}">
      <dgm:prSet custT="1"/>
      <dgm:spPr>
        <a:ln>
          <a:solidFill>
            <a:schemeClr val="accent1"/>
          </a:solidFill>
        </a:ln>
      </dgm:spPr>
      <dgm:t>
        <a:bodyPr/>
        <a:lstStyle/>
        <a:p>
          <a:r>
            <a:rPr lang="en-US" altLang="en-US" sz="1200" dirty="0">
              <a:solidFill>
                <a:schemeClr val="tx1"/>
              </a:solidFill>
            </a:rPr>
            <a:t>Obtain certificate of accreditation,</a:t>
          </a:r>
        </a:p>
      </dgm:t>
    </dgm:pt>
    <dgm:pt modelId="{D6A4799F-C958-4692-9A54-471B070C1649}" type="parTrans" cxnId="{74A39146-B847-4288-8EC1-A0D4CADE0C84}">
      <dgm:prSet/>
      <dgm:spPr/>
      <dgm:t>
        <a:bodyPr/>
        <a:lstStyle/>
        <a:p>
          <a:endParaRPr lang="en-US"/>
        </a:p>
      </dgm:t>
    </dgm:pt>
    <dgm:pt modelId="{9122F7C8-CDAA-45D1-9705-D3D2A5A34ED5}" type="sibTrans" cxnId="{74A39146-B847-4288-8EC1-A0D4CADE0C84}">
      <dgm:prSet/>
      <dgm:spPr/>
      <dgm:t>
        <a:bodyPr/>
        <a:lstStyle/>
        <a:p>
          <a:endParaRPr lang="en-US"/>
        </a:p>
      </dgm:t>
    </dgm:pt>
    <dgm:pt modelId="{5007F8F4-FBFA-4AAC-BD8A-EFCC6C93C860}">
      <dgm:prSet custT="1"/>
      <dgm:spPr/>
      <dgm:t>
        <a:bodyPr/>
        <a:lstStyle/>
        <a:p>
          <a:r>
            <a:rPr lang="en-US" altLang="en-US" sz="1200" dirty="0">
              <a:solidFill>
                <a:schemeClr val="tx2"/>
              </a:solidFill>
            </a:rPr>
            <a:t>Celebrate!!</a:t>
          </a:r>
        </a:p>
      </dgm:t>
    </dgm:pt>
    <dgm:pt modelId="{2F6F2934-54F3-4FC6-9B65-7E9E92722E60}" type="parTrans" cxnId="{653A6C5C-57DB-4D27-A25A-0CA7751C836B}">
      <dgm:prSet/>
      <dgm:spPr/>
      <dgm:t>
        <a:bodyPr/>
        <a:lstStyle/>
        <a:p>
          <a:endParaRPr lang="en-US"/>
        </a:p>
      </dgm:t>
    </dgm:pt>
    <dgm:pt modelId="{1564B132-2C25-41D6-BFB5-76DBBB959C54}" type="sibTrans" cxnId="{653A6C5C-57DB-4D27-A25A-0CA7751C836B}">
      <dgm:prSet/>
      <dgm:spPr/>
      <dgm:t>
        <a:bodyPr/>
        <a:lstStyle/>
        <a:p>
          <a:endParaRPr lang="en-US"/>
        </a:p>
      </dgm:t>
    </dgm:pt>
    <dgm:pt modelId="{A0E83B62-CE4B-4EA3-AA52-EC5D7064EA48}" type="pres">
      <dgm:prSet presAssocID="{FD14A715-BFFE-4CCD-BE26-49B35DF9B89F}" presName="Name0" presStyleCnt="0">
        <dgm:presLayoutVars>
          <dgm:dir/>
          <dgm:animLvl val="lvl"/>
          <dgm:resizeHandles val="exact"/>
        </dgm:presLayoutVars>
      </dgm:prSet>
      <dgm:spPr/>
    </dgm:pt>
    <dgm:pt modelId="{242EF5D8-6CBF-4E32-8FD0-B4546BF40206}" type="pres">
      <dgm:prSet presAssocID="{5007F8F4-FBFA-4AAC-BD8A-EFCC6C93C860}" presName="boxAndChildren" presStyleCnt="0"/>
      <dgm:spPr/>
    </dgm:pt>
    <dgm:pt modelId="{4B9FFC89-DC55-48D6-A9F2-BB780EADD2AE}" type="pres">
      <dgm:prSet presAssocID="{5007F8F4-FBFA-4AAC-BD8A-EFCC6C93C860}" presName="parentTextBox" presStyleLbl="node1" presStyleIdx="0" presStyleCnt="7"/>
      <dgm:spPr/>
    </dgm:pt>
    <dgm:pt modelId="{718573EA-70AF-4323-AE1E-F39C0684CBB9}" type="pres">
      <dgm:prSet presAssocID="{9122F7C8-CDAA-45D1-9705-D3D2A5A34ED5}" presName="sp" presStyleCnt="0"/>
      <dgm:spPr/>
    </dgm:pt>
    <dgm:pt modelId="{205B00FA-EF0F-4A0A-83AA-8173572C6E55}" type="pres">
      <dgm:prSet presAssocID="{F75D6F6A-5F2E-467B-A71A-A272E836FE93}" presName="arrowAndChildren" presStyleCnt="0"/>
      <dgm:spPr/>
    </dgm:pt>
    <dgm:pt modelId="{3B3DDBE9-09C0-43C3-B5D3-71653DF8E23E}" type="pres">
      <dgm:prSet presAssocID="{F75D6F6A-5F2E-467B-A71A-A272E836FE93}" presName="parentTextArrow" presStyleLbl="node1" presStyleIdx="1" presStyleCnt="7"/>
      <dgm:spPr/>
    </dgm:pt>
    <dgm:pt modelId="{3AEC3536-CB6A-492F-A4AC-69A401A44B89}" type="pres">
      <dgm:prSet presAssocID="{51BF0F04-D782-47AC-8D52-99F1BE8A0314}" presName="sp" presStyleCnt="0"/>
      <dgm:spPr/>
    </dgm:pt>
    <dgm:pt modelId="{6F3978FB-DE1A-4613-A90F-4C4450E5805E}" type="pres">
      <dgm:prSet presAssocID="{FC2BF29D-1ACB-419A-B323-28C3240F1EA9}" presName="arrowAndChildren" presStyleCnt="0"/>
      <dgm:spPr/>
    </dgm:pt>
    <dgm:pt modelId="{5FEBF912-D004-4B19-B66F-0B28B317058A}" type="pres">
      <dgm:prSet presAssocID="{FC2BF29D-1ACB-419A-B323-28C3240F1EA9}" presName="parentTextArrow" presStyleLbl="node1" presStyleIdx="2" presStyleCnt="7"/>
      <dgm:spPr/>
    </dgm:pt>
    <dgm:pt modelId="{191781FB-0EA5-4059-93A0-11078A1D2EF0}" type="pres">
      <dgm:prSet presAssocID="{CCD63999-DB7B-4EB5-AB0B-F9DBDF14E4F1}" presName="sp" presStyleCnt="0"/>
      <dgm:spPr/>
    </dgm:pt>
    <dgm:pt modelId="{A9C28617-EAFD-4C37-B814-DFF85F72059E}" type="pres">
      <dgm:prSet presAssocID="{48DD6B12-E00D-4D16-B39C-0E1431AFCA93}" presName="arrowAndChildren" presStyleCnt="0"/>
      <dgm:spPr/>
    </dgm:pt>
    <dgm:pt modelId="{6FA7A13E-A124-40EC-936F-E577CD9170A9}" type="pres">
      <dgm:prSet presAssocID="{48DD6B12-E00D-4D16-B39C-0E1431AFCA93}" presName="parentTextArrow" presStyleLbl="node1" presStyleIdx="3" presStyleCnt="7"/>
      <dgm:spPr/>
    </dgm:pt>
    <dgm:pt modelId="{4F18827A-B655-400C-9080-EA8FE62864A4}" type="pres">
      <dgm:prSet presAssocID="{97C45898-4B56-4344-A7EF-C1A368F5812B}" presName="sp" presStyleCnt="0"/>
      <dgm:spPr/>
    </dgm:pt>
    <dgm:pt modelId="{06EA35D6-5AD6-41F0-87A5-B766C0813772}" type="pres">
      <dgm:prSet presAssocID="{B5561995-B0F5-4DFC-BB3A-AB0FFF9D5245}" presName="arrowAndChildren" presStyleCnt="0"/>
      <dgm:spPr/>
    </dgm:pt>
    <dgm:pt modelId="{58EB5479-8DAF-4089-8768-A50D47C3B28C}" type="pres">
      <dgm:prSet presAssocID="{B5561995-B0F5-4DFC-BB3A-AB0FFF9D5245}" presName="parentTextArrow" presStyleLbl="node1" presStyleIdx="4" presStyleCnt="7"/>
      <dgm:spPr/>
    </dgm:pt>
    <dgm:pt modelId="{7D727FEF-2712-4547-9287-762CE784AA65}" type="pres">
      <dgm:prSet presAssocID="{C2F55303-B1D1-4089-AE55-46EE0CE1B10F}" presName="sp" presStyleCnt="0"/>
      <dgm:spPr/>
    </dgm:pt>
    <dgm:pt modelId="{415815C0-526F-43EC-B109-99EE34F567BE}" type="pres">
      <dgm:prSet presAssocID="{FBF08186-CC64-42F2-B7CD-5672F76F2BD1}" presName="arrowAndChildren" presStyleCnt="0"/>
      <dgm:spPr/>
    </dgm:pt>
    <dgm:pt modelId="{07972FCE-C157-4C3D-82CF-1613E77A95F7}" type="pres">
      <dgm:prSet presAssocID="{FBF08186-CC64-42F2-B7CD-5672F76F2BD1}" presName="parentTextArrow" presStyleLbl="node1" presStyleIdx="5" presStyleCnt="7"/>
      <dgm:spPr/>
    </dgm:pt>
    <dgm:pt modelId="{1853E0BE-A857-47B3-A830-E3D7A0B20728}" type="pres">
      <dgm:prSet presAssocID="{2DE77345-6FBD-49E2-8E91-9CF2FB95CDF8}" presName="sp" presStyleCnt="0"/>
      <dgm:spPr/>
    </dgm:pt>
    <dgm:pt modelId="{632A9D88-7D47-4A15-B4A6-E1DB296C5EA3}" type="pres">
      <dgm:prSet presAssocID="{8F87AC76-A03E-422A-B507-214CF7438496}" presName="arrowAndChildren" presStyleCnt="0"/>
      <dgm:spPr/>
    </dgm:pt>
    <dgm:pt modelId="{47B09FC5-71C4-4E2C-B622-307CD2FB1CC3}" type="pres">
      <dgm:prSet presAssocID="{8F87AC76-A03E-422A-B507-214CF7438496}" presName="parentTextArrow" presStyleLbl="node1" presStyleIdx="6" presStyleCnt="7"/>
      <dgm:spPr/>
    </dgm:pt>
  </dgm:ptLst>
  <dgm:cxnLst>
    <dgm:cxn modelId="{944D4225-B326-4AE5-BCA0-8CB90DAC3DFB}" type="presOf" srcId="{FBF08186-CC64-42F2-B7CD-5672F76F2BD1}" destId="{07972FCE-C157-4C3D-82CF-1613E77A95F7}" srcOrd="0" destOrd="0" presId="urn:microsoft.com/office/officeart/2005/8/layout/process4"/>
    <dgm:cxn modelId="{9A0C1E29-58CF-4992-8649-75E874846A30}" type="presOf" srcId="{FD14A715-BFFE-4CCD-BE26-49B35DF9B89F}" destId="{A0E83B62-CE4B-4EA3-AA52-EC5D7064EA48}" srcOrd="0" destOrd="0" presId="urn:microsoft.com/office/officeart/2005/8/layout/process4"/>
    <dgm:cxn modelId="{F1E3613A-AFDF-467A-B031-6C67F05544D2}" type="presOf" srcId="{5007F8F4-FBFA-4AAC-BD8A-EFCC6C93C860}" destId="{4B9FFC89-DC55-48D6-A9F2-BB780EADD2AE}" srcOrd="0" destOrd="0" presId="urn:microsoft.com/office/officeart/2005/8/layout/process4"/>
    <dgm:cxn modelId="{653A6C5C-57DB-4D27-A25A-0CA7751C836B}" srcId="{FD14A715-BFFE-4CCD-BE26-49B35DF9B89F}" destId="{5007F8F4-FBFA-4AAC-BD8A-EFCC6C93C860}" srcOrd="6" destOrd="0" parTransId="{2F6F2934-54F3-4FC6-9B65-7E9E92722E60}" sibTransId="{1564B132-2C25-41D6-BFB5-76DBBB959C54}"/>
    <dgm:cxn modelId="{D82C2E45-01AA-460F-B8C8-21144D7C04BD}" srcId="{FD14A715-BFFE-4CCD-BE26-49B35DF9B89F}" destId="{8F87AC76-A03E-422A-B507-214CF7438496}" srcOrd="0" destOrd="0" parTransId="{37D4C4A0-DD67-486A-91EE-C53CEB5EB1FC}" sibTransId="{2DE77345-6FBD-49E2-8E91-9CF2FB95CDF8}"/>
    <dgm:cxn modelId="{74A39146-B847-4288-8EC1-A0D4CADE0C84}" srcId="{FD14A715-BFFE-4CCD-BE26-49B35DF9B89F}" destId="{F75D6F6A-5F2E-467B-A71A-A272E836FE93}" srcOrd="5" destOrd="0" parTransId="{D6A4799F-C958-4692-9A54-471B070C1649}" sibTransId="{9122F7C8-CDAA-45D1-9705-D3D2A5A34ED5}"/>
    <dgm:cxn modelId="{880B3668-EDE4-43FC-89DB-A26740F470E1}" type="presOf" srcId="{F75D6F6A-5F2E-467B-A71A-A272E836FE93}" destId="{3B3DDBE9-09C0-43C3-B5D3-71653DF8E23E}" srcOrd="0" destOrd="0" presId="urn:microsoft.com/office/officeart/2005/8/layout/process4"/>
    <dgm:cxn modelId="{7F3F3A6B-8ECE-4834-B114-D7084D452246}" srcId="{FD14A715-BFFE-4CCD-BE26-49B35DF9B89F}" destId="{B5561995-B0F5-4DFC-BB3A-AB0FFF9D5245}" srcOrd="2" destOrd="0" parTransId="{8B2E4940-9FFB-47E4-953A-490043E3B553}" sibTransId="{97C45898-4B56-4344-A7EF-C1A368F5812B}"/>
    <dgm:cxn modelId="{3B348971-FDBD-48C4-B583-96DACA63D34D}" type="presOf" srcId="{FC2BF29D-1ACB-419A-B323-28C3240F1EA9}" destId="{5FEBF912-D004-4B19-B66F-0B28B317058A}" srcOrd="0" destOrd="0" presId="urn:microsoft.com/office/officeart/2005/8/layout/process4"/>
    <dgm:cxn modelId="{37826A55-D17C-448E-9FFD-6B811923CE83}" srcId="{FD14A715-BFFE-4CCD-BE26-49B35DF9B89F}" destId="{FBF08186-CC64-42F2-B7CD-5672F76F2BD1}" srcOrd="1" destOrd="0" parTransId="{CE51EBD6-CC77-44D8-94FB-62A41B9BC229}" sibTransId="{C2F55303-B1D1-4089-AE55-46EE0CE1B10F}"/>
    <dgm:cxn modelId="{A137A5B7-6CBE-4108-8ABC-D46B85D66C20}" srcId="{FD14A715-BFFE-4CCD-BE26-49B35DF9B89F}" destId="{48DD6B12-E00D-4D16-B39C-0E1431AFCA93}" srcOrd="3" destOrd="0" parTransId="{ECE7E2A6-1AEE-4D5F-8CE5-AC778E948D65}" sibTransId="{CCD63999-DB7B-4EB5-AB0B-F9DBDF14E4F1}"/>
    <dgm:cxn modelId="{261BC4CD-B810-418D-BE85-10B54FF59A53}" type="presOf" srcId="{B5561995-B0F5-4DFC-BB3A-AB0FFF9D5245}" destId="{58EB5479-8DAF-4089-8768-A50D47C3B28C}" srcOrd="0" destOrd="0" presId="urn:microsoft.com/office/officeart/2005/8/layout/process4"/>
    <dgm:cxn modelId="{EA2EA5D9-EB84-40F4-BB84-73A186BDDA0E}" type="presOf" srcId="{48DD6B12-E00D-4D16-B39C-0E1431AFCA93}" destId="{6FA7A13E-A124-40EC-936F-E577CD9170A9}" srcOrd="0" destOrd="0" presId="urn:microsoft.com/office/officeart/2005/8/layout/process4"/>
    <dgm:cxn modelId="{2EA517E7-C125-4237-901C-F8B5E9C57CDE}" type="presOf" srcId="{8F87AC76-A03E-422A-B507-214CF7438496}" destId="{47B09FC5-71C4-4E2C-B622-307CD2FB1CC3}" srcOrd="0" destOrd="0" presId="urn:microsoft.com/office/officeart/2005/8/layout/process4"/>
    <dgm:cxn modelId="{152DD6EE-4FA3-490E-9DF3-CE7DC66A67A8}" srcId="{FD14A715-BFFE-4CCD-BE26-49B35DF9B89F}" destId="{FC2BF29D-1ACB-419A-B323-28C3240F1EA9}" srcOrd="4" destOrd="0" parTransId="{417303F0-0254-4ACC-9C4F-ADE1A702CAD6}" sibTransId="{51BF0F04-D782-47AC-8D52-99F1BE8A0314}"/>
    <dgm:cxn modelId="{B1B04C11-819B-4E4B-A783-BA546FC46289}" type="presParOf" srcId="{A0E83B62-CE4B-4EA3-AA52-EC5D7064EA48}" destId="{242EF5D8-6CBF-4E32-8FD0-B4546BF40206}" srcOrd="0" destOrd="0" presId="urn:microsoft.com/office/officeart/2005/8/layout/process4"/>
    <dgm:cxn modelId="{6A5A660E-D8B2-4DEC-BCB8-EFE1E8120D4A}" type="presParOf" srcId="{242EF5D8-6CBF-4E32-8FD0-B4546BF40206}" destId="{4B9FFC89-DC55-48D6-A9F2-BB780EADD2AE}" srcOrd="0" destOrd="0" presId="urn:microsoft.com/office/officeart/2005/8/layout/process4"/>
    <dgm:cxn modelId="{03AEABA6-2AE5-4B8F-B4E1-C27F2C525274}" type="presParOf" srcId="{A0E83B62-CE4B-4EA3-AA52-EC5D7064EA48}" destId="{718573EA-70AF-4323-AE1E-F39C0684CBB9}" srcOrd="1" destOrd="0" presId="urn:microsoft.com/office/officeart/2005/8/layout/process4"/>
    <dgm:cxn modelId="{1A6E08A4-7C90-4FB2-BAE7-8BC683F20B2B}" type="presParOf" srcId="{A0E83B62-CE4B-4EA3-AA52-EC5D7064EA48}" destId="{205B00FA-EF0F-4A0A-83AA-8173572C6E55}" srcOrd="2" destOrd="0" presId="urn:microsoft.com/office/officeart/2005/8/layout/process4"/>
    <dgm:cxn modelId="{8D4CDCE8-CD00-4BFE-B99F-2C204CC24EF5}" type="presParOf" srcId="{205B00FA-EF0F-4A0A-83AA-8173572C6E55}" destId="{3B3DDBE9-09C0-43C3-B5D3-71653DF8E23E}" srcOrd="0" destOrd="0" presId="urn:microsoft.com/office/officeart/2005/8/layout/process4"/>
    <dgm:cxn modelId="{3B2FBFCA-9E17-4ED6-9062-7B442208C8CA}" type="presParOf" srcId="{A0E83B62-CE4B-4EA3-AA52-EC5D7064EA48}" destId="{3AEC3536-CB6A-492F-A4AC-69A401A44B89}" srcOrd="3" destOrd="0" presId="urn:microsoft.com/office/officeart/2005/8/layout/process4"/>
    <dgm:cxn modelId="{AAC9CF25-B1B3-4050-86DE-C877E6195CE4}" type="presParOf" srcId="{A0E83B62-CE4B-4EA3-AA52-EC5D7064EA48}" destId="{6F3978FB-DE1A-4613-A90F-4C4450E5805E}" srcOrd="4" destOrd="0" presId="urn:microsoft.com/office/officeart/2005/8/layout/process4"/>
    <dgm:cxn modelId="{AE9E5956-A2FC-4FF8-B0D4-CFFDFE00CEAD}" type="presParOf" srcId="{6F3978FB-DE1A-4613-A90F-4C4450E5805E}" destId="{5FEBF912-D004-4B19-B66F-0B28B317058A}" srcOrd="0" destOrd="0" presId="urn:microsoft.com/office/officeart/2005/8/layout/process4"/>
    <dgm:cxn modelId="{DF654E8F-2CC8-4AED-8EB3-DBD0A1D056AC}" type="presParOf" srcId="{A0E83B62-CE4B-4EA3-AA52-EC5D7064EA48}" destId="{191781FB-0EA5-4059-93A0-11078A1D2EF0}" srcOrd="5" destOrd="0" presId="urn:microsoft.com/office/officeart/2005/8/layout/process4"/>
    <dgm:cxn modelId="{CBC690FC-1C20-48C1-A95E-F7EA5E72D204}" type="presParOf" srcId="{A0E83B62-CE4B-4EA3-AA52-EC5D7064EA48}" destId="{A9C28617-EAFD-4C37-B814-DFF85F72059E}" srcOrd="6" destOrd="0" presId="urn:microsoft.com/office/officeart/2005/8/layout/process4"/>
    <dgm:cxn modelId="{A8DC19FE-5441-4797-ABC7-43F61EC53656}" type="presParOf" srcId="{A9C28617-EAFD-4C37-B814-DFF85F72059E}" destId="{6FA7A13E-A124-40EC-936F-E577CD9170A9}" srcOrd="0" destOrd="0" presId="urn:microsoft.com/office/officeart/2005/8/layout/process4"/>
    <dgm:cxn modelId="{E62B0B87-B146-45F5-83BE-E8151FF9EA83}" type="presParOf" srcId="{A0E83B62-CE4B-4EA3-AA52-EC5D7064EA48}" destId="{4F18827A-B655-400C-9080-EA8FE62864A4}" srcOrd="7" destOrd="0" presId="urn:microsoft.com/office/officeart/2005/8/layout/process4"/>
    <dgm:cxn modelId="{180BBE11-7691-4138-8360-9DF749F912DF}" type="presParOf" srcId="{A0E83B62-CE4B-4EA3-AA52-EC5D7064EA48}" destId="{06EA35D6-5AD6-41F0-87A5-B766C0813772}" srcOrd="8" destOrd="0" presId="urn:microsoft.com/office/officeart/2005/8/layout/process4"/>
    <dgm:cxn modelId="{58FAE24B-E157-44AF-A618-B2997BED5A7E}" type="presParOf" srcId="{06EA35D6-5AD6-41F0-87A5-B766C0813772}" destId="{58EB5479-8DAF-4089-8768-A50D47C3B28C}" srcOrd="0" destOrd="0" presId="urn:microsoft.com/office/officeart/2005/8/layout/process4"/>
    <dgm:cxn modelId="{6E6DD07E-0256-43A8-92F7-73573F5D3203}" type="presParOf" srcId="{A0E83B62-CE4B-4EA3-AA52-EC5D7064EA48}" destId="{7D727FEF-2712-4547-9287-762CE784AA65}" srcOrd="9" destOrd="0" presId="urn:microsoft.com/office/officeart/2005/8/layout/process4"/>
    <dgm:cxn modelId="{ACEFB3F8-451E-4276-8699-9A1DA3CE7380}" type="presParOf" srcId="{A0E83B62-CE4B-4EA3-AA52-EC5D7064EA48}" destId="{415815C0-526F-43EC-B109-99EE34F567BE}" srcOrd="10" destOrd="0" presId="urn:microsoft.com/office/officeart/2005/8/layout/process4"/>
    <dgm:cxn modelId="{9C40DB97-2701-4136-98C9-9254D05DD25D}" type="presParOf" srcId="{415815C0-526F-43EC-B109-99EE34F567BE}" destId="{07972FCE-C157-4C3D-82CF-1613E77A95F7}" srcOrd="0" destOrd="0" presId="urn:microsoft.com/office/officeart/2005/8/layout/process4"/>
    <dgm:cxn modelId="{0F20794B-45C9-4B24-8DCC-9B83F9797D64}" type="presParOf" srcId="{A0E83B62-CE4B-4EA3-AA52-EC5D7064EA48}" destId="{1853E0BE-A857-47B3-A830-E3D7A0B20728}" srcOrd="11" destOrd="0" presId="urn:microsoft.com/office/officeart/2005/8/layout/process4"/>
    <dgm:cxn modelId="{83905320-9BD6-435C-8BB3-08D156A89B14}" type="presParOf" srcId="{A0E83B62-CE4B-4EA3-AA52-EC5D7064EA48}" destId="{632A9D88-7D47-4A15-B4A6-E1DB296C5EA3}" srcOrd="12" destOrd="0" presId="urn:microsoft.com/office/officeart/2005/8/layout/process4"/>
    <dgm:cxn modelId="{B58B56B9-9B32-40C4-9ECD-360C76666BC5}" type="presParOf" srcId="{632A9D88-7D47-4A15-B4A6-E1DB296C5EA3}" destId="{47B09FC5-71C4-4E2C-B622-307CD2FB1CC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69DE3-DD68-4001-8F9E-28AA6F9A7E9F}">
      <dsp:nvSpPr>
        <dsp:cNvPr id="0" name=""/>
        <dsp:cNvSpPr/>
      </dsp:nvSpPr>
      <dsp:spPr>
        <a:xfrm>
          <a:off x="928" y="0"/>
          <a:ext cx="3809404" cy="1378699"/>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1. Basics of a Lab-MS and ISO/IEC 17025</a:t>
          </a:r>
        </a:p>
      </dsp:txBody>
      <dsp:txXfrm>
        <a:off x="928" y="0"/>
        <a:ext cx="3809404" cy="1378699"/>
      </dsp:txXfrm>
    </dsp:sp>
    <dsp:sp modelId="{B11C48D1-72B8-4F28-A05B-10C8A1AD42D5}">
      <dsp:nvSpPr>
        <dsp:cNvPr id="0" name=""/>
        <dsp:cNvSpPr/>
      </dsp:nvSpPr>
      <dsp:spPr>
        <a:xfrm>
          <a:off x="928" y="1136485"/>
          <a:ext cx="3809404" cy="3741309"/>
        </a:xfrm>
        <a:prstGeom prst="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What is ISO/IEC 17025?</a:t>
          </a:r>
        </a:p>
        <a:p>
          <a:pPr marL="228600" lvl="1" indent="-228600" algn="l" defTabSz="977900">
            <a:lnSpc>
              <a:spcPct val="90000"/>
            </a:lnSpc>
            <a:spcBef>
              <a:spcPct val="0"/>
            </a:spcBef>
            <a:spcAft>
              <a:spcPct val="15000"/>
            </a:spcAft>
            <a:buChar char="•"/>
          </a:pPr>
          <a:r>
            <a:rPr lang="en-US" sz="2200" kern="1200" dirty="0"/>
            <a:t>What is an Lab-MS?</a:t>
          </a:r>
        </a:p>
        <a:p>
          <a:pPr marL="228600" lvl="1" indent="-228600" algn="l" defTabSz="977900">
            <a:lnSpc>
              <a:spcPct val="90000"/>
            </a:lnSpc>
            <a:spcBef>
              <a:spcPct val="0"/>
            </a:spcBef>
            <a:spcAft>
              <a:spcPct val="15000"/>
            </a:spcAft>
            <a:buChar char="•"/>
          </a:pPr>
          <a:r>
            <a:rPr lang="en-US" sz="2200" kern="1200" dirty="0"/>
            <a:t>Benefits of Accreditation</a:t>
          </a:r>
        </a:p>
        <a:p>
          <a:pPr marL="228600" lvl="1" indent="-228600" algn="l" defTabSz="977900">
            <a:lnSpc>
              <a:spcPct val="90000"/>
            </a:lnSpc>
            <a:spcBef>
              <a:spcPct val="0"/>
            </a:spcBef>
            <a:spcAft>
              <a:spcPct val="15000"/>
            </a:spcAft>
            <a:buChar char="•"/>
          </a:pPr>
          <a:r>
            <a:rPr lang="en-US" sz="2200" kern="1200" dirty="0"/>
            <a:t>What is needed for the Accreditation Process?</a:t>
          </a:r>
        </a:p>
      </dsp:txBody>
      <dsp:txXfrm>
        <a:off x="928" y="1136485"/>
        <a:ext cx="3809404" cy="3741309"/>
      </dsp:txXfrm>
    </dsp:sp>
    <dsp:sp modelId="{0A2B875E-60CC-4119-9F6C-6DAFF4582E6E}">
      <dsp:nvSpPr>
        <dsp:cNvPr id="0" name=""/>
        <dsp:cNvSpPr/>
      </dsp:nvSpPr>
      <dsp:spPr>
        <a:xfrm>
          <a:off x="4344578" y="0"/>
          <a:ext cx="3885021" cy="141199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2. ISO/IEC 17025:2017 Requirements</a:t>
          </a:r>
        </a:p>
      </dsp:txBody>
      <dsp:txXfrm>
        <a:off x="4344578" y="0"/>
        <a:ext cx="3885021" cy="1411994"/>
      </dsp:txXfrm>
    </dsp:sp>
    <dsp:sp modelId="{72F724E8-2EE2-4451-B4E7-D801A96C1051}">
      <dsp:nvSpPr>
        <dsp:cNvPr id="0" name=""/>
        <dsp:cNvSpPr/>
      </dsp:nvSpPr>
      <dsp:spPr>
        <a:xfrm>
          <a:off x="4359135" y="1137409"/>
          <a:ext cx="3854050" cy="3751175"/>
        </a:xfrm>
        <a:prstGeom prst="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Clause 4 – General Requirements</a:t>
          </a:r>
        </a:p>
        <a:p>
          <a:pPr marL="228600" lvl="1" indent="-228600" algn="l" defTabSz="977900">
            <a:lnSpc>
              <a:spcPct val="90000"/>
            </a:lnSpc>
            <a:spcBef>
              <a:spcPct val="0"/>
            </a:spcBef>
            <a:spcAft>
              <a:spcPct val="15000"/>
            </a:spcAft>
            <a:buChar char="•"/>
          </a:pPr>
          <a:r>
            <a:rPr lang="en-US" sz="2200" kern="1200" dirty="0"/>
            <a:t>Clause 5 – Structural Requirements</a:t>
          </a:r>
        </a:p>
        <a:p>
          <a:pPr marL="228600" lvl="1" indent="-228600" algn="l" defTabSz="977900">
            <a:lnSpc>
              <a:spcPct val="90000"/>
            </a:lnSpc>
            <a:spcBef>
              <a:spcPct val="0"/>
            </a:spcBef>
            <a:spcAft>
              <a:spcPct val="15000"/>
            </a:spcAft>
            <a:buChar char="•"/>
          </a:pPr>
          <a:r>
            <a:rPr lang="en-US" sz="2200" kern="1200" dirty="0"/>
            <a:t>Clause 6 - Resource Requirements </a:t>
          </a:r>
        </a:p>
        <a:p>
          <a:pPr marL="228600" lvl="1" indent="-228600" algn="l" defTabSz="977900">
            <a:lnSpc>
              <a:spcPct val="90000"/>
            </a:lnSpc>
            <a:spcBef>
              <a:spcPct val="0"/>
            </a:spcBef>
            <a:spcAft>
              <a:spcPct val="15000"/>
            </a:spcAft>
            <a:buChar char="•"/>
          </a:pPr>
          <a:r>
            <a:rPr lang="en-US" sz="2200" kern="1200" dirty="0"/>
            <a:t>Clause 7 – Process Requirements</a:t>
          </a:r>
        </a:p>
        <a:p>
          <a:pPr marL="228600" lvl="1" indent="-228600" algn="l" defTabSz="977900">
            <a:lnSpc>
              <a:spcPct val="90000"/>
            </a:lnSpc>
            <a:spcBef>
              <a:spcPct val="0"/>
            </a:spcBef>
            <a:spcAft>
              <a:spcPct val="15000"/>
            </a:spcAft>
            <a:buChar char="•"/>
          </a:pPr>
          <a:r>
            <a:rPr lang="en-US" sz="2200" kern="1200" dirty="0"/>
            <a:t>Clause 8 – Management System Requirements</a:t>
          </a:r>
        </a:p>
        <a:p>
          <a:pPr marL="228600" lvl="1" indent="-228600" algn="l" defTabSz="977900">
            <a:lnSpc>
              <a:spcPct val="90000"/>
            </a:lnSpc>
            <a:spcBef>
              <a:spcPct val="0"/>
            </a:spcBef>
            <a:spcAft>
              <a:spcPct val="15000"/>
            </a:spcAft>
            <a:buChar char="•"/>
          </a:pPr>
          <a:endParaRPr lang="en-US" sz="2200" kern="1200" dirty="0"/>
        </a:p>
      </dsp:txBody>
      <dsp:txXfrm>
        <a:off x="4359135" y="1137409"/>
        <a:ext cx="3854050" cy="37511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FFC89-DC55-48D6-A9F2-BB780EADD2AE}">
      <dsp:nvSpPr>
        <dsp:cNvPr id="0" name=""/>
        <dsp:cNvSpPr/>
      </dsp:nvSpPr>
      <dsp:spPr>
        <a:xfrm>
          <a:off x="0" y="3663033"/>
          <a:ext cx="6096000" cy="4008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en-US" sz="1200" kern="1200" dirty="0">
              <a:solidFill>
                <a:schemeClr val="tx2"/>
              </a:solidFill>
            </a:rPr>
            <a:t>Celebrate!!</a:t>
          </a:r>
        </a:p>
      </dsp:txBody>
      <dsp:txXfrm>
        <a:off x="0" y="3663033"/>
        <a:ext cx="6096000" cy="400843"/>
      </dsp:txXfrm>
    </dsp:sp>
    <dsp:sp modelId="{3B3DDBE9-09C0-43C3-B5D3-71653DF8E23E}">
      <dsp:nvSpPr>
        <dsp:cNvPr id="0" name=""/>
        <dsp:cNvSpPr/>
      </dsp:nvSpPr>
      <dsp:spPr>
        <a:xfrm rot="10800000">
          <a:off x="0" y="3052548"/>
          <a:ext cx="6096000" cy="616497"/>
        </a:xfrm>
        <a:prstGeom prst="upArrowCallout">
          <a:avLst/>
        </a:prstGeom>
        <a:solidFill>
          <a:schemeClr val="accent3">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en-US" sz="1200" kern="1200" dirty="0">
              <a:solidFill>
                <a:schemeClr val="tx1"/>
              </a:solidFill>
            </a:rPr>
            <a:t>Obtain certificate of accreditation,</a:t>
          </a:r>
        </a:p>
      </dsp:txBody>
      <dsp:txXfrm rot="10800000">
        <a:off x="0" y="3052548"/>
        <a:ext cx="6096000" cy="400581"/>
      </dsp:txXfrm>
    </dsp:sp>
    <dsp:sp modelId="{5FEBF912-D004-4B19-B66F-0B28B317058A}">
      <dsp:nvSpPr>
        <dsp:cNvPr id="0" name=""/>
        <dsp:cNvSpPr/>
      </dsp:nvSpPr>
      <dsp:spPr>
        <a:xfrm rot="10800000">
          <a:off x="0" y="2442063"/>
          <a:ext cx="6096000" cy="616497"/>
        </a:xfrm>
        <a:prstGeom prst="upArrowCallout">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Select an Accreditation Body for the accreditation audit,</a:t>
          </a:r>
        </a:p>
      </dsp:txBody>
      <dsp:txXfrm rot="10800000">
        <a:off x="0" y="2442063"/>
        <a:ext cx="6096000" cy="400581"/>
      </dsp:txXfrm>
    </dsp:sp>
    <dsp:sp modelId="{6FA7A13E-A124-40EC-936F-E577CD9170A9}">
      <dsp:nvSpPr>
        <dsp:cNvPr id="0" name=""/>
        <dsp:cNvSpPr/>
      </dsp:nvSpPr>
      <dsp:spPr>
        <a:xfrm rot="10800000">
          <a:off x="0" y="1831578"/>
          <a:ext cx="6096000" cy="616497"/>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en-US" sz="1200" kern="1200" dirty="0">
              <a:solidFill>
                <a:schemeClr val="tx1"/>
              </a:solidFill>
            </a:rPr>
            <a:t>Implement and use the new management system,</a:t>
          </a:r>
        </a:p>
      </dsp:txBody>
      <dsp:txXfrm rot="10800000">
        <a:off x="0" y="1831578"/>
        <a:ext cx="6096000" cy="400581"/>
      </dsp:txXfrm>
    </dsp:sp>
    <dsp:sp modelId="{58EB5479-8DAF-4089-8768-A50D47C3B28C}">
      <dsp:nvSpPr>
        <dsp:cNvPr id="0" name=""/>
        <dsp:cNvSpPr/>
      </dsp:nvSpPr>
      <dsp:spPr>
        <a:xfrm rot="10800000">
          <a:off x="0" y="1221093"/>
          <a:ext cx="6096000" cy="616497"/>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en-US" sz="1200" kern="1200" dirty="0">
              <a:solidFill>
                <a:schemeClr val="tx2"/>
              </a:solidFill>
            </a:rPr>
            <a:t>Develop the ‘Documented Information’ for the Lab-MS and your processes,</a:t>
          </a:r>
        </a:p>
      </dsp:txBody>
      <dsp:txXfrm rot="10800000">
        <a:off x="0" y="1221093"/>
        <a:ext cx="6096000" cy="400581"/>
      </dsp:txXfrm>
    </dsp:sp>
    <dsp:sp modelId="{07972FCE-C157-4C3D-82CF-1613E77A95F7}">
      <dsp:nvSpPr>
        <dsp:cNvPr id="0" name=""/>
        <dsp:cNvSpPr/>
      </dsp:nvSpPr>
      <dsp:spPr>
        <a:xfrm rot="10800000">
          <a:off x="0" y="610608"/>
          <a:ext cx="6096000" cy="616497"/>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en-US" sz="1200" kern="1200" dirty="0">
              <a:solidFill>
                <a:schemeClr val="tx2"/>
              </a:solidFill>
            </a:rPr>
            <a:t>Add systems and processes to meet the requirements,</a:t>
          </a:r>
        </a:p>
      </dsp:txBody>
      <dsp:txXfrm rot="10800000">
        <a:off x="0" y="610608"/>
        <a:ext cx="6096000" cy="400581"/>
      </dsp:txXfrm>
    </dsp:sp>
    <dsp:sp modelId="{47B09FC5-71C4-4E2C-B622-307CD2FB1CC3}">
      <dsp:nvSpPr>
        <dsp:cNvPr id="0" name=""/>
        <dsp:cNvSpPr/>
      </dsp:nvSpPr>
      <dsp:spPr>
        <a:xfrm rot="10800000">
          <a:off x="0" y="123"/>
          <a:ext cx="6096000" cy="616497"/>
        </a:xfrm>
        <a:prstGeom prst="upArrowCallout">
          <a:avLst/>
        </a:prstGeom>
        <a:solidFill>
          <a:schemeClr val="accent3">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en-US" sz="1200" kern="1200" dirty="0">
              <a:solidFill>
                <a:schemeClr val="tx1"/>
              </a:solidFill>
            </a:rPr>
            <a:t>Evaluate your current laboratory management system,</a:t>
          </a:r>
          <a:endParaRPr lang="en-US" sz="1200" kern="1200" dirty="0">
            <a:solidFill>
              <a:schemeClr val="tx1"/>
            </a:solidFill>
          </a:endParaRPr>
        </a:p>
      </dsp:txBody>
      <dsp:txXfrm rot="10800000">
        <a:off x="0" y="123"/>
        <a:ext cx="6096000" cy="40058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6648" tIns="48325" rIns="96648" bIns="48325" numCol="1" anchor="t" anchorCtr="0" compatLnSpc="1"/>
          <a:lstStyle>
            <a:lvl1pPr eaLnBrk="1" hangingPunct="1">
              <a:defRPr sz="1300" smtClean="0">
                <a:latin typeface="Arial" panose="020B0604020202020204" pitchFamily="34" charset="0"/>
              </a:defRPr>
            </a:lvl1pPr>
          </a:lstStyle>
          <a:p>
            <a:pPr>
              <a:defRPr/>
            </a:pPr>
            <a:endParaRPr lang="en-US" altLang="en-US" dirty="0"/>
          </a:p>
        </p:txBody>
      </p:sp>
      <p:sp>
        <p:nvSpPr>
          <p:cNvPr id="250883" name="Rectangle 3"/>
          <p:cNvSpPr>
            <a:spLocks noGrp="1" noChangeArrowheads="1"/>
          </p:cNvSpPr>
          <p:nvPr>
            <p:ph type="dt" sz="quarter" idx="1"/>
          </p:nvPr>
        </p:nvSpPr>
        <p:spPr bwMode="auto">
          <a:xfrm>
            <a:off x="4143587" y="0"/>
            <a:ext cx="3169920" cy="4800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6648" tIns="48325" rIns="96648" bIns="48325" numCol="1" anchor="t" anchorCtr="0" compatLnSpc="1"/>
          <a:lstStyle>
            <a:lvl1pPr algn="r" eaLnBrk="1" hangingPunct="1">
              <a:defRPr sz="1300" smtClean="0">
                <a:latin typeface="Arial" panose="020B0604020202020204" pitchFamily="34" charset="0"/>
              </a:defRPr>
            </a:lvl1pPr>
          </a:lstStyle>
          <a:p>
            <a:pPr>
              <a:defRPr/>
            </a:pPr>
            <a:endParaRPr lang="en-US" altLang="en-US" dirty="0"/>
          </a:p>
        </p:txBody>
      </p:sp>
      <p:sp>
        <p:nvSpPr>
          <p:cNvPr id="250884" name="Rectangle 4"/>
          <p:cNvSpPr>
            <a:spLocks noGrp="1" noChangeArrowheads="1"/>
          </p:cNvSpPr>
          <p:nvPr>
            <p:ph type="ftr" sz="quarter" idx="2"/>
          </p:nvPr>
        </p:nvSpPr>
        <p:spPr bwMode="auto">
          <a:xfrm>
            <a:off x="0" y="9119475"/>
            <a:ext cx="3169920" cy="4800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6648" tIns="48325" rIns="96648" bIns="48325" numCol="1" anchor="b" anchorCtr="0" compatLnSpc="1"/>
          <a:lstStyle>
            <a:lvl1pPr eaLnBrk="1" hangingPunct="1">
              <a:defRPr sz="1300" smtClean="0">
                <a:latin typeface="Arial" panose="020B0604020202020204" pitchFamily="34" charset="0"/>
              </a:defRPr>
            </a:lvl1pPr>
          </a:lstStyle>
          <a:p>
            <a:pPr>
              <a:defRPr/>
            </a:pPr>
            <a:endParaRPr lang="en-US" altLang="en-US" dirty="0"/>
          </a:p>
        </p:txBody>
      </p:sp>
      <p:sp>
        <p:nvSpPr>
          <p:cNvPr id="250885" name="Rectangle 5"/>
          <p:cNvSpPr>
            <a:spLocks noGrp="1" noChangeArrowheads="1"/>
          </p:cNvSpPr>
          <p:nvPr>
            <p:ph type="sldNum" sz="quarter" idx="3"/>
          </p:nvPr>
        </p:nvSpPr>
        <p:spPr bwMode="auto">
          <a:xfrm>
            <a:off x="4143587" y="9119475"/>
            <a:ext cx="3169920" cy="4800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6648" tIns="48325" rIns="96648" bIns="48325" numCol="1" anchor="b" anchorCtr="0" compatLnSpc="1"/>
          <a:lstStyle>
            <a:lvl1pPr algn="r" eaLnBrk="1" hangingPunct="1">
              <a:defRPr sz="1300" smtClean="0">
                <a:latin typeface="Arial" panose="020B0604020202020204" pitchFamily="34" charset="0"/>
              </a:defRPr>
            </a:lvl1pPr>
          </a:lstStyle>
          <a:p>
            <a:pPr>
              <a:defRPr/>
            </a:pPr>
            <a:fld id="{5FE86C83-24ED-4FCE-84B1-0C299E275FAC}" type="slidenum">
              <a:rPr lang="en-US" altLang="en-US"/>
              <a:t>‹#›</a:t>
            </a:fld>
            <a:endParaRPr lang="en-US" altLang="en-US" dirty="0"/>
          </a:p>
        </p:txBody>
      </p:sp>
    </p:spTree>
    <p:extLst>
      <p:ext uri="{BB962C8B-B14F-4D97-AF65-F5344CB8AC3E}">
        <p14:creationId xmlns:p14="http://schemas.microsoft.com/office/powerpoint/2010/main" val="39315075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731520" y="4560570"/>
            <a:ext cx="5852160" cy="43205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6648" tIns="48325" rIns="96648" bIns="48325" numCol="1" anchor="t" anchorCtr="0" compatLnSpc="1"/>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 name="Slide Image Placeholder 1">
            <a:extLst>
              <a:ext uri="{FF2B5EF4-FFF2-40B4-BE49-F238E27FC236}">
                <a16:creationId xmlns:a16="http://schemas.microsoft.com/office/drawing/2014/main" id="{95F88D0E-FD37-4A3B-9625-F3B7B443C29B}"/>
              </a:ext>
            </a:extLst>
          </p:cNvPr>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dirty="0"/>
          </a:p>
        </p:txBody>
      </p:sp>
    </p:spTree>
    <p:extLst>
      <p:ext uri="{BB962C8B-B14F-4D97-AF65-F5344CB8AC3E}">
        <p14:creationId xmlns:p14="http://schemas.microsoft.com/office/powerpoint/2010/main" val="170741063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Rot="1" noChangeAspect="1" noChangeArrowheads="1" noTextEdit="1"/>
          </p:cNvSpPr>
          <p:nvPr>
            <p:ph type="sldImg"/>
          </p:nvPr>
        </p:nvSpPr>
        <p:spPr>
          <a:xfrm>
            <a:off x="1257300" y="720725"/>
            <a:ext cx="4802188" cy="3600450"/>
          </a:xfrm>
          <a:prstGeom prst="rect">
            <a:avLst/>
          </a:prstGeom>
        </p:spPr>
      </p:sp>
      <p:sp>
        <p:nvSpPr>
          <p:cNvPr id="114692" name="Rectangle 3"/>
          <p:cNvSpPr>
            <a:spLocks noGrp="1" noChangeArrowheads="1"/>
          </p:cNvSpPr>
          <p:nvPr>
            <p:ph type="body" idx="1"/>
          </p:nvPr>
        </p:nvSpPr>
        <p:spPr>
          <a:xfrm>
            <a:off x="975360" y="4560570"/>
            <a:ext cx="5364480" cy="4320540"/>
          </a:xfrm>
          <a:noFill/>
        </p:spPr>
        <p:txBody>
          <a:bodyPr/>
          <a:lstStyle/>
          <a:p>
            <a:pPr eaLnBrk="1" hangingPunct="1"/>
            <a:endParaRPr lang="en-CA"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Rot="1" noChangeAspect="1" noChangeArrowheads="1" noTextEdit="1"/>
          </p:cNvSpPr>
          <p:nvPr>
            <p:ph type="sldImg"/>
          </p:nvPr>
        </p:nvSpPr>
        <p:spPr>
          <a:xfrm>
            <a:off x="1257300" y="720725"/>
            <a:ext cx="4802188" cy="3600450"/>
          </a:xfrm>
          <a:prstGeom prst="rect">
            <a:avLst/>
          </a:prstGeom>
        </p:spPr>
      </p:sp>
      <p:sp>
        <p:nvSpPr>
          <p:cNvPr id="125956" name="Rectangle 3"/>
          <p:cNvSpPr>
            <a:spLocks noGrp="1" noChangeArrowheads="1"/>
          </p:cNvSpPr>
          <p:nvPr>
            <p:ph type="body" idx="1"/>
          </p:nvPr>
        </p:nvSpPr>
        <p:spPr>
          <a:xfrm>
            <a:off x="975360" y="4560570"/>
            <a:ext cx="5364480" cy="4320540"/>
          </a:xfrm>
          <a:noFill/>
        </p:spPr>
        <p:txBody>
          <a:bodyPr/>
          <a:lstStyle/>
          <a:p>
            <a:pPr eaLnBrk="1" hangingPunct="1"/>
            <a:r>
              <a:rPr lang="en-US" altLang="en-US" dirty="0"/>
              <a:t>Now we will review each of the requirements of ISO/IEC 17025:2017…..</a:t>
            </a:r>
          </a:p>
          <a:p>
            <a:pPr eaLnBrk="1" hangingPunct="1"/>
            <a:endParaRPr lang="en-US" altLang="en-US" dirty="0"/>
          </a:p>
          <a:p>
            <a:pPr eaLnBrk="1" hangingPunct="1"/>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Rot="1" noChangeAspect="1" noChangeArrowheads="1" noTextEdit="1"/>
          </p:cNvSpPr>
          <p:nvPr>
            <p:ph type="sldImg"/>
          </p:nvPr>
        </p:nvSpPr>
        <p:spPr>
          <a:xfrm>
            <a:off x="1257300" y="720725"/>
            <a:ext cx="4802188" cy="3600450"/>
          </a:xfrm>
          <a:prstGeom prst="rect">
            <a:avLst/>
          </a:prstGeom>
        </p:spPr>
      </p:sp>
      <p:sp>
        <p:nvSpPr>
          <p:cNvPr id="126980" name="Rectangle 3"/>
          <p:cNvSpPr>
            <a:spLocks noGrp="1" noChangeArrowheads="1"/>
          </p:cNvSpPr>
          <p:nvPr>
            <p:ph type="body" idx="1"/>
          </p:nvPr>
        </p:nvSpPr>
        <p:spPr>
          <a:xfrm>
            <a:off x="975360" y="4560570"/>
            <a:ext cx="5364480" cy="4320540"/>
          </a:xfrm>
          <a:noFill/>
        </p:spPr>
        <p:txBody>
          <a:bodyPr/>
          <a:lstStyle/>
          <a:p>
            <a:pPr eaLnBrk="1" hangingPunct="1"/>
            <a:r>
              <a:rPr lang="en-US" altLang="en-US" dirty="0"/>
              <a:t>The requirements of ISO/IEC 17025:2017 are described in 5 clauses or sections.</a:t>
            </a:r>
          </a:p>
          <a:p>
            <a:pPr lvl="1" eaLnBrk="1" hangingPunct="1"/>
            <a:r>
              <a:rPr lang="en-US" altLang="en-US" dirty="0"/>
              <a:t>Clause 4 – General Requirements</a:t>
            </a:r>
          </a:p>
          <a:p>
            <a:pPr lvl="1" eaLnBrk="1" hangingPunct="1"/>
            <a:r>
              <a:rPr lang="en-US" altLang="en-US" dirty="0"/>
              <a:t>Clause 5 – Structural Requirements</a:t>
            </a:r>
          </a:p>
          <a:p>
            <a:pPr lvl="1" eaLnBrk="1" hangingPunct="1"/>
            <a:r>
              <a:rPr lang="en-US" altLang="en-US" dirty="0"/>
              <a:t>Clause 6 - Resource Requirements </a:t>
            </a:r>
          </a:p>
          <a:p>
            <a:pPr lvl="1" eaLnBrk="1" hangingPunct="1"/>
            <a:r>
              <a:rPr lang="en-US" altLang="en-US" dirty="0"/>
              <a:t>Clause 7 – Process Requirements</a:t>
            </a:r>
          </a:p>
          <a:p>
            <a:pPr lvl="1" eaLnBrk="1" hangingPunct="1"/>
            <a:r>
              <a:rPr lang="en-US" altLang="en-US" dirty="0"/>
              <a:t>Clause 8 – Management System Requirements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Rot="1" noChangeAspect="1" noChangeArrowheads="1" noTextEdit="1"/>
          </p:cNvSpPr>
          <p:nvPr>
            <p:ph type="sldImg"/>
          </p:nvPr>
        </p:nvSpPr>
        <p:spPr>
          <a:xfrm>
            <a:off x="1257300" y="720725"/>
            <a:ext cx="4802188" cy="3600450"/>
          </a:xfrm>
          <a:prstGeom prst="rect">
            <a:avLst/>
          </a:prstGeom>
        </p:spPr>
      </p:sp>
      <p:sp>
        <p:nvSpPr>
          <p:cNvPr id="128004" name="Rectangle 3"/>
          <p:cNvSpPr>
            <a:spLocks noGrp="1" noChangeArrowheads="1"/>
          </p:cNvSpPr>
          <p:nvPr>
            <p:ph type="body" idx="1"/>
          </p:nvPr>
        </p:nvSpPr>
        <p:spPr>
          <a:xfrm>
            <a:off x="975360" y="4560570"/>
            <a:ext cx="5364480" cy="4320540"/>
          </a:xfrm>
          <a:noFill/>
        </p:spPr>
        <p:txBody>
          <a:bodyPr/>
          <a:lstStyle/>
          <a:p>
            <a:pPr eaLnBrk="1" hangingPunct="1"/>
            <a:r>
              <a:rPr lang="en-US" altLang="en-US" b="0" dirty="0"/>
              <a:t>This clause introduces two sub-clauses relating to certain risks to the organization, 4.1 Impartiality and 4.2 Confidentiality.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Rot="1" noChangeAspect="1" noChangeArrowheads="1" noTextEdit="1"/>
          </p:cNvSpPr>
          <p:nvPr>
            <p:ph type="sldImg"/>
          </p:nvPr>
        </p:nvSpPr>
        <p:spPr>
          <a:xfrm>
            <a:off x="1257300" y="720725"/>
            <a:ext cx="4802188" cy="3600450"/>
          </a:xfrm>
          <a:prstGeom prst="rect">
            <a:avLst/>
          </a:prstGeom>
        </p:spPr>
      </p:sp>
      <p:sp>
        <p:nvSpPr>
          <p:cNvPr id="129028"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The laboratory must ensure that there are no commercial, financial or other pressures that would adversely influence or have the appearance of a conflict of interest by the people involved in the laboratory activities or within relationships with the client.</a:t>
            </a:r>
          </a:p>
          <a:p>
            <a:pPr marL="0" indent="0" fontAlgn="base">
              <a:buNone/>
            </a:pPr>
            <a:endParaRPr lang="en-US" dirty="0"/>
          </a:p>
          <a:p>
            <a:pPr marL="0" indent="0" fontAlgn="base">
              <a:buNone/>
            </a:pPr>
            <a:r>
              <a:rPr lang="en-US" dirty="0"/>
              <a:t>Regular management communications, discussions in the management review meeting and statements about impartiality in the quality manual or an employee’s handbook are a number of ways to show management commitment to impartiality. </a:t>
            </a:r>
          </a:p>
          <a:p>
            <a:pPr marL="0" indent="0" fontAlgn="base">
              <a:buNone/>
            </a:pPr>
            <a:endParaRPr lang="en-US" dirty="0"/>
          </a:p>
          <a:p>
            <a:pPr marL="0" indent="0" fontAlgn="base">
              <a:buNone/>
            </a:pPr>
            <a:r>
              <a:rPr lang="en-US" dirty="0"/>
              <a:t>The laboratory will need to identify risks to its impartiality and document how it has identified the risks and how it handles the elimination or minimization of the risks.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Rot="1" noChangeAspect="1" noChangeArrowheads="1" noTextEdit="1"/>
          </p:cNvSpPr>
          <p:nvPr>
            <p:ph type="sldImg"/>
          </p:nvPr>
        </p:nvSpPr>
        <p:spPr>
          <a:xfrm>
            <a:off x="1257300" y="720725"/>
            <a:ext cx="4802188" cy="3600450"/>
          </a:xfrm>
          <a:prstGeom prst="rect">
            <a:avLst/>
          </a:prstGeom>
        </p:spPr>
      </p:sp>
      <p:sp>
        <p:nvSpPr>
          <p:cNvPr id="134148"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The laboratory and its personnel are responsible for the information obtained or created during the performance of laboratory activities. All information is considered proprietary information and shall be regarded as confidential, except as required by law.</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Rot="1" noChangeAspect="1" noChangeArrowheads="1" noTextEdit="1"/>
          </p:cNvSpPr>
          <p:nvPr>
            <p:ph type="sldImg"/>
          </p:nvPr>
        </p:nvSpPr>
        <p:spPr>
          <a:xfrm>
            <a:off x="1257300" y="720725"/>
            <a:ext cx="4802188" cy="3600450"/>
          </a:xfrm>
          <a:prstGeom prst="rect">
            <a:avLst/>
          </a:prstGeom>
        </p:spPr>
      </p:sp>
      <p:sp>
        <p:nvSpPr>
          <p:cNvPr id="135172" name="Rectangle 3"/>
          <p:cNvSpPr>
            <a:spLocks noGrp="1" noChangeArrowheads="1"/>
          </p:cNvSpPr>
          <p:nvPr>
            <p:ph type="body" idx="1"/>
          </p:nvPr>
        </p:nvSpPr>
        <p:spPr>
          <a:xfrm>
            <a:off x="975360" y="4560570"/>
            <a:ext cx="5364480" cy="4320540"/>
          </a:xfrm>
          <a:noFill/>
        </p:spPr>
        <p:txBody>
          <a:bodyPr/>
          <a:lstStyle/>
          <a:p>
            <a:pPr marL="0" indent="0" fontAlgn="base">
              <a:buNone/>
            </a:pPr>
            <a:r>
              <a:rPr lang="en-CA" dirty="0"/>
              <a:t>The laboratory must </a:t>
            </a:r>
            <a:r>
              <a:rPr lang="en-US" dirty="0"/>
              <a:t>define the organization and management structure of the laboratory and specify the responsibility of the laboratory personnel. Typically, these were best addressed using Operational Charts and Job Descriptions.</a:t>
            </a:r>
          </a:p>
          <a:p>
            <a:pPr eaLnBrk="1" hangingPunct="1"/>
            <a:endParaRPr lang="en-US" altLang="en-US" b="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Rot="1" noChangeAspect="1" noChangeArrowheads="1" noTextEdit="1"/>
          </p:cNvSpPr>
          <p:nvPr>
            <p:ph type="sldImg"/>
          </p:nvPr>
        </p:nvSpPr>
        <p:spPr>
          <a:xfrm>
            <a:off x="1257300" y="720725"/>
            <a:ext cx="4802188" cy="3600450"/>
          </a:xfrm>
          <a:prstGeom prst="rect">
            <a:avLst/>
          </a:prstGeom>
        </p:spPr>
      </p:sp>
      <p:sp>
        <p:nvSpPr>
          <p:cNvPr id="135172"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The laboratory will need to have personnel available to manage and improve the management system and ensure that regular communication takes place regarding the effectiveness of the management system and the importance of meeting customers' and regulatory requirements.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Rot="1" noChangeAspect="1" noChangeArrowheads="1" noTextEdit="1"/>
          </p:cNvSpPr>
          <p:nvPr>
            <p:ph type="sldImg"/>
          </p:nvPr>
        </p:nvSpPr>
        <p:spPr>
          <a:xfrm>
            <a:off x="1257300" y="720725"/>
            <a:ext cx="4802188" cy="3600450"/>
          </a:xfrm>
          <a:prstGeom prst="rect">
            <a:avLst/>
          </a:prstGeom>
        </p:spPr>
      </p:sp>
      <p:sp>
        <p:nvSpPr>
          <p:cNvPr id="135172"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The laboratory must document its procedures to produce consistency of its laboratory activities and ensure that the results are valid. Typically, a Quality Manual, Standard Operating Procedures (SOP’s) and Work Instructions have been used to document the laboratory’s processes, however the standard does not specifically state the format of the required documentation.</a:t>
            </a:r>
          </a:p>
          <a:p>
            <a:pPr eaLnBrk="1" hangingPunct="1"/>
            <a:endParaRPr lang="en-US" altLang="en-US" b="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Rot="1" noChangeAspect="1" noChangeArrowheads="1" noTextEdit="1"/>
          </p:cNvSpPr>
          <p:nvPr>
            <p:ph type="sldImg"/>
          </p:nvPr>
        </p:nvSpPr>
        <p:spPr>
          <a:xfrm>
            <a:off x="1257300" y="720725"/>
            <a:ext cx="4802188" cy="3600450"/>
          </a:xfrm>
          <a:prstGeom prst="rect">
            <a:avLst/>
          </a:prstGeom>
        </p:spPr>
      </p:sp>
      <p:sp>
        <p:nvSpPr>
          <p:cNvPr id="143364" name="Rectangle 3"/>
          <p:cNvSpPr>
            <a:spLocks noGrp="1" noChangeArrowheads="1"/>
          </p:cNvSpPr>
          <p:nvPr>
            <p:ph type="body" idx="1"/>
          </p:nvPr>
        </p:nvSpPr>
        <p:spPr>
          <a:xfrm>
            <a:off x="975360" y="4560570"/>
            <a:ext cx="5364480" cy="4320540"/>
          </a:xfrm>
          <a:noFill/>
        </p:spPr>
        <p:txBody>
          <a:bodyPr/>
          <a:lstStyle/>
          <a:p>
            <a:pPr eaLnBrk="1" hangingPunct="1"/>
            <a:r>
              <a:rPr lang="en-US" altLang="en-US" b="0" dirty="0"/>
              <a:t>This clause has requirements on the resources required for the laboratory, including personnel, facilities, equipment with traceability and any external products or services required.</a:t>
            </a:r>
            <a:endParaRPr lang="en-CA" altLang="en-US" b="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Rot="1" noChangeAspect="1" noChangeArrowheads="1" noTextEdit="1"/>
          </p:cNvSpPr>
          <p:nvPr>
            <p:ph type="sldImg"/>
          </p:nvPr>
        </p:nvSpPr>
        <p:spPr>
          <a:xfrm>
            <a:off x="1257300" y="720725"/>
            <a:ext cx="4802188" cy="3600450"/>
          </a:xfrm>
          <a:prstGeom prst="rect">
            <a:avLst/>
          </a:prstGeom>
        </p:spPr>
      </p:sp>
      <p:sp>
        <p:nvSpPr>
          <p:cNvPr id="144388" name="Rectangle 3"/>
          <p:cNvSpPr>
            <a:spLocks noGrp="1" noChangeArrowheads="1"/>
          </p:cNvSpPr>
          <p:nvPr>
            <p:ph type="body" idx="1"/>
          </p:nvPr>
        </p:nvSpPr>
        <p:spPr>
          <a:xfrm>
            <a:off x="975360" y="4560570"/>
            <a:ext cx="5364480" cy="4320540"/>
          </a:xfrm>
          <a:noFill/>
        </p:spPr>
        <p:txBody>
          <a:bodyPr/>
          <a:lstStyle/>
          <a:p>
            <a:pPr marL="0" indent="0">
              <a:buNone/>
            </a:pPr>
            <a:r>
              <a:rPr lang="en-US" altLang="en-US" sz="1200" dirty="0"/>
              <a:t>The laboratory shall have the proper staffing of personnel, facilities, necessary equipment that affect the validity of results and the support services needed for the laboratory activities.</a:t>
            </a:r>
            <a:endParaRPr lang="en-CA"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Rot="1" noChangeAspect="1" noChangeArrowheads="1" noTextEdit="1"/>
          </p:cNvSpPr>
          <p:nvPr>
            <p:ph type="sldImg"/>
          </p:nvPr>
        </p:nvSpPr>
        <p:spPr>
          <a:xfrm>
            <a:off x="1257300" y="720725"/>
            <a:ext cx="4802188" cy="3600450"/>
          </a:xfrm>
          <a:prstGeom prst="rect">
            <a:avLst/>
          </a:prstGeom>
        </p:spPr>
      </p:sp>
      <p:sp>
        <p:nvSpPr>
          <p:cNvPr id="115716" name="Rectangle 3"/>
          <p:cNvSpPr>
            <a:spLocks noGrp="1" noChangeArrowheads="1"/>
          </p:cNvSpPr>
          <p:nvPr>
            <p:ph type="body" idx="1"/>
          </p:nvPr>
        </p:nvSpPr>
        <p:spPr>
          <a:xfrm>
            <a:off x="975360" y="4560570"/>
            <a:ext cx="5364480" cy="4320540"/>
          </a:xfrm>
          <a:noFill/>
        </p:spPr>
        <p:txBody>
          <a:bodyPr/>
          <a:lstStyle/>
          <a:p>
            <a:pPr eaLnBrk="1" hangingPunct="1"/>
            <a:r>
              <a:rPr lang="en-US" altLang="en-US" dirty="0"/>
              <a:t>ISO/IEC 17025:2017 is the latest standard of the requirements for the competence of testing and calibration laboratories</a:t>
            </a:r>
          </a:p>
          <a:p>
            <a:pPr eaLnBrk="1" hangingPunct="1"/>
            <a:endParaRPr lang="en-US" altLang="en-US" dirty="0"/>
          </a:p>
          <a:p>
            <a:pPr eaLnBrk="1" hangingPunct="1"/>
            <a:r>
              <a:rPr lang="en-US" altLang="en-US" dirty="0"/>
              <a:t>ISO/IEC 17025 was initially published in 1999. A revision was added in 2005 and the standard was recently updated in November 2017.</a:t>
            </a:r>
          </a:p>
          <a:p>
            <a:pPr eaLnBrk="1" hangingPunct="1"/>
            <a:endParaRPr lang="en-CA" altLang="en-US" dirty="0"/>
          </a:p>
          <a:p>
            <a:pPr eaLnBrk="1" hangingPunct="1"/>
            <a:r>
              <a:rPr lang="en-US" altLang="en-US" dirty="0"/>
              <a:t> </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CA"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2"/>
          <p:cNvSpPr>
            <a:spLocks noGrp="1" noRot="1" noChangeAspect="1" noChangeArrowheads="1" noTextEdit="1"/>
          </p:cNvSpPr>
          <p:nvPr>
            <p:ph type="sldImg"/>
          </p:nvPr>
        </p:nvSpPr>
        <p:spPr>
          <a:xfrm>
            <a:off x="1257300" y="720725"/>
            <a:ext cx="4802188" cy="3600450"/>
          </a:xfrm>
          <a:prstGeom prst="rect">
            <a:avLst/>
          </a:prstGeom>
        </p:spPr>
      </p:sp>
      <p:sp>
        <p:nvSpPr>
          <p:cNvPr id="145412"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All personnel of the laboratory, both internal (employees) or external (contractors), shall be competent and work within the structure of the laboratory's management system.</a:t>
            </a:r>
          </a:p>
          <a:p>
            <a:pPr marL="0" indent="0" fontAlgn="base">
              <a:buNone/>
            </a:pPr>
            <a:endParaRPr lang="en-US" dirty="0"/>
          </a:p>
          <a:p>
            <a:pPr marL="0" indent="0" fontAlgn="base">
              <a:buNone/>
            </a:pPr>
            <a:r>
              <a:rPr lang="en-CA" dirty="0"/>
              <a:t>Proper documentation, such as job descriptions, will be required for each job function of the laboratory that details the competence, training, supervision, and authorization of laboratory personnel.</a:t>
            </a:r>
            <a:r>
              <a:rPr lang="en-US" altLang="en-US" dirty="0"/>
              <a:t> </a:t>
            </a:r>
          </a:p>
          <a:p>
            <a:pPr marL="0" indent="0" fontAlgn="base">
              <a:buNone/>
            </a:pPr>
            <a:endParaRPr lang="en-US" altLang="en-US" dirty="0"/>
          </a:p>
          <a:p>
            <a:pPr marL="0" indent="0" fontAlgn="base">
              <a:buNone/>
            </a:pPr>
            <a:r>
              <a:rPr lang="en-US" altLang="en-US" dirty="0"/>
              <a:t>Laboratory management shall communicate the duties, responsibilities and authorities to laboratory personnel through regular meetings or personnel performance reviews.</a:t>
            </a:r>
            <a:endParaRPr lang="en-CA"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Rot="1" noChangeAspect="1" noChangeArrowheads="1" noTextEdit="1"/>
          </p:cNvSpPr>
          <p:nvPr>
            <p:ph type="sldImg"/>
          </p:nvPr>
        </p:nvSpPr>
        <p:spPr>
          <a:xfrm>
            <a:off x="1257300" y="720725"/>
            <a:ext cx="4802188" cy="3600450"/>
          </a:xfrm>
          <a:prstGeom prst="rect">
            <a:avLst/>
          </a:prstGeom>
        </p:spPr>
      </p:sp>
      <p:sp>
        <p:nvSpPr>
          <p:cNvPr id="146436" name="Rectangle 3"/>
          <p:cNvSpPr>
            <a:spLocks noGrp="1" noChangeArrowheads="1"/>
          </p:cNvSpPr>
          <p:nvPr>
            <p:ph type="body" idx="1"/>
          </p:nvPr>
        </p:nvSpPr>
        <p:spPr>
          <a:xfrm>
            <a:off x="975360" y="4560570"/>
            <a:ext cx="5364480" cy="4320540"/>
          </a:xfrm>
          <a:noFill/>
        </p:spPr>
        <p:txBody>
          <a:bodyPr/>
          <a:lstStyle/>
          <a:p>
            <a:pPr marL="0" indent="0">
              <a:buNone/>
            </a:pPr>
            <a:r>
              <a:rPr lang="en-US" dirty="0"/>
              <a:t>The requirements for the facilities and environmental conditions of the laboratory will need to be documented, controlled, monitored and recorded and any items that adversely affect the validity of results, such as dust, humidity, electrical supply, temperature, and vibration should be minimized or controlled.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Rot="1" noChangeAspect="1" noChangeArrowheads="1" noTextEdit="1"/>
          </p:cNvSpPr>
          <p:nvPr>
            <p:ph type="sldImg"/>
          </p:nvPr>
        </p:nvSpPr>
        <p:spPr>
          <a:xfrm>
            <a:off x="1257300" y="720725"/>
            <a:ext cx="4802188" cy="3600450"/>
          </a:xfrm>
          <a:prstGeom prst="rect">
            <a:avLst/>
          </a:prstGeom>
        </p:spPr>
      </p:sp>
      <p:sp>
        <p:nvSpPr>
          <p:cNvPr id="146436"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The use of areas affecting laboratory activities must be defined and controlled. There must be separation between areas with incompatible laboratory activities to prevent contamination or interference of the activities.</a:t>
            </a:r>
          </a:p>
          <a:p>
            <a:pPr marL="0" indent="0" fontAlgn="base">
              <a:buNone/>
            </a:pPr>
            <a:endParaRPr lang="en-US" dirty="0"/>
          </a:p>
          <a:p>
            <a:pPr marL="0" indent="0" fontAlgn="base">
              <a:buNone/>
            </a:pPr>
            <a:r>
              <a:rPr lang="en-US" dirty="0"/>
              <a:t>When the laboratory performs laboratory activities at other sites or facilities, such as a customer site, it shall ensure that the environmental conditions of this document are met. For instance, the temperature and humidity of the customer site will need to be recorded when performing calibrations or testing there.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Rot="1" noChangeAspect="1" noChangeArrowheads="1" noTextEdit="1"/>
          </p:cNvSpPr>
          <p:nvPr>
            <p:ph type="sldImg"/>
          </p:nvPr>
        </p:nvSpPr>
        <p:spPr>
          <a:xfrm>
            <a:off x="1257300" y="720725"/>
            <a:ext cx="4802188" cy="3600450"/>
          </a:xfrm>
          <a:prstGeom prst="rect">
            <a:avLst/>
          </a:prstGeom>
        </p:spPr>
      </p:sp>
      <p:sp>
        <p:nvSpPr>
          <p:cNvPr id="146436"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The laboratory shall have access to the proper equipment required for the performance of laboratory activities. </a:t>
            </a:r>
          </a:p>
          <a:p>
            <a:pPr marL="0" indent="0" fontAlgn="base">
              <a:buNone/>
            </a:pPr>
            <a:endParaRPr lang="en-US" dirty="0"/>
          </a:p>
          <a:p>
            <a:pPr marL="0" indent="0" fontAlgn="base">
              <a:buNone/>
            </a:pPr>
            <a:r>
              <a:rPr lang="en-US" dirty="0"/>
              <a:t>A calibration program will need to be established and records shall be retained for all equipment which can influence laboratory activities. The handling, transport, storage, use and maintenance of equipment will need to be documented.</a:t>
            </a:r>
          </a:p>
          <a:p>
            <a:pPr marL="0" indent="0" fontAlgn="base">
              <a:buNone/>
            </a:pPr>
            <a:endParaRPr lang="en-US" dirty="0"/>
          </a:p>
          <a:p>
            <a:pPr marL="0" indent="0" fontAlgn="base">
              <a:buNone/>
            </a:pPr>
            <a:r>
              <a:rPr lang="en-US" dirty="0"/>
              <a:t>All equipment will need to be identified to allow the user of the equipment to readily identify the status of calibration.  Equipment being used that is not calibrated should be identified as such. Equipment that is suspect shall be taken out of service and isolated. </a:t>
            </a:r>
          </a:p>
          <a:p>
            <a:pPr marL="0" indent="0" fontAlgn="base">
              <a:buNone/>
            </a:pPr>
            <a:endParaRPr lang="en-US" dirty="0"/>
          </a:p>
          <a:p>
            <a:pPr marL="0" indent="0" fontAlgn="base">
              <a:buNone/>
            </a:pPr>
            <a:r>
              <a:rPr lang="en-US" dirty="0"/>
              <a:t>Void labels or other means to identify tampering will need to be placed on equipment to safeguard from unauthorized adjustments that would invalidate the calibration status of the equipment.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Rot="1" noChangeAspect="1" noChangeArrowheads="1" noTextEdit="1"/>
          </p:cNvSpPr>
          <p:nvPr>
            <p:ph type="sldImg"/>
          </p:nvPr>
        </p:nvSpPr>
        <p:spPr>
          <a:xfrm>
            <a:off x="1257300" y="720725"/>
            <a:ext cx="4802188" cy="3600450"/>
          </a:xfrm>
          <a:prstGeom prst="rect">
            <a:avLst/>
          </a:prstGeom>
        </p:spPr>
      </p:sp>
      <p:sp>
        <p:nvSpPr>
          <p:cNvPr id="146436"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The laboratory shall establish and maintain metrological traceability of its measurement results and that the measurement results are traceable to the International System of Units (SI). </a:t>
            </a:r>
          </a:p>
          <a:p>
            <a:pPr marL="0" indent="0" fontAlgn="base">
              <a:buNone/>
            </a:pPr>
            <a:endParaRPr lang="en-US" dirty="0"/>
          </a:p>
          <a:p>
            <a:pPr marL="0" indent="0" fontAlgn="base">
              <a:buNone/>
            </a:pPr>
            <a:r>
              <a:rPr lang="en-US" dirty="0"/>
              <a:t>In the US, most laboratories report traceability back to NIST (National Institute of Standards and Technology). All calibrations must show traceability through a documented unbroken chain of calibrations, each contributing to the measurement uncertainty for the equipment.</a:t>
            </a:r>
          </a:p>
          <a:p>
            <a:pPr marL="0" indent="0" fontAlgn="base">
              <a:buNone/>
            </a:pPr>
            <a:endParaRPr lang="en-US" dirty="0"/>
          </a:p>
          <a:p>
            <a:pPr marL="0" indent="0" fontAlgn="base">
              <a:buNone/>
            </a:pPr>
            <a:r>
              <a:rPr lang="en-US" dirty="0"/>
              <a:t>When metrological traceability to the SI units is not technically possible, the laboratory shall demonstrate metrological traceability to an appropriate reference.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Rot="1" noChangeAspect="1" noChangeArrowheads="1" noTextEdit="1"/>
          </p:cNvSpPr>
          <p:nvPr>
            <p:ph type="sldImg"/>
          </p:nvPr>
        </p:nvSpPr>
        <p:spPr>
          <a:xfrm>
            <a:off x="1257300" y="720725"/>
            <a:ext cx="4802188" cy="3600450"/>
          </a:xfrm>
          <a:prstGeom prst="rect">
            <a:avLst/>
          </a:prstGeom>
        </p:spPr>
      </p:sp>
      <p:sp>
        <p:nvSpPr>
          <p:cNvPr id="146436"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The laboratory shall ensure that only suitable externally provided products and services that are used to support the laboratory activities are used.</a:t>
            </a:r>
          </a:p>
          <a:p>
            <a:pPr marL="0" indent="0" fontAlgn="base">
              <a:buNone/>
            </a:pPr>
            <a:endParaRPr lang="en-US" dirty="0"/>
          </a:p>
          <a:p>
            <a:pPr marL="0" indent="0" fontAlgn="base">
              <a:buNone/>
            </a:pPr>
            <a:r>
              <a:rPr lang="en-US" dirty="0"/>
              <a:t>There should be a documented process for approval and review of the products and services before and after receipt to ensure the correct items were ordered and received. The process should include defining the criteria for evaluation, selection and monitoring of the external providers. </a:t>
            </a:r>
          </a:p>
          <a:p>
            <a:pPr marL="0" indent="0" fontAlgn="base">
              <a:buNone/>
            </a:pPr>
            <a:endParaRPr lang="en-US" dirty="0"/>
          </a:p>
          <a:p>
            <a:pPr marL="0" indent="0" fontAlgn="base">
              <a:buNone/>
            </a:pPr>
            <a:r>
              <a:rPr lang="en-US" dirty="0"/>
              <a:t>Communication of specific requirements to external providers for the products and services to be provided is typically communicated in the initial purchase order or service agreement.</a:t>
            </a:r>
          </a:p>
          <a:p>
            <a:pPr eaLnBrk="1" hangingPunct="1"/>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Grp="1" noRot="1" noChangeAspect="1" noChangeArrowheads="1" noTextEdit="1"/>
          </p:cNvSpPr>
          <p:nvPr>
            <p:ph type="sldImg"/>
          </p:nvPr>
        </p:nvSpPr>
        <p:spPr>
          <a:xfrm>
            <a:off x="1257300" y="720725"/>
            <a:ext cx="4802188" cy="3600450"/>
          </a:xfrm>
          <a:prstGeom prst="rect">
            <a:avLst/>
          </a:prstGeom>
        </p:spPr>
      </p:sp>
      <p:sp>
        <p:nvSpPr>
          <p:cNvPr id="147460" name="Rectangle 3"/>
          <p:cNvSpPr>
            <a:spLocks noGrp="1" noChangeArrowheads="1"/>
          </p:cNvSpPr>
          <p:nvPr>
            <p:ph type="body" idx="1"/>
          </p:nvPr>
        </p:nvSpPr>
        <p:spPr>
          <a:xfrm>
            <a:off x="975360" y="4560570"/>
            <a:ext cx="5364480" cy="4320540"/>
          </a:xfrm>
          <a:noFill/>
        </p:spPr>
        <p:txBody>
          <a:bodyPr/>
          <a:lstStyle/>
          <a:p>
            <a:pPr eaLnBrk="1" hangingPunct="1"/>
            <a:r>
              <a:rPr lang="en-US" altLang="en-US" b="0" dirty="0"/>
              <a:t>This clause has requirements on the specific processes required for the laboratory, including contract review, method validation, handling of items, measurement uncertainty, reports, complaints, nonconforming work and the control of data and technical records.</a:t>
            </a:r>
          </a:p>
          <a:p>
            <a:pPr eaLnBrk="1" hangingPunct="1"/>
            <a:endParaRPr lang="en-CA" altLang="en-US" b="1"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Rot="1" noChangeAspect="1" noChangeArrowheads="1" noTextEdit="1"/>
          </p:cNvSpPr>
          <p:nvPr>
            <p:ph type="sldImg"/>
          </p:nvPr>
        </p:nvSpPr>
        <p:spPr>
          <a:xfrm>
            <a:off x="1257300" y="720725"/>
            <a:ext cx="4802188" cy="3600450"/>
          </a:xfrm>
          <a:prstGeom prst="rect">
            <a:avLst/>
          </a:prstGeom>
        </p:spPr>
      </p:sp>
      <p:sp>
        <p:nvSpPr>
          <p:cNvPr id="148484" name="Rectangle 3"/>
          <p:cNvSpPr>
            <a:spLocks noGrp="1" noChangeArrowheads="1"/>
          </p:cNvSpPr>
          <p:nvPr>
            <p:ph type="body" idx="1"/>
          </p:nvPr>
        </p:nvSpPr>
        <p:spPr>
          <a:xfrm>
            <a:off x="975360" y="4560570"/>
            <a:ext cx="5364480" cy="4320540"/>
          </a:xfrm>
          <a:noFill/>
        </p:spPr>
        <p:txBody>
          <a:bodyPr/>
          <a:lstStyle/>
          <a:p>
            <a:pPr marL="0" indent="0">
              <a:buFontTx/>
              <a:buNone/>
            </a:pPr>
            <a:r>
              <a:rPr lang="en-US" altLang="en-US" sz="1200" dirty="0"/>
              <a:t>The laboratory shall have a procedure for the review of requests, tenders and contracts. The procedure shall ensure that:</a:t>
            </a:r>
          </a:p>
          <a:p>
            <a:pPr marL="0" indent="0">
              <a:buFontTx/>
              <a:buNone/>
            </a:pPr>
            <a:endParaRPr lang="en-US" altLang="en-US" sz="1200" dirty="0"/>
          </a:p>
          <a:p>
            <a:pPr marL="171450" indent="-171450">
              <a:buFont typeface="Arial" panose="020B0604020202020204" pitchFamily="34" charset="0"/>
              <a:buChar char="•"/>
            </a:pPr>
            <a:r>
              <a:rPr lang="en-US" altLang="en-US" sz="1200" dirty="0"/>
              <a:t>The requirements are adequately defined and documented</a:t>
            </a:r>
          </a:p>
          <a:p>
            <a:pPr marL="171450" indent="-171450">
              <a:buFont typeface="Arial" panose="020B0604020202020204" pitchFamily="34" charset="0"/>
              <a:buChar char="•"/>
            </a:pPr>
            <a:r>
              <a:rPr lang="en-US" altLang="en-US" sz="1200" dirty="0"/>
              <a:t>The methods are capable of meeting the customers' requirements</a:t>
            </a:r>
          </a:p>
          <a:p>
            <a:pPr marL="171450" indent="-171450">
              <a:buFont typeface="Arial" panose="020B0604020202020204" pitchFamily="34" charset="0"/>
              <a:buChar char="•"/>
            </a:pPr>
            <a:r>
              <a:rPr lang="en-US" altLang="en-US" sz="1200" dirty="0"/>
              <a:t>The laboratory has the capability to meet the requirements</a:t>
            </a:r>
          </a:p>
          <a:p>
            <a:pPr marL="171450" indent="-171450">
              <a:buFont typeface="Arial" panose="020B0604020202020204" pitchFamily="34" charset="0"/>
              <a:buChar char="•"/>
            </a:pPr>
            <a:r>
              <a:rPr lang="en-US" altLang="en-US" sz="1200" dirty="0"/>
              <a:t>Any deviations from the contract are communicated to the customer</a:t>
            </a:r>
          </a:p>
          <a:p>
            <a:pPr marL="171450" indent="-171450">
              <a:buFont typeface="Arial" panose="020B0604020202020204" pitchFamily="34" charset="0"/>
              <a:buChar char="•"/>
            </a:pPr>
            <a:r>
              <a:rPr lang="en-US" altLang="en-US" sz="1200" dirty="0"/>
              <a:t>Records are kept of all customer correspondence</a:t>
            </a:r>
          </a:p>
          <a:p>
            <a:pPr marL="0" indent="0">
              <a:buFontTx/>
              <a:buNone/>
            </a:pPr>
            <a:endParaRPr lang="en-US" altLang="en-US" dirty="0"/>
          </a:p>
          <a:p>
            <a:pPr marL="0" lvl="1" eaLnBrk="1" hangingPunct="1"/>
            <a:endParaRPr lang="en-CA"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2"/>
          <p:cNvSpPr>
            <a:spLocks noGrp="1" noRot="1" noChangeAspect="1" noChangeArrowheads="1" noTextEdit="1"/>
          </p:cNvSpPr>
          <p:nvPr>
            <p:ph type="sldImg"/>
          </p:nvPr>
        </p:nvSpPr>
        <p:spPr>
          <a:xfrm>
            <a:off x="1257300" y="720725"/>
            <a:ext cx="4802188" cy="3600450"/>
          </a:xfrm>
          <a:prstGeom prst="rect">
            <a:avLst/>
          </a:prstGeom>
        </p:spPr>
      </p:sp>
      <p:sp>
        <p:nvSpPr>
          <p:cNvPr id="150532" name="Rectangle 3"/>
          <p:cNvSpPr>
            <a:spLocks noGrp="1" noChangeArrowheads="1"/>
          </p:cNvSpPr>
          <p:nvPr>
            <p:ph type="body" idx="1"/>
          </p:nvPr>
        </p:nvSpPr>
        <p:spPr>
          <a:xfrm>
            <a:off x="975360" y="4560570"/>
            <a:ext cx="5364480" cy="4320540"/>
          </a:xfrm>
          <a:noFill/>
        </p:spPr>
        <p:txBody>
          <a:bodyPr/>
          <a:lstStyle/>
          <a:p>
            <a:pPr marL="0" indent="0">
              <a:buFontTx/>
              <a:buNone/>
            </a:pPr>
            <a:r>
              <a:rPr lang="en-US" altLang="en-US" sz="1200" dirty="0"/>
              <a:t>7.2.1	 Selection and verification of methods</a:t>
            </a:r>
          </a:p>
          <a:p>
            <a:pPr marL="0" indent="0">
              <a:buFontTx/>
              <a:buNone/>
            </a:pPr>
            <a:endParaRPr lang="en-US" altLang="en-US" sz="1200" dirty="0"/>
          </a:p>
          <a:p>
            <a:pPr marL="0" indent="0" eaLnBrk="0" fontAlgn="base" hangingPunct="0">
              <a:buNone/>
            </a:pPr>
            <a:r>
              <a:rPr lang="en-US" dirty="0"/>
              <a:t>The laboratory shall use appropriate methods and procedures and shall ensure that it uses the latest valid version of a method unless it is not appropriate to do so. The laboratory shall verify that it can properly achieve the required performance the methods before introducing them. Records of the verification shall be retained. Any deviations from the methods must be documented, technically justified, authorized, and accepted by the customer.</a:t>
            </a:r>
          </a:p>
          <a:p>
            <a:pPr marL="0" indent="0" eaLnBrk="0" fontAlgn="base" hangingPunct="0">
              <a:buNone/>
            </a:pPr>
            <a:endParaRPr lang="en-US" dirty="0"/>
          </a:p>
          <a:p>
            <a:pPr marL="0" indent="0" eaLnBrk="0" fontAlgn="base" hangingPunct="0">
              <a:buNone/>
            </a:pPr>
            <a:r>
              <a:rPr lang="en-US" dirty="0"/>
              <a:t>Recommended methods used can be:</a:t>
            </a:r>
          </a:p>
          <a:p>
            <a:pPr marL="171450" indent="-171450" eaLnBrk="0" fontAlgn="base" hangingPunct="0">
              <a:buFont typeface="Arial" panose="020B0604020202020204" pitchFamily="34" charset="0"/>
              <a:buChar char="•"/>
            </a:pPr>
            <a:r>
              <a:rPr lang="en-US" dirty="0"/>
              <a:t>Published in national or international standards</a:t>
            </a:r>
          </a:p>
          <a:p>
            <a:pPr marL="171450" indent="-171450" eaLnBrk="0" fontAlgn="base" hangingPunct="0">
              <a:buFont typeface="Arial" panose="020B0604020202020204" pitchFamily="34" charset="0"/>
              <a:buChar char="•"/>
            </a:pPr>
            <a:r>
              <a:rPr lang="en-US" dirty="0"/>
              <a:t>From technical organizations</a:t>
            </a:r>
          </a:p>
          <a:p>
            <a:pPr marL="171450" indent="-171450" eaLnBrk="0" fontAlgn="base" hangingPunct="0">
              <a:buFont typeface="Arial" panose="020B0604020202020204" pitchFamily="34" charset="0"/>
              <a:buChar char="•"/>
            </a:pPr>
            <a:r>
              <a:rPr lang="en-US" dirty="0"/>
              <a:t>Written in relevant scientific texts or journals</a:t>
            </a:r>
          </a:p>
          <a:p>
            <a:pPr marL="171450" indent="-171450" eaLnBrk="0" fontAlgn="base" hangingPunct="0">
              <a:buFont typeface="Arial" panose="020B0604020202020204" pitchFamily="34" charset="0"/>
              <a:buChar char="•"/>
            </a:pPr>
            <a:r>
              <a:rPr lang="en-US" dirty="0"/>
              <a:t>Manuals form the manufacturer of the equipment</a:t>
            </a:r>
          </a:p>
          <a:p>
            <a:pPr marL="171450" indent="-171450" eaLnBrk="0" fontAlgn="base" hangingPunct="0">
              <a:buFont typeface="Arial" panose="020B0604020202020204" pitchFamily="34" charset="0"/>
              <a:buChar char="•"/>
            </a:pPr>
            <a:r>
              <a:rPr lang="en-US" dirty="0"/>
              <a:t>Laboratory-developed methods</a:t>
            </a:r>
          </a:p>
          <a:p>
            <a:pPr marL="0" indent="0">
              <a:buFontTx/>
              <a:buNone/>
            </a:pPr>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2"/>
          <p:cNvSpPr>
            <a:spLocks noGrp="1" noRot="1" noChangeAspect="1" noChangeArrowheads="1" noTextEdit="1"/>
          </p:cNvSpPr>
          <p:nvPr>
            <p:ph type="sldImg"/>
          </p:nvPr>
        </p:nvSpPr>
        <p:spPr>
          <a:xfrm>
            <a:off x="1257300" y="720725"/>
            <a:ext cx="4802188" cy="3600450"/>
          </a:xfrm>
          <a:prstGeom prst="rect">
            <a:avLst/>
          </a:prstGeom>
        </p:spPr>
      </p:sp>
      <p:sp>
        <p:nvSpPr>
          <p:cNvPr id="150532" name="Rectangle 3"/>
          <p:cNvSpPr>
            <a:spLocks noGrp="1" noChangeArrowheads="1"/>
          </p:cNvSpPr>
          <p:nvPr>
            <p:ph type="body" idx="1"/>
          </p:nvPr>
        </p:nvSpPr>
        <p:spPr>
          <a:xfrm>
            <a:off x="975360" y="4560570"/>
            <a:ext cx="5364480" cy="4320540"/>
          </a:xfrm>
          <a:noFill/>
        </p:spPr>
        <p:txBody>
          <a:bodyPr/>
          <a:lstStyle/>
          <a:p>
            <a:pPr marL="0" indent="0">
              <a:buFontTx/>
              <a:buNone/>
            </a:pPr>
            <a:r>
              <a:rPr lang="en-US" altLang="en-US" sz="1200" dirty="0"/>
              <a:t>7.2.2 Validation of methods</a:t>
            </a:r>
          </a:p>
          <a:p>
            <a:pPr marL="0" indent="0">
              <a:buFontTx/>
              <a:buNone/>
            </a:pPr>
            <a:endParaRPr lang="en-US" altLang="en-US" sz="1200" dirty="0"/>
          </a:p>
          <a:p>
            <a:pPr marL="0" indent="0">
              <a:buFontTx/>
              <a:buNone/>
            </a:pPr>
            <a:r>
              <a:rPr lang="en-US" altLang="en-US" sz="1200" dirty="0"/>
              <a:t>The laboratory shall validate non-standard methods, laboratory-developed methods and standard methods used outside their intended scope. </a:t>
            </a:r>
            <a:r>
              <a:rPr lang="en-US" altLang="en-US" sz="1200" dirty="0">
                <a:sym typeface="+mn-ea"/>
              </a:rPr>
              <a:t>The techniques used for method validation can be any of the following:</a:t>
            </a:r>
            <a:endParaRPr lang="en-US" altLang="en-US" sz="1200" dirty="0"/>
          </a:p>
          <a:p>
            <a:pPr marL="171450" indent="-171450">
              <a:buFont typeface="Arial" panose="020B0604020202020204" pitchFamily="34" charset="0"/>
              <a:buChar char="•"/>
            </a:pPr>
            <a:r>
              <a:rPr lang="en-US" altLang="en-US" sz="1200" dirty="0">
                <a:sym typeface="+mn-ea"/>
              </a:rPr>
              <a:t>calibration using reference standards or reference materials</a:t>
            </a:r>
            <a:endParaRPr lang="en-US" altLang="en-US" sz="1200" dirty="0"/>
          </a:p>
          <a:p>
            <a:pPr marL="171450" indent="-171450">
              <a:buFont typeface="Arial" panose="020B0604020202020204" pitchFamily="34" charset="0"/>
              <a:buChar char="•"/>
            </a:pPr>
            <a:r>
              <a:rPr lang="en-US" altLang="en-US" sz="1200" dirty="0">
                <a:sym typeface="+mn-ea"/>
              </a:rPr>
              <a:t>systematic assessment of the factors influencing the result</a:t>
            </a:r>
            <a:endParaRPr lang="en-US" altLang="en-US" sz="1200" dirty="0"/>
          </a:p>
          <a:p>
            <a:pPr marL="171450" indent="-171450">
              <a:buFont typeface="Arial" panose="020B0604020202020204" pitchFamily="34" charset="0"/>
              <a:buChar char="•"/>
            </a:pPr>
            <a:r>
              <a:rPr lang="en-US" altLang="en-US" sz="1200" dirty="0"/>
              <a:t>testing method robustness through variation of controlled parameters</a:t>
            </a:r>
          </a:p>
          <a:p>
            <a:pPr marL="171450" indent="-171450">
              <a:buFont typeface="Arial" panose="020B0604020202020204" pitchFamily="34" charset="0"/>
              <a:buChar char="•"/>
            </a:pPr>
            <a:r>
              <a:rPr lang="en-US" altLang="en-US" sz="1200" dirty="0"/>
              <a:t>comparison of results achieved with other validated methods</a:t>
            </a:r>
          </a:p>
          <a:p>
            <a:pPr marL="171450" indent="-171450">
              <a:buFont typeface="Arial" panose="020B0604020202020204" pitchFamily="34" charset="0"/>
              <a:buChar char="•"/>
            </a:pPr>
            <a:r>
              <a:rPr lang="en-US" altLang="en-US" sz="1200" dirty="0"/>
              <a:t>interlaboratory comparisons</a:t>
            </a:r>
          </a:p>
          <a:p>
            <a:endParaRPr lang="en-US" altLang="en-US" sz="1200" dirty="0"/>
          </a:p>
          <a:p>
            <a:pPr marL="0" indent="0">
              <a:buNone/>
            </a:pPr>
            <a:r>
              <a:rPr lang="en-US" sz="1200" dirty="0"/>
              <a:t>If any changes are made to a validated method, the influence of such changes will need to be performed. Records will need to be retained of the validation. </a:t>
            </a:r>
            <a:endParaRPr lang="en-US" altLang="en-US" sz="1200" dirty="0"/>
          </a:p>
          <a:p>
            <a:pPr marL="0" indent="0">
              <a:buFontTx/>
              <a:buNone/>
            </a:pPr>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257300" y="720725"/>
            <a:ext cx="4802188" cy="3600450"/>
          </a:xfrm>
          <a:prstGeom prst="rect">
            <a:avLst/>
          </a:prstGeom>
        </p:spPr>
      </p:sp>
      <p:sp>
        <p:nvSpPr>
          <p:cNvPr id="18434" name="Notes Placeholder 2"/>
          <p:cNvSpPr>
            <a:spLocks noGrp="1"/>
          </p:cNvSpPr>
          <p:nvPr>
            <p:ph type="body" idx="1"/>
          </p:nvPr>
        </p:nvSpPr>
        <p:spPr/>
        <p:txBody>
          <a:bodyPr/>
          <a:lstStyle/>
          <a:p>
            <a:pPr eaLnBrk="1" hangingPunct="1">
              <a:spcBef>
                <a:spcPct val="0"/>
              </a:spcBef>
            </a:pPr>
            <a:r>
              <a:rPr lang="en-US" dirty="0">
                <a:latin typeface="Calibri" panose="020F0502020204030204" charset="0"/>
              </a:rPr>
              <a:t>Today we will cover the following topics so that you will better understand your company</a:t>
            </a:r>
            <a:r>
              <a:rPr lang="ja-JP" altLang="en-US" dirty="0">
                <a:latin typeface="Calibri" panose="020F0502020204030204" charset="0"/>
              </a:rPr>
              <a:t>’</a:t>
            </a:r>
            <a:r>
              <a:rPr lang="en-US" altLang="ja-JP" dirty="0">
                <a:latin typeface="Calibri" panose="020F0502020204030204" charset="0"/>
              </a:rPr>
              <a:t>s Laboratory Management System.</a:t>
            </a:r>
          </a:p>
          <a:p>
            <a:pPr eaLnBrk="1" hangingPunct="1">
              <a:spcBef>
                <a:spcPct val="0"/>
              </a:spcBef>
            </a:pPr>
            <a:endParaRPr lang="en-US" altLang="ja-JP" dirty="0">
              <a:latin typeface="Calibri" panose="020F0502020204030204" charset="0"/>
            </a:endParaRPr>
          </a:p>
          <a:p>
            <a:pPr eaLnBrk="1" hangingPunct="1">
              <a:spcBef>
                <a:spcPct val="0"/>
              </a:spcBef>
            </a:pPr>
            <a:r>
              <a:rPr lang="en-US" dirty="0">
                <a:latin typeface="Calibri" panose="020F0502020204030204" charset="0"/>
              </a:rPr>
              <a:t>What is ISO/IEC 17025 and what is a Lab-MS </a:t>
            </a:r>
          </a:p>
          <a:p>
            <a:pPr eaLnBrk="1" hangingPunct="1">
              <a:spcBef>
                <a:spcPct val="0"/>
              </a:spcBef>
            </a:pPr>
            <a:r>
              <a:rPr lang="en-US" dirty="0">
                <a:latin typeface="Calibri" panose="020F0502020204030204" charset="0"/>
              </a:rPr>
              <a:t>What are the benefits of achieving accreditation</a:t>
            </a:r>
          </a:p>
          <a:p>
            <a:pPr eaLnBrk="1" hangingPunct="1">
              <a:spcBef>
                <a:spcPct val="0"/>
              </a:spcBef>
            </a:pPr>
            <a:r>
              <a:rPr lang="en-US" dirty="0">
                <a:latin typeface="Calibri" panose="020F0502020204030204" charset="0"/>
              </a:rPr>
              <a:t>What are the elements necessary to establish and manage a ISO/IEC 17025 Lab-MS, and</a:t>
            </a:r>
          </a:p>
          <a:p>
            <a:pPr eaLnBrk="1" hangingPunct="1">
              <a:spcBef>
                <a:spcPct val="0"/>
              </a:spcBef>
            </a:pPr>
            <a:r>
              <a:rPr lang="en-US" dirty="0">
                <a:latin typeface="Calibri" panose="020F0502020204030204" charset="0"/>
              </a:rPr>
              <a:t>What is needed for the ISO/IEC 17025 accreditation process</a:t>
            </a:r>
          </a:p>
          <a:p>
            <a:pPr eaLnBrk="1" hangingPunct="1">
              <a:spcBef>
                <a:spcPct val="0"/>
              </a:spcBef>
            </a:pPr>
            <a:r>
              <a:rPr lang="en-US" dirty="0">
                <a:latin typeface="Calibri" panose="020F0502020204030204" charset="0"/>
              </a:rPr>
              <a:t>And finally, we will go through the requirements in the clauses of ISO/IEC 17025:2017</a:t>
            </a:r>
          </a:p>
          <a:p>
            <a:pPr eaLnBrk="1" hangingPunct="1">
              <a:spcBef>
                <a:spcPct val="0"/>
              </a:spcBef>
            </a:pPr>
            <a:endParaRPr lang="en-US" dirty="0">
              <a:latin typeface="Calibri" panose="020F050202020403020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2"/>
          <p:cNvSpPr>
            <a:spLocks noGrp="1" noRot="1" noChangeAspect="1" noChangeArrowheads="1" noTextEdit="1"/>
          </p:cNvSpPr>
          <p:nvPr>
            <p:ph type="sldImg"/>
          </p:nvPr>
        </p:nvSpPr>
        <p:spPr>
          <a:xfrm>
            <a:off x="1257300" y="720725"/>
            <a:ext cx="4802188" cy="3600450"/>
          </a:xfrm>
          <a:prstGeom prst="rect">
            <a:avLst/>
          </a:prstGeom>
        </p:spPr>
      </p:sp>
      <p:sp>
        <p:nvSpPr>
          <p:cNvPr id="151556" name="Rectangle 3"/>
          <p:cNvSpPr>
            <a:spLocks noGrp="1" noChangeArrowheads="1"/>
          </p:cNvSpPr>
          <p:nvPr>
            <p:ph type="body" idx="1"/>
          </p:nvPr>
        </p:nvSpPr>
        <p:spPr>
          <a:xfrm>
            <a:off x="975360" y="4560570"/>
            <a:ext cx="5364480" cy="4320540"/>
          </a:xfrm>
          <a:noFill/>
        </p:spPr>
        <p:txBody>
          <a:bodyPr>
            <a:normAutofit fontScale="92500" lnSpcReduction="20000"/>
          </a:bodyPr>
          <a:lstStyle/>
          <a:p>
            <a:pPr marL="0" indent="0">
              <a:lnSpc>
                <a:spcPct val="80000"/>
              </a:lnSpc>
              <a:buFontTx/>
              <a:buNone/>
            </a:pPr>
            <a:r>
              <a:rPr lang="en-US" altLang="en-US" sz="2200" dirty="0"/>
              <a:t>The laboratory shall have a sampling plan and method when it carries out sampling of materials or products for testing or calibration. </a:t>
            </a:r>
            <a:r>
              <a:rPr lang="en-US" sz="2200" dirty="0"/>
              <a:t>The sampling method and records shall include: </a:t>
            </a:r>
          </a:p>
          <a:p>
            <a:pPr marL="0" indent="0">
              <a:lnSpc>
                <a:spcPct val="80000"/>
              </a:lnSpc>
              <a:buFontTx/>
              <a:buNone/>
            </a:pPr>
            <a:endParaRPr lang="en-US" sz="2200" dirty="0"/>
          </a:p>
          <a:p>
            <a:pPr marL="342900" indent="-342900">
              <a:lnSpc>
                <a:spcPct val="80000"/>
              </a:lnSpc>
              <a:buFont typeface="Arial" panose="020B0604020202020204" pitchFamily="34" charset="0"/>
              <a:buChar char="•"/>
            </a:pPr>
            <a:r>
              <a:rPr lang="en-US" sz="2200" dirty="0"/>
              <a:t>the selection of samples</a:t>
            </a:r>
          </a:p>
          <a:p>
            <a:pPr marL="342900" indent="-342900">
              <a:lnSpc>
                <a:spcPct val="80000"/>
              </a:lnSpc>
              <a:buFont typeface="Arial" panose="020B0604020202020204" pitchFamily="34" charset="0"/>
              <a:buChar char="•"/>
            </a:pPr>
            <a:r>
              <a:rPr lang="en-US" sz="2200" dirty="0"/>
              <a:t>the sampling plan </a:t>
            </a:r>
          </a:p>
          <a:p>
            <a:pPr marL="342900" indent="-342900">
              <a:lnSpc>
                <a:spcPct val="80000"/>
              </a:lnSpc>
              <a:buFont typeface="Arial" panose="020B0604020202020204" pitchFamily="34" charset="0"/>
              <a:buChar char="•"/>
            </a:pPr>
            <a:r>
              <a:rPr lang="en-US" sz="2200" dirty="0"/>
              <a:t>the preparation and treatment of samples</a:t>
            </a:r>
          </a:p>
          <a:p>
            <a:pPr marL="342900" indent="-342900">
              <a:buFont typeface="Arial" panose="020B0604020202020204" pitchFamily="34" charset="0"/>
              <a:buChar char="•"/>
            </a:pPr>
            <a:r>
              <a:rPr lang="en-US" sz="2200" dirty="0"/>
              <a:t>date and time of sampling</a:t>
            </a:r>
          </a:p>
          <a:p>
            <a:pPr marL="342900" indent="-342900">
              <a:buFont typeface="Arial" panose="020B0604020202020204" pitchFamily="34" charset="0"/>
              <a:buChar char="•"/>
            </a:pPr>
            <a:r>
              <a:rPr lang="en-US" sz="2200" dirty="0"/>
              <a:t>identification of the samples</a:t>
            </a:r>
          </a:p>
          <a:p>
            <a:pPr marL="342900" indent="-342900">
              <a:buFont typeface="Arial" panose="020B0604020202020204" pitchFamily="34" charset="0"/>
              <a:buChar char="•"/>
            </a:pPr>
            <a:r>
              <a:rPr lang="en-US" sz="2200" dirty="0"/>
              <a:t>personnel performing the sampling</a:t>
            </a:r>
          </a:p>
          <a:p>
            <a:pPr marL="342900" indent="-342900">
              <a:buFont typeface="Arial" panose="020B0604020202020204" pitchFamily="34" charset="0"/>
              <a:buChar char="•"/>
            </a:pPr>
            <a:r>
              <a:rPr lang="en-US" sz="2200" dirty="0"/>
              <a:t>equipment that was used</a:t>
            </a:r>
          </a:p>
          <a:p>
            <a:pPr marL="342900" indent="-342900">
              <a:buFont typeface="Arial" panose="020B0604020202020204" pitchFamily="34" charset="0"/>
              <a:buChar char="•"/>
            </a:pPr>
            <a:r>
              <a:rPr lang="en-US" sz="2200" dirty="0"/>
              <a:t>environmental conditions</a:t>
            </a:r>
          </a:p>
          <a:p>
            <a:pPr marL="342900" indent="-342900">
              <a:buFont typeface="Arial" panose="020B0604020202020204" pitchFamily="34" charset="0"/>
              <a:buChar char="•"/>
            </a:pPr>
            <a:r>
              <a:rPr lang="en-US" sz="2200" dirty="0"/>
              <a:t>deviations from the sampling plan</a:t>
            </a:r>
            <a:endParaRPr lang="en-CA"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Rot="1" noChangeAspect="1" noChangeArrowheads="1" noTextEdit="1"/>
          </p:cNvSpPr>
          <p:nvPr>
            <p:ph type="sldImg"/>
          </p:nvPr>
        </p:nvSpPr>
        <p:spPr>
          <a:xfrm>
            <a:off x="1257300" y="720725"/>
            <a:ext cx="4802188" cy="3600450"/>
          </a:xfrm>
          <a:prstGeom prst="rect">
            <a:avLst/>
          </a:prstGeom>
        </p:spPr>
      </p:sp>
      <p:sp>
        <p:nvSpPr>
          <p:cNvPr id="152580"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A procedure will need to be written detailing the handling instructions of test or calibration items. The procedure should list the precautions that shall be taken to avoid contamination or damage to the item during:</a:t>
            </a:r>
          </a:p>
          <a:p>
            <a:pPr marL="171450" indent="-171450" fontAlgn="base">
              <a:buFont typeface="Arial" panose="020B0604020202020204" pitchFamily="34" charset="0"/>
              <a:buChar char="•"/>
            </a:pPr>
            <a:r>
              <a:rPr lang="en-US" dirty="0"/>
              <a:t>The handling and transporting of the item</a:t>
            </a:r>
          </a:p>
          <a:p>
            <a:pPr marL="171450" indent="-171450" fontAlgn="base">
              <a:buFont typeface="Arial" panose="020B0604020202020204" pitchFamily="34" charset="0"/>
              <a:buChar char="•"/>
            </a:pPr>
            <a:r>
              <a:rPr lang="en-US" dirty="0"/>
              <a:t>Storage of the item, including any requires environmental conditions</a:t>
            </a:r>
          </a:p>
          <a:p>
            <a:pPr marL="171450" indent="-171450" fontAlgn="base">
              <a:buFont typeface="Arial" panose="020B0604020202020204" pitchFamily="34" charset="0"/>
              <a:buChar char="•"/>
            </a:pPr>
            <a:r>
              <a:rPr lang="en-US" dirty="0"/>
              <a:t>Preparation for testing or calibration</a:t>
            </a:r>
          </a:p>
          <a:p>
            <a:pPr marL="171450" indent="-171450" fontAlgn="base">
              <a:buFont typeface="Arial" panose="020B0604020202020204" pitchFamily="34" charset="0"/>
              <a:buChar char="•"/>
            </a:pPr>
            <a:endParaRPr lang="en-US" dirty="0"/>
          </a:p>
          <a:p>
            <a:pPr marL="0" indent="0" fontAlgn="base">
              <a:buNone/>
            </a:pPr>
            <a:r>
              <a:rPr lang="en-US" dirty="0"/>
              <a:t>Any unusual conditions shall be recorded upon receipt of the test or calibration item. When there is doubt about the suitability of an item, the laboratory shall consult with the customer for further instructions before proceeding and shall record the results of this consultation. </a:t>
            </a:r>
          </a:p>
          <a:p>
            <a:pPr fontAlgn="base"/>
            <a:endParaRPr lang="en-US" dirty="0"/>
          </a:p>
          <a:p>
            <a:pPr marL="0" indent="0" fontAlgn="base">
              <a:buNone/>
            </a:pPr>
            <a:r>
              <a:rPr lang="en-US" dirty="0"/>
              <a:t>The laboratory shall have a system for the unique identification of the items which is to be retained while the items are under the responsibility of the laboratory.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p:cNvSpPr>
            <a:spLocks noGrp="1" noRot="1" noChangeAspect="1" noChangeArrowheads="1" noTextEdit="1"/>
          </p:cNvSpPr>
          <p:nvPr>
            <p:ph type="sldImg"/>
          </p:nvPr>
        </p:nvSpPr>
        <p:spPr>
          <a:xfrm>
            <a:off x="1257300" y="720725"/>
            <a:ext cx="4802188" cy="3600450"/>
          </a:xfrm>
          <a:prstGeom prst="rect">
            <a:avLst/>
          </a:prstGeom>
        </p:spPr>
      </p:sp>
      <p:sp>
        <p:nvSpPr>
          <p:cNvPr id="153604"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The laboratory shall ensure that technical records for each laboratory activity contain sufficient information to enable the activity to be repeated under conditions as close as possible to the original. </a:t>
            </a:r>
          </a:p>
          <a:p>
            <a:pPr marL="628650" lvl="1" indent="-171450" fontAlgn="base">
              <a:buFont typeface="Arial" panose="020B0604020202020204" pitchFamily="34" charset="0"/>
              <a:buChar char="•"/>
            </a:pPr>
            <a:r>
              <a:rPr lang="en-US" dirty="0"/>
              <a:t>The technical records shall include the date and the identity of personnel responsible for each laboratory activity and for checking data and results. </a:t>
            </a:r>
          </a:p>
          <a:p>
            <a:pPr marL="628650" lvl="1" indent="-171450" fontAlgn="base">
              <a:buFont typeface="Arial" panose="020B0604020202020204" pitchFamily="34" charset="0"/>
              <a:buChar char="•"/>
            </a:pPr>
            <a:endParaRPr lang="en-US" dirty="0"/>
          </a:p>
          <a:p>
            <a:pPr marL="0" indent="0" fontAlgn="base">
              <a:buNone/>
            </a:pPr>
            <a:r>
              <a:rPr lang="en-US" dirty="0"/>
              <a:t>Original observations, data and calculations shall be recorded at the time they are made and must have identifying information, (job number, serial number, etc.) to tie the information to the specific item.</a:t>
            </a:r>
          </a:p>
          <a:p>
            <a:pPr marL="0" indent="0" fontAlgn="base">
              <a:buNone/>
            </a:pPr>
            <a:endParaRPr lang="en-US" dirty="0"/>
          </a:p>
          <a:p>
            <a:pPr marL="0" indent="0" fontAlgn="base">
              <a:buNone/>
            </a:pPr>
            <a:r>
              <a:rPr lang="en-US" dirty="0"/>
              <a:t>The laboratory shall ensure that amendments or changes to technical records shall be retained, including:</a:t>
            </a:r>
          </a:p>
          <a:p>
            <a:pPr marL="628650" lvl="1" indent="-171450" fontAlgn="base">
              <a:buFont typeface="Arial" panose="020B0604020202020204" pitchFamily="34" charset="0"/>
              <a:buChar char="•"/>
            </a:pPr>
            <a:r>
              <a:rPr lang="en-US" dirty="0"/>
              <a:t>the date of the change</a:t>
            </a:r>
          </a:p>
          <a:p>
            <a:pPr marL="628650" lvl="1" indent="-171450" fontAlgn="base">
              <a:buFont typeface="Arial" panose="020B0604020202020204" pitchFamily="34" charset="0"/>
              <a:buChar char="•"/>
            </a:pPr>
            <a:r>
              <a:rPr lang="en-US" dirty="0"/>
              <a:t>what was changed</a:t>
            </a:r>
          </a:p>
          <a:p>
            <a:pPr marL="628650" lvl="1" indent="-171450" fontAlgn="base">
              <a:buFont typeface="Arial" panose="020B0604020202020204" pitchFamily="34" charset="0"/>
              <a:buChar char="•"/>
            </a:pPr>
            <a:r>
              <a:rPr lang="en-US" dirty="0"/>
              <a:t>the personnel responsible for the change.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noRot="1" noChangeAspect="1" noChangeArrowheads="1" noTextEdit="1"/>
          </p:cNvSpPr>
          <p:nvPr>
            <p:ph type="sldImg"/>
          </p:nvPr>
        </p:nvSpPr>
        <p:spPr>
          <a:xfrm>
            <a:off x="1257300" y="720725"/>
            <a:ext cx="4802188" cy="3600450"/>
          </a:xfrm>
          <a:prstGeom prst="rect">
            <a:avLst/>
          </a:prstGeom>
        </p:spPr>
      </p:sp>
      <p:sp>
        <p:nvSpPr>
          <p:cNvPr id="154628" name="Rectangle 3"/>
          <p:cNvSpPr>
            <a:spLocks noGrp="1" noChangeArrowheads="1"/>
          </p:cNvSpPr>
          <p:nvPr>
            <p:ph type="body" idx="1"/>
          </p:nvPr>
        </p:nvSpPr>
        <p:spPr>
          <a:xfrm>
            <a:off x="975360" y="4560570"/>
            <a:ext cx="5364480" cy="4320540"/>
          </a:xfrm>
          <a:noFill/>
        </p:spPr>
        <p:txBody>
          <a:bodyPr>
            <a:normAutofit/>
          </a:bodyPr>
          <a:lstStyle/>
          <a:p>
            <a:pPr fontAlgn="base"/>
            <a:endParaRPr lang="en-US" dirty="0"/>
          </a:p>
          <a:p>
            <a:pPr fontAlgn="base"/>
            <a:r>
              <a:rPr lang="en-US" dirty="0"/>
              <a:t>Laboratories shall identify the significant contributions to measurement uncertainty for all items listed on its Scope of Accreditation, even if the measurement uncertainty is not reported to the customer. Those records will need to be retained.</a:t>
            </a:r>
          </a:p>
          <a:p>
            <a:pPr fontAlgn="base"/>
            <a:endParaRPr lang="en-US" dirty="0"/>
          </a:p>
          <a:p>
            <a:pPr fontAlgn="base"/>
            <a:r>
              <a:rPr lang="en-US" dirty="0"/>
              <a:t>If a well-recognized test method is used, such as an ASTM test method, the laboratory is considered to have satisfied this clause by following the test method and reporting instructions. </a:t>
            </a:r>
          </a:p>
          <a:p>
            <a:pPr marL="288925" lvl="1" indent="-166370" eaLnBrk="1" hangingPunct="1">
              <a:lnSpc>
                <a:spcPct val="90000"/>
              </a:lnSpc>
            </a:pPr>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noRot="1" noChangeAspect="1" noChangeArrowheads="1" noTextEdit="1"/>
          </p:cNvSpPr>
          <p:nvPr>
            <p:ph type="sldImg"/>
          </p:nvPr>
        </p:nvSpPr>
        <p:spPr>
          <a:xfrm>
            <a:off x="1257300" y="720725"/>
            <a:ext cx="4802188" cy="3600450"/>
          </a:xfrm>
          <a:prstGeom prst="rect">
            <a:avLst/>
          </a:prstGeom>
        </p:spPr>
      </p:sp>
      <p:sp>
        <p:nvSpPr>
          <p:cNvPr id="154628" name="Rectangle 3"/>
          <p:cNvSpPr>
            <a:spLocks noGrp="1" noChangeArrowheads="1"/>
          </p:cNvSpPr>
          <p:nvPr>
            <p:ph type="body" idx="1"/>
          </p:nvPr>
        </p:nvSpPr>
        <p:spPr>
          <a:xfrm>
            <a:off x="975360" y="4560570"/>
            <a:ext cx="5364480" cy="4320540"/>
          </a:xfrm>
          <a:noFill/>
        </p:spPr>
        <p:txBody>
          <a:bodyPr>
            <a:normAutofit/>
          </a:bodyPr>
          <a:lstStyle/>
          <a:p>
            <a:pPr marL="288925" lvl="1" indent="-166370" eaLnBrk="1" hangingPunct="1">
              <a:lnSpc>
                <a:spcPct val="90000"/>
              </a:lnSpc>
            </a:pPr>
            <a:r>
              <a:rPr lang="en-US" altLang="en-US" dirty="0"/>
              <a:t>The laboratory will need to document how they monitor the validity of results. Data from the monitoring activities will need to be analyzed and used to improve the laboratory's activities. The analysis results and the actions taken will need to be documented.</a:t>
            </a:r>
          </a:p>
          <a:p>
            <a:pPr marL="288925" lvl="1" indent="-166370" eaLnBrk="1" hangingPunct="1">
              <a:lnSpc>
                <a:spcPct val="90000"/>
              </a:lnSpc>
            </a:pPr>
            <a:endParaRPr lang="en-US" altLang="en-US" dirty="0"/>
          </a:p>
          <a:p>
            <a:pPr marL="294005" lvl="1" indent="-171450" eaLnBrk="1" hangingPunct="1">
              <a:lnSpc>
                <a:spcPct val="90000"/>
              </a:lnSpc>
              <a:buFont typeface="Arial" panose="020B0604020202020204" pitchFamily="34" charset="0"/>
              <a:buChar char="•"/>
            </a:pPr>
            <a:r>
              <a:rPr lang="en-US" altLang="en-US" dirty="0"/>
              <a:t>use of reference materials or quality control materials; </a:t>
            </a:r>
          </a:p>
          <a:p>
            <a:pPr marL="294005" lvl="1" indent="-171450" eaLnBrk="1" hangingPunct="1">
              <a:lnSpc>
                <a:spcPct val="90000"/>
              </a:lnSpc>
              <a:buFont typeface="Arial" panose="020B0604020202020204" pitchFamily="34" charset="0"/>
              <a:buChar char="•"/>
            </a:pPr>
            <a:r>
              <a:rPr lang="en-US" altLang="en-US" dirty="0"/>
              <a:t>use of alternative instrumentation that has been calibrated to provide traceable results;</a:t>
            </a:r>
          </a:p>
          <a:p>
            <a:pPr marL="294005" lvl="1" indent="-171450" eaLnBrk="1" hangingPunct="1">
              <a:lnSpc>
                <a:spcPct val="90000"/>
              </a:lnSpc>
              <a:buFont typeface="Arial" panose="020B0604020202020204" pitchFamily="34" charset="0"/>
              <a:buChar char="•"/>
            </a:pPr>
            <a:r>
              <a:rPr lang="en-US" altLang="en-US" dirty="0"/>
              <a:t>functional check(s) of measuring and testing equipment;</a:t>
            </a:r>
          </a:p>
          <a:p>
            <a:pPr marL="294005" lvl="1" indent="-171450" eaLnBrk="1" hangingPunct="1">
              <a:lnSpc>
                <a:spcPct val="90000"/>
              </a:lnSpc>
              <a:buFont typeface="Arial" panose="020B0604020202020204" pitchFamily="34" charset="0"/>
              <a:buChar char="•"/>
            </a:pPr>
            <a:r>
              <a:rPr lang="en-US" altLang="en-US" dirty="0"/>
              <a:t>use of check or working standards with control charts, where applicable;</a:t>
            </a:r>
          </a:p>
          <a:p>
            <a:pPr marL="294005" lvl="1" indent="-171450" eaLnBrk="1" hangingPunct="1">
              <a:lnSpc>
                <a:spcPct val="90000"/>
              </a:lnSpc>
              <a:buFont typeface="Arial" panose="020B0604020202020204" pitchFamily="34" charset="0"/>
              <a:buChar char="•"/>
            </a:pPr>
            <a:r>
              <a:rPr lang="en-US" altLang="en-US" dirty="0"/>
              <a:t>intermediate checks on measuring equipment;</a:t>
            </a:r>
          </a:p>
          <a:p>
            <a:pPr marL="294005" lvl="1" indent="-171450" eaLnBrk="1" hangingPunct="1">
              <a:lnSpc>
                <a:spcPct val="90000"/>
              </a:lnSpc>
              <a:buFont typeface="Arial" panose="020B0604020202020204" pitchFamily="34" charset="0"/>
              <a:buChar char="•"/>
            </a:pPr>
            <a:r>
              <a:rPr lang="en-US" altLang="en-US" dirty="0"/>
              <a:t>replicate tests or calibrations using the same or different methods;</a:t>
            </a:r>
          </a:p>
          <a:p>
            <a:pPr marL="294005" lvl="1" indent="-171450" eaLnBrk="1" hangingPunct="1">
              <a:lnSpc>
                <a:spcPct val="90000"/>
              </a:lnSpc>
              <a:buFont typeface="Arial" panose="020B0604020202020204" pitchFamily="34" charset="0"/>
              <a:buChar char="•"/>
            </a:pPr>
            <a:r>
              <a:rPr lang="en-US" altLang="en-US" dirty="0"/>
              <a:t>retesting or recalibration of retained items;</a:t>
            </a:r>
          </a:p>
          <a:p>
            <a:pPr marL="294005" lvl="1" indent="-171450" eaLnBrk="1" hangingPunct="1">
              <a:lnSpc>
                <a:spcPct val="90000"/>
              </a:lnSpc>
              <a:buFont typeface="Arial" panose="020B0604020202020204" pitchFamily="34" charset="0"/>
              <a:buChar char="•"/>
            </a:pPr>
            <a:r>
              <a:rPr lang="en-US" altLang="en-US" dirty="0"/>
              <a:t>correlation of results for different characteristics of an item;</a:t>
            </a:r>
          </a:p>
          <a:p>
            <a:pPr marL="294005" lvl="1" indent="-171450" eaLnBrk="1" hangingPunct="1">
              <a:lnSpc>
                <a:spcPct val="90000"/>
              </a:lnSpc>
              <a:buFont typeface="Arial" panose="020B0604020202020204" pitchFamily="34" charset="0"/>
              <a:buChar char="•"/>
            </a:pPr>
            <a:r>
              <a:rPr lang="en-US" altLang="en-US" dirty="0"/>
              <a:t>review of reported results;</a:t>
            </a:r>
          </a:p>
          <a:p>
            <a:pPr marL="294005" lvl="1" indent="-171450" eaLnBrk="1" hangingPunct="1">
              <a:lnSpc>
                <a:spcPct val="90000"/>
              </a:lnSpc>
              <a:buFont typeface="Arial" panose="020B0604020202020204" pitchFamily="34" charset="0"/>
              <a:buChar char="•"/>
            </a:pPr>
            <a:r>
              <a:rPr lang="en-US" altLang="en-US" dirty="0"/>
              <a:t>intralaboratory comparisons;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2"/>
          <p:cNvSpPr>
            <a:spLocks noGrp="1" noRot="1" noChangeAspect="1" noChangeArrowheads="1" noTextEdit="1"/>
          </p:cNvSpPr>
          <p:nvPr>
            <p:ph type="sldImg"/>
          </p:nvPr>
        </p:nvSpPr>
        <p:spPr>
          <a:xfrm>
            <a:off x="1257300" y="720725"/>
            <a:ext cx="4802188" cy="3600450"/>
          </a:xfrm>
          <a:prstGeom prst="rect">
            <a:avLst/>
          </a:prstGeom>
        </p:spPr>
      </p:sp>
      <p:sp>
        <p:nvSpPr>
          <p:cNvPr id="155652" name="Rectangle 3"/>
          <p:cNvSpPr>
            <a:spLocks noGrp="1" noChangeArrowheads="1"/>
          </p:cNvSpPr>
          <p:nvPr>
            <p:ph type="body" idx="1"/>
          </p:nvPr>
        </p:nvSpPr>
        <p:spPr>
          <a:xfrm>
            <a:off x="975360" y="4560570"/>
            <a:ext cx="5364480" cy="4320540"/>
          </a:xfrm>
          <a:noFill/>
        </p:spPr>
        <p:txBody>
          <a:bodyPr>
            <a:normAutofit fontScale="92500" lnSpcReduction="10000"/>
          </a:bodyPr>
          <a:lstStyle/>
          <a:p>
            <a:pPr marL="0" indent="0" fontAlgn="base">
              <a:buNone/>
            </a:pPr>
            <a:r>
              <a:rPr lang="en-US" dirty="0"/>
              <a:t>There will need to be an inspection process to review and authorize the results prior to release. The results shall be provided accurately and clearly in a test report or a calibration certificate. Each report shall include the following information:</a:t>
            </a:r>
          </a:p>
          <a:p>
            <a:pPr marL="171450" lvl="0" indent="-171450">
              <a:buFont typeface="Arial" panose="020B0604020202020204" pitchFamily="34" charset="0"/>
              <a:buChar char="•"/>
            </a:pPr>
            <a:r>
              <a:rPr lang="en-US" dirty="0"/>
              <a:t>a title (e.g. “Test Report”, “Calibration Certificate” or “Report of Sampling”);</a:t>
            </a:r>
          </a:p>
          <a:p>
            <a:pPr marL="171450" lvl="0" indent="-171450">
              <a:buFont typeface="Arial" panose="020B0604020202020204" pitchFamily="34" charset="0"/>
              <a:buChar char="•"/>
            </a:pPr>
            <a:r>
              <a:rPr lang="en-US" dirty="0"/>
              <a:t>the name and address of the laboratory and the location of performance of the laboratory activities</a:t>
            </a:r>
          </a:p>
          <a:p>
            <a:pPr marL="171450" lvl="0" indent="-171450">
              <a:buFont typeface="Arial" panose="020B0604020202020204" pitchFamily="34" charset="0"/>
              <a:buChar char="•"/>
            </a:pPr>
            <a:r>
              <a:rPr lang="en-US" dirty="0"/>
              <a:t>unique identification that all its components are recognized as a portion of a complete report and a clear identification of the end</a:t>
            </a:r>
          </a:p>
          <a:p>
            <a:pPr marL="171450" lvl="0" indent="-171450">
              <a:buFont typeface="Arial" panose="020B0604020202020204" pitchFamily="34" charset="0"/>
              <a:buChar char="•"/>
            </a:pPr>
            <a:r>
              <a:rPr lang="en-US" dirty="0"/>
              <a:t>the name and contact information of the customer</a:t>
            </a:r>
          </a:p>
          <a:p>
            <a:pPr marL="171450" lvl="0" indent="-171450">
              <a:buFont typeface="Arial" panose="020B0604020202020204" pitchFamily="34" charset="0"/>
              <a:buChar char="•"/>
            </a:pPr>
            <a:r>
              <a:rPr lang="en-US" dirty="0"/>
              <a:t>identification of the method used</a:t>
            </a:r>
          </a:p>
          <a:p>
            <a:pPr marL="171450" lvl="0" indent="-171450">
              <a:buFont typeface="Arial" panose="020B0604020202020204" pitchFamily="34" charset="0"/>
              <a:buChar char="•"/>
            </a:pPr>
            <a:r>
              <a:rPr lang="en-US" dirty="0"/>
              <a:t>unambiguous identification and the condition of the item</a:t>
            </a:r>
          </a:p>
          <a:p>
            <a:pPr marL="171450" lvl="0" indent="-171450">
              <a:buFont typeface="Arial" panose="020B0604020202020204" pitchFamily="34" charset="0"/>
              <a:buChar char="•"/>
            </a:pPr>
            <a:r>
              <a:rPr lang="en-US" dirty="0"/>
              <a:t>the date of performance of the laboratory activity and the date of issue of the report</a:t>
            </a:r>
          </a:p>
          <a:p>
            <a:pPr marL="171450" lvl="0" indent="-171450">
              <a:buFont typeface="Arial" panose="020B0604020202020204" pitchFamily="34" charset="0"/>
              <a:buChar char="•"/>
            </a:pPr>
            <a:r>
              <a:rPr lang="en-US" dirty="0"/>
              <a:t>the results with, where appropriate, the units of measurement</a:t>
            </a:r>
          </a:p>
          <a:p>
            <a:pPr marL="171450" lvl="0" indent="-171450">
              <a:buFont typeface="Arial" panose="020B0604020202020204" pitchFamily="34" charset="0"/>
              <a:buChar char="•"/>
            </a:pPr>
            <a:r>
              <a:rPr lang="en-US" dirty="0"/>
              <a:t>identification of the person authorizing the report </a:t>
            </a:r>
          </a:p>
          <a:p>
            <a:pPr marL="171450" indent="-171450">
              <a:buFont typeface="Arial" panose="020B0604020202020204" pitchFamily="34" charset="0"/>
              <a:buChar char="•"/>
            </a:pPr>
            <a:r>
              <a:rPr lang="en-US" dirty="0"/>
              <a:t>any information agreed with the customer</a:t>
            </a:r>
          </a:p>
          <a:p>
            <a:pPr marL="171450" lvl="0" indent="-171450">
              <a:buFont typeface="Arial" panose="020B0604020202020204" pitchFamily="34" charset="0"/>
              <a:buChar char="•"/>
            </a:pPr>
            <a:r>
              <a:rPr lang="en-US" dirty="0"/>
              <a:t>a statement that the results relate only to the items tested, calibrated or sampled</a:t>
            </a:r>
          </a:p>
          <a:p>
            <a:pPr marL="171450" lvl="0" indent="-171450">
              <a:buFont typeface="Arial" panose="020B0604020202020204" pitchFamily="34" charset="0"/>
              <a:buChar char="•"/>
            </a:pPr>
            <a:r>
              <a:rPr lang="en-US" dirty="0"/>
              <a:t>a statement specifying that the report shall not be reproduced except in full without approval of the laboratory.</a:t>
            </a:r>
          </a:p>
          <a:p>
            <a:pPr marL="0" indent="0" fontAlgn="base">
              <a:buNone/>
            </a:pPr>
            <a:r>
              <a:rPr lang="en-US" dirty="0"/>
              <a:t>Amendments to a report after issue shall be made only in the form of an additional document, or data transfer, which includes the statement “Amendment to Report, serial number... [or as otherwise identified]”, or an equivalent form of wording.</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Rot="1" noChangeAspect="1" noChangeArrowheads="1" noTextEdit="1"/>
          </p:cNvSpPr>
          <p:nvPr>
            <p:ph type="sldImg"/>
          </p:nvPr>
        </p:nvSpPr>
        <p:spPr>
          <a:xfrm>
            <a:off x="1257300" y="720725"/>
            <a:ext cx="4802188" cy="3600450"/>
          </a:xfrm>
          <a:prstGeom prst="rect">
            <a:avLst/>
          </a:prstGeom>
        </p:spPr>
      </p:sp>
      <p:sp>
        <p:nvSpPr>
          <p:cNvPr id="156676"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The laboratory will need to have a documented process to receive, evaluate and make decisions on complaints, both internal and external.</a:t>
            </a:r>
          </a:p>
          <a:p>
            <a:pPr marL="0" indent="0" fontAlgn="base">
              <a:buNone/>
            </a:pPr>
            <a:r>
              <a:rPr lang="en-US" dirty="0"/>
              <a:t>Upon receipt of a complaint, the laboratory shall investigate whether the complaint relates to laboratory activities that it is responsible for and, if so, shall deal with it. </a:t>
            </a:r>
          </a:p>
          <a:p>
            <a:pPr lvl="1" fontAlgn="base"/>
            <a:r>
              <a:rPr lang="en-US" dirty="0"/>
              <a:t>(Not all complaints are credible. The laboratory must decide which complaints to act upon.)</a:t>
            </a:r>
          </a:p>
          <a:p>
            <a:pPr marL="0" indent="0" fontAlgn="base">
              <a:buNone/>
            </a:pPr>
            <a:r>
              <a:rPr lang="en-US" dirty="0"/>
              <a:t>The process for handling complaints must include:</a:t>
            </a:r>
          </a:p>
          <a:p>
            <a:pPr marL="628650" lvl="1" indent="-171450" fontAlgn="base">
              <a:buFont typeface="Arial" panose="020B0604020202020204" pitchFamily="34" charset="0"/>
              <a:buChar char="•"/>
            </a:pPr>
            <a:r>
              <a:rPr lang="en-US" dirty="0"/>
              <a:t>a description of the process for receiving, validating, investigating the complaint, and deciding what actions are to be taken in response to it, </a:t>
            </a:r>
          </a:p>
          <a:p>
            <a:pPr marL="628650" lvl="1" indent="-171450" fontAlgn="base">
              <a:buFont typeface="Arial" panose="020B0604020202020204" pitchFamily="34" charset="0"/>
              <a:buChar char="•"/>
            </a:pPr>
            <a:r>
              <a:rPr lang="en-US" dirty="0"/>
              <a:t>tracking and recording complaints, </a:t>
            </a:r>
          </a:p>
          <a:p>
            <a:pPr marL="628650" lvl="1" indent="-171450" fontAlgn="base">
              <a:buFont typeface="Arial" panose="020B0604020202020204" pitchFamily="34" charset="0"/>
              <a:buChar char="•"/>
            </a:pPr>
            <a:r>
              <a:rPr lang="en-US" dirty="0"/>
              <a:t>including actions undertaken to resolve them, </a:t>
            </a:r>
          </a:p>
          <a:p>
            <a:pPr marL="628650" lvl="1" indent="-171450" fontAlgn="base">
              <a:buFont typeface="Arial" panose="020B0604020202020204" pitchFamily="34" charset="0"/>
              <a:buChar char="•"/>
            </a:pPr>
            <a:r>
              <a:rPr lang="en-US" dirty="0"/>
              <a:t>and ensuring that any appropriate action is taken.</a:t>
            </a:r>
          </a:p>
          <a:p>
            <a:pPr marL="628650" lvl="1" indent="-171450">
              <a:buFont typeface="Arial" panose="020B0604020202020204" pitchFamily="34" charset="0"/>
              <a:buChar char="•"/>
            </a:pPr>
            <a:r>
              <a:rPr lang="en-US" dirty="0"/>
              <a:t>documented records must be kept of the decisions.</a:t>
            </a:r>
          </a:p>
          <a:p>
            <a:pPr marL="0" indent="0">
              <a:buNone/>
            </a:pPr>
            <a:r>
              <a:rPr lang="en-US" dirty="0"/>
              <a:t>Whenever possible, the laboratory shall acknowledge receipt of the complaint, and provide the complainant with progress reports and the outcome. (New requirement for ISO/IEC 17025:2017)</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2"/>
          <p:cNvSpPr>
            <a:spLocks noGrp="1" noRot="1" noChangeAspect="1" noChangeArrowheads="1" noTextEdit="1"/>
          </p:cNvSpPr>
          <p:nvPr>
            <p:ph type="sldImg"/>
          </p:nvPr>
        </p:nvSpPr>
        <p:spPr>
          <a:xfrm>
            <a:off x="1257300" y="720725"/>
            <a:ext cx="4802188" cy="3600450"/>
          </a:xfrm>
          <a:prstGeom prst="rect">
            <a:avLst/>
          </a:prstGeom>
        </p:spPr>
      </p:sp>
      <p:sp>
        <p:nvSpPr>
          <p:cNvPr id="157700"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A documented procedure is required that details the actions taken when any aspect of the laboratory activities or results do not conform to its own procedures or the agreed requirements of the customer. Detailed records must be kept of all occurrences and decisions made in the nonconformances.</a:t>
            </a:r>
          </a:p>
          <a:p>
            <a:pPr fontAlgn="base"/>
            <a:endParaRPr lang="en-US" dirty="0"/>
          </a:p>
          <a:p>
            <a:pPr marL="0" indent="0" fontAlgn="base">
              <a:buNone/>
            </a:pPr>
            <a:r>
              <a:rPr lang="en-US" dirty="0"/>
              <a:t>The procedure shall ensure that:</a:t>
            </a:r>
          </a:p>
          <a:p>
            <a:pPr marL="628650" lvl="1" indent="-171450" fontAlgn="base">
              <a:buFont typeface="Arial" panose="020B0604020202020204" pitchFamily="34" charset="0"/>
              <a:buChar char="•"/>
            </a:pPr>
            <a:r>
              <a:rPr lang="en-US" dirty="0"/>
              <a:t>the responsibilities and authorities for the management of the nonconforming work are defined, </a:t>
            </a:r>
          </a:p>
          <a:p>
            <a:pPr marL="628650" lvl="1" indent="-171450" fontAlgn="base">
              <a:buFont typeface="Arial" panose="020B0604020202020204" pitchFamily="34" charset="0"/>
              <a:buChar char="•"/>
            </a:pPr>
            <a:r>
              <a:rPr lang="en-US" dirty="0"/>
              <a:t>any actions are based upon the risk levels established by the laboratory, </a:t>
            </a:r>
          </a:p>
          <a:p>
            <a:pPr marL="628650" lvl="1" indent="-171450" fontAlgn="base">
              <a:buFont typeface="Arial" panose="020B0604020202020204" pitchFamily="34" charset="0"/>
              <a:buChar char="•"/>
            </a:pPr>
            <a:r>
              <a:rPr lang="en-US" dirty="0"/>
              <a:t>an evaluation is made of the significance of the nonconforming work, including an impact analysis on previous results, </a:t>
            </a:r>
          </a:p>
          <a:p>
            <a:pPr marL="628650" lvl="1" indent="-171450" fontAlgn="base">
              <a:buFont typeface="Arial" panose="020B0604020202020204" pitchFamily="34" charset="0"/>
              <a:buChar char="•"/>
            </a:pPr>
            <a:r>
              <a:rPr lang="en-US" dirty="0"/>
              <a:t>a decision is taken on the acceptability of the nonconforming work, </a:t>
            </a:r>
          </a:p>
          <a:p>
            <a:pPr marL="628650" lvl="1" indent="-171450" fontAlgn="base">
              <a:buFont typeface="Arial" panose="020B0604020202020204" pitchFamily="34" charset="0"/>
              <a:buChar char="•"/>
            </a:pPr>
            <a:r>
              <a:rPr lang="en-US" dirty="0"/>
              <a:t>where necessary, the customer is notified and work is recalled, </a:t>
            </a:r>
          </a:p>
          <a:p>
            <a:pPr marL="628650" lvl="1" indent="-171450" fontAlgn="base">
              <a:buFont typeface="Arial" panose="020B0604020202020204" pitchFamily="34" charset="0"/>
              <a:buChar char="•"/>
            </a:pPr>
            <a:r>
              <a:rPr lang="en-US" dirty="0"/>
              <a:t>the responsibility for authorizing the resumption of work is defined.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Rot="1" noChangeAspect="1" noChangeArrowheads="1" noTextEdit="1"/>
          </p:cNvSpPr>
          <p:nvPr>
            <p:ph type="sldImg"/>
          </p:nvPr>
        </p:nvSpPr>
        <p:spPr>
          <a:xfrm>
            <a:off x="1257300" y="720725"/>
            <a:ext cx="4802188" cy="3600450"/>
          </a:xfrm>
          <a:prstGeom prst="rect">
            <a:avLst/>
          </a:prstGeom>
        </p:spPr>
      </p:sp>
      <p:sp>
        <p:nvSpPr>
          <p:cNvPr id="158724"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The laboratory information management system used for the collection, processing, recording, reporting, storage or retrieval of data shall be validated for functionality by the laboratory before introduction. Any changes or modifications must be validated before implementation.</a:t>
            </a:r>
          </a:p>
          <a:p>
            <a:pPr marL="628650" lvl="1" indent="-171450" fontAlgn="base">
              <a:buFont typeface="Arial" panose="020B0604020202020204" pitchFamily="34" charset="0"/>
              <a:buChar char="•"/>
            </a:pPr>
            <a:r>
              <a:rPr lang="en-US" dirty="0"/>
              <a:t>Commercial off-the-shelf software in general use </a:t>
            </a:r>
            <a:r>
              <a:rPr lang="en-US" u="sng" dirty="0"/>
              <a:t>within its designed application range</a:t>
            </a:r>
            <a:r>
              <a:rPr lang="en-US" dirty="0"/>
              <a:t>, such as Excel, Access, etc. can be considered to be sufficiently validated.</a:t>
            </a:r>
          </a:p>
          <a:p>
            <a:pPr lvl="1" fontAlgn="base"/>
            <a:endParaRPr lang="en-US" dirty="0"/>
          </a:p>
          <a:p>
            <a:pPr marL="628650" lvl="1" indent="-171450" fontAlgn="base">
              <a:buFont typeface="Arial" panose="020B0604020202020204" pitchFamily="34" charset="0"/>
              <a:buChar char="•"/>
            </a:pPr>
            <a:r>
              <a:rPr lang="en-US" dirty="0"/>
              <a:t>For example, in an Excel formula, you do not need to validate that the addition of the values in cell A1 and A2 is correct. That is the intended function of Excel. You do need to validate that the formula is accessing the correct cells in the formula. If the wrong cells are put into the formula, you will get the wrong result.</a:t>
            </a:r>
          </a:p>
          <a:p>
            <a:pPr fontAlgn="base"/>
            <a:endParaRPr lang="en-US" dirty="0"/>
          </a:p>
          <a:p>
            <a:pPr fontAlgn="base"/>
            <a:r>
              <a:rPr lang="en-US" dirty="0"/>
              <a:t>The laboratory information management system must</a:t>
            </a:r>
          </a:p>
          <a:p>
            <a:pPr marL="628650" lvl="1" indent="-171450" fontAlgn="base">
              <a:buFont typeface="Arial" panose="020B0604020202020204" pitchFamily="34" charset="0"/>
              <a:buChar char="•"/>
            </a:pPr>
            <a:r>
              <a:rPr lang="en-US" dirty="0"/>
              <a:t>be protected from unauthorized access, </a:t>
            </a:r>
          </a:p>
          <a:p>
            <a:pPr marL="628650" lvl="1" indent="-171450" fontAlgn="base">
              <a:buFont typeface="Arial" panose="020B0604020202020204" pitchFamily="34" charset="0"/>
              <a:buChar char="•"/>
            </a:pPr>
            <a:r>
              <a:rPr lang="en-US" dirty="0"/>
              <a:t>be safeguarded against tampering, </a:t>
            </a:r>
          </a:p>
          <a:p>
            <a:pPr marL="628650" lvl="1" indent="-171450" fontAlgn="base">
              <a:buFont typeface="Arial" panose="020B0604020202020204" pitchFamily="34" charset="0"/>
              <a:buChar char="•"/>
            </a:pPr>
            <a:r>
              <a:rPr lang="en-US" dirty="0"/>
              <a:t>be operated in an environment that safeguards the accuracy of manual recording,</a:t>
            </a:r>
          </a:p>
          <a:p>
            <a:pPr marL="628650" lvl="1" indent="-171450" fontAlgn="base">
              <a:buFont typeface="Arial" panose="020B0604020202020204" pitchFamily="34" charset="0"/>
              <a:buChar char="•"/>
            </a:pPr>
            <a:r>
              <a:rPr lang="en-US" dirty="0"/>
              <a:t>ensure the integrity of the data.</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2"/>
          <p:cNvSpPr>
            <a:spLocks noGrp="1" noRot="1" noChangeAspect="1" noChangeArrowheads="1" noTextEdit="1"/>
          </p:cNvSpPr>
          <p:nvPr>
            <p:ph type="sldImg"/>
          </p:nvPr>
        </p:nvSpPr>
        <p:spPr>
          <a:xfrm>
            <a:off x="1257300" y="720725"/>
            <a:ext cx="4802188" cy="3600450"/>
          </a:xfrm>
          <a:prstGeom prst="rect">
            <a:avLst/>
          </a:prstGeom>
        </p:spPr>
      </p:sp>
      <p:sp>
        <p:nvSpPr>
          <p:cNvPr id="167940" name="Rectangle 3"/>
          <p:cNvSpPr>
            <a:spLocks noGrp="1" noChangeArrowheads="1"/>
          </p:cNvSpPr>
          <p:nvPr>
            <p:ph type="body" idx="1"/>
          </p:nvPr>
        </p:nvSpPr>
        <p:spPr>
          <a:xfrm>
            <a:off x="975360" y="4560570"/>
            <a:ext cx="5364480" cy="4320540"/>
          </a:xfrm>
          <a:noFill/>
        </p:spPr>
        <p:txBody>
          <a:bodyPr/>
          <a:lstStyle/>
          <a:p>
            <a:pPr marL="241935" indent="-241935" eaLnBrk="1" hangingPunct="1"/>
            <a:r>
              <a:rPr lang="en-US" altLang="en-US" b="0" dirty="0"/>
              <a:t>This clause has requirements on the specific management system requirements for the laboratory, including documentation and record management, addressing risks and improvement opportunities, corrective actions, internal audits and management reviews.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Rot="1" noChangeAspect="1" noTextEdit="1"/>
          </p:cNvSpPr>
          <p:nvPr>
            <p:ph type="sldImg"/>
          </p:nvPr>
        </p:nvSpPr>
        <p:spPr>
          <a:xfrm>
            <a:off x="1185863" y="698500"/>
            <a:ext cx="4643437" cy="3484563"/>
          </a:xfrm>
          <a:prstGeom prst="rect">
            <a:avLst/>
          </a:prstGeom>
          <a:extLst>
            <a:ext uri="{909E8E84-426E-40dd-AFC4-6F175D3DCCD1}">
              <a14:hiddenFill xmlns="" xmlns:a14="http://schemas.microsoft.com/office/drawing/2010/main">
                <a:noFill/>
              </a14:hiddenFill>
            </a:ext>
          </a:extLst>
        </p:spPr>
      </p:sp>
      <p:sp>
        <p:nvSpPr>
          <p:cNvPr id="590851" name="Rectangle 3"/>
          <p:cNvSpPr>
            <a:spLocks noGrp="1"/>
          </p:cNvSpPr>
          <p:nvPr>
            <p:ph type="body" idx="1"/>
          </p:nvPr>
        </p:nvSpPr>
        <p:spPr/>
        <p:txBody>
          <a:bodyPr lIns="91432" tIns="45716" rIns="91432" bIns="45716"/>
          <a:lstStyle/>
          <a:p>
            <a:pPr eaLnBrk="1" hangingPunct="1">
              <a:spcBef>
                <a:spcPct val="0"/>
              </a:spcBef>
              <a:defRPr/>
            </a:pPr>
            <a:r>
              <a:rPr lang="en-US" altLang="en-US" sz="1400" dirty="0">
                <a:latin typeface="Arial" panose="020B0604020202020204" pitchFamily="34" charset="0"/>
                <a:ea typeface="MS PGothic" panose="020B0600070205080204" charset="-128"/>
              </a:rPr>
              <a:t>Now we will explain a Lab-MS and ISO/IEC 17025:2017 in more detail…</a:t>
            </a:r>
          </a:p>
          <a:p>
            <a:pPr eaLnBrk="1" hangingPunct="1">
              <a:spcBef>
                <a:spcPct val="0"/>
              </a:spcBef>
              <a:defRPr/>
            </a:pPr>
            <a:endParaRPr lang="en-US" altLang="en-US" sz="1400" dirty="0">
              <a:latin typeface="Arial" panose="020B0604020202020204" pitchFamily="34" charset="0"/>
              <a:ea typeface="MS PGothic" panose="020B0600070205080204" charset="-128"/>
            </a:endParaRPr>
          </a:p>
          <a:p>
            <a:pPr eaLnBrk="1" hangingPunct="1">
              <a:spcBef>
                <a:spcPct val="0"/>
              </a:spcBef>
              <a:defRPr/>
            </a:pPr>
            <a:endParaRPr lang="en-US" altLang="en-US" sz="1400" b="1" i="1" dirty="0">
              <a:latin typeface="Arial" panose="020B0604020202020204" pitchFamily="34" charset="0"/>
              <a:ea typeface="MS PGothic" panose="020B060007020508020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Rot="1" noChangeAspect="1" noChangeArrowheads="1" noTextEdit="1"/>
          </p:cNvSpPr>
          <p:nvPr>
            <p:ph type="sldImg"/>
          </p:nvPr>
        </p:nvSpPr>
        <p:spPr>
          <a:xfrm>
            <a:off x="1257300" y="720725"/>
            <a:ext cx="4802188" cy="3600450"/>
          </a:xfrm>
          <a:prstGeom prst="rect">
            <a:avLst/>
          </a:prstGeom>
        </p:spPr>
      </p:sp>
      <p:sp>
        <p:nvSpPr>
          <p:cNvPr id="159748" name="Rectangle 3"/>
          <p:cNvSpPr>
            <a:spLocks noGrp="1" noChangeArrowheads="1"/>
          </p:cNvSpPr>
          <p:nvPr>
            <p:ph type="body" idx="1"/>
          </p:nvPr>
        </p:nvSpPr>
        <p:spPr>
          <a:xfrm>
            <a:off x="975360" y="4560570"/>
            <a:ext cx="5364480" cy="4431030"/>
          </a:xfrm>
          <a:noFill/>
        </p:spPr>
        <p:txBody>
          <a:bodyPr>
            <a:normAutofit/>
          </a:bodyPr>
          <a:lstStyle/>
          <a:p>
            <a:pPr marL="0" indent="0" fontAlgn="base">
              <a:buNone/>
            </a:pPr>
            <a:r>
              <a:rPr lang="en-US" dirty="0"/>
              <a:t>The laboratory will need to establish, document, implement and maintain a management system that is capable of supporting and demonstrating the consistent achievement of the requirements of ISO/IEC 17025 and assuring the quality of the laboratory results. In addition to meeting the requirements of Clauses 4 to 7, the laboratory shall implement a management system in accordance with Option A or Option B.</a:t>
            </a:r>
          </a:p>
          <a:p>
            <a:pPr marL="171450" indent="-171450" fontAlgn="base">
              <a:buFont typeface="Arial" panose="020B0604020202020204" pitchFamily="34" charset="0"/>
              <a:buChar char="•"/>
            </a:pPr>
            <a:r>
              <a:rPr lang="en-US" dirty="0"/>
              <a:t>Option A lists the minimum requirements for implementation of a management system in a laboratory. All those requirements of ISO 9001 that are relevant to the scope of laboratory activities that are covered by the management system. Laboratories that comply with Clauses 4 to 7 and implement Option A of Clause 8 will therefore also operate generally in accordance with the principles of ISO 9001.</a:t>
            </a:r>
          </a:p>
          <a:p>
            <a:pPr marL="171450" indent="-171450" fontAlgn="base">
              <a:buFont typeface="Arial" panose="020B0604020202020204" pitchFamily="34" charset="0"/>
              <a:buChar char="•"/>
            </a:pPr>
            <a:r>
              <a:rPr lang="en-US" dirty="0"/>
              <a:t>Option B is for those laboratories that are ISO 9001 certified and wish to achieve the ISO/IEC 17025 accreditation. It states that the management system of ISO 9001 will fulfill the requirements of Clause 8 of the ISO/IEC 17025 standard.</a:t>
            </a:r>
          </a:p>
          <a:p>
            <a:pPr marL="628650" lvl="1" indent="-171450" fontAlgn="base">
              <a:buFont typeface="Arial" panose="020B0604020202020204" pitchFamily="34" charset="0"/>
              <a:buChar char="•"/>
            </a:pPr>
            <a:r>
              <a:rPr lang="en-US" dirty="0"/>
              <a:t>Conformity to the ISO 9001 management system does not demonstrate the competence of the laboratory to produce technically valid data and results. This is accomplished through the consistent fulfilment of the requirements of Clauses 4 to 7.</a:t>
            </a:r>
          </a:p>
          <a:p>
            <a:pPr marL="0" indent="0" fontAlgn="base">
              <a:buNone/>
            </a:pPr>
            <a:r>
              <a:rPr lang="en-US" dirty="0"/>
              <a:t>Both options are intended to achieve the same result in the performance of the management system and compliance with Clauses 4 to 7.</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Rot="1" noChangeAspect="1" noChangeArrowheads="1" noTextEdit="1"/>
          </p:cNvSpPr>
          <p:nvPr>
            <p:ph type="sldImg"/>
          </p:nvPr>
        </p:nvSpPr>
        <p:spPr>
          <a:xfrm>
            <a:off x="1257300" y="720725"/>
            <a:ext cx="4802188" cy="3600450"/>
          </a:xfrm>
          <a:prstGeom prst="rect">
            <a:avLst/>
          </a:prstGeom>
        </p:spPr>
      </p:sp>
      <p:sp>
        <p:nvSpPr>
          <p:cNvPr id="159748"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Laboratory management shall establish, document, and maintain policies and objectives for the fulfilment of the purposes of ISO/IEC 17025 and shall ensure that the policies and objectives are acknowledged and implemented at all levels of the laboratory organization.</a:t>
            </a:r>
          </a:p>
          <a:p>
            <a:pPr marL="0" indent="0">
              <a:buNone/>
            </a:pPr>
            <a:endParaRPr lang="en-US" dirty="0"/>
          </a:p>
          <a:p>
            <a:pPr marL="628650" lvl="1" indent="-171450" fontAlgn="base">
              <a:buFont typeface="Arial" panose="020B0604020202020204" pitchFamily="34" charset="0"/>
              <a:buChar char="•"/>
            </a:pPr>
            <a:r>
              <a:rPr lang="en-US" dirty="0"/>
              <a:t>The policies and objectives of the laboratory shall address the competence, impartiality and consistent operation of the laboratory.</a:t>
            </a:r>
          </a:p>
          <a:p>
            <a:pPr marL="628650" lvl="1" indent="-171450" fontAlgn="base">
              <a:buFont typeface="Arial" panose="020B0604020202020204" pitchFamily="34" charset="0"/>
              <a:buChar char="•"/>
            </a:pPr>
            <a:r>
              <a:rPr lang="en-US" dirty="0"/>
              <a:t>Laboratory management shall be commitment to the development and implementation of the management system and will need to show evidence of improving its effectiveness.</a:t>
            </a:r>
          </a:p>
          <a:p>
            <a:pPr marL="628650" lvl="1" indent="-171450" fontAlgn="base">
              <a:buFont typeface="Arial" panose="020B0604020202020204" pitchFamily="34" charset="0"/>
              <a:buChar char="•"/>
            </a:pPr>
            <a:r>
              <a:rPr lang="en-US" dirty="0"/>
              <a:t>All documentation, processes, and records shall be included in, referenced from, or linked to the management system.</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noRot="1" noChangeAspect="1" noChangeArrowheads="1" noTextEdit="1"/>
          </p:cNvSpPr>
          <p:nvPr>
            <p:ph type="sldImg"/>
          </p:nvPr>
        </p:nvSpPr>
        <p:spPr>
          <a:xfrm>
            <a:off x="1257300" y="720725"/>
            <a:ext cx="4802188" cy="3600450"/>
          </a:xfrm>
          <a:prstGeom prst="rect">
            <a:avLst/>
          </a:prstGeom>
        </p:spPr>
      </p:sp>
      <p:sp>
        <p:nvSpPr>
          <p:cNvPr id="168964" name="Rectangle 3"/>
          <p:cNvSpPr>
            <a:spLocks noGrp="1" noChangeArrowheads="1"/>
          </p:cNvSpPr>
          <p:nvPr>
            <p:ph type="body" idx="1"/>
          </p:nvPr>
        </p:nvSpPr>
        <p:spPr>
          <a:xfrm>
            <a:off x="975360" y="4560570"/>
            <a:ext cx="5364480" cy="4659630"/>
          </a:xfrm>
          <a:noFill/>
        </p:spPr>
        <p:txBody>
          <a:bodyPr>
            <a:normAutofit fontScale="92500" lnSpcReduction="10000"/>
          </a:bodyPr>
          <a:lstStyle/>
          <a:p>
            <a:pPr marL="0" indent="0" fontAlgn="base">
              <a:buNone/>
            </a:pPr>
            <a:r>
              <a:rPr lang="en-US" dirty="0"/>
              <a:t>The Lab-MS includes the documented information required by the ISO/IEC 17025:2017 standard and the documented information determined to be necessary for an effective Lab-MS. Documented information must be controlled to ensure that it is available and suitable for use, where and when it is needed and it is adequately protected. </a:t>
            </a:r>
          </a:p>
          <a:p>
            <a:pPr marL="171450" indent="-171450" fontAlgn="base">
              <a:buFont typeface="Arial" panose="020B0604020202020204" pitchFamily="34" charset="0"/>
              <a:buChar char="•"/>
            </a:pPr>
            <a:r>
              <a:rPr lang="en-US" dirty="0"/>
              <a:t>Many companies will use a “Master List” to list the current revision and location of each document. </a:t>
            </a:r>
          </a:p>
          <a:p>
            <a:pPr marL="171450" indent="-171450" fontAlgn="base">
              <a:buFont typeface="Arial" panose="020B0604020202020204" pitchFamily="34" charset="0"/>
              <a:buChar char="•"/>
            </a:pPr>
            <a:r>
              <a:rPr lang="en-US" dirty="0"/>
              <a:t>Recording the distribution of documents is important; if a document is revised all previous revisions of the document must be replaced. This is only possible if you know where all those copies are. </a:t>
            </a:r>
          </a:p>
          <a:p>
            <a:pPr marL="171450" indent="-171450" fontAlgn="base">
              <a:buFont typeface="Arial" panose="020B0604020202020204" pitchFamily="34" charset="0"/>
              <a:buChar char="•"/>
            </a:pPr>
            <a:r>
              <a:rPr lang="en-US" dirty="0"/>
              <a:t>Documented information from external sources are controlled by the owner of the documents. The external documents must be regularly reviewed to ensure that the latest revision is being used.</a:t>
            </a:r>
          </a:p>
          <a:p>
            <a:pPr marL="0" indent="0" fontAlgn="base">
              <a:buNone/>
            </a:pPr>
            <a:endParaRPr lang="en-US" dirty="0"/>
          </a:p>
          <a:p>
            <a:pPr marL="0" indent="0" fontAlgn="base">
              <a:buNone/>
            </a:pPr>
            <a:r>
              <a:rPr lang="en-US" dirty="0"/>
              <a:t>The laboratory will need to ensure that:</a:t>
            </a:r>
          </a:p>
          <a:p>
            <a:pPr marL="628650" lvl="1" indent="-171450" fontAlgn="base">
              <a:buFont typeface="Arial" panose="020B0604020202020204" pitchFamily="34" charset="0"/>
              <a:buChar char="•"/>
            </a:pPr>
            <a:r>
              <a:rPr lang="en-US" dirty="0"/>
              <a:t>documents are approved for adequacy prior to issue by authorized laboratory personnel;</a:t>
            </a:r>
          </a:p>
          <a:p>
            <a:pPr marL="628650" lvl="1" indent="-171450" fontAlgn="base">
              <a:buFont typeface="Arial" panose="020B0604020202020204" pitchFamily="34" charset="0"/>
              <a:buChar char="•"/>
            </a:pPr>
            <a:r>
              <a:rPr lang="en-US" dirty="0"/>
              <a:t>documents are periodically reviewed, typically annually, and updated as necessary;</a:t>
            </a:r>
          </a:p>
          <a:p>
            <a:pPr marL="628650" lvl="1" indent="-171450" fontAlgn="base">
              <a:buFont typeface="Arial" panose="020B0604020202020204" pitchFamily="34" charset="0"/>
              <a:buChar char="•"/>
            </a:pPr>
            <a:r>
              <a:rPr lang="en-US" dirty="0"/>
              <a:t>changes and the current revision status of documents are identified. A revision history page works well to document this.</a:t>
            </a:r>
          </a:p>
          <a:p>
            <a:pPr marL="628650" lvl="1" indent="-171450" fontAlgn="base">
              <a:buFont typeface="Arial" panose="020B0604020202020204" pitchFamily="34" charset="0"/>
              <a:buChar char="•"/>
            </a:pPr>
            <a:r>
              <a:rPr lang="en-US" dirty="0"/>
              <a:t>relevant versions of applicable documents are available at points of use and, where necessary, their distribution is controlled;</a:t>
            </a:r>
          </a:p>
          <a:p>
            <a:pPr marL="628650" lvl="1" indent="-171450" fontAlgn="base">
              <a:buFont typeface="Arial" panose="020B0604020202020204" pitchFamily="34" charset="0"/>
              <a:buChar char="•"/>
            </a:pPr>
            <a:r>
              <a:rPr lang="en-US" dirty="0"/>
              <a:t>documents have a unique identification;</a:t>
            </a:r>
          </a:p>
          <a:p>
            <a:pPr marL="628650" lvl="1" indent="-171450" fontAlgn="base">
              <a:buFont typeface="Arial" panose="020B0604020202020204" pitchFamily="34" charset="0"/>
              <a:buChar char="•"/>
            </a:pPr>
            <a:r>
              <a:rPr lang="en-US" dirty="0"/>
              <a:t>the unintended use of obsolete documents is prevented, and suitable identification is applied to them if they are retained for any purpose.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2"/>
          <p:cNvSpPr>
            <a:spLocks noGrp="1" noRot="1" noChangeAspect="1" noChangeArrowheads="1" noTextEdit="1"/>
          </p:cNvSpPr>
          <p:nvPr>
            <p:ph type="sldImg"/>
          </p:nvPr>
        </p:nvSpPr>
        <p:spPr>
          <a:xfrm>
            <a:off x="1257300" y="720725"/>
            <a:ext cx="4802188" cy="3600450"/>
          </a:xfrm>
          <a:prstGeom prst="rect">
            <a:avLst/>
          </a:prstGeom>
        </p:spPr>
      </p:sp>
      <p:sp>
        <p:nvSpPr>
          <p:cNvPr id="169988"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The laboratory must keep all records related to the laboratories operations to demonstrate fulfilment of the requirements in this document. The laboratory will need to ensure that all of its records are stored, backed-up and protected. </a:t>
            </a:r>
          </a:p>
          <a:p>
            <a:pPr marL="628650" lvl="1" indent="-171450" fontAlgn="base">
              <a:buFont typeface="Arial" panose="020B0604020202020204" pitchFamily="34" charset="0"/>
              <a:buChar char="•"/>
            </a:pPr>
            <a:r>
              <a:rPr lang="en-US" dirty="0"/>
              <a:t>A table works well for listing all your quality records, where they are generated and stored, how long they are stored and who is responsible for them. </a:t>
            </a:r>
          </a:p>
          <a:p>
            <a:pPr marL="342900" lvl="1" indent="0" fontAlgn="base">
              <a:buNone/>
            </a:pPr>
            <a:endParaRPr lang="en-US" dirty="0"/>
          </a:p>
          <a:p>
            <a:pPr marL="0" indent="0" fontAlgn="base">
              <a:buNone/>
            </a:pPr>
            <a:r>
              <a:rPr lang="en-US" dirty="0"/>
              <a:t>The records will need to be readily retrievable and information on how long the records are kept will need to be documented.</a:t>
            </a:r>
          </a:p>
          <a:p>
            <a:pPr marL="742950" lvl="1" indent="-285750" fontAlgn="base">
              <a:buFont typeface="Arial" panose="020B0604020202020204" pitchFamily="34" charset="0"/>
              <a:buChar char="•"/>
            </a:pPr>
            <a:r>
              <a:rPr lang="en-US" sz="1400" dirty="0"/>
              <a:t>ISO/IEC 17025 does not specify how long you have to keep your records, but remember that the auditor will want to see six months to a year of records for an initial assessment and at least two years worth of records between scheduled assessments.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2"/>
          <p:cNvSpPr>
            <a:spLocks noGrp="1" noRot="1" noChangeAspect="1" noChangeArrowheads="1" noTextEdit="1"/>
          </p:cNvSpPr>
          <p:nvPr>
            <p:ph type="sldImg"/>
          </p:nvPr>
        </p:nvSpPr>
        <p:spPr>
          <a:xfrm>
            <a:off x="1257300" y="720725"/>
            <a:ext cx="4802188" cy="3600450"/>
          </a:xfrm>
          <a:prstGeom prst="rect">
            <a:avLst/>
          </a:prstGeom>
        </p:spPr>
      </p:sp>
      <p:sp>
        <p:nvSpPr>
          <p:cNvPr id="171012" name="Rectangle 3"/>
          <p:cNvSpPr>
            <a:spLocks noGrp="1" noChangeArrowheads="1"/>
          </p:cNvSpPr>
          <p:nvPr>
            <p:ph type="body" idx="1"/>
          </p:nvPr>
        </p:nvSpPr>
        <p:spPr>
          <a:xfrm>
            <a:off x="975360" y="4560570"/>
            <a:ext cx="5364480" cy="4320540"/>
          </a:xfrm>
          <a:noFill/>
        </p:spPr>
        <p:txBody>
          <a:bodyPr>
            <a:normAutofit lnSpcReduction="10000"/>
          </a:bodyPr>
          <a:lstStyle/>
          <a:p>
            <a:pPr marL="0" indent="0" fontAlgn="base">
              <a:buNone/>
            </a:pPr>
            <a:r>
              <a:rPr lang="en-US" dirty="0"/>
              <a:t>Actions to address the risks and opportunities are determined in order to integrate and implement them into the Lab-MS processes and to evaluate the effectiveness of these actions. </a:t>
            </a:r>
          </a:p>
          <a:p>
            <a:pPr marL="0" indent="0" fontAlgn="base">
              <a:buNone/>
            </a:pPr>
            <a:r>
              <a:rPr lang="en-US" dirty="0"/>
              <a:t>The risks and opportunities addressed by the laboratory in order to ensure that the Lab-MS can:</a:t>
            </a:r>
          </a:p>
          <a:p>
            <a:pPr marL="628650" lvl="1" indent="-171450" fontAlgn="base">
              <a:buFont typeface="Arial" panose="020B0604020202020204" pitchFamily="34" charset="0"/>
              <a:buChar char="•"/>
            </a:pPr>
            <a:r>
              <a:rPr lang="en-US" dirty="0"/>
              <a:t>achieve its intended results, </a:t>
            </a:r>
          </a:p>
          <a:p>
            <a:pPr marL="628650" lvl="1" indent="-171450" fontAlgn="base">
              <a:buFont typeface="Arial" panose="020B0604020202020204" pitchFamily="34" charset="0"/>
              <a:buChar char="•"/>
            </a:pPr>
            <a:r>
              <a:rPr lang="en-US" dirty="0"/>
              <a:t>enhance opportunities to achieve the objectives of the laboratory;</a:t>
            </a:r>
          </a:p>
          <a:p>
            <a:pPr marL="628650" lvl="1" indent="-171450" fontAlgn="base">
              <a:buFont typeface="Arial" panose="020B0604020202020204" pitchFamily="34" charset="0"/>
              <a:buChar char="•"/>
            </a:pPr>
            <a:r>
              <a:rPr lang="en-US" dirty="0"/>
              <a:t>prevent, or reduce, undesired effects, and </a:t>
            </a:r>
          </a:p>
          <a:p>
            <a:pPr marL="628650" lvl="1" indent="-171450">
              <a:buFont typeface="Arial" panose="020B0604020202020204" pitchFamily="34" charset="0"/>
              <a:buChar char="•"/>
            </a:pPr>
            <a:r>
              <a:rPr lang="en-US" dirty="0"/>
              <a:t>achieve continual improvement.</a:t>
            </a:r>
          </a:p>
          <a:p>
            <a:pPr marL="342900" lvl="1" indent="0">
              <a:buNone/>
            </a:pPr>
            <a:endParaRPr lang="en-US" dirty="0"/>
          </a:p>
          <a:p>
            <a:pPr marL="0" indent="0" fontAlgn="base">
              <a:buNone/>
            </a:pPr>
            <a:r>
              <a:rPr lang="en-US" dirty="0"/>
              <a:t>Not all risks or opportunities that are identified need to be addressed. The Laboratory must evaluate each risk or opportunity and determine the overall impact it will have on the laboratories activities.</a:t>
            </a:r>
          </a:p>
          <a:p>
            <a:pPr marL="0" indent="0" fontAlgn="base">
              <a:buNone/>
            </a:pPr>
            <a:r>
              <a:rPr lang="en-US" dirty="0"/>
              <a:t>A formal risk management process is not required for the fulfillment of the ISO/IEC 17025 standard. However, an auditor will want to see risk assessments through:</a:t>
            </a:r>
          </a:p>
          <a:p>
            <a:pPr marL="628650" lvl="1" indent="-171450" fontAlgn="base">
              <a:buFont typeface="Arial" panose="020B0604020202020204" pitchFamily="34" charset="0"/>
              <a:buChar char="•"/>
            </a:pPr>
            <a:r>
              <a:rPr lang="en-US" dirty="0"/>
              <a:t>continuous improvement activities, </a:t>
            </a:r>
          </a:p>
          <a:p>
            <a:pPr marL="628650" lvl="1" indent="-171450" fontAlgn="base">
              <a:buFont typeface="Arial" panose="020B0604020202020204" pitchFamily="34" charset="0"/>
              <a:buChar char="•"/>
            </a:pPr>
            <a:r>
              <a:rPr lang="en-US" dirty="0"/>
              <a:t>management communications, </a:t>
            </a:r>
          </a:p>
          <a:p>
            <a:pPr marL="628650" lvl="1" indent="-171450" fontAlgn="base">
              <a:buFont typeface="Arial" panose="020B0604020202020204" pitchFamily="34" charset="0"/>
              <a:buChar char="•"/>
            </a:pPr>
            <a:r>
              <a:rPr lang="en-US" dirty="0"/>
              <a:t>corrective actions,</a:t>
            </a:r>
          </a:p>
          <a:p>
            <a:pPr marL="628650" lvl="1" indent="-171450" fontAlgn="base">
              <a:buFont typeface="Arial" panose="020B0604020202020204" pitchFamily="34" charset="0"/>
              <a:buChar char="•"/>
            </a:pPr>
            <a:r>
              <a:rPr lang="en-US" dirty="0"/>
              <a:t>other documentation that shows implementation and evaluation of those activities.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2"/>
          <p:cNvSpPr>
            <a:spLocks noGrp="1" noRot="1" noChangeAspect="1" noChangeArrowheads="1" noTextEdit="1"/>
          </p:cNvSpPr>
          <p:nvPr>
            <p:ph type="sldImg"/>
          </p:nvPr>
        </p:nvSpPr>
        <p:spPr>
          <a:xfrm>
            <a:off x="1257300" y="720725"/>
            <a:ext cx="4802188" cy="3600450"/>
          </a:xfrm>
          <a:prstGeom prst="rect">
            <a:avLst/>
          </a:prstGeom>
        </p:spPr>
      </p:sp>
      <p:sp>
        <p:nvSpPr>
          <p:cNvPr id="172036" name="Rectangle 3"/>
          <p:cNvSpPr>
            <a:spLocks noGrp="1" noChangeArrowheads="1"/>
          </p:cNvSpPr>
          <p:nvPr>
            <p:ph type="body" idx="1"/>
          </p:nvPr>
        </p:nvSpPr>
        <p:spPr>
          <a:xfrm>
            <a:off x="975360" y="4560570"/>
            <a:ext cx="5364480" cy="4320540"/>
          </a:xfrm>
          <a:noFill/>
        </p:spPr>
        <p:txBody>
          <a:bodyPr/>
          <a:lstStyle/>
          <a:p>
            <a:pPr marL="0" indent="0" fontAlgn="base">
              <a:buNone/>
            </a:pPr>
            <a:r>
              <a:rPr lang="en-US" dirty="0"/>
              <a:t>Your laboratory must determine and select opportunities for improvement and implement those actions. Opportunities for improvement can be identified through a variety of methods including:</a:t>
            </a:r>
          </a:p>
          <a:p>
            <a:pPr marL="628650" lvl="1" indent="-171450" fontAlgn="base">
              <a:buFont typeface="Arial" panose="020B0604020202020204" pitchFamily="34" charset="0"/>
              <a:buChar char="•"/>
            </a:pPr>
            <a:r>
              <a:rPr lang="en-US" dirty="0"/>
              <a:t>the review of the operational procedures, </a:t>
            </a:r>
          </a:p>
          <a:p>
            <a:pPr marL="628650" lvl="1" indent="-171450" fontAlgn="base">
              <a:buFont typeface="Arial" panose="020B0604020202020204" pitchFamily="34" charset="0"/>
              <a:buChar char="•"/>
            </a:pPr>
            <a:r>
              <a:rPr lang="en-US" dirty="0"/>
              <a:t>the use of the policies, </a:t>
            </a:r>
          </a:p>
          <a:p>
            <a:pPr marL="628650" lvl="1" indent="-171450" fontAlgn="base">
              <a:buFont typeface="Arial" panose="020B0604020202020204" pitchFamily="34" charset="0"/>
              <a:buChar char="•"/>
            </a:pPr>
            <a:r>
              <a:rPr lang="en-US" dirty="0"/>
              <a:t>overall objectives, </a:t>
            </a:r>
          </a:p>
          <a:p>
            <a:pPr marL="628650" lvl="1" indent="-171450" fontAlgn="base">
              <a:buFont typeface="Arial" panose="020B0604020202020204" pitchFamily="34" charset="0"/>
              <a:buChar char="•"/>
            </a:pPr>
            <a:r>
              <a:rPr lang="en-US" dirty="0"/>
              <a:t>audit results, </a:t>
            </a:r>
          </a:p>
          <a:p>
            <a:pPr marL="628650" lvl="1" indent="-171450" fontAlgn="base">
              <a:buFont typeface="Arial" panose="020B0604020202020204" pitchFamily="34" charset="0"/>
              <a:buChar char="•"/>
            </a:pPr>
            <a:r>
              <a:rPr lang="en-US" dirty="0"/>
              <a:t>corrective actions, </a:t>
            </a:r>
          </a:p>
          <a:p>
            <a:pPr marL="628650" lvl="1" indent="-171450" fontAlgn="base">
              <a:buFont typeface="Arial" panose="020B0604020202020204" pitchFamily="34" charset="0"/>
              <a:buChar char="•"/>
            </a:pPr>
            <a:r>
              <a:rPr lang="en-US" dirty="0"/>
              <a:t>management review, </a:t>
            </a:r>
          </a:p>
          <a:p>
            <a:pPr marL="628650" lvl="1" indent="-171450" fontAlgn="base">
              <a:buFont typeface="Arial" panose="020B0604020202020204" pitchFamily="34" charset="0"/>
              <a:buChar char="•"/>
            </a:pPr>
            <a:r>
              <a:rPr lang="en-US" dirty="0"/>
              <a:t>risk assessment, </a:t>
            </a:r>
          </a:p>
          <a:p>
            <a:pPr marL="628650" lvl="1" indent="-171450" fontAlgn="base">
              <a:buFont typeface="Arial" panose="020B0604020202020204" pitchFamily="34" charset="0"/>
              <a:buChar char="•"/>
            </a:pPr>
            <a:r>
              <a:rPr lang="en-US" dirty="0"/>
              <a:t>proficiency testing results.</a:t>
            </a:r>
          </a:p>
          <a:p>
            <a:pPr marL="342900" lvl="1" indent="0" fontAlgn="base">
              <a:buNone/>
            </a:pPr>
            <a:endParaRPr lang="en-US" dirty="0"/>
          </a:p>
          <a:p>
            <a:pPr marL="0" indent="0" fontAlgn="base">
              <a:buNone/>
            </a:pPr>
            <a:r>
              <a:rPr lang="en-US" dirty="0"/>
              <a:t>Your laboratory must seek feedback from your customers, both positive and negative, and the feedback must be analyzed to improve the management system, laboratory activities and customer service. The methods for obtaining this information can include:</a:t>
            </a:r>
          </a:p>
          <a:p>
            <a:pPr marL="628650" lvl="1" indent="-171450" fontAlgn="base">
              <a:buFont typeface="Arial" panose="020B0604020202020204" pitchFamily="34" charset="0"/>
              <a:buChar char="•"/>
            </a:pPr>
            <a:r>
              <a:rPr lang="en-US" dirty="0"/>
              <a:t>customer satisfaction or opinion surveys, </a:t>
            </a:r>
          </a:p>
          <a:p>
            <a:pPr marL="628650" lvl="1" indent="-171450" fontAlgn="base">
              <a:buFont typeface="Arial" panose="020B0604020202020204" pitchFamily="34" charset="0"/>
              <a:buChar char="•"/>
            </a:pPr>
            <a:r>
              <a:rPr lang="en-US" dirty="0"/>
              <a:t>communication records and </a:t>
            </a:r>
          </a:p>
          <a:p>
            <a:pPr marL="628650" lvl="1" indent="-171450" fontAlgn="base">
              <a:buFont typeface="Arial" panose="020B0604020202020204" pitchFamily="34" charset="0"/>
              <a:buChar char="•"/>
            </a:pPr>
            <a:r>
              <a:rPr lang="en-US" dirty="0"/>
              <a:t>review of reports with customers.</a:t>
            </a:r>
          </a:p>
          <a:p>
            <a:pPr marL="241935" indent="-241935" eaLnBrk="1" hangingPunct="1">
              <a:buFont typeface="Arial" panose="020B0604020202020204" pitchFamily="34" charset="0"/>
              <a:buChar char="•"/>
            </a:pPr>
            <a:endParaRPr lang="en-CA"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2"/>
          <p:cNvSpPr>
            <a:spLocks noGrp="1" noRot="1" noChangeAspect="1" noChangeArrowheads="1" noTextEdit="1"/>
          </p:cNvSpPr>
          <p:nvPr>
            <p:ph type="sldImg"/>
          </p:nvPr>
        </p:nvSpPr>
        <p:spPr>
          <a:xfrm>
            <a:off x="1257300" y="720725"/>
            <a:ext cx="4802188" cy="3600450"/>
          </a:xfrm>
          <a:prstGeom prst="rect">
            <a:avLst/>
          </a:prstGeom>
        </p:spPr>
      </p:sp>
      <p:sp>
        <p:nvSpPr>
          <p:cNvPr id="173060" name="Rectangle 3"/>
          <p:cNvSpPr>
            <a:spLocks noGrp="1" noChangeArrowheads="1"/>
          </p:cNvSpPr>
          <p:nvPr>
            <p:ph type="body" idx="1"/>
          </p:nvPr>
        </p:nvSpPr>
        <p:spPr>
          <a:xfrm>
            <a:off x="975360" y="4560570"/>
            <a:ext cx="5364480" cy="4320540"/>
          </a:xfrm>
          <a:noFill/>
          <a:ln>
            <a:noFill/>
          </a:ln>
          <a:effectLst/>
        </p:spPr>
        <p:txBody>
          <a:bodyPr vert="horz" wrap="square" lIns="96648" tIns="48325" rIns="96648" bIns="48325" numCol="1" anchor="t" anchorCtr="0" compatLnSpc="1"/>
          <a:lstStyle/>
          <a:p>
            <a:r>
              <a:rPr lang="en-US" dirty="0"/>
              <a:t>Corrective actions shall be appropriate to the effects of the nonconformities encountered. Nonconformities that carry more risk should have a more thorough corrective action applied.</a:t>
            </a:r>
          </a:p>
          <a:p>
            <a:endParaRPr lang="en-US" dirty="0"/>
          </a:p>
          <a:p>
            <a:r>
              <a:rPr lang="en-US" dirty="0"/>
              <a:t>When a nonconformity occurs, the laboratory shall:</a:t>
            </a:r>
          </a:p>
          <a:p>
            <a:pPr marL="628650" lvl="1" indent="-171450">
              <a:buFont typeface="Arial" panose="020B0604020202020204" pitchFamily="34" charset="0"/>
              <a:buChar char="•"/>
            </a:pPr>
            <a:r>
              <a:rPr lang="en-US" dirty="0"/>
              <a:t>take action to control and correct it;</a:t>
            </a:r>
          </a:p>
          <a:p>
            <a:pPr marL="628650" lvl="1" indent="-171450">
              <a:buFont typeface="Arial" panose="020B0604020202020204" pitchFamily="34" charset="0"/>
              <a:buChar char="•"/>
            </a:pPr>
            <a:r>
              <a:rPr lang="en-US" dirty="0"/>
              <a:t>address the consequences;</a:t>
            </a:r>
          </a:p>
          <a:p>
            <a:pPr marL="628650" lvl="1" indent="-171450">
              <a:buFont typeface="Arial" panose="020B0604020202020204" pitchFamily="34" charset="0"/>
              <a:buChar char="•"/>
            </a:pPr>
            <a:r>
              <a:rPr lang="en-US" dirty="0"/>
              <a:t>review and analyze the nonconformity;</a:t>
            </a:r>
          </a:p>
          <a:p>
            <a:pPr marL="628650" lvl="1" indent="-171450">
              <a:buFont typeface="Arial" panose="020B0604020202020204" pitchFamily="34" charset="0"/>
              <a:buChar char="•"/>
            </a:pPr>
            <a:r>
              <a:rPr lang="en-US" dirty="0"/>
              <a:t>determine the causes of the nonconformity;</a:t>
            </a:r>
          </a:p>
          <a:p>
            <a:pPr marL="628650" lvl="1" indent="-171450">
              <a:buFont typeface="Arial" panose="020B0604020202020204" pitchFamily="34" charset="0"/>
              <a:buChar char="•"/>
            </a:pPr>
            <a:r>
              <a:rPr lang="en-US" dirty="0"/>
              <a:t>determine if similar nonconformities exist, or could potentially occur;</a:t>
            </a:r>
          </a:p>
          <a:p>
            <a:pPr marL="628650" lvl="1" indent="-171450">
              <a:buFont typeface="Arial" panose="020B0604020202020204" pitchFamily="34" charset="0"/>
              <a:buChar char="•"/>
            </a:pPr>
            <a:r>
              <a:rPr lang="en-US" dirty="0"/>
              <a:t>make changes to the management system, if necessary.</a:t>
            </a:r>
          </a:p>
          <a:p>
            <a:pPr marL="628650" lvl="1" indent="-171450">
              <a:buFont typeface="Arial" panose="020B0604020202020204" pitchFamily="34" charset="0"/>
              <a:buChar char="•"/>
            </a:pPr>
            <a:endParaRPr lang="en-US" dirty="0"/>
          </a:p>
          <a:p>
            <a:r>
              <a:rPr lang="en-US" dirty="0"/>
              <a:t>Documentation shall be retained as evidence of:</a:t>
            </a:r>
          </a:p>
          <a:p>
            <a:pPr marL="628650" lvl="1" indent="-171450">
              <a:buFont typeface="Arial" panose="020B0604020202020204" pitchFamily="34" charset="0"/>
              <a:buChar char="•"/>
            </a:pPr>
            <a:r>
              <a:rPr lang="en-US" dirty="0"/>
              <a:t>the nature of the nonconformities, cause(s) and any subsequent actions taken;</a:t>
            </a:r>
          </a:p>
          <a:p>
            <a:pPr marL="628650" lvl="1" indent="-171450">
              <a:buFont typeface="Arial" panose="020B0604020202020204" pitchFamily="34" charset="0"/>
              <a:buChar char="•"/>
            </a:pPr>
            <a:r>
              <a:rPr lang="en-US" dirty="0"/>
              <a:t>the results of any corrective action.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2"/>
          <p:cNvSpPr>
            <a:spLocks noGrp="1" noRot="1" noChangeAspect="1" noChangeArrowheads="1" noTextEdit="1"/>
          </p:cNvSpPr>
          <p:nvPr>
            <p:ph type="sldImg"/>
          </p:nvPr>
        </p:nvSpPr>
        <p:spPr>
          <a:xfrm>
            <a:off x="1257300" y="720725"/>
            <a:ext cx="4802188" cy="3600450"/>
          </a:xfrm>
          <a:prstGeom prst="rect">
            <a:avLst/>
          </a:prstGeom>
        </p:spPr>
      </p:sp>
      <p:sp>
        <p:nvSpPr>
          <p:cNvPr id="174084" name="Rectangle 3"/>
          <p:cNvSpPr>
            <a:spLocks noGrp="1" noChangeArrowheads="1"/>
          </p:cNvSpPr>
          <p:nvPr>
            <p:ph type="body" idx="1"/>
          </p:nvPr>
        </p:nvSpPr>
        <p:spPr>
          <a:xfrm>
            <a:off x="975360" y="4560570"/>
            <a:ext cx="5364480" cy="4320540"/>
          </a:xfrm>
          <a:noFill/>
          <a:ln>
            <a:noFill/>
          </a:ln>
          <a:effectLst/>
        </p:spPr>
        <p:txBody>
          <a:bodyPr vert="horz" wrap="square" lIns="96648" tIns="48325" rIns="96648" bIns="48325" numCol="1" anchor="t" anchorCtr="0" compatLnSpc="1"/>
          <a:lstStyle/>
          <a:p>
            <a:r>
              <a:rPr lang="en-US" dirty="0"/>
              <a:t>Your laboratory must conduct internal audits to ensure that the Lab-MS conforms to the laboratories own requirements, the requirements of the ISO/IEC 17025 standard and is effectively implemented and maintained.</a:t>
            </a:r>
          </a:p>
          <a:p>
            <a:endParaRPr lang="en-US" dirty="0"/>
          </a:p>
          <a:p>
            <a:r>
              <a:rPr lang="en-US" dirty="0"/>
              <a:t>Your laboratory must:</a:t>
            </a:r>
          </a:p>
          <a:p>
            <a:pPr marL="628650" lvl="1" indent="-171450">
              <a:buFont typeface="Arial" panose="020B0604020202020204" pitchFamily="34" charset="0"/>
              <a:buChar char="•"/>
            </a:pPr>
            <a:r>
              <a:rPr lang="en-US" dirty="0"/>
              <a:t>plan, establish, implement and maintain an audit program </a:t>
            </a:r>
          </a:p>
          <a:p>
            <a:pPr marL="628650" lvl="1" indent="-171450">
              <a:buFont typeface="Arial" panose="020B0604020202020204" pitchFamily="34" charset="0"/>
              <a:buChar char="•"/>
            </a:pPr>
            <a:r>
              <a:rPr lang="en-US" dirty="0"/>
              <a:t>define the audit criteria and scope for each audit,</a:t>
            </a:r>
          </a:p>
          <a:p>
            <a:pPr marL="628650" lvl="1" indent="-171450">
              <a:buFont typeface="Arial" panose="020B0604020202020204" pitchFamily="34" charset="0"/>
              <a:buChar char="•"/>
            </a:pPr>
            <a:r>
              <a:rPr lang="en-US" dirty="0"/>
              <a:t>ensure that the results of the audits are reported to relevant management,</a:t>
            </a:r>
          </a:p>
          <a:p>
            <a:pPr marL="628650" lvl="1" indent="-171450">
              <a:buFont typeface="Arial" panose="020B0604020202020204" pitchFamily="34" charset="0"/>
              <a:buChar char="•"/>
            </a:pPr>
            <a:r>
              <a:rPr lang="en-US" dirty="0"/>
              <a:t>take necessary correction and corrective actions without undue delay,</a:t>
            </a:r>
          </a:p>
          <a:p>
            <a:pPr marL="628650" lvl="1" indent="-171450">
              <a:buFont typeface="Arial" panose="020B0604020202020204" pitchFamily="34" charset="0"/>
              <a:buChar char="•"/>
            </a:pPr>
            <a:r>
              <a:rPr lang="en-US" dirty="0"/>
              <a:t>retain documented information as evidence of the implementation of the audit program and the audit results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Rot="1" noChangeAspect="1" noChangeArrowheads="1" noTextEdit="1"/>
          </p:cNvSpPr>
          <p:nvPr>
            <p:ph type="sldImg"/>
          </p:nvPr>
        </p:nvSpPr>
        <p:spPr>
          <a:xfrm>
            <a:off x="1257300" y="720725"/>
            <a:ext cx="4802188" cy="3600450"/>
          </a:xfrm>
          <a:prstGeom prst="rect">
            <a:avLst/>
          </a:prstGeom>
        </p:spPr>
      </p:sp>
      <p:sp>
        <p:nvSpPr>
          <p:cNvPr id="175108" name="Rectangle 3"/>
          <p:cNvSpPr>
            <a:spLocks noGrp="1" noChangeArrowheads="1"/>
          </p:cNvSpPr>
          <p:nvPr>
            <p:ph type="body" idx="1"/>
          </p:nvPr>
        </p:nvSpPr>
        <p:spPr>
          <a:xfrm>
            <a:off x="975360" y="4560570"/>
            <a:ext cx="5364480" cy="4735830"/>
          </a:xfrm>
          <a:noFill/>
          <a:ln>
            <a:noFill/>
          </a:ln>
          <a:effectLst/>
        </p:spPr>
        <p:txBody>
          <a:bodyPr vert="horz" wrap="square" lIns="96648" tIns="48325" rIns="96648" bIns="48325" numCol="1" anchor="t" anchorCtr="0" compatLnSpc="1">
            <a:normAutofit fontScale="85000" lnSpcReduction="20000"/>
          </a:bodyPr>
          <a:lstStyle/>
          <a:p>
            <a:r>
              <a:rPr lang="en-US" dirty="0"/>
              <a:t>Top management in your laboratory must review the Lab-MS, at planned intervals, to ensure that the Lab-MS continues to be suitable, adequate and effective. </a:t>
            </a:r>
          </a:p>
          <a:p>
            <a:endParaRPr lang="en-US" dirty="0"/>
          </a:p>
          <a:p>
            <a:r>
              <a:rPr lang="en-US" dirty="0"/>
              <a:t>Management reviews must be conducted with consideration given to the following inputs: </a:t>
            </a:r>
          </a:p>
          <a:p>
            <a:pPr marL="628650" lvl="1" indent="-171450">
              <a:buFont typeface="Arial" panose="020B0604020202020204" pitchFamily="34" charset="0"/>
              <a:buChar char="•"/>
            </a:pPr>
            <a:r>
              <a:rPr lang="en-US" dirty="0"/>
              <a:t>Changes in external and internal issues that are relevant to the laboratory,</a:t>
            </a:r>
          </a:p>
          <a:p>
            <a:pPr marL="628650" lvl="1" indent="-171450">
              <a:buFont typeface="Arial" panose="020B0604020202020204" pitchFamily="34" charset="0"/>
              <a:buChar char="•"/>
            </a:pPr>
            <a:r>
              <a:rPr lang="en-US" dirty="0"/>
              <a:t>Fulfilment of the quality objectives,</a:t>
            </a:r>
          </a:p>
          <a:p>
            <a:pPr marL="628650" lvl="1" indent="-171450">
              <a:buFont typeface="Arial" panose="020B0604020202020204" pitchFamily="34" charset="0"/>
              <a:buChar char="•"/>
            </a:pPr>
            <a:r>
              <a:rPr lang="en-US" dirty="0"/>
              <a:t>The suitability of the existing policies and procedures,</a:t>
            </a:r>
          </a:p>
          <a:p>
            <a:pPr marL="628650" lvl="1" indent="-171450">
              <a:buFont typeface="Arial" panose="020B0604020202020204" pitchFamily="34" charset="0"/>
              <a:buChar char="•"/>
            </a:pPr>
            <a:r>
              <a:rPr lang="en-US" dirty="0"/>
              <a:t>The status of actions from previous management reviews,</a:t>
            </a:r>
          </a:p>
          <a:p>
            <a:pPr marL="628650" lvl="1" indent="-171450">
              <a:buFont typeface="Arial" panose="020B0604020202020204" pitchFamily="34" charset="0"/>
              <a:buChar char="•"/>
            </a:pPr>
            <a:r>
              <a:rPr lang="en-US" dirty="0"/>
              <a:t>Audit results,</a:t>
            </a:r>
          </a:p>
          <a:p>
            <a:pPr marL="628650" lvl="1" indent="-171450">
              <a:buFont typeface="Arial" panose="020B0604020202020204" pitchFamily="34" charset="0"/>
              <a:buChar char="•"/>
            </a:pPr>
            <a:r>
              <a:rPr lang="en-US" dirty="0"/>
              <a:t>Nonconformities and corrective actions,</a:t>
            </a:r>
          </a:p>
          <a:p>
            <a:pPr marL="628650" lvl="1" indent="-171450">
              <a:buFont typeface="Arial" panose="020B0604020202020204" pitchFamily="34" charset="0"/>
              <a:buChar char="•"/>
            </a:pPr>
            <a:r>
              <a:rPr lang="en-US" dirty="0"/>
              <a:t>Any assessments by external bodies</a:t>
            </a:r>
          </a:p>
          <a:p>
            <a:pPr marL="628650" lvl="1" indent="-171450">
              <a:buFont typeface="Arial" panose="020B0604020202020204" pitchFamily="34" charset="0"/>
              <a:buChar char="•"/>
            </a:pPr>
            <a:r>
              <a:rPr lang="en-US" dirty="0"/>
              <a:t>Management reviews must be planned and conducted with consideration given to the following inputs: </a:t>
            </a:r>
          </a:p>
          <a:p>
            <a:pPr marL="628650" lvl="1" indent="-171450">
              <a:buFont typeface="Arial" panose="020B0604020202020204" pitchFamily="34" charset="0"/>
              <a:buChar char="•"/>
            </a:pPr>
            <a:r>
              <a:rPr lang="en-US" dirty="0"/>
              <a:t>Changes in the volume or type of work for the laboratory,</a:t>
            </a:r>
          </a:p>
          <a:p>
            <a:pPr marL="628650" lvl="1" indent="-171450">
              <a:buFont typeface="Arial" panose="020B0604020202020204" pitchFamily="34" charset="0"/>
              <a:buChar char="•"/>
            </a:pPr>
            <a:r>
              <a:rPr lang="en-US" dirty="0"/>
              <a:t>Customer satisfaction,</a:t>
            </a:r>
          </a:p>
          <a:p>
            <a:pPr marL="628650" lvl="1" indent="-171450">
              <a:buFont typeface="Arial" panose="020B0604020202020204" pitchFamily="34" charset="0"/>
              <a:buChar char="•"/>
            </a:pPr>
            <a:r>
              <a:rPr lang="en-US" dirty="0"/>
              <a:t>Complaints, both internal and external,</a:t>
            </a:r>
          </a:p>
          <a:p>
            <a:pPr marL="628650" lvl="1" indent="-171450">
              <a:buFont typeface="Arial" panose="020B0604020202020204" pitchFamily="34" charset="0"/>
              <a:buChar char="•"/>
            </a:pPr>
            <a:r>
              <a:rPr lang="en-US" dirty="0"/>
              <a:t>The effectiveness of any implemented improvements, </a:t>
            </a:r>
          </a:p>
          <a:p>
            <a:pPr marL="628650" lvl="1" indent="-171450">
              <a:buFont typeface="Arial" panose="020B0604020202020204" pitchFamily="34" charset="0"/>
              <a:buChar char="•"/>
            </a:pPr>
            <a:r>
              <a:rPr lang="en-US" dirty="0"/>
              <a:t>Adequacy of resources required for the laboratory,</a:t>
            </a:r>
          </a:p>
          <a:p>
            <a:pPr marL="628650" lvl="1" indent="-171450">
              <a:buFont typeface="Arial" panose="020B0604020202020204" pitchFamily="34" charset="0"/>
              <a:buChar char="•"/>
            </a:pPr>
            <a:r>
              <a:rPr lang="en-US" dirty="0"/>
              <a:t>Actions taken to address risks and opportunities,</a:t>
            </a:r>
          </a:p>
          <a:p>
            <a:pPr marL="628650" lvl="1" indent="-171450">
              <a:buFont typeface="Arial" panose="020B0604020202020204" pitchFamily="34" charset="0"/>
              <a:buChar char="•"/>
            </a:pPr>
            <a:r>
              <a:rPr lang="en-US" dirty="0"/>
              <a:t>Outcomes of the assurance of the validity of results, including proficiency tests,</a:t>
            </a:r>
          </a:p>
          <a:p>
            <a:pPr marL="628650" lvl="1" indent="-171450">
              <a:buFont typeface="Arial" panose="020B0604020202020204" pitchFamily="34" charset="0"/>
              <a:buChar char="•"/>
            </a:pPr>
            <a:r>
              <a:rPr lang="en-US" dirty="0"/>
              <a:t>And any other relevant factors, such as monitoring results and training.</a:t>
            </a:r>
          </a:p>
          <a:p>
            <a:endParaRPr lang="en-US" dirty="0"/>
          </a:p>
          <a:p>
            <a:r>
              <a:rPr lang="en-US" dirty="0"/>
              <a:t>The outputs of the management review must include decisions and actions related to:</a:t>
            </a:r>
          </a:p>
          <a:p>
            <a:pPr marL="628650" lvl="1" indent="-171450">
              <a:buFont typeface="Arial" panose="020B0604020202020204" pitchFamily="34" charset="0"/>
              <a:buChar char="•"/>
            </a:pPr>
            <a:r>
              <a:rPr lang="en-US" dirty="0"/>
              <a:t>the effectiveness of the management system;</a:t>
            </a:r>
          </a:p>
          <a:p>
            <a:pPr marL="628650" lvl="1" indent="-171450">
              <a:buFont typeface="Arial" panose="020B0604020202020204" pitchFamily="34" charset="0"/>
              <a:buChar char="•"/>
            </a:pPr>
            <a:r>
              <a:rPr lang="en-US" dirty="0"/>
              <a:t>improvement of the laboratory activities related to the fulfillment of the ISO/IEC 17025 standard;</a:t>
            </a:r>
          </a:p>
          <a:p>
            <a:pPr marL="628650" lvl="1" indent="-171450">
              <a:buFont typeface="Arial" panose="020B0604020202020204" pitchFamily="34" charset="0"/>
              <a:buChar char="•"/>
            </a:pPr>
            <a:r>
              <a:rPr lang="en-US" dirty="0"/>
              <a:t>resources need for the improvement of the management system and laboratory activities;</a:t>
            </a:r>
          </a:p>
          <a:p>
            <a:pPr marL="628650" lvl="1" indent="-171450">
              <a:buFont typeface="Arial" panose="020B0604020202020204" pitchFamily="34" charset="0"/>
              <a:buChar char="•"/>
            </a:pPr>
            <a:r>
              <a:rPr lang="en-US" dirty="0"/>
              <a:t>any need for changes to the management system.</a:t>
            </a:r>
          </a:p>
          <a:p>
            <a:pPr marL="628650" lvl="1" indent="-171450">
              <a:buFont typeface="Arial" panose="020B0604020202020204" pitchFamily="34" charset="0"/>
              <a:buChar char="•"/>
            </a:pPr>
            <a:endParaRPr lang="en-US"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2"/>
          <p:cNvSpPr>
            <a:spLocks noGrp="1" noRot="1" noChangeAspect="1" noChangeArrowheads="1" noTextEdit="1"/>
          </p:cNvSpPr>
          <p:nvPr>
            <p:ph type="sldImg"/>
          </p:nvPr>
        </p:nvSpPr>
        <p:spPr>
          <a:xfrm>
            <a:off x="1257300" y="720725"/>
            <a:ext cx="4802188" cy="3600450"/>
          </a:xfrm>
          <a:prstGeom prst="rect">
            <a:avLst/>
          </a:prstGeom>
        </p:spPr>
      </p:sp>
      <p:sp>
        <p:nvSpPr>
          <p:cNvPr id="222212" name="Rectangle 3"/>
          <p:cNvSpPr>
            <a:spLocks noGrp="1" noChangeArrowheads="1"/>
          </p:cNvSpPr>
          <p:nvPr>
            <p:ph type="body" idx="1"/>
          </p:nvPr>
        </p:nvSpPr>
        <p:spPr>
          <a:xfrm>
            <a:off x="975360" y="4560570"/>
            <a:ext cx="5364480" cy="4320540"/>
          </a:xfrm>
          <a:noFill/>
        </p:spPr>
        <p:txBody>
          <a:bodyPr/>
          <a:lstStyle/>
          <a:p>
            <a:pPr eaLnBrk="1" hangingPunct="1"/>
            <a:r>
              <a:rPr lang="en-US" altLang="en-US" dirty="0"/>
              <a:t>With this presentation, we have covered the requirements of ISO/IEC 17025:2017. </a:t>
            </a:r>
          </a:p>
          <a:p>
            <a:pPr lvl="1" eaLnBrk="1" hangingPunct="1"/>
            <a:r>
              <a:rPr lang="en-US" altLang="en-US" dirty="0"/>
              <a:t>Clause 4 – General Requirements</a:t>
            </a:r>
          </a:p>
          <a:p>
            <a:pPr lvl="1" eaLnBrk="1" hangingPunct="1"/>
            <a:r>
              <a:rPr lang="en-US" altLang="en-US" dirty="0"/>
              <a:t>Clause 5 – Structural Requirements</a:t>
            </a:r>
          </a:p>
          <a:p>
            <a:pPr lvl="1" eaLnBrk="1" hangingPunct="1"/>
            <a:r>
              <a:rPr lang="en-US" altLang="en-US" dirty="0"/>
              <a:t>Clause 6 - Resource Requirements </a:t>
            </a:r>
          </a:p>
          <a:p>
            <a:pPr lvl="1" eaLnBrk="1" hangingPunct="1"/>
            <a:r>
              <a:rPr lang="en-US" altLang="en-US" dirty="0"/>
              <a:t>Clause 7 – Process Requirements</a:t>
            </a:r>
          </a:p>
          <a:p>
            <a:pPr lvl="1" eaLnBrk="1" hangingPunct="1"/>
            <a:r>
              <a:rPr lang="en-US" altLang="en-US" dirty="0"/>
              <a:t>Clause 8 – Management System Requirements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Rot="1" noChangeAspect="1" noChangeArrowheads="1" noTextEdit="1"/>
          </p:cNvSpPr>
          <p:nvPr>
            <p:ph type="sldImg"/>
          </p:nvPr>
        </p:nvSpPr>
        <p:spPr>
          <a:xfrm>
            <a:off x="1257300" y="720725"/>
            <a:ext cx="4802188" cy="3600450"/>
          </a:xfrm>
          <a:prstGeom prst="rect">
            <a:avLst/>
          </a:prstGeom>
        </p:spPr>
      </p:sp>
      <p:sp>
        <p:nvSpPr>
          <p:cNvPr id="693251" name="Rectangle 3"/>
          <p:cNvSpPr>
            <a:spLocks noGrp="1" noChangeArrowheads="1"/>
          </p:cNvSpPr>
          <p:nvPr>
            <p:ph type="body" idx="1"/>
          </p:nvPr>
        </p:nvSpPr>
        <p:spPr>
          <a:xfrm>
            <a:off x="933450" y="4414838"/>
            <a:ext cx="5143500" cy="4183062"/>
          </a:xfrm>
        </p:spPr>
        <p:txBody>
          <a:bodyPr/>
          <a:lstStyle/>
          <a:p>
            <a:pPr eaLnBrk="1" hangingPunct="1">
              <a:defRPr/>
            </a:pPr>
            <a:r>
              <a:rPr lang="en-US" dirty="0"/>
              <a:t>ISO/IEC 17025:2017 is an ISO standard used by testing and calibration laboratories to show competence in their ability to perform specific tests or calibrations. Accreditation to the standard is a formal recognition of a demonstration of that competence.</a:t>
            </a:r>
          </a:p>
          <a:p>
            <a:pPr eaLnBrk="1" hangingPunct="1">
              <a:defRPr/>
            </a:pPr>
            <a:endParaRPr lang="en-US" dirty="0"/>
          </a:p>
          <a:p>
            <a:pPr eaLnBrk="1" hangingPunct="1">
              <a:defRPr/>
            </a:pPr>
            <a:r>
              <a:rPr lang="en-US" dirty="0"/>
              <a:t>ISO/IEC 17025 was initially published in 1999. A revision was added in 2005 and the standard was recently updated in November 2017.</a:t>
            </a:r>
          </a:p>
          <a:p>
            <a:pPr eaLnBrk="1" hangingPunct="1">
              <a:defRPr/>
            </a:pPr>
            <a:endParaRPr lang="en-US" dirty="0"/>
          </a:p>
          <a:p>
            <a:pPr eaLnBrk="1" hangingPunct="1">
              <a:defRPr/>
            </a:pPr>
            <a:r>
              <a:rPr lang="en-US" dirty="0"/>
              <a:t>ISO/IEC 17025 enhances the acceptance of products across national borders. By removing the need for additional calibration, testing, medical testing and/or inspection of imports and exports, technical barriers to trade are reduced. In this way, the free-trade goal of a 'product tested or calibrated once and accepted everywhere' can be realized.</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2"/>
          <p:cNvSpPr>
            <a:spLocks noGrp="1" noRot="1" noChangeAspect="1" noChangeArrowheads="1" noTextEdit="1"/>
          </p:cNvSpPr>
          <p:nvPr>
            <p:ph type="sldImg"/>
          </p:nvPr>
        </p:nvSpPr>
        <p:spPr>
          <a:xfrm>
            <a:off x="1257300" y="720725"/>
            <a:ext cx="4802188" cy="3600450"/>
          </a:xfrm>
          <a:prstGeom prst="rect">
            <a:avLst/>
          </a:prstGeom>
        </p:spPr>
      </p:sp>
      <p:sp>
        <p:nvSpPr>
          <p:cNvPr id="223236" name="Rectangle 3"/>
          <p:cNvSpPr>
            <a:spLocks noGrp="1" noChangeArrowheads="1"/>
          </p:cNvSpPr>
          <p:nvPr>
            <p:ph type="body" idx="1"/>
          </p:nvPr>
        </p:nvSpPr>
        <p:spPr>
          <a:xfrm>
            <a:off x="975360" y="4560570"/>
            <a:ext cx="5364480" cy="4320540"/>
          </a:xfrm>
          <a:noFill/>
        </p:spPr>
        <p:txBody>
          <a:bodyPr/>
          <a:lstStyle/>
          <a:p>
            <a:pPr eaLnBrk="1" hangingPunct="1"/>
            <a:r>
              <a:rPr lang="en-US" altLang="en-US" dirty="0"/>
              <a:t>Each organization will have its own way to approach the implementation</a:t>
            </a:r>
          </a:p>
          <a:p>
            <a:pPr eaLnBrk="1" hangingPunct="1"/>
            <a:r>
              <a:rPr lang="en-US" altLang="en-US" dirty="0"/>
              <a:t>Performing a gap analysis of your current system versus the requirements of the Standard will give you a task list to work from to plan your implementation project.</a:t>
            </a:r>
          </a:p>
          <a:p>
            <a:pPr eaLnBrk="1" hangingPunct="1"/>
            <a:endParaRPr lang="en-US" altLang="en-US" dirty="0"/>
          </a:p>
          <a:p>
            <a:pPr eaLnBrk="1" hangingPunct="1"/>
            <a:r>
              <a:rPr lang="en-US" altLang="en-US" dirty="0"/>
              <a:t>The information you get from your Gap analysis, combined with a list of key laboratory activities should give you a good idea of what you will need to do to implement the standard. Then you can build an outline for the tasks you need to do and the documents you will need to get into place for your accreditation audit.</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Rectangle 2"/>
          <p:cNvSpPr>
            <a:spLocks noGrp="1" noRot="1" noChangeAspect="1" noChangeArrowheads="1" noTextEdit="1"/>
          </p:cNvSpPr>
          <p:nvPr>
            <p:ph type="sldImg"/>
          </p:nvPr>
        </p:nvSpPr>
        <p:spPr>
          <a:xfrm>
            <a:off x="1257300" y="720725"/>
            <a:ext cx="4802188" cy="3600450"/>
          </a:xfrm>
          <a:prstGeom prst="rect">
            <a:avLst/>
          </a:prstGeom>
        </p:spPr>
      </p:sp>
      <p:sp>
        <p:nvSpPr>
          <p:cNvPr id="224260" name="Rectangle 3"/>
          <p:cNvSpPr>
            <a:spLocks noGrp="1" noChangeArrowheads="1"/>
          </p:cNvSpPr>
          <p:nvPr>
            <p:ph type="body" idx="1"/>
          </p:nvPr>
        </p:nvSpPr>
        <p:spPr>
          <a:xfrm>
            <a:off x="975360" y="4560570"/>
            <a:ext cx="5364480" cy="4320540"/>
          </a:xfrm>
          <a:noFill/>
        </p:spPr>
        <p:txBody>
          <a:bodyPr/>
          <a:lstStyle/>
          <a:p>
            <a:pPr eaLnBrk="1" hangingPunct="1"/>
            <a:r>
              <a:rPr lang="en-US" altLang="en-US" dirty="0"/>
              <a:t>Run the system for several months to gather records, perform internal audits, have the management review and make improvements.</a:t>
            </a:r>
          </a:p>
          <a:p>
            <a:pPr eaLnBrk="1" hangingPunct="1"/>
            <a:r>
              <a:rPr lang="en-US" altLang="en-US" dirty="0"/>
              <a:t>Have your Accreditation Audit and correct any non-conformances found in the audit.</a:t>
            </a:r>
          </a:p>
          <a:p>
            <a:pPr eaLnBrk="1" hangingPunct="1"/>
            <a:endParaRPr lang="en-US" altLang="en-US" dirty="0"/>
          </a:p>
          <a:p>
            <a:pPr eaLnBrk="1" hangingPunct="1"/>
            <a:r>
              <a:rPr lang="en-US" altLang="en-US" dirty="0"/>
              <a:t>After your initial accreditation, you will need to maintain your Lab-MS with regular internal audits, management reviews and surveillance audits from your Accreditation Body.</a:t>
            </a:r>
          </a:p>
          <a:p>
            <a:pPr eaLnBrk="1" hangingPunct="1"/>
            <a:endParaRPr lang="en-US" altLang="en-US" dirty="0"/>
          </a:p>
          <a:p>
            <a:pPr eaLnBrk="1" hangingPunct="1"/>
            <a:r>
              <a:rPr lang="en-US" altLang="en-US" dirty="0"/>
              <a:t>Be successful!</a:t>
            </a:r>
          </a:p>
          <a:p>
            <a:pPr eaLnBrk="1" hangingPunct="1"/>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Rot="1" noChangeAspect="1" noChangeArrowheads="1" noTextEdit="1"/>
          </p:cNvSpPr>
          <p:nvPr>
            <p:ph type="sldImg"/>
          </p:nvPr>
        </p:nvSpPr>
        <p:spPr>
          <a:xfrm>
            <a:off x="1257300" y="720725"/>
            <a:ext cx="4802188" cy="3600450"/>
          </a:xfrm>
          <a:prstGeom prst="rect">
            <a:avLst/>
          </a:prstGeom>
        </p:spPr>
      </p:sp>
      <p:sp>
        <p:nvSpPr>
          <p:cNvPr id="120836" name="Rectangle 3"/>
          <p:cNvSpPr>
            <a:spLocks noGrp="1" noChangeArrowheads="1"/>
          </p:cNvSpPr>
          <p:nvPr>
            <p:ph type="body" idx="1"/>
          </p:nvPr>
        </p:nvSpPr>
        <p:spPr>
          <a:xfrm>
            <a:off x="975360" y="4560570"/>
            <a:ext cx="5364480" cy="4320540"/>
          </a:xfrm>
          <a:noFill/>
        </p:spPr>
        <p:txBody>
          <a:bodyPr/>
          <a:lstStyle/>
          <a:p>
            <a:pPr eaLnBrk="1" hangingPunct="1"/>
            <a:r>
              <a:rPr lang="en-US" altLang="en-US" dirty="0"/>
              <a:t>This example of the process-based model is a representation of the operational processes of a laboratory, as described in Clause 7 of ISO/IEC 17025:2017.</a:t>
            </a:r>
          </a:p>
          <a:p>
            <a:pPr eaLnBrk="1" hangingPunct="1"/>
            <a:endParaRPr lang="en-US" altLang="en-US" dirty="0"/>
          </a:p>
          <a:p>
            <a:pPr eaLnBrk="1" hangingPunct="1"/>
            <a:r>
              <a:rPr lang="en-US" altLang="en-US" dirty="0"/>
              <a:t>The most important input to this cycle is customer and other relevant interested parties requirements.</a:t>
            </a:r>
          </a:p>
          <a:p>
            <a:pPr eaLnBrk="1" hangingPunct="1"/>
            <a:r>
              <a:rPr lang="en-US" altLang="en-US" dirty="0"/>
              <a:t>The output of the cycle is customer satisfaction and continual improvement of the management system.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Rot="1" noChangeAspect="1" noTextEdit="1"/>
          </p:cNvSpPr>
          <p:nvPr>
            <p:ph type="sldImg"/>
          </p:nvPr>
        </p:nvSpPr>
        <p:spPr>
          <a:xfrm>
            <a:off x="1649413" y="698500"/>
            <a:ext cx="3716337" cy="2787650"/>
          </a:xfrm>
          <a:prstGeom prst="rect">
            <a:avLst/>
          </a:prstGeom>
          <a:extLst>
            <a:ext uri="{909E8E84-426E-40dd-AFC4-6F175D3DCCD1}">
              <a14:hiddenFill xmlns="" xmlns:a14="http://schemas.microsoft.com/office/drawing/2010/main">
                <a:noFill/>
              </a14:hiddenFill>
            </a:ext>
          </a:extLst>
        </p:spPr>
      </p:sp>
      <p:sp>
        <p:nvSpPr>
          <p:cNvPr id="826371" name="Rectangle 3"/>
          <p:cNvSpPr>
            <a:spLocks noGrp="1"/>
          </p:cNvSpPr>
          <p:nvPr>
            <p:ph type="body" idx="1"/>
          </p:nvPr>
        </p:nvSpPr>
        <p:spPr>
          <a:xfrm>
            <a:off x="1143000" y="3795713"/>
            <a:ext cx="5410200" cy="5037137"/>
          </a:xfrm>
        </p:spPr>
        <p:txBody>
          <a:bodyPr lIns="91432" tIns="45716" rIns="91432" bIns="45716"/>
          <a:lstStyle/>
          <a:p>
            <a:pPr marL="228600" indent="-228600" eaLnBrk="1" hangingPunct="1">
              <a:lnSpc>
                <a:spcPct val="150000"/>
              </a:lnSpc>
              <a:spcBef>
                <a:spcPct val="0"/>
              </a:spcBef>
              <a:defRPr/>
            </a:pPr>
            <a:r>
              <a:rPr lang="en-US" altLang="en-US" sz="1400" dirty="0">
                <a:latin typeface="Arial" panose="020B0604020202020204" pitchFamily="34" charset="0"/>
                <a:ea typeface="MS PGothic" panose="020B0600070205080204" charset="-128"/>
              </a:rPr>
              <a:t>A Lab-MS ensures that an organization understands and improves its quality position.  </a:t>
            </a:r>
          </a:p>
          <a:p>
            <a:pPr marL="228600" indent="-228600" eaLnBrk="1" hangingPunct="1">
              <a:lnSpc>
                <a:spcPct val="150000"/>
              </a:lnSpc>
              <a:spcBef>
                <a:spcPct val="0"/>
              </a:spcBef>
              <a:defRPr/>
            </a:pPr>
            <a:r>
              <a:rPr lang="en-US" altLang="en-US" sz="1400" dirty="0">
                <a:latin typeface="Arial" panose="020B0604020202020204" pitchFamily="34" charset="0"/>
                <a:ea typeface="MS PGothic" panose="020B0600070205080204" charset="-128"/>
              </a:rPr>
              <a:t>It provides a framework for implementing improvements and meet regulatory requirements. </a:t>
            </a:r>
          </a:p>
          <a:p>
            <a:pPr marL="228600" indent="-228600" eaLnBrk="1" hangingPunct="1">
              <a:lnSpc>
                <a:spcPct val="150000"/>
              </a:lnSpc>
              <a:spcBef>
                <a:spcPct val="0"/>
              </a:spcBef>
              <a:defRPr/>
            </a:pPr>
            <a:r>
              <a:rPr lang="en-US" altLang="en-US" sz="1400" dirty="0">
                <a:latin typeface="Arial" panose="020B0604020202020204" pitchFamily="34" charset="0"/>
                <a:ea typeface="MS PGothic" panose="020B0600070205080204" charset="-128"/>
              </a:rPr>
              <a:t>A Lab-MS can be applied to any type of laboratory, regardless of size.</a:t>
            </a:r>
          </a:p>
          <a:p>
            <a:pPr marL="228600" indent="-228600" eaLnBrk="1" hangingPunct="1">
              <a:lnSpc>
                <a:spcPct val="150000"/>
              </a:lnSpc>
              <a:spcBef>
                <a:spcPct val="0"/>
              </a:spcBef>
              <a:defRPr/>
            </a:pPr>
            <a:r>
              <a:rPr lang="en-US" altLang="en-US" sz="1400" dirty="0">
                <a:latin typeface="Arial" panose="020B0604020202020204" pitchFamily="34" charset="0"/>
                <a:ea typeface="MS PGothic" panose="020B0600070205080204" charset="-128"/>
              </a:rPr>
              <a:t>Having a accredited Lab-MS means a 3</a:t>
            </a:r>
            <a:r>
              <a:rPr lang="en-US" altLang="en-US" sz="1400" baseline="30000" dirty="0">
                <a:latin typeface="Arial" panose="020B0604020202020204" pitchFamily="34" charset="0"/>
                <a:ea typeface="MS PGothic" panose="020B0600070205080204" charset="-128"/>
              </a:rPr>
              <a:t>rd</a:t>
            </a:r>
            <a:r>
              <a:rPr lang="en-US" altLang="en-US" sz="1400" dirty="0">
                <a:latin typeface="Arial" panose="020B0604020202020204" pitchFamily="34" charset="0"/>
                <a:ea typeface="MS PGothic" panose="020B0600070205080204" charset="-128"/>
              </a:rPr>
              <a:t> party has verified that you have a system for measuring and improving your quality performance.   </a:t>
            </a:r>
          </a:p>
          <a:p>
            <a:pPr marL="228600" indent="-228600" eaLnBrk="1" hangingPunct="1">
              <a:lnSpc>
                <a:spcPct val="150000"/>
              </a:lnSpc>
              <a:spcBef>
                <a:spcPct val="0"/>
              </a:spcBef>
              <a:defRPr/>
            </a:pPr>
            <a:endParaRPr lang="en-US" altLang="en-US" sz="1400" b="1" i="1" dirty="0">
              <a:latin typeface="Arial" panose="020B0604020202020204" pitchFamily="34" charset="0"/>
              <a:ea typeface="MS PGothic" panose="020B0600070205080204" charset="-128"/>
            </a:endParaRPr>
          </a:p>
          <a:p>
            <a:pPr marL="228600" indent="-228600" eaLnBrk="1" hangingPunct="1">
              <a:lnSpc>
                <a:spcPct val="150000"/>
              </a:lnSpc>
              <a:spcBef>
                <a:spcPct val="0"/>
              </a:spcBef>
              <a:defRPr/>
            </a:pPr>
            <a:r>
              <a:rPr lang="en-US" altLang="ja-JP" sz="1400" dirty="0">
                <a:latin typeface="Arial" panose="020B0604020202020204" pitchFamily="34" charset="0"/>
                <a:ea typeface="MS PGothic" panose="020B0600070205080204" charset="-128"/>
              </a:rPr>
              <a:t>Some examples of a Lab-MS elements throughout a typical laboratory include document control, customer interactions, personnel training, corrective actions, etc.</a:t>
            </a:r>
            <a:endParaRPr lang="en-US" altLang="en-US" sz="1400" dirty="0">
              <a:latin typeface="Arial" panose="020B0604020202020204" pitchFamily="34" charset="0"/>
              <a:ea typeface="MS PGothic" panose="020B060007020508020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Rot="1" noChangeAspect="1" noChangeArrowheads="1" noTextEdit="1"/>
          </p:cNvSpPr>
          <p:nvPr>
            <p:ph type="sldImg"/>
          </p:nvPr>
        </p:nvSpPr>
        <p:spPr>
          <a:xfrm>
            <a:off x="1257300" y="720725"/>
            <a:ext cx="4802188" cy="3600450"/>
          </a:xfrm>
          <a:prstGeom prst="rect">
            <a:avLst/>
          </a:prstGeom>
        </p:spPr>
      </p:sp>
      <p:sp>
        <p:nvSpPr>
          <p:cNvPr id="828419" name="Rectangle 3"/>
          <p:cNvSpPr>
            <a:spLocks noGrp="1" noChangeArrowheads="1"/>
          </p:cNvSpPr>
          <p:nvPr>
            <p:ph type="body" idx="1"/>
          </p:nvPr>
        </p:nvSpPr>
        <p:spPr>
          <a:xfrm>
            <a:off x="933450" y="4414837"/>
            <a:ext cx="5467350" cy="4576763"/>
          </a:xfrm>
        </p:spPr>
        <p:txBody>
          <a:bodyPr>
            <a:normAutofit lnSpcReduction="10000"/>
          </a:bodyPr>
          <a:lstStyle/>
          <a:p>
            <a:pPr eaLnBrk="1" hangingPunct="1">
              <a:lnSpc>
                <a:spcPct val="80000"/>
              </a:lnSpc>
              <a:defRPr/>
            </a:pPr>
            <a:r>
              <a:rPr lang="en-US" b="1" dirty="0"/>
              <a:t>Improved Operations:</a:t>
            </a:r>
          </a:p>
          <a:p>
            <a:pPr lvl="1" eaLnBrk="1" hangingPunct="1">
              <a:lnSpc>
                <a:spcPct val="80000"/>
              </a:lnSpc>
              <a:defRPr/>
            </a:pPr>
            <a:r>
              <a:rPr lang="en-US" dirty="0"/>
              <a:t>Remember, the requirements of ISO/IEC 17025 are good laboratory practices. </a:t>
            </a:r>
          </a:p>
          <a:p>
            <a:pPr lvl="1" eaLnBrk="1" hangingPunct="1">
              <a:lnSpc>
                <a:spcPct val="80000"/>
              </a:lnSpc>
              <a:defRPr/>
            </a:pPr>
            <a:r>
              <a:rPr lang="en-US" dirty="0"/>
              <a:t>Experts from around the world got together and identified the basic elements a laboratory should put in place to have a good management system. </a:t>
            </a:r>
          </a:p>
          <a:p>
            <a:pPr lvl="1" eaLnBrk="1" hangingPunct="1">
              <a:lnSpc>
                <a:spcPct val="80000"/>
              </a:lnSpc>
              <a:defRPr/>
            </a:pPr>
            <a:r>
              <a:rPr lang="en-US" dirty="0"/>
              <a:t>By using the ISO/IEC 17025 standard to design your management system you are drawing on this expertise. </a:t>
            </a:r>
          </a:p>
          <a:p>
            <a:pPr lvl="1" eaLnBrk="1" hangingPunct="1">
              <a:lnSpc>
                <a:spcPct val="80000"/>
              </a:lnSpc>
              <a:defRPr/>
            </a:pPr>
            <a:r>
              <a:rPr lang="en-US" dirty="0"/>
              <a:t>You will be designing and installing an effective management system that will lead to improved operations and operating margin. </a:t>
            </a:r>
          </a:p>
          <a:p>
            <a:pPr eaLnBrk="1" hangingPunct="1">
              <a:lnSpc>
                <a:spcPct val="80000"/>
              </a:lnSpc>
              <a:defRPr/>
            </a:pPr>
            <a:endParaRPr lang="en-US" dirty="0"/>
          </a:p>
          <a:p>
            <a:pPr eaLnBrk="1" hangingPunct="1">
              <a:lnSpc>
                <a:spcPct val="80000"/>
              </a:lnSpc>
              <a:defRPr/>
            </a:pPr>
            <a:r>
              <a:rPr lang="en-US" b="1" dirty="0"/>
              <a:t>External Recognition:</a:t>
            </a:r>
          </a:p>
          <a:p>
            <a:pPr lvl="1" eaLnBrk="1" hangingPunct="1">
              <a:lnSpc>
                <a:spcPct val="80000"/>
              </a:lnSpc>
              <a:defRPr/>
            </a:pPr>
            <a:r>
              <a:rPr lang="en-US" dirty="0"/>
              <a:t>ISO/IEC 17025 is international and is recognized worldwide. </a:t>
            </a:r>
          </a:p>
          <a:p>
            <a:pPr lvl="1" eaLnBrk="1" hangingPunct="1">
              <a:lnSpc>
                <a:spcPct val="80000"/>
              </a:lnSpc>
              <a:defRPr/>
            </a:pPr>
            <a:r>
              <a:rPr lang="en-US" dirty="0"/>
              <a:t>When you are ISO/IEC 17025 accredited other companies know that you are competent and have a quality management system in place. </a:t>
            </a:r>
          </a:p>
          <a:p>
            <a:pPr lvl="1" eaLnBrk="1" hangingPunct="1">
              <a:lnSpc>
                <a:spcPct val="80000"/>
              </a:lnSpc>
              <a:defRPr/>
            </a:pPr>
            <a:r>
              <a:rPr lang="en-US" dirty="0"/>
              <a:t>They know you have a corrective action system, a system to handle client complaints and nonconformances. </a:t>
            </a:r>
          </a:p>
          <a:p>
            <a:pPr lvl="1" eaLnBrk="1" hangingPunct="1">
              <a:lnSpc>
                <a:spcPct val="80000"/>
              </a:lnSpc>
              <a:defRPr/>
            </a:pPr>
            <a:r>
              <a:rPr lang="en-US" dirty="0"/>
              <a:t>They know that you are continually addressing problems and improving your operations and performance. </a:t>
            </a:r>
          </a:p>
          <a:p>
            <a:pPr lvl="1" eaLnBrk="1" hangingPunct="1">
              <a:lnSpc>
                <a:spcPct val="80000"/>
              </a:lnSpc>
              <a:defRPr/>
            </a:pPr>
            <a:endParaRPr lang="en-US" dirty="0"/>
          </a:p>
          <a:p>
            <a:pPr eaLnBrk="1" hangingPunct="1">
              <a:lnSpc>
                <a:spcPct val="80000"/>
              </a:lnSpc>
              <a:defRPr/>
            </a:pPr>
            <a:r>
              <a:rPr lang="en-US" b="1" dirty="0"/>
              <a:t>Market Expansion:</a:t>
            </a:r>
          </a:p>
          <a:p>
            <a:pPr lvl="1" eaLnBrk="1" hangingPunct="1">
              <a:lnSpc>
                <a:spcPct val="80000"/>
              </a:lnSpc>
              <a:defRPr/>
            </a:pPr>
            <a:r>
              <a:rPr lang="en-US" dirty="0"/>
              <a:t>Some marketplaces require ISO/IEC 17025 accreditation for their laboratories. You will be able to sell services or products to these markets. </a:t>
            </a:r>
          </a:p>
          <a:p>
            <a:pPr lvl="1" eaLnBrk="1" hangingPunct="1">
              <a:lnSpc>
                <a:spcPct val="80000"/>
              </a:lnSpc>
              <a:defRPr/>
            </a:pPr>
            <a:r>
              <a:rPr lang="en-US" dirty="0"/>
              <a:t>Some marketplaces do not openly require accreditation, but prefer to work with ISO/IEC 17025 accredited providers. </a:t>
            </a:r>
          </a:p>
          <a:p>
            <a:pPr lvl="1" eaLnBrk="1" hangingPunct="1">
              <a:lnSpc>
                <a:spcPct val="80000"/>
              </a:lnSpc>
              <a:defRPr/>
            </a:pPr>
            <a:r>
              <a:rPr lang="en-US" dirty="0"/>
              <a:t>An unaccredited laboratory faces a definite disadvantage in these markets.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Rot="1" noChangeAspect="1" noChangeArrowheads="1" noTextEdit="1"/>
          </p:cNvSpPr>
          <p:nvPr>
            <p:ph type="sldImg"/>
          </p:nvPr>
        </p:nvSpPr>
        <p:spPr>
          <a:xfrm>
            <a:off x="1257300" y="720725"/>
            <a:ext cx="4802188" cy="3600450"/>
          </a:xfrm>
          <a:prstGeom prst="rect">
            <a:avLst/>
          </a:prstGeom>
        </p:spPr>
      </p:sp>
      <p:sp>
        <p:nvSpPr>
          <p:cNvPr id="123908" name="Rectangle 3"/>
          <p:cNvSpPr>
            <a:spLocks noGrp="1" noChangeArrowheads="1"/>
          </p:cNvSpPr>
          <p:nvPr>
            <p:ph type="body" idx="1"/>
          </p:nvPr>
        </p:nvSpPr>
        <p:spPr>
          <a:xfrm>
            <a:off x="990601" y="4419601"/>
            <a:ext cx="5364480" cy="4191000"/>
          </a:xfrm>
          <a:noFill/>
        </p:spPr>
        <p:txBody>
          <a:bodyPr>
            <a:normAutofit/>
          </a:bodyPr>
          <a:lstStyle/>
          <a:p>
            <a:pPr eaLnBrk="1" hangingPunct="1">
              <a:lnSpc>
                <a:spcPct val="80000"/>
              </a:lnSpc>
            </a:pPr>
            <a:r>
              <a:rPr lang="en-US" altLang="en-US" dirty="0"/>
              <a:t>Evaluate your current laboratory management system:</a:t>
            </a:r>
          </a:p>
          <a:p>
            <a:pPr marL="121920" lvl="1" eaLnBrk="1" hangingPunct="1">
              <a:lnSpc>
                <a:spcPct val="80000"/>
              </a:lnSpc>
            </a:pPr>
            <a:r>
              <a:rPr lang="en-US" altLang="en-US" dirty="0"/>
              <a:t>Many of the requirements of the standard are addressed by practices already in place in the laboratory. These practices may or may not be described in documented information. </a:t>
            </a:r>
          </a:p>
          <a:p>
            <a:pPr marL="121920" lvl="1" eaLnBrk="1" hangingPunct="1">
              <a:lnSpc>
                <a:spcPct val="80000"/>
              </a:lnSpc>
            </a:pPr>
            <a:endParaRPr lang="en-US" altLang="en-US" dirty="0"/>
          </a:p>
          <a:p>
            <a:pPr marL="121920" lvl="1" eaLnBrk="1" hangingPunct="1">
              <a:lnSpc>
                <a:spcPct val="80000"/>
              </a:lnSpc>
            </a:pPr>
            <a:r>
              <a:rPr lang="en-US" altLang="en-US" dirty="0"/>
              <a:t>Other requirements of the standard may not be addressed at all and these need to be implemented and documented.</a:t>
            </a:r>
          </a:p>
          <a:p>
            <a:pPr marL="121920" lvl="1" eaLnBrk="1" hangingPunct="1">
              <a:lnSpc>
                <a:spcPct val="80000"/>
              </a:lnSpc>
            </a:pPr>
            <a:endParaRPr lang="en-US" altLang="en-US" dirty="0"/>
          </a:p>
          <a:p>
            <a:pPr marL="121920" lvl="1" eaLnBrk="1" hangingPunct="1">
              <a:lnSpc>
                <a:spcPct val="80000"/>
              </a:lnSpc>
            </a:pPr>
            <a:r>
              <a:rPr lang="en-US" altLang="en-US" dirty="0"/>
              <a:t>The standard is designed to bring control and consistency to your laboratory processes.  Documenting the processes is part of this control. It helps ensure that people are doing the same thing, to get consistent results.</a:t>
            </a:r>
          </a:p>
          <a:p>
            <a:pPr marL="121920" lvl="1" eaLnBrk="1" hangingPunct="1">
              <a:lnSpc>
                <a:spcPct val="80000"/>
              </a:lnSpc>
            </a:pPr>
            <a:endParaRPr lang="en-US" altLang="en-US" dirty="0"/>
          </a:p>
          <a:p>
            <a:pPr marL="121920" lvl="1" eaLnBrk="1" hangingPunct="1">
              <a:lnSpc>
                <a:spcPct val="80000"/>
              </a:lnSpc>
            </a:pPr>
            <a:r>
              <a:rPr lang="en-US" altLang="en-US" dirty="0"/>
              <a:t>You will select an Accreditation Body for the accreditation audit. The auditor from the Accreditation Body will look through your documentation and examine your laboratory activities to ensure that you are meeting the requirements of the standard.</a:t>
            </a:r>
          </a:p>
          <a:p>
            <a:pPr marL="121920" lvl="1" eaLnBrk="1" hangingPunct="1">
              <a:lnSpc>
                <a:spcPct val="80000"/>
              </a:lnSpc>
            </a:pPr>
            <a:endParaRPr lang="en-US" altLang="en-US" dirty="0"/>
          </a:p>
          <a:p>
            <a:pPr marL="121920" lvl="1" eaLnBrk="1" hangingPunct="1">
              <a:lnSpc>
                <a:spcPct val="80000"/>
              </a:lnSpc>
            </a:pPr>
            <a:r>
              <a:rPr lang="en-US" altLang="en-US" dirty="0"/>
              <a:t>If you pass that audit, you will be presented with your ISO/IEC 17025 Certificate of Accreditation. Time to Celebrate!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11" descr="scifair_front">
            <a:extLst>
              <a:ext uri="{FF2B5EF4-FFF2-40B4-BE49-F238E27FC236}">
                <a16:creationId xmlns:a16="http://schemas.microsoft.com/office/drawing/2014/main" id="{4CF77216-4FB0-434A-ACFA-BF826C021BB8}"/>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9525" y="-4763"/>
            <a:ext cx="9163050" cy="6867526"/>
          </a:xfrm>
          <a:prstGeom prst="rect">
            <a:avLst/>
          </a:prstGeom>
          <a:noFill/>
          <a:extLst>
            <a:ext uri="{909E8E84-426E-40DD-AFC4-6F175D3DCCD1}">
              <a14:hiddenFill xmlns:a14="http://schemas.microsoft.com/office/drawing/2010/main">
                <a:solidFill>
                  <a:srgbClr val="FFFFFF"/>
                </a:solidFill>
              </a14:hiddenFill>
            </a:ext>
          </a:extLst>
        </p:spPr>
      </p:pic>
      <p:sp>
        <p:nvSpPr>
          <p:cNvPr id="26626" name="Rectangle 2">
            <a:extLst>
              <a:ext uri="{FF2B5EF4-FFF2-40B4-BE49-F238E27FC236}">
                <a16:creationId xmlns:a16="http://schemas.microsoft.com/office/drawing/2014/main" id="{8FABE3E4-4395-4879-AABD-E57AA5158988}"/>
              </a:ext>
            </a:extLst>
          </p:cNvPr>
          <p:cNvSpPr>
            <a:spLocks noGrp="1" noChangeArrowheads="1"/>
          </p:cNvSpPr>
          <p:nvPr>
            <p:ph type="ctrTitle"/>
          </p:nvPr>
        </p:nvSpPr>
        <p:spPr>
          <a:xfrm>
            <a:off x="1905000" y="685800"/>
            <a:ext cx="6477000" cy="1752600"/>
          </a:xfrm>
        </p:spPr>
        <p:txBody>
          <a:bodyPr/>
          <a:lstStyle>
            <a:lvl1pPr algn="r">
              <a:defRPr sz="4400"/>
            </a:lvl1pPr>
          </a:lstStyle>
          <a:p>
            <a:pPr lvl="0"/>
            <a:r>
              <a:rPr lang="en-US" altLang="en-US" noProof="0"/>
              <a:t>Click to edit Master title style</a:t>
            </a:r>
          </a:p>
        </p:txBody>
      </p:sp>
      <p:sp>
        <p:nvSpPr>
          <p:cNvPr id="26627" name="Rectangle 3">
            <a:extLst>
              <a:ext uri="{FF2B5EF4-FFF2-40B4-BE49-F238E27FC236}">
                <a16:creationId xmlns:a16="http://schemas.microsoft.com/office/drawing/2014/main" id="{6A3195DF-ACEB-4F71-AC85-76F632F66552}"/>
              </a:ext>
            </a:extLst>
          </p:cNvPr>
          <p:cNvSpPr>
            <a:spLocks noGrp="1" noChangeArrowheads="1"/>
          </p:cNvSpPr>
          <p:nvPr>
            <p:ph type="subTitle" idx="1"/>
          </p:nvPr>
        </p:nvSpPr>
        <p:spPr>
          <a:xfrm>
            <a:off x="1676400" y="2133600"/>
            <a:ext cx="6477000" cy="1981200"/>
          </a:xfrm>
        </p:spPr>
        <p:txBody>
          <a:bodyPr/>
          <a:lstStyle>
            <a:lvl1pPr marL="0" indent="0" algn="r">
              <a:buFont typeface="Wingdings" panose="05000000000000000000" pitchFamily="2" charset="2"/>
              <a:buNone/>
              <a:defRPr sz="1400" i="1"/>
            </a:lvl1pPr>
          </a:lstStyle>
          <a:p>
            <a:pPr lvl="0"/>
            <a:r>
              <a:rPr lang="en-US" altLang="en-US" noProof="0"/>
              <a:t>Click to edit Master subtitle style</a:t>
            </a:r>
          </a:p>
        </p:txBody>
      </p:sp>
      <p:sp>
        <p:nvSpPr>
          <p:cNvPr id="26628" name="Rectangle 4">
            <a:extLst>
              <a:ext uri="{FF2B5EF4-FFF2-40B4-BE49-F238E27FC236}">
                <a16:creationId xmlns:a16="http://schemas.microsoft.com/office/drawing/2014/main" id="{0A45C374-DF52-49F3-97D2-E84EACE44813}"/>
              </a:ext>
            </a:extLst>
          </p:cNvPr>
          <p:cNvSpPr>
            <a:spLocks noGrp="1" noChangeArrowheads="1"/>
          </p:cNvSpPr>
          <p:nvPr>
            <p:ph type="dt" sz="half" idx="2"/>
          </p:nvPr>
        </p:nvSpPr>
        <p:spPr>
          <a:xfrm>
            <a:off x="7086600" y="6248400"/>
            <a:ext cx="1524000" cy="457200"/>
          </a:xfrm>
        </p:spPr>
        <p:txBody>
          <a:bodyPr/>
          <a:lstStyle>
            <a:lvl1pPr>
              <a:defRPr/>
            </a:lvl1pPr>
          </a:lstStyle>
          <a:p>
            <a:endParaRPr lang="en-US" dirty="0"/>
          </a:p>
        </p:txBody>
      </p:sp>
      <p:sp>
        <p:nvSpPr>
          <p:cNvPr id="26629" name="Rectangle 5">
            <a:extLst>
              <a:ext uri="{FF2B5EF4-FFF2-40B4-BE49-F238E27FC236}">
                <a16:creationId xmlns:a16="http://schemas.microsoft.com/office/drawing/2014/main" id="{E7BDCF1C-38B6-4094-8352-082C1C48C351}"/>
              </a:ext>
            </a:extLst>
          </p:cNvPr>
          <p:cNvSpPr>
            <a:spLocks noGrp="1" noChangeArrowheads="1"/>
          </p:cNvSpPr>
          <p:nvPr>
            <p:ph type="ftr" sz="quarter" idx="3"/>
          </p:nvPr>
        </p:nvSpPr>
        <p:spPr>
          <a:xfrm>
            <a:off x="3810000" y="6248400"/>
            <a:ext cx="2895600" cy="457200"/>
          </a:xfrm>
        </p:spPr>
        <p:txBody>
          <a:bodyPr/>
          <a:lstStyle>
            <a:lvl1pPr>
              <a:defRPr/>
            </a:lvl1pPr>
          </a:lstStyle>
          <a:p>
            <a:r>
              <a:rPr lang="en-US" dirty="0"/>
              <a:t>Copyright ©2018 17025Store.com</a:t>
            </a:r>
          </a:p>
        </p:txBody>
      </p:sp>
      <p:sp>
        <p:nvSpPr>
          <p:cNvPr id="26630" name="Rectangle 6">
            <a:extLst>
              <a:ext uri="{FF2B5EF4-FFF2-40B4-BE49-F238E27FC236}">
                <a16:creationId xmlns:a16="http://schemas.microsoft.com/office/drawing/2014/main" id="{7BC9697F-52D5-485F-9551-93C2AA45F694}"/>
              </a:ext>
            </a:extLst>
          </p:cNvPr>
          <p:cNvSpPr>
            <a:spLocks noGrp="1" noChangeArrowheads="1"/>
          </p:cNvSpPr>
          <p:nvPr>
            <p:ph type="sldNum" sz="quarter" idx="4"/>
          </p:nvPr>
        </p:nvSpPr>
        <p:spPr>
          <a:xfrm>
            <a:off x="2209800" y="6248400"/>
            <a:ext cx="1219200" cy="457200"/>
          </a:xfrm>
        </p:spPr>
        <p:txBody>
          <a:bodyPr/>
          <a:lstStyle>
            <a:lvl1pPr>
              <a:defRPr/>
            </a:lvl1pPr>
          </a:lstStyle>
          <a:p>
            <a:fld id="{ACEC5C30-0B3A-4B13-ADDD-7C63C8AA921B}" type="slidenum">
              <a:rPr lang="en-US" smtClean="0"/>
              <a:t>‹#›</a:t>
            </a:fld>
            <a:endParaRPr lang="en-US" dirty="0"/>
          </a:p>
        </p:txBody>
      </p:sp>
    </p:spTree>
    <p:extLst>
      <p:ext uri="{BB962C8B-B14F-4D97-AF65-F5344CB8AC3E}">
        <p14:creationId xmlns:p14="http://schemas.microsoft.com/office/powerpoint/2010/main" val="297259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7" name="Picture 11" descr="scifair_front">
            <a:extLst>
              <a:ext uri="{FF2B5EF4-FFF2-40B4-BE49-F238E27FC236}">
                <a16:creationId xmlns:a16="http://schemas.microsoft.com/office/drawing/2014/main" id="{781AB48B-E8ED-4549-860B-01E8A697B3BA}"/>
              </a:ext>
            </a:extLst>
          </p:cNvPr>
          <p:cNvPicPr>
            <a:picLocks noChangeAspect="1" noChangeArrowheads="1"/>
          </p:cNvPicPr>
          <p:nvPr userDrawn="1"/>
        </p:nvPicPr>
        <p:blipFill>
          <a:blip r:embed="rId2">
            <a:alphaModFix amt="50000"/>
            <a:extLst>
              <a:ext uri="{28A0092B-C50C-407E-A947-70E740481C1C}">
                <a14:useLocalDpi xmlns:a14="http://schemas.microsoft.com/office/drawing/2010/main" val="0"/>
              </a:ext>
            </a:extLst>
          </a:blip>
          <a:srcRect/>
          <a:stretch>
            <a:fillRect/>
          </a:stretch>
        </p:blipFill>
        <p:spPr bwMode="auto">
          <a:xfrm>
            <a:off x="-9525" y="-4763"/>
            <a:ext cx="9163050" cy="6867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5DE0691-92D4-428C-82BD-CD2FCC7DCB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A1319E-4A9C-4D65-9C5A-DF8816F59D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7C4B90-1741-40C2-BAB7-9D579927BAEB}"/>
              </a:ext>
            </a:extLst>
          </p:cNvPr>
          <p:cNvSpPr>
            <a:spLocks noGrp="1"/>
          </p:cNvSpPr>
          <p:nvPr>
            <p:ph type="dt" sz="half" idx="10"/>
          </p:nvPr>
        </p:nvSpPr>
        <p:spPr/>
        <p:txBody>
          <a:bodyPr/>
          <a:lstStyle>
            <a:lvl1pPr>
              <a:defRPr/>
            </a:lvl1pPr>
          </a:lstStyle>
          <a:p>
            <a:pPr>
              <a:defRPr/>
            </a:pPr>
            <a:endParaRPr lang="en-US" altLang="en-US" dirty="0"/>
          </a:p>
        </p:txBody>
      </p:sp>
      <p:sp>
        <p:nvSpPr>
          <p:cNvPr id="5" name="Footer Placeholder 4">
            <a:extLst>
              <a:ext uri="{FF2B5EF4-FFF2-40B4-BE49-F238E27FC236}">
                <a16:creationId xmlns:a16="http://schemas.microsoft.com/office/drawing/2014/main" id="{C337DA08-15AA-414D-B127-39CFA8C4CE9D}"/>
              </a:ext>
            </a:extLst>
          </p:cNvPr>
          <p:cNvSpPr>
            <a:spLocks noGrp="1"/>
          </p:cNvSpPr>
          <p:nvPr>
            <p:ph type="ftr" sz="quarter" idx="11"/>
          </p:nvPr>
        </p:nvSpPr>
        <p:spPr/>
        <p:txBody>
          <a:bodyPr/>
          <a:lstStyle>
            <a:lvl1pPr>
              <a:defRPr/>
            </a:lvl1pPr>
          </a:lstStyle>
          <a:p>
            <a:pPr>
              <a:defRPr/>
            </a:pPr>
            <a:r>
              <a:rPr lang="en-US" altLang="en-US" dirty="0"/>
              <a:t>Copyright ©2018 17025Store.com</a:t>
            </a:r>
          </a:p>
        </p:txBody>
      </p:sp>
      <p:sp>
        <p:nvSpPr>
          <p:cNvPr id="6" name="Slide Number Placeholder 5">
            <a:extLst>
              <a:ext uri="{FF2B5EF4-FFF2-40B4-BE49-F238E27FC236}">
                <a16:creationId xmlns:a16="http://schemas.microsoft.com/office/drawing/2014/main" id="{6F4D3D4E-A153-4A8F-8266-32CBDA8A125F}"/>
              </a:ext>
            </a:extLst>
          </p:cNvPr>
          <p:cNvSpPr>
            <a:spLocks noGrp="1"/>
          </p:cNvSpPr>
          <p:nvPr>
            <p:ph type="sldNum" sz="quarter" idx="12"/>
          </p:nvPr>
        </p:nvSpPr>
        <p:spPr/>
        <p:txBody>
          <a:bodyPr/>
          <a:lstStyle>
            <a:lvl1pPr>
              <a:defRPr/>
            </a:lvl1pPr>
          </a:lstStyle>
          <a:p>
            <a:pPr>
              <a:defRPr/>
            </a:pPr>
            <a:fld id="{028EA3A9-F950-405E-B5FB-A1E9EF13EEB3}" type="slidenum">
              <a:rPr lang="en-US" altLang="en-US" smtClean="0"/>
              <a:t>‹#›</a:t>
            </a:fld>
            <a:endParaRPr lang="en-US" altLang="en-US" dirty="0"/>
          </a:p>
        </p:txBody>
      </p:sp>
    </p:spTree>
    <p:extLst>
      <p:ext uri="{BB962C8B-B14F-4D97-AF65-F5344CB8AC3E}">
        <p14:creationId xmlns:p14="http://schemas.microsoft.com/office/powerpoint/2010/main" val="11886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11" descr="scifair_front">
            <a:extLst>
              <a:ext uri="{FF2B5EF4-FFF2-40B4-BE49-F238E27FC236}">
                <a16:creationId xmlns:a16="http://schemas.microsoft.com/office/drawing/2014/main" id="{477E873C-7EEB-4575-8C3F-8398DC57DC5A}"/>
              </a:ext>
            </a:extLst>
          </p:cNvPr>
          <p:cNvPicPr>
            <a:picLocks noChangeAspect="1" noChangeArrowheads="1"/>
          </p:cNvPicPr>
          <p:nvPr userDrawn="1"/>
        </p:nvPicPr>
        <p:blipFill>
          <a:blip r:embed="rId2">
            <a:alphaModFix amt="50000"/>
            <a:extLst>
              <a:ext uri="{28A0092B-C50C-407E-A947-70E740481C1C}">
                <a14:useLocalDpi xmlns:a14="http://schemas.microsoft.com/office/drawing/2010/main" val="0"/>
              </a:ext>
            </a:extLst>
          </a:blip>
          <a:srcRect/>
          <a:stretch>
            <a:fillRect/>
          </a:stretch>
        </p:blipFill>
        <p:spPr bwMode="auto">
          <a:xfrm>
            <a:off x="-9525" y="-4763"/>
            <a:ext cx="9163050" cy="6867526"/>
          </a:xfrm>
          <a:prstGeom prst="rect">
            <a:avLst/>
          </a:prstGeom>
          <a:noFill/>
          <a:extLst>
            <a:ext uri="{909E8E84-426E-40DD-AFC4-6F175D3DCCD1}">
              <a14:hiddenFill xmlns:a14="http://schemas.microsoft.com/office/drawing/2010/main">
                <a:solidFill>
                  <a:srgbClr val="FFFFFF"/>
                </a:solidFill>
              </a14:hiddenFill>
            </a:ext>
          </a:extLst>
        </p:spPr>
      </p:pic>
      <p:sp>
        <p:nvSpPr>
          <p:cNvPr id="2" name="Vertical Title 1">
            <a:extLst>
              <a:ext uri="{FF2B5EF4-FFF2-40B4-BE49-F238E27FC236}">
                <a16:creationId xmlns:a16="http://schemas.microsoft.com/office/drawing/2014/main" id="{25968FAF-C457-4918-B89A-C9F042E0CA31}"/>
              </a:ext>
            </a:extLst>
          </p:cNvPr>
          <p:cNvSpPr>
            <a:spLocks noGrp="1"/>
          </p:cNvSpPr>
          <p:nvPr>
            <p:ph type="title" orient="vert"/>
          </p:nvPr>
        </p:nvSpPr>
        <p:spPr>
          <a:xfrm>
            <a:off x="6858000" y="838200"/>
            <a:ext cx="2286000" cy="5181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49B1F-49CF-4AC5-A8BD-E90C14B2DA78}"/>
              </a:ext>
            </a:extLst>
          </p:cNvPr>
          <p:cNvSpPr>
            <a:spLocks noGrp="1"/>
          </p:cNvSpPr>
          <p:nvPr>
            <p:ph type="body" orient="vert" idx="1"/>
          </p:nvPr>
        </p:nvSpPr>
        <p:spPr>
          <a:xfrm>
            <a:off x="0" y="838200"/>
            <a:ext cx="6705600" cy="5181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7FEC8-9AAA-4079-86DE-32EAF3AA91F5}"/>
              </a:ext>
            </a:extLst>
          </p:cNvPr>
          <p:cNvSpPr>
            <a:spLocks noGrp="1"/>
          </p:cNvSpPr>
          <p:nvPr>
            <p:ph type="dt" sz="half" idx="10"/>
          </p:nvPr>
        </p:nvSpPr>
        <p:spPr/>
        <p:txBody>
          <a:bodyPr/>
          <a:lstStyle>
            <a:lvl1pPr>
              <a:defRPr/>
            </a:lvl1pPr>
          </a:lstStyle>
          <a:p>
            <a:pPr>
              <a:defRPr/>
            </a:pPr>
            <a:endParaRPr lang="en-US" altLang="en-US" dirty="0"/>
          </a:p>
        </p:txBody>
      </p:sp>
      <p:sp>
        <p:nvSpPr>
          <p:cNvPr id="5" name="Footer Placeholder 4">
            <a:extLst>
              <a:ext uri="{FF2B5EF4-FFF2-40B4-BE49-F238E27FC236}">
                <a16:creationId xmlns:a16="http://schemas.microsoft.com/office/drawing/2014/main" id="{21E7AE26-319D-4FD0-B63B-4C0B9589C197}"/>
              </a:ext>
            </a:extLst>
          </p:cNvPr>
          <p:cNvSpPr>
            <a:spLocks noGrp="1"/>
          </p:cNvSpPr>
          <p:nvPr>
            <p:ph type="ftr" sz="quarter" idx="11"/>
          </p:nvPr>
        </p:nvSpPr>
        <p:spPr/>
        <p:txBody>
          <a:bodyPr/>
          <a:lstStyle>
            <a:lvl1pPr>
              <a:defRPr/>
            </a:lvl1pPr>
          </a:lstStyle>
          <a:p>
            <a:pPr>
              <a:defRPr/>
            </a:pPr>
            <a:r>
              <a:rPr lang="en-US" altLang="en-US" dirty="0"/>
              <a:t>Copyright ©2018 17025Store.com</a:t>
            </a:r>
          </a:p>
        </p:txBody>
      </p:sp>
      <p:sp>
        <p:nvSpPr>
          <p:cNvPr id="6" name="Slide Number Placeholder 5">
            <a:extLst>
              <a:ext uri="{FF2B5EF4-FFF2-40B4-BE49-F238E27FC236}">
                <a16:creationId xmlns:a16="http://schemas.microsoft.com/office/drawing/2014/main" id="{B37745D1-5A31-4084-9FE4-CE80CDC66CCD}"/>
              </a:ext>
            </a:extLst>
          </p:cNvPr>
          <p:cNvSpPr>
            <a:spLocks noGrp="1"/>
          </p:cNvSpPr>
          <p:nvPr>
            <p:ph type="sldNum" sz="quarter" idx="12"/>
          </p:nvPr>
        </p:nvSpPr>
        <p:spPr/>
        <p:txBody>
          <a:bodyPr/>
          <a:lstStyle>
            <a:lvl1pPr>
              <a:defRPr/>
            </a:lvl1pPr>
          </a:lstStyle>
          <a:p>
            <a:pPr>
              <a:defRPr/>
            </a:pPr>
            <a:fld id="{55F599FD-4553-414F-9E86-181D2E47E353}" type="slidenum">
              <a:rPr lang="en-US" altLang="en-US" smtClean="0"/>
              <a:t>‹#›</a:t>
            </a:fld>
            <a:endParaRPr lang="en-US" altLang="en-US" dirty="0"/>
          </a:p>
        </p:txBody>
      </p:sp>
    </p:spTree>
    <p:extLst>
      <p:ext uri="{BB962C8B-B14F-4D97-AF65-F5344CB8AC3E}">
        <p14:creationId xmlns:p14="http://schemas.microsoft.com/office/powerpoint/2010/main" val="116149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11" descr="scifair_front">
            <a:extLst>
              <a:ext uri="{FF2B5EF4-FFF2-40B4-BE49-F238E27FC236}">
                <a16:creationId xmlns:a16="http://schemas.microsoft.com/office/drawing/2014/main" id="{549CD777-CA5A-46E3-9314-439B7CFD7A89}"/>
              </a:ext>
            </a:extLst>
          </p:cNvPr>
          <p:cNvPicPr>
            <a:picLocks noChangeAspect="1" noChangeArrowheads="1"/>
          </p:cNvPicPr>
          <p:nvPr userDrawn="1"/>
        </p:nvPicPr>
        <p:blipFill>
          <a:blip r:embed="rId2">
            <a:alphaModFix amt="50000"/>
            <a:extLst>
              <a:ext uri="{28A0092B-C50C-407E-A947-70E740481C1C}">
                <a14:useLocalDpi xmlns:a14="http://schemas.microsoft.com/office/drawing/2010/main" val="0"/>
              </a:ext>
            </a:extLst>
          </a:blip>
          <a:srcRect/>
          <a:stretch>
            <a:fillRect/>
          </a:stretch>
        </p:blipFill>
        <p:spPr bwMode="auto">
          <a:xfrm>
            <a:off x="-9525" y="-4763"/>
            <a:ext cx="9163050" cy="6867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34AFDD8-A821-4BAF-8BEE-47851691D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904D76-359F-4F1B-BAD3-926236E231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77491-8EB2-46E0-8C69-281CD1B21A13}"/>
              </a:ext>
            </a:extLst>
          </p:cNvPr>
          <p:cNvSpPr>
            <a:spLocks noGrp="1"/>
          </p:cNvSpPr>
          <p:nvPr>
            <p:ph type="dt" sz="half" idx="10"/>
          </p:nvPr>
        </p:nvSpPr>
        <p:spPr/>
        <p:txBody>
          <a:bodyPr/>
          <a:lstStyle>
            <a:lvl1pPr>
              <a:defRPr/>
            </a:lvl1pPr>
          </a:lstStyle>
          <a:p>
            <a:pPr>
              <a:defRPr/>
            </a:pPr>
            <a:endParaRPr lang="en-US" altLang="en-US" dirty="0"/>
          </a:p>
        </p:txBody>
      </p:sp>
      <p:sp>
        <p:nvSpPr>
          <p:cNvPr id="5" name="Footer Placeholder 4">
            <a:extLst>
              <a:ext uri="{FF2B5EF4-FFF2-40B4-BE49-F238E27FC236}">
                <a16:creationId xmlns:a16="http://schemas.microsoft.com/office/drawing/2014/main" id="{04ED210A-5C10-4A72-BE64-69F0DF032C1D}"/>
              </a:ext>
            </a:extLst>
          </p:cNvPr>
          <p:cNvSpPr>
            <a:spLocks noGrp="1"/>
          </p:cNvSpPr>
          <p:nvPr>
            <p:ph type="ftr" sz="quarter" idx="11"/>
          </p:nvPr>
        </p:nvSpPr>
        <p:spPr/>
        <p:txBody>
          <a:bodyPr/>
          <a:lstStyle>
            <a:lvl1pPr>
              <a:defRPr/>
            </a:lvl1pPr>
          </a:lstStyle>
          <a:p>
            <a:pPr>
              <a:defRPr/>
            </a:pPr>
            <a:r>
              <a:rPr lang="en-US" altLang="en-US" dirty="0"/>
              <a:t>Copyright ©2018 17025Store.com</a:t>
            </a:r>
          </a:p>
        </p:txBody>
      </p:sp>
      <p:sp>
        <p:nvSpPr>
          <p:cNvPr id="6" name="Slide Number Placeholder 5">
            <a:extLst>
              <a:ext uri="{FF2B5EF4-FFF2-40B4-BE49-F238E27FC236}">
                <a16:creationId xmlns:a16="http://schemas.microsoft.com/office/drawing/2014/main" id="{7944D531-33A7-4DD4-A753-0E5F090ABEFF}"/>
              </a:ext>
            </a:extLst>
          </p:cNvPr>
          <p:cNvSpPr>
            <a:spLocks noGrp="1"/>
          </p:cNvSpPr>
          <p:nvPr>
            <p:ph type="sldNum" sz="quarter" idx="12"/>
          </p:nvPr>
        </p:nvSpPr>
        <p:spPr/>
        <p:txBody>
          <a:bodyPr/>
          <a:lstStyle>
            <a:lvl1pPr>
              <a:defRPr/>
            </a:lvl1pPr>
          </a:lstStyle>
          <a:p>
            <a:pPr>
              <a:defRPr/>
            </a:pPr>
            <a:fld id="{B050FD68-D874-4F08-B2F3-CC9A17B4DF1F}" type="slidenum">
              <a:rPr lang="en-US" altLang="en-US" smtClean="0"/>
              <a:t>‹#›</a:t>
            </a:fld>
            <a:endParaRPr lang="en-US" altLang="en-US" dirty="0"/>
          </a:p>
        </p:txBody>
      </p:sp>
    </p:spTree>
    <p:extLst>
      <p:ext uri="{BB962C8B-B14F-4D97-AF65-F5344CB8AC3E}">
        <p14:creationId xmlns:p14="http://schemas.microsoft.com/office/powerpoint/2010/main" val="241696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11" descr="scifair_front">
            <a:extLst>
              <a:ext uri="{FF2B5EF4-FFF2-40B4-BE49-F238E27FC236}">
                <a16:creationId xmlns:a16="http://schemas.microsoft.com/office/drawing/2014/main" id="{97A7C469-7DD4-4D59-8044-4D9650D31242}"/>
              </a:ext>
            </a:extLst>
          </p:cNvPr>
          <p:cNvPicPr>
            <a:picLocks noChangeAspect="1" noChangeArrowheads="1"/>
          </p:cNvPicPr>
          <p:nvPr userDrawn="1"/>
        </p:nvPicPr>
        <p:blipFill>
          <a:blip r:embed="rId2">
            <a:alphaModFix amt="50000"/>
            <a:extLst>
              <a:ext uri="{28A0092B-C50C-407E-A947-70E740481C1C}">
                <a14:useLocalDpi xmlns:a14="http://schemas.microsoft.com/office/drawing/2010/main" val="0"/>
              </a:ext>
            </a:extLst>
          </a:blip>
          <a:srcRect/>
          <a:stretch>
            <a:fillRect/>
          </a:stretch>
        </p:blipFill>
        <p:spPr bwMode="auto">
          <a:xfrm>
            <a:off x="-9525" y="-4763"/>
            <a:ext cx="9163050" cy="6867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EC2D097-D5BE-4E55-B0AE-39649E955EF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9C003B-DFC7-421C-9455-06109BCC2A3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659A4EF7-C2ED-464F-BF73-3A6C9FBD1F23}"/>
              </a:ext>
            </a:extLst>
          </p:cNvPr>
          <p:cNvSpPr>
            <a:spLocks noGrp="1"/>
          </p:cNvSpPr>
          <p:nvPr>
            <p:ph type="dt" sz="half" idx="10"/>
          </p:nvPr>
        </p:nvSpPr>
        <p:spPr/>
        <p:txBody>
          <a:bodyPr/>
          <a:lstStyle>
            <a:lvl1pPr>
              <a:defRPr/>
            </a:lvl1pPr>
          </a:lstStyle>
          <a:p>
            <a:endParaRPr lang="en-US" dirty="0"/>
          </a:p>
        </p:txBody>
      </p:sp>
      <p:sp>
        <p:nvSpPr>
          <p:cNvPr id="5" name="Footer Placeholder 4">
            <a:extLst>
              <a:ext uri="{FF2B5EF4-FFF2-40B4-BE49-F238E27FC236}">
                <a16:creationId xmlns:a16="http://schemas.microsoft.com/office/drawing/2014/main" id="{32957188-CE5F-40B2-AFFB-AA6D895604A1}"/>
              </a:ext>
            </a:extLst>
          </p:cNvPr>
          <p:cNvSpPr>
            <a:spLocks noGrp="1"/>
          </p:cNvSpPr>
          <p:nvPr>
            <p:ph type="ftr" sz="quarter" idx="11"/>
          </p:nvPr>
        </p:nvSpPr>
        <p:spPr/>
        <p:txBody>
          <a:bodyPr/>
          <a:lstStyle>
            <a:lvl1pPr>
              <a:defRPr/>
            </a:lvl1pPr>
          </a:lstStyle>
          <a:p>
            <a:r>
              <a:rPr lang="en-US" dirty="0"/>
              <a:t>Copyright ©2018 17025Store.com</a:t>
            </a:r>
          </a:p>
        </p:txBody>
      </p:sp>
      <p:sp>
        <p:nvSpPr>
          <p:cNvPr id="6" name="Slide Number Placeholder 5">
            <a:extLst>
              <a:ext uri="{FF2B5EF4-FFF2-40B4-BE49-F238E27FC236}">
                <a16:creationId xmlns:a16="http://schemas.microsoft.com/office/drawing/2014/main" id="{4BF85C72-A9F3-4115-9B53-FCD95A7CEB60}"/>
              </a:ext>
            </a:extLst>
          </p:cNvPr>
          <p:cNvSpPr>
            <a:spLocks noGrp="1"/>
          </p:cNvSpPr>
          <p:nvPr>
            <p:ph type="sldNum" sz="quarter" idx="12"/>
          </p:nvPr>
        </p:nvSpPr>
        <p:spPr/>
        <p:txBody>
          <a:bodyPr/>
          <a:lstStyle>
            <a:lvl1pPr>
              <a:defRPr/>
            </a:lvl1pPr>
          </a:lstStyle>
          <a:p>
            <a:fld id="{ACEC5C30-0B3A-4B13-ADDD-7C63C8AA921B}" type="slidenum">
              <a:rPr lang="en-US" smtClean="0"/>
              <a:t>‹#›</a:t>
            </a:fld>
            <a:endParaRPr lang="en-US" dirty="0"/>
          </a:p>
        </p:txBody>
      </p:sp>
    </p:spTree>
    <p:extLst>
      <p:ext uri="{BB962C8B-B14F-4D97-AF65-F5344CB8AC3E}">
        <p14:creationId xmlns:p14="http://schemas.microsoft.com/office/powerpoint/2010/main" val="115347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8" name="Picture 11" descr="scifair_front">
            <a:extLst>
              <a:ext uri="{FF2B5EF4-FFF2-40B4-BE49-F238E27FC236}">
                <a16:creationId xmlns:a16="http://schemas.microsoft.com/office/drawing/2014/main" id="{05D331B8-672A-4A50-AC27-26A04E4F9ADA}"/>
              </a:ext>
            </a:extLst>
          </p:cNvPr>
          <p:cNvPicPr>
            <a:picLocks noChangeAspect="1" noChangeArrowheads="1"/>
          </p:cNvPicPr>
          <p:nvPr userDrawn="1"/>
        </p:nvPicPr>
        <p:blipFill>
          <a:blip r:embed="rId2">
            <a:alphaModFix amt="50000"/>
            <a:extLst>
              <a:ext uri="{28A0092B-C50C-407E-A947-70E740481C1C}">
                <a14:useLocalDpi xmlns:a14="http://schemas.microsoft.com/office/drawing/2010/main" val="0"/>
              </a:ext>
            </a:extLst>
          </a:blip>
          <a:srcRect/>
          <a:stretch>
            <a:fillRect/>
          </a:stretch>
        </p:blipFill>
        <p:spPr bwMode="auto">
          <a:xfrm>
            <a:off x="-9525" y="-4763"/>
            <a:ext cx="9163050" cy="6867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71C05A9-E7BE-4D35-BA7A-F4045DE7B7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8525CE-9E37-4DF6-B7DA-E9F87F10BEC6}"/>
              </a:ext>
            </a:extLst>
          </p:cNvPr>
          <p:cNvSpPr>
            <a:spLocks noGrp="1"/>
          </p:cNvSpPr>
          <p:nvPr>
            <p:ph sz="half" idx="1"/>
          </p:nvPr>
        </p:nvSpPr>
        <p:spPr>
          <a:xfrm>
            <a:off x="0" y="2667000"/>
            <a:ext cx="4419600" cy="3352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82D2EA-97CB-49CF-9F63-86EC2D272EB2}"/>
              </a:ext>
            </a:extLst>
          </p:cNvPr>
          <p:cNvSpPr>
            <a:spLocks noGrp="1"/>
          </p:cNvSpPr>
          <p:nvPr>
            <p:ph sz="half" idx="2"/>
          </p:nvPr>
        </p:nvSpPr>
        <p:spPr>
          <a:xfrm>
            <a:off x="4572000" y="2667000"/>
            <a:ext cx="4419600" cy="3352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CDBE47-EFE6-45DE-8021-363FFDACD9F8}"/>
              </a:ext>
            </a:extLst>
          </p:cNvPr>
          <p:cNvSpPr>
            <a:spLocks noGrp="1"/>
          </p:cNvSpPr>
          <p:nvPr>
            <p:ph type="dt" sz="half" idx="10"/>
          </p:nvPr>
        </p:nvSpPr>
        <p:spPr/>
        <p:txBody>
          <a:bodyPr/>
          <a:lstStyle>
            <a:lvl1pPr>
              <a:defRPr/>
            </a:lvl1pPr>
          </a:lstStyle>
          <a:p>
            <a:pPr>
              <a:defRPr/>
            </a:pPr>
            <a:endParaRPr lang="en-US" altLang="en-US" dirty="0"/>
          </a:p>
        </p:txBody>
      </p:sp>
      <p:sp>
        <p:nvSpPr>
          <p:cNvPr id="6" name="Footer Placeholder 5">
            <a:extLst>
              <a:ext uri="{FF2B5EF4-FFF2-40B4-BE49-F238E27FC236}">
                <a16:creationId xmlns:a16="http://schemas.microsoft.com/office/drawing/2014/main" id="{375F4A45-867D-4D05-970E-879DD086C16D}"/>
              </a:ext>
            </a:extLst>
          </p:cNvPr>
          <p:cNvSpPr>
            <a:spLocks noGrp="1"/>
          </p:cNvSpPr>
          <p:nvPr>
            <p:ph type="ftr" sz="quarter" idx="11"/>
          </p:nvPr>
        </p:nvSpPr>
        <p:spPr/>
        <p:txBody>
          <a:bodyPr/>
          <a:lstStyle>
            <a:lvl1pPr>
              <a:defRPr/>
            </a:lvl1pPr>
          </a:lstStyle>
          <a:p>
            <a:pPr>
              <a:defRPr/>
            </a:pPr>
            <a:r>
              <a:rPr lang="en-US" altLang="en-US" dirty="0"/>
              <a:t>Copyright ©2018 17025Store.com</a:t>
            </a:r>
          </a:p>
        </p:txBody>
      </p:sp>
      <p:sp>
        <p:nvSpPr>
          <p:cNvPr id="7" name="Slide Number Placeholder 6">
            <a:extLst>
              <a:ext uri="{FF2B5EF4-FFF2-40B4-BE49-F238E27FC236}">
                <a16:creationId xmlns:a16="http://schemas.microsoft.com/office/drawing/2014/main" id="{EB4F7552-2C07-41EC-BE19-8B5EE5456883}"/>
              </a:ext>
            </a:extLst>
          </p:cNvPr>
          <p:cNvSpPr>
            <a:spLocks noGrp="1"/>
          </p:cNvSpPr>
          <p:nvPr>
            <p:ph type="sldNum" sz="quarter" idx="12"/>
          </p:nvPr>
        </p:nvSpPr>
        <p:spPr/>
        <p:txBody>
          <a:bodyPr/>
          <a:lstStyle>
            <a:lvl1pPr>
              <a:defRPr/>
            </a:lvl1pPr>
          </a:lstStyle>
          <a:p>
            <a:pPr>
              <a:defRPr/>
            </a:pPr>
            <a:fld id="{0AA6A719-EB1F-4A92-9489-BEB7C7F562BD}" type="slidenum">
              <a:rPr lang="en-US" altLang="en-US" smtClean="0"/>
              <a:t>‹#›</a:t>
            </a:fld>
            <a:endParaRPr lang="en-US" altLang="en-US" dirty="0"/>
          </a:p>
        </p:txBody>
      </p:sp>
    </p:spTree>
    <p:extLst>
      <p:ext uri="{BB962C8B-B14F-4D97-AF65-F5344CB8AC3E}">
        <p14:creationId xmlns:p14="http://schemas.microsoft.com/office/powerpoint/2010/main" val="323848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10" name="Picture 11" descr="scifair_front">
            <a:extLst>
              <a:ext uri="{FF2B5EF4-FFF2-40B4-BE49-F238E27FC236}">
                <a16:creationId xmlns:a16="http://schemas.microsoft.com/office/drawing/2014/main" id="{F912FC4D-995C-4A89-BD24-8917CB2472FC}"/>
              </a:ext>
            </a:extLst>
          </p:cNvPr>
          <p:cNvPicPr>
            <a:picLocks noChangeAspect="1" noChangeArrowheads="1"/>
          </p:cNvPicPr>
          <p:nvPr userDrawn="1"/>
        </p:nvPicPr>
        <p:blipFill>
          <a:blip r:embed="rId2">
            <a:alphaModFix amt="50000"/>
            <a:extLst>
              <a:ext uri="{28A0092B-C50C-407E-A947-70E740481C1C}">
                <a14:useLocalDpi xmlns:a14="http://schemas.microsoft.com/office/drawing/2010/main" val="0"/>
              </a:ext>
            </a:extLst>
          </a:blip>
          <a:srcRect/>
          <a:stretch>
            <a:fillRect/>
          </a:stretch>
        </p:blipFill>
        <p:spPr bwMode="auto">
          <a:xfrm>
            <a:off x="-9525" y="-4763"/>
            <a:ext cx="9163050" cy="6867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0A7C484-5A9B-486A-9181-F1E16CDAB38E}"/>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293595-FAC9-4367-8A4C-9567EE23009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9394AF-EEEF-498D-94DD-8D7DB7FB5BE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450E1F-219A-494C-9920-4749AA350B7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189588-B722-4DC2-82AC-315646EFF338}"/>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B0A44F-3EAC-4E22-A861-465273010BE6}"/>
              </a:ext>
            </a:extLst>
          </p:cNvPr>
          <p:cNvSpPr>
            <a:spLocks noGrp="1"/>
          </p:cNvSpPr>
          <p:nvPr>
            <p:ph type="dt" sz="half" idx="10"/>
          </p:nvPr>
        </p:nvSpPr>
        <p:spPr/>
        <p:txBody>
          <a:bodyPr/>
          <a:lstStyle>
            <a:lvl1pPr>
              <a:defRPr/>
            </a:lvl1pPr>
          </a:lstStyle>
          <a:p>
            <a:pPr>
              <a:defRPr/>
            </a:pPr>
            <a:endParaRPr lang="en-US" altLang="en-US" dirty="0"/>
          </a:p>
        </p:txBody>
      </p:sp>
      <p:sp>
        <p:nvSpPr>
          <p:cNvPr id="8" name="Footer Placeholder 7">
            <a:extLst>
              <a:ext uri="{FF2B5EF4-FFF2-40B4-BE49-F238E27FC236}">
                <a16:creationId xmlns:a16="http://schemas.microsoft.com/office/drawing/2014/main" id="{C700C1F6-9105-44B2-B772-B1996CEE4262}"/>
              </a:ext>
            </a:extLst>
          </p:cNvPr>
          <p:cNvSpPr>
            <a:spLocks noGrp="1"/>
          </p:cNvSpPr>
          <p:nvPr>
            <p:ph type="ftr" sz="quarter" idx="11"/>
          </p:nvPr>
        </p:nvSpPr>
        <p:spPr/>
        <p:txBody>
          <a:bodyPr/>
          <a:lstStyle>
            <a:lvl1pPr>
              <a:defRPr/>
            </a:lvl1pPr>
          </a:lstStyle>
          <a:p>
            <a:pPr>
              <a:defRPr/>
            </a:pPr>
            <a:r>
              <a:rPr lang="en-US" altLang="en-US" dirty="0"/>
              <a:t>Copyright ©2018 17025Store.com</a:t>
            </a:r>
          </a:p>
        </p:txBody>
      </p:sp>
      <p:sp>
        <p:nvSpPr>
          <p:cNvPr id="9" name="Slide Number Placeholder 8">
            <a:extLst>
              <a:ext uri="{FF2B5EF4-FFF2-40B4-BE49-F238E27FC236}">
                <a16:creationId xmlns:a16="http://schemas.microsoft.com/office/drawing/2014/main" id="{DD0C1B8D-9DA1-4DE1-AD2D-0834A66197F8}"/>
              </a:ext>
            </a:extLst>
          </p:cNvPr>
          <p:cNvSpPr>
            <a:spLocks noGrp="1"/>
          </p:cNvSpPr>
          <p:nvPr>
            <p:ph type="sldNum" sz="quarter" idx="12"/>
          </p:nvPr>
        </p:nvSpPr>
        <p:spPr/>
        <p:txBody>
          <a:bodyPr/>
          <a:lstStyle>
            <a:lvl1pPr>
              <a:defRPr/>
            </a:lvl1pPr>
          </a:lstStyle>
          <a:p>
            <a:pPr>
              <a:defRPr/>
            </a:pPr>
            <a:fld id="{7A8E6A45-5AF9-4676-A6D5-44F878B51396}" type="slidenum">
              <a:rPr lang="en-US" altLang="en-US" smtClean="0"/>
              <a:t>‹#›</a:t>
            </a:fld>
            <a:endParaRPr lang="en-US" altLang="en-US" dirty="0"/>
          </a:p>
        </p:txBody>
      </p:sp>
    </p:spTree>
    <p:extLst>
      <p:ext uri="{BB962C8B-B14F-4D97-AF65-F5344CB8AC3E}">
        <p14:creationId xmlns:p14="http://schemas.microsoft.com/office/powerpoint/2010/main" val="346303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6" name="Picture 11" descr="scifair_front">
            <a:extLst>
              <a:ext uri="{FF2B5EF4-FFF2-40B4-BE49-F238E27FC236}">
                <a16:creationId xmlns:a16="http://schemas.microsoft.com/office/drawing/2014/main" id="{788D3E4A-46A6-485A-91FE-893AC809ED66}"/>
              </a:ext>
            </a:extLst>
          </p:cNvPr>
          <p:cNvPicPr>
            <a:picLocks noChangeAspect="1" noChangeArrowheads="1"/>
          </p:cNvPicPr>
          <p:nvPr userDrawn="1"/>
        </p:nvPicPr>
        <p:blipFill>
          <a:blip r:embed="rId2">
            <a:alphaModFix amt="50000"/>
            <a:extLst>
              <a:ext uri="{28A0092B-C50C-407E-A947-70E740481C1C}">
                <a14:useLocalDpi xmlns:a14="http://schemas.microsoft.com/office/drawing/2010/main" val="0"/>
              </a:ext>
            </a:extLst>
          </a:blip>
          <a:srcRect/>
          <a:stretch>
            <a:fillRect/>
          </a:stretch>
        </p:blipFill>
        <p:spPr bwMode="auto">
          <a:xfrm>
            <a:off x="-9525" y="-4763"/>
            <a:ext cx="9163050" cy="6867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CBB8C2A-2468-4908-B3A6-9F740E0809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F777E8-8DC4-41FB-98CF-DAC9A19E51BD}"/>
              </a:ext>
            </a:extLst>
          </p:cNvPr>
          <p:cNvSpPr>
            <a:spLocks noGrp="1"/>
          </p:cNvSpPr>
          <p:nvPr>
            <p:ph type="dt" sz="half" idx="10"/>
          </p:nvPr>
        </p:nvSpPr>
        <p:spPr/>
        <p:txBody>
          <a:bodyPr/>
          <a:lstStyle>
            <a:lvl1pPr>
              <a:defRPr/>
            </a:lvl1pPr>
          </a:lstStyle>
          <a:p>
            <a:pPr>
              <a:defRPr/>
            </a:pPr>
            <a:endParaRPr lang="en-US" altLang="en-US" dirty="0"/>
          </a:p>
        </p:txBody>
      </p:sp>
      <p:sp>
        <p:nvSpPr>
          <p:cNvPr id="4" name="Footer Placeholder 3">
            <a:extLst>
              <a:ext uri="{FF2B5EF4-FFF2-40B4-BE49-F238E27FC236}">
                <a16:creationId xmlns:a16="http://schemas.microsoft.com/office/drawing/2014/main" id="{C6774CBF-45D4-4D42-9B01-C1934DDC3360}"/>
              </a:ext>
            </a:extLst>
          </p:cNvPr>
          <p:cNvSpPr>
            <a:spLocks noGrp="1"/>
          </p:cNvSpPr>
          <p:nvPr>
            <p:ph type="ftr" sz="quarter" idx="11"/>
          </p:nvPr>
        </p:nvSpPr>
        <p:spPr/>
        <p:txBody>
          <a:bodyPr/>
          <a:lstStyle>
            <a:lvl1pPr>
              <a:defRPr/>
            </a:lvl1pPr>
          </a:lstStyle>
          <a:p>
            <a:pPr>
              <a:defRPr/>
            </a:pPr>
            <a:r>
              <a:rPr lang="en-US" altLang="en-US" dirty="0"/>
              <a:t>Copyright ©2018 17025Store.com</a:t>
            </a:r>
          </a:p>
        </p:txBody>
      </p:sp>
      <p:sp>
        <p:nvSpPr>
          <p:cNvPr id="5" name="Slide Number Placeholder 4">
            <a:extLst>
              <a:ext uri="{FF2B5EF4-FFF2-40B4-BE49-F238E27FC236}">
                <a16:creationId xmlns:a16="http://schemas.microsoft.com/office/drawing/2014/main" id="{F640B4FD-FE90-41BF-832C-95D7C5B17D7F}"/>
              </a:ext>
            </a:extLst>
          </p:cNvPr>
          <p:cNvSpPr>
            <a:spLocks noGrp="1"/>
          </p:cNvSpPr>
          <p:nvPr>
            <p:ph type="sldNum" sz="quarter" idx="12"/>
          </p:nvPr>
        </p:nvSpPr>
        <p:spPr/>
        <p:txBody>
          <a:bodyPr/>
          <a:lstStyle>
            <a:lvl1pPr>
              <a:defRPr/>
            </a:lvl1pPr>
          </a:lstStyle>
          <a:p>
            <a:pPr>
              <a:defRPr/>
            </a:pPr>
            <a:fld id="{99328681-80E0-4394-9DA7-D417F8CC90F9}" type="slidenum">
              <a:rPr lang="en-US" altLang="en-US" smtClean="0"/>
              <a:t>‹#›</a:t>
            </a:fld>
            <a:endParaRPr lang="en-US" altLang="en-US" dirty="0"/>
          </a:p>
        </p:txBody>
      </p:sp>
    </p:spTree>
    <p:extLst>
      <p:ext uri="{BB962C8B-B14F-4D97-AF65-F5344CB8AC3E}">
        <p14:creationId xmlns:p14="http://schemas.microsoft.com/office/powerpoint/2010/main" val="310796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11" descr="scifair_front">
            <a:extLst>
              <a:ext uri="{FF2B5EF4-FFF2-40B4-BE49-F238E27FC236}">
                <a16:creationId xmlns:a16="http://schemas.microsoft.com/office/drawing/2014/main" id="{A280EDBD-5406-44B0-9F77-86587591D78C}"/>
              </a:ext>
            </a:extLst>
          </p:cNvPr>
          <p:cNvPicPr>
            <a:picLocks noChangeAspect="1" noChangeArrowheads="1"/>
          </p:cNvPicPr>
          <p:nvPr userDrawn="1"/>
        </p:nvPicPr>
        <p:blipFill>
          <a:blip r:embed="rId2">
            <a:alphaModFix amt="50000"/>
            <a:extLst>
              <a:ext uri="{28A0092B-C50C-407E-A947-70E740481C1C}">
                <a14:useLocalDpi xmlns:a14="http://schemas.microsoft.com/office/drawing/2010/main" val="0"/>
              </a:ext>
            </a:extLst>
          </a:blip>
          <a:srcRect/>
          <a:stretch>
            <a:fillRect/>
          </a:stretch>
        </p:blipFill>
        <p:spPr bwMode="auto">
          <a:xfrm>
            <a:off x="-9525" y="-4763"/>
            <a:ext cx="9163050" cy="6867526"/>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69A04AE1-3490-47A5-83DC-2842FD40D834}"/>
              </a:ext>
            </a:extLst>
          </p:cNvPr>
          <p:cNvSpPr>
            <a:spLocks noGrp="1"/>
          </p:cNvSpPr>
          <p:nvPr>
            <p:ph type="dt" sz="half" idx="10"/>
          </p:nvPr>
        </p:nvSpPr>
        <p:spPr/>
        <p:txBody>
          <a:bodyPr/>
          <a:lstStyle>
            <a:lvl1pPr>
              <a:defRPr/>
            </a:lvl1pPr>
          </a:lstStyle>
          <a:p>
            <a:pPr>
              <a:defRPr/>
            </a:pPr>
            <a:endParaRPr lang="en-US" altLang="en-US" dirty="0"/>
          </a:p>
        </p:txBody>
      </p:sp>
      <p:sp>
        <p:nvSpPr>
          <p:cNvPr id="3" name="Footer Placeholder 2">
            <a:extLst>
              <a:ext uri="{FF2B5EF4-FFF2-40B4-BE49-F238E27FC236}">
                <a16:creationId xmlns:a16="http://schemas.microsoft.com/office/drawing/2014/main" id="{C356828A-8EC8-439D-80BD-E54A19AE4868}"/>
              </a:ext>
            </a:extLst>
          </p:cNvPr>
          <p:cNvSpPr>
            <a:spLocks noGrp="1"/>
          </p:cNvSpPr>
          <p:nvPr>
            <p:ph type="ftr" sz="quarter" idx="11"/>
          </p:nvPr>
        </p:nvSpPr>
        <p:spPr/>
        <p:txBody>
          <a:bodyPr/>
          <a:lstStyle>
            <a:lvl1pPr>
              <a:defRPr/>
            </a:lvl1pPr>
          </a:lstStyle>
          <a:p>
            <a:pPr>
              <a:defRPr/>
            </a:pPr>
            <a:r>
              <a:rPr lang="en-US" altLang="en-US" dirty="0"/>
              <a:t>Copyright ©2018 17025Store.com</a:t>
            </a:r>
          </a:p>
        </p:txBody>
      </p:sp>
      <p:sp>
        <p:nvSpPr>
          <p:cNvPr id="4" name="Slide Number Placeholder 3">
            <a:extLst>
              <a:ext uri="{FF2B5EF4-FFF2-40B4-BE49-F238E27FC236}">
                <a16:creationId xmlns:a16="http://schemas.microsoft.com/office/drawing/2014/main" id="{A7D42021-2C7E-41B6-B337-1EBC9F60ABE1}"/>
              </a:ext>
            </a:extLst>
          </p:cNvPr>
          <p:cNvSpPr>
            <a:spLocks noGrp="1"/>
          </p:cNvSpPr>
          <p:nvPr>
            <p:ph type="sldNum" sz="quarter" idx="12"/>
          </p:nvPr>
        </p:nvSpPr>
        <p:spPr/>
        <p:txBody>
          <a:bodyPr/>
          <a:lstStyle>
            <a:lvl1pPr>
              <a:defRPr/>
            </a:lvl1pPr>
          </a:lstStyle>
          <a:p>
            <a:pPr>
              <a:defRPr/>
            </a:pPr>
            <a:fld id="{6A697B2E-5DF9-44C6-8D55-3114BEB0D881}" type="slidenum">
              <a:rPr lang="en-US" altLang="en-US" smtClean="0"/>
              <a:t>‹#›</a:t>
            </a:fld>
            <a:endParaRPr lang="en-US" altLang="en-US" dirty="0"/>
          </a:p>
        </p:txBody>
      </p:sp>
    </p:spTree>
    <p:extLst>
      <p:ext uri="{BB962C8B-B14F-4D97-AF65-F5344CB8AC3E}">
        <p14:creationId xmlns:p14="http://schemas.microsoft.com/office/powerpoint/2010/main" val="112830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8" name="Picture 11" descr="scifair_front">
            <a:extLst>
              <a:ext uri="{FF2B5EF4-FFF2-40B4-BE49-F238E27FC236}">
                <a16:creationId xmlns:a16="http://schemas.microsoft.com/office/drawing/2014/main" id="{03754981-587C-4E4F-9A28-ED49A8EDE6FB}"/>
              </a:ext>
            </a:extLst>
          </p:cNvPr>
          <p:cNvPicPr>
            <a:picLocks noChangeAspect="1" noChangeArrowheads="1"/>
          </p:cNvPicPr>
          <p:nvPr userDrawn="1"/>
        </p:nvPicPr>
        <p:blipFill>
          <a:blip r:embed="rId2">
            <a:alphaModFix amt="50000"/>
            <a:extLst>
              <a:ext uri="{28A0092B-C50C-407E-A947-70E740481C1C}">
                <a14:useLocalDpi xmlns:a14="http://schemas.microsoft.com/office/drawing/2010/main" val="0"/>
              </a:ext>
            </a:extLst>
          </a:blip>
          <a:srcRect/>
          <a:stretch>
            <a:fillRect/>
          </a:stretch>
        </p:blipFill>
        <p:spPr bwMode="auto">
          <a:xfrm>
            <a:off x="-9525" y="-4763"/>
            <a:ext cx="9163050" cy="6867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8C32E6-D2A1-4C4B-96A1-084128E16A5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2C4117-970C-44CF-AF22-18641ACA9B9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4EC69D-9D83-4738-848F-B1864436DA3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DB8B95-0D79-454E-B57D-3F1A644AD294}"/>
              </a:ext>
            </a:extLst>
          </p:cNvPr>
          <p:cNvSpPr>
            <a:spLocks noGrp="1"/>
          </p:cNvSpPr>
          <p:nvPr>
            <p:ph type="dt" sz="half" idx="10"/>
          </p:nvPr>
        </p:nvSpPr>
        <p:spPr/>
        <p:txBody>
          <a:bodyPr/>
          <a:lstStyle>
            <a:lvl1pPr>
              <a:defRPr/>
            </a:lvl1pPr>
          </a:lstStyle>
          <a:p>
            <a:endParaRPr lang="en-US" dirty="0"/>
          </a:p>
        </p:txBody>
      </p:sp>
      <p:sp>
        <p:nvSpPr>
          <p:cNvPr id="6" name="Footer Placeholder 5">
            <a:extLst>
              <a:ext uri="{FF2B5EF4-FFF2-40B4-BE49-F238E27FC236}">
                <a16:creationId xmlns:a16="http://schemas.microsoft.com/office/drawing/2014/main" id="{9148AF55-2C63-4CF3-966A-571ED96A54EE}"/>
              </a:ext>
            </a:extLst>
          </p:cNvPr>
          <p:cNvSpPr>
            <a:spLocks noGrp="1"/>
          </p:cNvSpPr>
          <p:nvPr>
            <p:ph type="ftr" sz="quarter" idx="11"/>
          </p:nvPr>
        </p:nvSpPr>
        <p:spPr/>
        <p:txBody>
          <a:bodyPr/>
          <a:lstStyle>
            <a:lvl1pPr>
              <a:defRPr/>
            </a:lvl1pPr>
          </a:lstStyle>
          <a:p>
            <a:r>
              <a:rPr lang="en-US" dirty="0"/>
              <a:t>Copyright ©2018 17025Store.com</a:t>
            </a:r>
          </a:p>
        </p:txBody>
      </p:sp>
      <p:sp>
        <p:nvSpPr>
          <p:cNvPr id="7" name="Slide Number Placeholder 6">
            <a:extLst>
              <a:ext uri="{FF2B5EF4-FFF2-40B4-BE49-F238E27FC236}">
                <a16:creationId xmlns:a16="http://schemas.microsoft.com/office/drawing/2014/main" id="{E587B8E2-90B2-41D3-83C4-B0B711335527}"/>
              </a:ext>
            </a:extLst>
          </p:cNvPr>
          <p:cNvSpPr>
            <a:spLocks noGrp="1"/>
          </p:cNvSpPr>
          <p:nvPr>
            <p:ph type="sldNum" sz="quarter" idx="12"/>
          </p:nvPr>
        </p:nvSpPr>
        <p:spPr/>
        <p:txBody>
          <a:bodyPr/>
          <a:lstStyle>
            <a:lvl1pPr>
              <a:defRPr/>
            </a:lvl1pPr>
          </a:lstStyle>
          <a:p>
            <a:fld id="{ACEC5C30-0B3A-4B13-ADDD-7C63C8AA921B}" type="slidenum">
              <a:rPr lang="en-US" smtClean="0"/>
              <a:t>‹#›</a:t>
            </a:fld>
            <a:endParaRPr lang="en-US" dirty="0"/>
          </a:p>
        </p:txBody>
      </p:sp>
    </p:spTree>
    <p:extLst>
      <p:ext uri="{BB962C8B-B14F-4D97-AF65-F5344CB8AC3E}">
        <p14:creationId xmlns:p14="http://schemas.microsoft.com/office/powerpoint/2010/main" val="275308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11" descr="scifair_front">
            <a:extLst>
              <a:ext uri="{FF2B5EF4-FFF2-40B4-BE49-F238E27FC236}">
                <a16:creationId xmlns:a16="http://schemas.microsoft.com/office/drawing/2014/main" id="{393F42E1-587D-49F4-A540-FDF5AC75370F}"/>
              </a:ext>
            </a:extLst>
          </p:cNvPr>
          <p:cNvPicPr>
            <a:picLocks noChangeAspect="1" noChangeArrowheads="1"/>
          </p:cNvPicPr>
          <p:nvPr userDrawn="1"/>
        </p:nvPicPr>
        <p:blipFill>
          <a:blip r:embed="rId2">
            <a:alphaModFix amt="50000"/>
            <a:extLst>
              <a:ext uri="{28A0092B-C50C-407E-A947-70E740481C1C}">
                <a14:useLocalDpi xmlns:a14="http://schemas.microsoft.com/office/drawing/2010/main" val="0"/>
              </a:ext>
            </a:extLst>
          </a:blip>
          <a:srcRect/>
          <a:stretch>
            <a:fillRect/>
          </a:stretch>
        </p:blipFill>
        <p:spPr bwMode="auto">
          <a:xfrm>
            <a:off x="-9525" y="-4763"/>
            <a:ext cx="9163050" cy="6867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A07659E-A2B6-4D04-8FA7-7A5336EEAE8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429488-F199-4D72-9B34-AACE298F4D6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206AAE3-77B0-4B43-84BC-C5784135630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EB842E-CB82-471C-BAF7-88C7C5BEA9E9}"/>
              </a:ext>
            </a:extLst>
          </p:cNvPr>
          <p:cNvSpPr>
            <a:spLocks noGrp="1"/>
          </p:cNvSpPr>
          <p:nvPr>
            <p:ph type="dt" sz="half" idx="10"/>
          </p:nvPr>
        </p:nvSpPr>
        <p:spPr/>
        <p:txBody>
          <a:bodyPr/>
          <a:lstStyle>
            <a:lvl1pPr>
              <a:defRPr/>
            </a:lvl1pPr>
          </a:lstStyle>
          <a:p>
            <a:endParaRPr lang="en-US" dirty="0"/>
          </a:p>
        </p:txBody>
      </p:sp>
      <p:sp>
        <p:nvSpPr>
          <p:cNvPr id="6" name="Footer Placeholder 5">
            <a:extLst>
              <a:ext uri="{FF2B5EF4-FFF2-40B4-BE49-F238E27FC236}">
                <a16:creationId xmlns:a16="http://schemas.microsoft.com/office/drawing/2014/main" id="{F22902D2-B75E-42DD-8DB6-0C7801A5CE3D}"/>
              </a:ext>
            </a:extLst>
          </p:cNvPr>
          <p:cNvSpPr>
            <a:spLocks noGrp="1"/>
          </p:cNvSpPr>
          <p:nvPr>
            <p:ph type="ftr" sz="quarter" idx="11"/>
          </p:nvPr>
        </p:nvSpPr>
        <p:spPr/>
        <p:txBody>
          <a:bodyPr/>
          <a:lstStyle>
            <a:lvl1pPr>
              <a:defRPr/>
            </a:lvl1pPr>
          </a:lstStyle>
          <a:p>
            <a:r>
              <a:rPr lang="en-US" dirty="0"/>
              <a:t>Copyright ©2018 17025Store.com</a:t>
            </a:r>
          </a:p>
        </p:txBody>
      </p:sp>
      <p:sp>
        <p:nvSpPr>
          <p:cNvPr id="7" name="Slide Number Placeholder 6">
            <a:extLst>
              <a:ext uri="{FF2B5EF4-FFF2-40B4-BE49-F238E27FC236}">
                <a16:creationId xmlns:a16="http://schemas.microsoft.com/office/drawing/2014/main" id="{2BFA0063-5E68-4A88-AB74-AC5CFA9F21B2}"/>
              </a:ext>
            </a:extLst>
          </p:cNvPr>
          <p:cNvSpPr>
            <a:spLocks noGrp="1"/>
          </p:cNvSpPr>
          <p:nvPr>
            <p:ph type="sldNum" sz="quarter" idx="12"/>
          </p:nvPr>
        </p:nvSpPr>
        <p:spPr/>
        <p:txBody>
          <a:bodyPr/>
          <a:lstStyle>
            <a:lvl1pPr>
              <a:defRPr/>
            </a:lvl1pPr>
          </a:lstStyle>
          <a:p>
            <a:fld id="{ACEC5C30-0B3A-4B13-ADDD-7C63C8AA921B}" type="slidenum">
              <a:rPr lang="en-US" smtClean="0"/>
              <a:t>‹#›</a:t>
            </a:fld>
            <a:endParaRPr lang="en-US" dirty="0"/>
          </a:p>
        </p:txBody>
      </p:sp>
    </p:spTree>
    <p:extLst>
      <p:ext uri="{BB962C8B-B14F-4D97-AF65-F5344CB8AC3E}">
        <p14:creationId xmlns:p14="http://schemas.microsoft.com/office/powerpoint/2010/main" val="54770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11" descr="scifair_front">
            <a:extLst>
              <a:ext uri="{FF2B5EF4-FFF2-40B4-BE49-F238E27FC236}">
                <a16:creationId xmlns:a16="http://schemas.microsoft.com/office/drawing/2014/main" id="{ABE6816C-CDCF-4512-8214-A228606A298C}"/>
              </a:ext>
            </a:extLst>
          </p:cNvPr>
          <p:cNvPicPr>
            <a:picLocks noChangeAspect="1" noChangeArrowheads="1"/>
          </p:cNvPicPr>
          <p:nvPr userDrawn="1"/>
        </p:nvPicPr>
        <p:blipFill>
          <a:blip r:embed="rId13">
            <a:alphaModFix/>
            <a:extLst>
              <a:ext uri="{28A0092B-C50C-407E-A947-70E740481C1C}">
                <a14:useLocalDpi xmlns:a14="http://schemas.microsoft.com/office/drawing/2010/main" val="0"/>
              </a:ext>
            </a:extLst>
          </a:blip>
          <a:srcRect/>
          <a:stretch>
            <a:fillRect/>
          </a:stretch>
        </p:blipFill>
        <p:spPr bwMode="auto">
          <a:xfrm>
            <a:off x="-9525" y="-4763"/>
            <a:ext cx="9163050" cy="6867526"/>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a:extLst>
              <a:ext uri="{FF2B5EF4-FFF2-40B4-BE49-F238E27FC236}">
                <a16:creationId xmlns:a16="http://schemas.microsoft.com/office/drawing/2014/main" id="{DC0C51FF-69A3-4FB7-BF4E-113A044AB75C}"/>
              </a:ext>
            </a:extLst>
          </p:cNvPr>
          <p:cNvSpPr>
            <a:spLocks noGrp="1" noChangeArrowheads="1"/>
          </p:cNvSpPr>
          <p:nvPr>
            <p:ph type="title"/>
          </p:nvPr>
        </p:nvSpPr>
        <p:spPr bwMode="auto">
          <a:xfrm>
            <a:off x="0" y="838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5603" name="Rectangle 3">
            <a:extLst>
              <a:ext uri="{FF2B5EF4-FFF2-40B4-BE49-F238E27FC236}">
                <a16:creationId xmlns:a16="http://schemas.microsoft.com/office/drawing/2014/main" id="{D697EC18-C965-42A5-BA16-800A76E706E5}"/>
              </a:ext>
            </a:extLst>
          </p:cNvPr>
          <p:cNvSpPr>
            <a:spLocks noGrp="1" noChangeArrowheads="1"/>
          </p:cNvSpPr>
          <p:nvPr>
            <p:ph type="body" idx="1"/>
          </p:nvPr>
        </p:nvSpPr>
        <p:spPr bwMode="auto">
          <a:xfrm>
            <a:off x="0" y="2667000"/>
            <a:ext cx="8991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5604" name="Rectangle 4">
            <a:extLst>
              <a:ext uri="{FF2B5EF4-FFF2-40B4-BE49-F238E27FC236}">
                <a16:creationId xmlns:a16="http://schemas.microsoft.com/office/drawing/2014/main" id="{31785484-2F7A-4A2D-A6D2-2207DB9CBA0D}"/>
              </a:ext>
            </a:extLst>
          </p:cNvPr>
          <p:cNvSpPr>
            <a:spLocks noGrp="1" noChangeArrowheads="1"/>
          </p:cNvSpPr>
          <p:nvPr>
            <p:ph type="dt" sz="half" idx="2"/>
          </p:nvPr>
        </p:nvSpPr>
        <p:spPr bwMode="auto">
          <a:xfrm>
            <a:off x="66294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endParaRPr lang="en-US" altLang="en-US" dirty="0"/>
          </a:p>
        </p:txBody>
      </p:sp>
      <p:sp>
        <p:nvSpPr>
          <p:cNvPr id="25605" name="Rectangle 5">
            <a:extLst>
              <a:ext uri="{FF2B5EF4-FFF2-40B4-BE49-F238E27FC236}">
                <a16:creationId xmlns:a16="http://schemas.microsoft.com/office/drawing/2014/main" id="{FA45ED95-E20E-4FE1-B251-130F07BE35A8}"/>
              </a:ext>
            </a:extLst>
          </p:cNvPr>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r>
              <a:rPr lang="en-US" altLang="en-US" dirty="0"/>
              <a:t>Copyright ©2018 17025Store.com</a:t>
            </a:r>
          </a:p>
        </p:txBody>
      </p:sp>
      <p:sp>
        <p:nvSpPr>
          <p:cNvPr id="25606" name="Rectangle 6">
            <a:extLst>
              <a:ext uri="{FF2B5EF4-FFF2-40B4-BE49-F238E27FC236}">
                <a16:creationId xmlns:a16="http://schemas.microsoft.com/office/drawing/2014/main" id="{335EB8E0-21C3-4025-BBA2-1F7D1CF4AEAA}"/>
              </a:ext>
            </a:extLst>
          </p:cNvPr>
          <p:cNvSpPr>
            <a:spLocks noGrp="1" noChangeArrowheads="1"/>
          </p:cNvSpPr>
          <p:nvPr>
            <p:ph type="sldNum" sz="quarter" idx="4"/>
          </p:nvPr>
        </p:nvSpPr>
        <p:spPr bwMode="auto">
          <a:xfrm>
            <a:off x="15240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D42BE5AA-6C77-4A39-B8FB-558A83655170}" type="slidenum">
              <a:rPr lang="en-US" altLang="en-US" smtClean="0"/>
              <a:t>‹#›</a:t>
            </a:fld>
            <a:endParaRPr lang="en-US" altLang="en-US" dirty="0"/>
          </a:p>
        </p:txBody>
      </p:sp>
      <p:sp>
        <p:nvSpPr>
          <p:cNvPr id="25615" name="Rectangle 15">
            <a:extLst>
              <a:ext uri="{FF2B5EF4-FFF2-40B4-BE49-F238E27FC236}">
                <a16:creationId xmlns:a16="http://schemas.microsoft.com/office/drawing/2014/main" id="{FE36D87C-723B-409A-82AB-4B6D9109CDE7}"/>
              </a:ext>
            </a:extLst>
          </p:cNvPr>
          <p:cNvSpPr>
            <a:spLocks noChangeArrowheads="1"/>
          </p:cNvSpPr>
          <p:nvPr/>
        </p:nvSpPr>
        <p:spPr bwMode="auto">
          <a:xfrm>
            <a:off x="1114425" y="1609725"/>
            <a:ext cx="6934200" cy="19050"/>
          </a:xfrm>
          <a:prstGeom prst="rect">
            <a:avLst/>
          </a:prstGeom>
          <a:solidFill>
            <a:srgbClr val="80808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88650175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rtl="0" eaLnBrk="1" fontAlgn="base" hangingPunct="1">
        <a:spcBef>
          <a:spcPct val="0"/>
        </a:spcBef>
        <a:spcAft>
          <a:spcPct val="0"/>
        </a:spcAft>
        <a:defRPr sz="3600" kern="12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Verdana" panose="020B0604030504040204" pitchFamily="34" charset="0"/>
        </a:defRPr>
      </a:lvl2pPr>
      <a:lvl3pPr algn="ctr" rtl="0" eaLnBrk="1" fontAlgn="base" hangingPunct="1">
        <a:spcBef>
          <a:spcPct val="0"/>
        </a:spcBef>
        <a:spcAft>
          <a:spcPct val="0"/>
        </a:spcAft>
        <a:defRPr sz="3600">
          <a:solidFill>
            <a:schemeClr val="tx2"/>
          </a:solidFill>
          <a:latin typeface="Verdana" panose="020B0604030504040204" pitchFamily="34" charset="0"/>
        </a:defRPr>
      </a:lvl3pPr>
      <a:lvl4pPr algn="ctr" rtl="0" eaLnBrk="1" fontAlgn="base" hangingPunct="1">
        <a:spcBef>
          <a:spcPct val="0"/>
        </a:spcBef>
        <a:spcAft>
          <a:spcPct val="0"/>
        </a:spcAft>
        <a:defRPr sz="3600">
          <a:solidFill>
            <a:schemeClr val="tx2"/>
          </a:solidFill>
          <a:latin typeface="Verdana" panose="020B0604030504040204" pitchFamily="34" charset="0"/>
        </a:defRPr>
      </a:lvl4pPr>
      <a:lvl5pPr algn="ctr" rtl="0" eaLnBrk="1" fontAlgn="base" hangingPunct="1">
        <a:spcBef>
          <a:spcPct val="0"/>
        </a:spcBef>
        <a:spcAft>
          <a:spcPct val="0"/>
        </a:spcAft>
        <a:defRPr sz="3600">
          <a:solidFill>
            <a:schemeClr val="tx2"/>
          </a:solidFill>
          <a:latin typeface="Verdana" panose="020B0604030504040204" pitchFamily="34" charset="0"/>
        </a:defRPr>
      </a:lvl5pPr>
      <a:lvl6pPr marL="457200" algn="ctr" rtl="0" eaLnBrk="1" fontAlgn="base" hangingPunct="1">
        <a:spcBef>
          <a:spcPct val="0"/>
        </a:spcBef>
        <a:spcAft>
          <a:spcPct val="0"/>
        </a:spcAft>
        <a:defRPr sz="3600">
          <a:solidFill>
            <a:schemeClr val="tx2"/>
          </a:solidFill>
          <a:latin typeface="Verdana" panose="020B0604030504040204" pitchFamily="34" charset="0"/>
        </a:defRPr>
      </a:lvl6pPr>
      <a:lvl7pPr marL="914400" algn="ctr" rtl="0" eaLnBrk="1" fontAlgn="base" hangingPunct="1">
        <a:spcBef>
          <a:spcPct val="0"/>
        </a:spcBef>
        <a:spcAft>
          <a:spcPct val="0"/>
        </a:spcAft>
        <a:defRPr sz="3600">
          <a:solidFill>
            <a:schemeClr val="tx2"/>
          </a:solidFill>
          <a:latin typeface="Verdana" panose="020B0604030504040204" pitchFamily="34" charset="0"/>
        </a:defRPr>
      </a:lvl7pPr>
      <a:lvl8pPr marL="1371600" algn="ctr" rtl="0" eaLnBrk="1" fontAlgn="base" hangingPunct="1">
        <a:spcBef>
          <a:spcPct val="0"/>
        </a:spcBef>
        <a:spcAft>
          <a:spcPct val="0"/>
        </a:spcAft>
        <a:defRPr sz="3600">
          <a:solidFill>
            <a:schemeClr val="tx2"/>
          </a:solidFill>
          <a:latin typeface="Verdana" panose="020B0604030504040204" pitchFamily="34" charset="0"/>
        </a:defRPr>
      </a:lvl8pPr>
      <a:lvl9pPr marL="1828800" algn="ctr" rtl="0" eaLnBrk="1" fontAlgn="base" hangingPunct="1">
        <a:spcBef>
          <a:spcPct val="0"/>
        </a:spcBef>
        <a:spcAft>
          <a:spcPct val="0"/>
        </a:spcAft>
        <a:defRPr sz="3600">
          <a:solidFill>
            <a:schemeClr val="tx2"/>
          </a:solidFill>
          <a:latin typeface="Verdana" panose="020B0604030504040204" pitchFamily="34" charset="0"/>
        </a:defRPr>
      </a:lvl9pPr>
    </p:titleStyle>
    <p:bodyStyle>
      <a:lvl1pPr marL="342900" indent="-342900" algn="ctr" rtl="0" eaLnBrk="1" fontAlgn="base" hangingPunct="1">
        <a:spcBef>
          <a:spcPct val="20000"/>
        </a:spcBef>
        <a:spcAft>
          <a:spcPct val="0"/>
        </a:spcAft>
        <a:buClr>
          <a:srgbClr val="5F5F5F"/>
        </a:buClr>
        <a:buFont typeface="Wingdings" panose="05000000000000000000" pitchFamily="2" charset="2"/>
        <a:buChar char="§"/>
        <a:defRPr kern="1200">
          <a:solidFill>
            <a:schemeClr val="tx2"/>
          </a:solidFill>
          <a:latin typeface="+mn-lt"/>
          <a:ea typeface="+mn-ea"/>
          <a:cs typeface="+mn-cs"/>
        </a:defRPr>
      </a:lvl1pPr>
      <a:lvl2pPr marL="742950" indent="-285750" algn="ctr" rtl="0" eaLnBrk="1" fontAlgn="base" hangingPunct="1">
        <a:spcBef>
          <a:spcPct val="20000"/>
        </a:spcBef>
        <a:spcAft>
          <a:spcPct val="0"/>
        </a:spcAft>
        <a:buClr>
          <a:srgbClr val="5F5F5F"/>
        </a:buClr>
        <a:buFont typeface="Wingdings" panose="05000000000000000000" pitchFamily="2" charset="2"/>
        <a:buChar char="§"/>
        <a:defRPr sz="1700" kern="1200">
          <a:solidFill>
            <a:schemeClr val="tx2"/>
          </a:solidFill>
          <a:latin typeface="+mn-lt"/>
          <a:ea typeface="+mn-ea"/>
          <a:cs typeface="+mn-cs"/>
        </a:defRPr>
      </a:lvl2pPr>
      <a:lvl3pPr marL="1143000" indent="-228600" algn="ctr" rtl="0" eaLnBrk="1" fontAlgn="base" hangingPunct="1">
        <a:spcBef>
          <a:spcPct val="20000"/>
        </a:spcBef>
        <a:spcAft>
          <a:spcPct val="0"/>
        </a:spcAft>
        <a:buClr>
          <a:srgbClr val="5F5F5F"/>
        </a:buClr>
        <a:buFont typeface="Wingdings" panose="05000000000000000000" pitchFamily="2" charset="2"/>
        <a:buChar char="§"/>
        <a:defRPr sz="1600" kern="1200">
          <a:solidFill>
            <a:schemeClr val="tx2"/>
          </a:solidFill>
          <a:latin typeface="+mn-lt"/>
          <a:ea typeface="+mn-ea"/>
          <a:cs typeface="+mn-cs"/>
        </a:defRPr>
      </a:lvl3pPr>
      <a:lvl4pPr marL="1600200" indent="-228600" algn="ctr" rtl="0" eaLnBrk="1" fontAlgn="base" hangingPunct="1">
        <a:spcBef>
          <a:spcPct val="20000"/>
        </a:spcBef>
        <a:spcAft>
          <a:spcPct val="0"/>
        </a:spcAft>
        <a:buClr>
          <a:srgbClr val="5F5F5F"/>
        </a:buClr>
        <a:buFont typeface="Wingdings" panose="05000000000000000000" pitchFamily="2" charset="2"/>
        <a:buChar char="§"/>
        <a:defRPr sz="1500" kern="1200">
          <a:solidFill>
            <a:schemeClr val="tx2"/>
          </a:solidFill>
          <a:latin typeface="+mn-lt"/>
          <a:ea typeface="+mn-ea"/>
          <a:cs typeface="+mn-cs"/>
        </a:defRPr>
      </a:lvl4pPr>
      <a:lvl5pPr marL="2057400" indent="-228600" algn="ctr" rtl="0" eaLnBrk="1" fontAlgn="base" hangingPunct="1">
        <a:spcBef>
          <a:spcPct val="20000"/>
        </a:spcBef>
        <a:spcAft>
          <a:spcPct val="0"/>
        </a:spcAft>
        <a:buClr>
          <a:srgbClr val="5F5F5F"/>
        </a:buClr>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85800" y="2057400"/>
            <a:ext cx="8001000" cy="2133600"/>
          </a:xfrm>
        </p:spPr>
        <p:txBody>
          <a:bodyPr anchor="ctr" anchorCtr="0">
            <a:normAutofit fontScale="90000"/>
          </a:bodyPr>
          <a:lstStyle/>
          <a:p>
            <a:r>
              <a:rPr lang="en-US" altLang="en-US" sz="5400" b="1" i="1" dirty="0"/>
              <a:t>Understanding the Requirements of</a:t>
            </a:r>
            <a:br>
              <a:rPr lang="en-US" altLang="en-US" sz="5400" b="1" i="1" dirty="0"/>
            </a:br>
            <a:r>
              <a:rPr lang="en-US" altLang="en-US" sz="5400" b="1" i="1" dirty="0">
                <a:solidFill>
                  <a:srgbClr val="003399"/>
                </a:solidFill>
              </a:rPr>
              <a:t>ISO/IEC 17025:2017</a:t>
            </a:r>
          </a:p>
        </p:txBody>
      </p:sp>
      <p:sp>
        <p:nvSpPr>
          <p:cNvPr id="2" name="Footer Placeholder 1"/>
          <p:cNvSpPr>
            <a:spLocks noGrp="1"/>
          </p:cNvSpPr>
          <p:nvPr>
            <p:ph type="ftr" sz="quarter" idx="3"/>
          </p:nvPr>
        </p:nvSpPr>
        <p:spPr>
          <a:xfrm>
            <a:off x="0" y="6248400"/>
            <a:ext cx="4343400" cy="457200"/>
          </a:xfrm>
          <a:solidFill>
            <a:schemeClr val="bg1">
              <a:lumMod val="85000"/>
            </a:schemeClr>
          </a:solidFill>
        </p:spPr>
        <p:txBody>
          <a:bodyPr/>
          <a:lstStyle/>
          <a:p>
            <a:pPr>
              <a:defRPr/>
            </a:pPr>
            <a:r>
              <a:rPr lang="en-US" altLang="en-US" dirty="0"/>
              <a:t>Copyright ©2018 17025Store.com</a:t>
            </a:r>
          </a:p>
        </p:txBody>
      </p:sp>
      <p:sp>
        <p:nvSpPr>
          <p:cNvPr id="3074" name="Slide Number Placeholder 5"/>
          <p:cNvSpPr>
            <a:spLocks noGrp="1"/>
          </p:cNvSpPr>
          <p:nvPr>
            <p:ph type="sldNum" sz="quarter" idx="4"/>
          </p:nvPr>
        </p:nvSpPr>
        <p:spPr>
          <a:xfrm>
            <a:off x="7010400" y="6305550"/>
            <a:ext cx="2133600" cy="47625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FA341CC1-3441-42C2-92E5-1B70DEE167E6}" type="slidenum">
              <a:rPr lang="en-CA" altLang="en-US" sz="1400"/>
              <a:t>1</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381000" y="2362200"/>
            <a:ext cx="8358940" cy="1029630"/>
          </a:xfrm>
        </p:spPr>
        <p:txBody>
          <a:bodyPr/>
          <a:lstStyle/>
          <a:p>
            <a:r>
              <a:rPr lang="en-US" altLang="en-US" sz="4000" b="1" dirty="0"/>
              <a:t>Requirements </a:t>
            </a:r>
          </a:p>
        </p:txBody>
      </p:sp>
      <p:sp>
        <p:nvSpPr>
          <p:cNvPr id="14340" name="Rectangle 3"/>
          <p:cNvSpPr>
            <a:spLocks noGrp="1" noChangeArrowheads="1"/>
          </p:cNvSpPr>
          <p:nvPr>
            <p:ph type="subTitle" idx="1"/>
          </p:nvPr>
        </p:nvSpPr>
        <p:spPr>
          <a:xfrm>
            <a:off x="381000" y="3733800"/>
            <a:ext cx="8358940" cy="489114"/>
          </a:xfrm>
        </p:spPr>
        <p:txBody>
          <a:bodyPr>
            <a:normAutofit fontScale="77500" lnSpcReduction="20000"/>
          </a:bodyPr>
          <a:lstStyle/>
          <a:p>
            <a:r>
              <a:rPr lang="en-US" altLang="en-US" sz="4000" dirty="0"/>
              <a:t>What Does ISO/IEC 17025:2017 Require?</a:t>
            </a:r>
          </a:p>
        </p:txBody>
      </p:sp>
      <p:sp>
        <p:nvSpPr>
          <p:cNvPr id="2" name="Footer Placeholder 1"/>
          <p:cNvSpPr>
            <a:spLocks noGrp="1"/>
          </p:cNvSpPr>
          <p:nvPr>
            <p:ph type="ftr" sz="quarter" idx="3"/>
          </p:nvPr>
        </p:nvSpPr>
        <p:spPr>
          <a:xfrm>
            <a:off x="0" y="6248400"/>
            <a:ext cx="4343400" cy="457200"/>
          </a:xfrm>
          <a:solidFill>
            <a:schemeClr val="bg1">
              <a:lumMod val="85000"/>
            </a:schemeClr>
          </a:solidFill>
        </p:spPr>
        <p:txBody>
          <a:bodyPr/>
          <a:lstStyle/>
          <a:p>
            <a:pPr>
              <a:defRPr/>
            </a:pPr>
            <a:r>
              <a:rPr lang="en-US" altLang="en-US" dirty="0"/>
              <a:t>Copyright ©2018 17025Store.com</a:t>
            </a:r>
          </a:p>
        </p:txBody>
      </p:sp>
      <p:sp>
        <p:nvSpPr>
          <p:cNvPr id="14338" name="Slide Number Placeholder 5"/>
          <p:cNvSpPr>
            <a:spLocks noGrp="1"/>
          </p:cNvSpPr>
          <p:nvPr>
            <p:ph type="sldNum" sz="quarter" idx="4"/>
          </p:nvPr>
        </p:nvSpPr>
        <p:spPr>
          <a:xfrm>
            <a:off x="7239000" y="6248400"/>
            <a:ext cx="1905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BD401F34-F6A6-430F-8B54-66C9AFC7E4A4}" type="slidenum">
              <a:rPr lang="en-CA" altLang="en-US" sz="1400"/>
              <a:t>10</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0" y="152400"/>
            <a:ext cx="8987588" cy="81814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en-US" dirty="0">
                <a:ea typeface="MS PGothic" panose="020B0600070205080204" charset="-128"/>
              </a:rPr>
              <a:t>What Are the Requirements?</a:t>
            </a:r>
          </a:p>
        </p:txBody>
      </p:sp>
      <p:sp>
        <p:nvSpPr>
          <p:cNvPr id="8" name="Rectangle 3"/>
          <p:cNvSpPr>
            <a:spLocks noGrp="1" noChangeArrowheads="1"/>
          </p:cNvSpPr>
          <p:nvPr>
            <p:ph idx="1"/>
          </p:nvPr>
        </p:nvSpPr>
        <p:spPr>
          <a:xfrm>
            <a:off x="0" y="1447800"/>
            <a:ext cx="8991600" cy="4572000"/>
          </a:xfrm>
        </p:spPr>
        <p:txBody>
          <a:bodyPr>
            <a:normAutofit/>
          </a:bodyPr>
          <a:lstStyle/>
          <a:p>
            <a:pPr algn="ctr" eaLnBrk="1" hangingPunct="1">
              <a:lnSpc>
                <a:spcPct val="70000"/>
              </a:lnSpc>
              <a:buFont typeface="Wingdings 2" panose="05020102010507070707" charset="0"/>
              <a:buNone/>
            </a:pPr>
            <a:r>
              <a:rPr lang="en-US" sz="2400" b="1" dirty="0">
                <a:latin typeface="Corbel" panose="020B0503020204020204" charset="0"/>
              </a:rPr>
              <a:t>ISO/IEC 17025:2017 has 8 clauses, but only the last 5 contain requirements.</a:t>
            </a:r>
          </a:p>
          <a:p>
            <a:pPr algn="ctr" eaLnBrk="1" hangingPunct="1">
              <a:lnSpc>
                <a:spcPct val="70000"/>
              </a:lnSpc>
              <a:buFontTx/>
              <a:buNone/>
            </a:pPr>
            <a:endParaRPr lang="en-US" sz="1700" dirty="0">
              <a:latin typeface="Corbel" panose="020B0503020204020204" charset="0"/>
            </a:endParaRPr>
          </a:p>
          <a:p>
            <a:pPr eaLnBrk="1" hangingPunct="1">
              <a:lnSpc>
                <a:spcPct val="70000"/>
              </a:lnSpc>
            </a:pPr>
            <a:r>
              <a:rPr lang="en-US" sz="3200" i="1" dirty="0">
                <a:latin typeface="Corbel" panose="020B0503020204020204" charset="0"/>
              </a:rPr>
              <a:t>Clause 1 – Scope</a:t>
            </a:r>
          </a:p>
          <a:p>
            <a:pPr eaLnBrk="1" hangingPunct="1">
              <a:lnSpc>
                <a:spcPct val="70000"/>
              </a:lnSpc>
            </a:pPr>
            <a:r>
              <a:rPr lang="en-US" sz="3200" i="1" dirty="0">
                <a:latin typeface="Corbel" panose="020B0503020204020204" charset="0"/>
              </a:rPr>
              <a:t>Clause 2 – Normative References</a:t>
            </a:r>
          </a:p>
          <a:p>
            <a:pPr eaLnBrk="1" hangingPunct="1">
              <a:lnSpc>
                <a:spcPct val="70000"/>
              </a:lnSpc>
            </a:pPr>
            <a:r>
              <a:rPr lang="en-US" sz="3200" i="1" dirty="0">
                <a:latin typeface="Corbel" panose="020B0503020204020204" charset="0"/>
              </a:rPr>
              <a:t>Clause 3 – Terms &amp; Definitions </a:t>
            </a:r>
          </a:p>
          <a:p>
            <a:pPr eaLnBrk="1" hangingPunct="1">
              <a:lnSpc>
                <a:spcPct val="70000"/>
              </a:lnSpc>
            </a:pPr>
            <a:r>
              <a:rPr lang="en-US" sz="3200" b="1" dirty="0">
                <a:latin typeface="Corbel" panose="020B0503020204020204" charset="0"/>
              </a:rPr>
              <a:t>Clause 4 – General Requirements</a:t>
            </a:r>
          </a:p>
          <a:p>
            <a:pPr>
              <a:lnSpc>
                <a:spcPct val="70000"/>
              </a:lnSpc>
            </a:pPr>
            <a:r>
              <a:rPr lang="en-US" sz="3200" b="1" dirty="0">
                <a:latin typeface="Corbel" panose="020B0503020204020204" charset="0"/>
              </a:rPr>
              <a:t>Clause 5 – Structural Requirements</a:t>
            </a:r>
          </a:p>
          <a:p>
            <a:pPr>
              <a:lnSpc>
                <a:spcPct val="70000"/>
              </a:lnSpc>
            </a:pPr>
            <a:r>
              <a:rPr lang="en-US" sz="3200" b="1" dirty="0">
                <a:latin typeface="Corbel" panose="020B0503020204020204" charset="0"/>
              </a:rPr>
              <a:t>Clause 6 - Resource Requirements </a:t>
            </a:r>
          </a:p>
          <a:p>
            <a:pPr>
              <a:lnSpc>
                <a:spcPct val="70000"/>
              </a:lnSpc>
            </a:pPr>
            <a:r>
              <a:rPr lang="en-US" sz="3200" b="1" dirty="0">
                <a:latin typeface="Corbel" panose="020B0503020204020204" charset="0"/>
              </a:rPr>
              <a:t>Clause 7 – Process Requirements</a:t>
            </a:r>
          </a:p>
          <a:p>
            <a:pPr>
              <a:lnSpc>
                <a:spcPct val="70000"/>
              </a:lnSpc>
            </a:pPr>
            <a:r>
              <a:rPr lang="en-US" sz="3200" b="1" dirty="0">
                <a:latin typeface="Corbel" panose="020B0503020204020204" charset="0"/>
              </a:rPr>
              <a:t>Clause 8 – Management System Requirements</a:t>
            </a:r>
          </a:p>
          <a:p>
            <a:pPr eaLnBrk="1" hangingPunct="1">
              <a:lnSpc>
                <a:spcPct val="70000"/>
              </a:lnSpc>
              <a:buFontTx/>
              <a:buNone/>
            </a:pPr>
            <a:endParaRPr lang="en-US" sz="1700" dirty="0">
              <a:latin typeface="Corbel" panose="020B0503020204020204" charset="0"/>
            </a:endParaRPr>
          </a:p>
          <a:p>
            <a:pPr eaLnBrk="1" hangingPunct="1">
              <a:lnSpc>
                <a:spcPct val="70000"/>
              </a:lnSpc>
              <a:buFontTx/>
              <a:buNone/>
            </a:pPr>
            <a:endParaRPr lang="en-US" sz="1500" dirty="0">
              <a:latin typeface="Corbel" panose="020B0503020204020204" charset="0"/>
            </a:endParaRPr>
          </a:p>
        </p:txBody>
      </p:sp>
      <p:sp>
        <p:nvSpPr>
          <p:cNvPr id="6" name="Footer Placeholder 1">
            <a:extLst>
              <a:ext uri="{FF2B5EF4-FFF2-40B4-BE49-F238E27FC236}">
                <a16:creationId xmlns:a16="http://schemas.microsoft.com/office/drawing/2014/main" id="{940F0DA5-4C9D-4FE8-80FB-9382ED0CD24A}"/>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01E62B8D-A47B-416D-A3FC-C57FD25CC0ED}"/>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11</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0" y="457200"/>
            <a:ext cx="9144000" cy="9144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en-US" dirty="0">
                <a:ea typeface="MS PGothic" panose="020B0600070205080204" charset="-128"/>
              </a:rPr>
              <a:t>4 General requirements</a:t>
            </a:r>
          </a:p>
        </p:txBody>
      </p:sp>
      <p:sp>
        <p:nvSpPr>
          <p:cNvPr id="16388" name="Rectangle 3"/>
          <p:cNvSpPr>
            <a:spLocks noGrp="1" noChangeArrowheads="1"/>
          </p:cNvSpPr>
          <p:nvPr>
            <p:ph idx="1"/>
          </p:nvPr>
        </p:nvSpPr>
        <p:spPr>
          <a:xfrm>
            <a:off x="0" y="2209800"/>
            <a:ext cx="8991600" cy="3810000"/>
          </a:xfrm>
        </p:spPr>
        <p:txBody>
          <a:bodyPr/>
          <a:lstStyle/>
          <a:p>
            <a:pPr marL="0" indent="0">
              <a:lnSpc>
                <a:spcPct val="90000"/>
              </a:lnSpc>
              <a:buFontTx/>
              <a:buNone/>
            </a:pPr>
            <a:r>
              <a:rPr lang="en-US" altLang="en-US" sz="2400" dirty="0"/>
              <a:t>This clause outlines requirements in 2 sub-clauses:</a:t>
            </a:r>
          </a:p>
          <a:p>
            <a:pPr marL="0" indent="0">
              <a:lnSpc>
                <a:spcPct val="90000"/>
              </a:lnSpc>
              <a:buFontTx/>
              <a:buNone/>
            </a:pPr>
            <a:endParaRPr lang="en-US" altLang="en-US" sz="2400" dirty="0"/>
          </a:p>
          <a:p>
            <a:pPr marL="911225" lvl="1" indent="-568325">
              <a:lnSpc>
                <a:spcPct val="90000"/>
              </a:lnSpc>
              <a:spcAft>
                <a:spcPts val="800"/>
              </a:spcAft>
              <a:buFontTx/>
              <a:buNone/>
            </a:pPr>
            <a:r>
              <a:rPr lang="en-US" altLang="en-US" sz="2400" dirty="0"/>
              <a:t>4.1	Impartiality</a:t>
            </a:r>
          </a:p>
          <a:p>
            <a:pPr marL="911225" lvl="1" indent="-568325">
              <a:lnSpc>
                <a:spcPct val="90000"/>
              </a:lnSpc>
              <a:spcAft>
                <a:spcPts val="800"/>
              </a:spcAft>
              <a:buFontTx/>
              <a:buNone/>
            </a:pPr>
            <a:r>
              <a:rPr lang="en-US" altLang="en-US" sz="2400" dirty="0"/>
              <a:t>4.2	Confidentiality</a:t>
            </a:r>
          </a:p>
          <a:p>
            <a:pPr marL="911225" lvl="1" indent="-568325">
              <a:lnSpc>
                <a:spcPct val="90000"/>
              </a:lnSpc>
              <a:spcAft>
                <a:spcPts val="800"/>
              </a:spcAft>
              <a:buFontTx/>
              <a:buNone/>
            </a:pPr>
            <a:endParaRPr lang="en-US" altLang="en-US" sz="2400" dirty="0">
              <a:cs typeface="Times New Roman" panose="02020603050405020304" pitchFamily="18" charset="0"/>
            </a:endParaRPr>
          </a:p>
        </p:txBody>
      </p:sp>
      <p:sp>
        <p:nvSpPr>
          <p:cNvPr id="6" name="Footer Placeholder 1">
            <a:extLst>
              <a:ext uri="{FF2B5EF4-FFF2-40B4-BE49-F238E27FC236}">
                <a16:creationId xmlns:a16="http://schemas.microsoft.com/office/drawing/2014/main" id="{442FFC85-F4BA-4EBB-8575-0B7E51646642}"/>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291ADD71-57EB-4709-9C69-77CEDC05DEAB}"/>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12</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52400" y="304800"/>
            <a:ext cx="8839200" cy="685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en-US" sz="3600" dirty="0">
                <a:ea typeface="MS PGothic" panose="020B0600070205080204" charset="-128"/>
              </a:rPr>
              <a:t>4.1 </a:t>
            </a:r>
            <a:r>
              <a:rPr lang="en-US" altLang="en-US" sz="3600" dirty="0">
                <a:ea typeface="MS PGothic" panose="020B0600070205080204" charset="-128"/>
                <a:sym typeface="+mn-ea"/>
              </a:rPr>
              <a:t>Impartiality</a:t>
            </a:r>
            <a:endParaRPr lang="en-US" altLang="en-US" sz="3600" dirty="0">
              <a:ea typeface="MS PGothic" panose="020B0600070205080204" charset="-128"/>
            </a:endParaRPr>
          </a:p>
        </p:txBody>
      </p:sp>
      <p:sp>
        <p:nvSpPr>
          <p:cNvPr id="17412" name="Rectangle 3"/>
          <p:cNvSpPr>
            <a:spLocks noGrp="1" noChangeArrowheads="1"/>
          </p:cNvSpPr>
          <p:nvPr>
            <p:ph idx="1"/>
          </p:nvPr>
        </p:nvSpPr>
        <p:spPr>
          <a:xfrm>
            <a:off x="2590800" y="1295400"/>
            <a:ext cx="6096000" cy="4953000"/>
          </a:xfrm>
        </p:spPr>
        <p:txBody>
          <a:bodyPr>
            <a:normAutofit fontScale="77500" lnSpcReduction="20000"/>
          </a:bodyPr>
          <a:lstStyle/>
          <a:p>
            <a:pPr marL="0" indent="0" fontAlgn="base">
              <a:buNone/>
            </a:pPr>
            <a:r>
              <a:rPr lang="en-US" dirty="0"/>
              <a:t>There must not be any conflicts of interest:</a:t>
            </a:r>
          </a:p>
          <a:p>
            <a:pPr fontAlgn="base"/>
            <a:r>
              <a:rPr lang="en-US" dirty="0"/>
              <a:t>Commercial</a:t>
            </a:r>
          </a:p>
          <a:p>
            <a:pPr fontAlgn="base"/>
            <a:r>
              <a:rPr lang="en-US" dirty="0"/>
              <a:t>Financial </a:t>
            </a:r>
          </a:p>
          <a:p>
            <a:pPr fontAlgn="base"/>
            <a:r>
              <a:rPr lang="en-US" dirty="0"/>
              <a:t>Relationships</a:t>
            </a:r>
          </a:p>
          <a:p>
            <a:pPr marL="0" indent="0" fontAlgn="base">
              <a:buNone/>
            </a:pPr>
            <a:endParaRPr lang="en-US" sz="1400" dirty="0"/>
          </a:p>
          <a:p>
            <a:pPr marL="0" indent="0" fontAlgn="base">
              <a:buNone/>
            </a:pPr>
            <a:r>
              <a:rPr lang="en-US" dirty="0"/>
              <a:t>The laboratory must identify risks to impartiality from:</a:t>
            </a:r>
          </a:p>
          <a:p>
            <a:pPr fontAlgn="base"/>
            <a:r>
              <a:rPr lang="en-US" dirty="0"/>
              <a:t>Activities</a:t>
            </a:r>
          </a:p>
          <a:p>
            <a:pPr fontAlgn="base"/>
            <a:r>
              <a:rPr lang="en-US" dirty="0"/>
              <a:t>Relationships</a:t>
            </a:r>
          </a:p>
          <a:p>
            <a:pPr fontAlgn="base"/>
            <a:r>
              <a:rPr lang="en-US" dirty="0"/>
              <a:t>Personnel relationships</a:t>
            </a:r>
          </a:p>
          <a:p>
            <a:pPr marL="0" indent="0" fontAlgn="base">
              <a:buNone/>
            </a:pPr>
            <a:endParaRPr lang="en-US" sz="1100" dirty="0"/>
          </a:p>
          <a:p>
            <a:pPr marL="0" indent="0" fontAlgn="base">
              <a:buNone/>
            </a:pPr>
            <a:r>
              <a:rPr lang="en-US" dirty="0"/>
              <a:t>Lab must show how it mitigated risks</a:t>
            </a:r>
          </a:p>
          <a:p>
            <a:pPr marL="0" indent="0" fontAlgn="base">
              <a:buNone/>
            </a:pPr>
            <a:r>
              <a:rPr lang="en-US" dirty="0"/>
              <a:t>Management must show a commitment to impartiality. </a:t>
            </a:r>
          </a:p>
        </p:txBody>
      </p:sp>
      <p:pic>
        <p:nvPicPr>
          <p:cNvPr id="2" name="Picture 1" descr="impartialit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133600"/>
            <a:ext cx="2286000" cy="2286000"/>
          </a:xfrm>
          <a:prstGeom prst="rect">
            <a:avLst/>
          </a:prstGeom>
        </p:spPr>
      </p:pic>
      <p:sp>
        <p:nvSpPr>
          <p:cNvPr id="7" name="Footer Placeholder 1">
            <a:extLst>
              <a:ext uri="{FF2B5EF4-FFF2-40B4-BE49-F238E27FC236}">
                <a16:creationId xmlns:a16="http://schemas.microsoft.com/office/drawing/2014/main" id="{2055389A-73B3-431D-A554-D1A2C8A20F1F}"/>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8" name="Slide Number Placeholder 5">
            <a:extLst>
              <a:ext uri="{FF2B5EF4-FFF2-40B4-BE49-F238E27FC236}">
                <a16:creationId xmlns:a16="http://schemas.microsoft.com/office/drawing/2014/main" id="{F286A0A5-1F1D-4B17-A592-7B07CEE87308}"/>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13</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2405" y="207645"/>
            <a:ext cx="9144000" cy="9144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en-US" dirty="0">
                <a:ea typeface="MS PGothic" panose="020B0600070205080204" charset="-128"/>
              </a:rPr>
              <a:t>4.2	Confidentiality </a:t>
            </a:r>
          </a:p>
        </p:txBody>
      </p:sp>
      <p:sp>
        <p:nvSpPr>
          <p:cNvPr id="22532" name="Rectangle 3"/>
          <p:cNvSpPr>
            <a:spLocks noGrp="1" noChangeArrowheads="1"/>
          </p:cNvSpPr>
          <p:nvPr>
            <p:ph idx="1"/>
          </p:nvPr>
        </p:nvSpPr>
        <p:spPr>
          <a:xfrm>
            <a:off x="161260" y="2286000"/>
            <a:ext cx="8691880" cy="3841898"/>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oAutofit/>
          </a:bodyPr>
          <a:lstStyle/>
          <a:p>
            <a:pPr marL="0" indent="0" fontAlgn="base">
              <a:buNone/>
            </a:pPr>
            <a:r>
              <a:rPr lang="en-US" sz="2800" dirty="0"/>
              <a:t>The laboratory and its personnel are responsible for the information obtained or created during the performance of laboratory activities. </a:t>
            </a:r>
          </a:p>
          <a:p>
            <a:pPr marL="0" indent="0" fontAlgn="base">
              <a:buNone/>
            </a:pPr>
            <a:r>
              <a:rPr lang="en-US" sz="2800" dirty="0"/>
              <a:t>All information is considered proprietary information and shall be regarded as confidential, except as required by law.  </a:t>
            </a:r>
          </a:p>
          <a:p>
            <a:pPr marL="0" indent="0" fontAlgn="base">
              <a:buNone/>
            </a:pPr>
            <a:endParaRPr lang="en-US" sz="2800" dirty="0">
              <a:solidFill>
                <a:srgbClr val="FF0000"/>
              </a:solidFill>
            </a:endParaRPr>
          </a:p>
          <a:p>
            <a:pPr marL="0" indent="0" fontAlgn="base">
              <a:buNone/>
            </a:pPr>
            <a:r>
              <a:rPr lang="en-US" sz="2800" dirty="0">
                <a:solidFill>
                  <a:srgbClr val="FF0000"/>
                </a:solidFill>
              </a:rPr>
              <a:t>This means the Laboratory is not to disclose any of this information provided by the clients.</a:t>
            </a:r>
          </a:p>
        </p:txBody>
      </p:sp>
      <p:pic>
        <p:nvPicPr>
          <p:cNvPr id="3" name="Picture 2" descr="CONFIDENTIAL.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1353" y="533400"/>
            <a:ext cx="3871787" cy="1935894"/>
          </a:xfrm>
          <a:prstGeom prst="rect">
            <a:avLst/>
          </a:prstGeom>
        </p:spPr>
      </p:pic>
      <p:sp>
        <p:nvSpPr>
          <p:cNvPr id="7" name="Footer Placeholder 1">
            <a:extLst>
              <a:ext uri="{FF2B5EF4-FFF2-40B4-BE49-F238E27FC236}">
                <a16:creationId xmlns:a16="http://schemas.microsoft.com/office/drawing/2014/main" id="{118C2170-16B7-4302-9373-491C57D60AF2}"/>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8" name="Slide Number Placeholder 5">
            <a:extLst>
              <a:ext uri="{FF2B5EF4-FFF2-40B4-BE49-F238E27FC236}">
                <a16:creationId xmlns:a16="http://schemas.microsoft.com/office/drawing/2014/main" id="{F8E04596-DBEA-4140-820B-8115F4938177}"/>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14</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52400" y="381000"/>
            <a:ext cx="9144000" cy="9144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en-US" dirty="0">
                <a:ea typeface="MS PGothic" panose="020B0600070205080204" charset="-128"/>
              </a:rPr>
              <a:t>5 Structural requirements</a:t>
            </a:r>
          </a:p>
        </p:txBody>
      </p:sp>
      <p:sp>
        <p:nvSpPr>
          <p:cNvPr id="23556" name="Rectangle 3"/>
          <p:cNvSpPr>
            <a:spLocks noGrp="1" noChangeArrowheads="1"/>
          </p:cNvSpPr>
          <p:nvPr>
            <p:ph idx="1"/>
          </p:nvPr>
        </p:nvSpPr>
        <p:spPr>
          <a:xfrm>
            <a:off x="227714" y="1524000"/>
            <a:ext cx="8688572" cy="4495800"/>
          </a:xfrm>
        </p:spPr>
        <p:txBody>
          <a:bodyPr>
            <a:normAutofit fontScale="92500" lnSpcReduction="10000"/>
          </a:bodyPr>
          <a:lstStyle/>
          <a:p>
            <a:pPr marL="0" indent="0" fontAlgn="base">
              <a:buNone/>
            </a:pPr>
            <a:r>
              <a:rPr lang="en-CA" sz="2800" dirty="0"/>
              <a:t>The laboratory must </a:t>
            </a:r>
            <a:r>
              <a:rPr lang="en-US" sz="2800" dirty="0"/>
              <a:t>define </a:t>
            </a:r>
            <a:r>
              <a:rPr lang="en-US" sz="2800" dirty="0">
                <a:solidFill>
                  <a:srgbClr val="FF0000"/>
                </a:solidFill>
              </a:rPr>
              <a:t>and document the following about the laboratory operations:</a:t>
            </a:r>
          </a:p>
          <a:p>
            <a:pPr fontAlgn="base"/>
            <a:r>
              <a:rPr lang="en-US" sz="2800" dirty="0"/>
              <a:t>The organizational structure</a:t>
            </a:r>
          </a:p>
          <a:p>
            <a:pPr fontAlgn="base"/>
            <a:r>
              <a:rPr lang="en-US" sz="2800" dirty="0"/>
              <a:t>The management with responsibility</a:t>
            </a:r>
          </a:p>
          <a:p>
            <a:pPr fontAlgn="base"/>
            <a:r>
              <a:rPr lang="en-US" sz="2800" dirty="0"/>
              <a:t>The responsibility of the laboratory personnel. </a:t>
            </a:r>
          </a:p>
          <a:p>
            <a:pPr lvl="1" fontAlgn="base"/>
            <a:r>
              <a:rPr lang="en-US" sz="2800" dirty="0"/>
              <a:t>Typically, these were best addressed using Operational Charts and Job Descriptions.</a:t>
            </a:r>
          </a:p>
          <a:p>
            <a:pPr fontAlgn="base"/>
            <a:r>
              <a:rPr lang="en-US" sz="2800" dirty="0"/>
              <a:t>The activities of the laboratory</a:t>
            </a:r>
          </a:p>
          <a:p>
            <a:pPr lvl="1" fontAlgn="base"/>
            <a:r>
              <a:rPr lang="en-US" sz="2800" dirty="0"/>
              <a:t>excluding externally provided activities</a:t>
            </a:r>
          </a:p>
          <a:p>
            <a:pPr marL="0" indent="0" fontAlgn="base">
              <a:buNone/>
            </a:pPr>
            <a:r>
              <a:rPr lang="en-US" sz="2800" dirty="0"/>
              <a:t>All of the above must meet 17025 requirements</a:t>
            </a:r>
          </a:p>
        </p:txBody>
      </p:sp>
      <p:sp>
        <p:nvSpPr>
          <p:cNvPr id="6" name="Footer Placeholder 1">
            <a:extLst>
              <a:ext uri="{FF2B5EF4-FFF2-40B4-BE49-F238E27FC236}">
                <a16:creationId xmlns:a16="http://schemas.microsoft.com/office/drawing/2014/main" id="{FD2F26B3-D2DA-4ABB-A8F6-BAE758E1B7FE}"/>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470F760E-05B4-47EA-992A-89A006B20063}"/>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15</a:t>
            </a:fld>
            <a:endParaRPr lang="en-CA" altLang="en-US" sz="1400" dirty="0"/>
          </a:p>
        </p:txBody>
      </p:sp>
    </p:spTree>
    <p:extLst>
      <p:ext uri="{BB962C8B-B14F-4D97-AF65-F5344CB8AC3E}">
        <p14:creationId xmlns:p14="http://schemas.microsoft.com/office/powerpoint/2010/main" val="132266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0" y="381000"/>
            <a:ext cx="9144000" cy="914400"/>
          </a:xfrm>
        </p:spPr>
        <p:txBody>
          <a:bodyPr/>
          <a:lstStyle/>
          <a:p>
            <a:r>
              <a:rPr lang="en-US" altLang="en-US" dirty="0">
                <a:cs typeface="Times New Roman" panose="02020603050405020304" pitchFamily="18" charset="0"/>
              </a:rPr>
              <a:t>5 Structural requirements</a:t>
            </a:r>
          </a:p>
        </p:txBody>
      </p:sp>
      <p:sp>
        <p:nvSpPr>
          <p:cNvPr id="23556" name="Rectangle 3"/>
          <p:cNvSpPr>
            <a:spLocks noGrp="1" noChangeArrowheads="1"/>
          </p:cNvSpPr>
          <p:nvPr>
            <p:ph idx="1"/>
          </p:nvPr>
        </p:nvSpPr>
        <p:spPr>
          <a:xfrm>
            <a:off x="35442" y="1600200"/>
            <a:ext cx="8991600" cy="4114800"/>
          </a:xfrm>
        </p:spPr>
        <p:txBody>
          <a:bodyPr>
            <a:normAutofit/>
          </a:bodyPr>
          <a:lstStyle/>
          <a:p>
            <a:pPr marL="0" indent="0" fontAlgn="base">
              <a:buNone/>
            </a:pPr>
            <a:r>
              <a:rPr lang="en-US" sz="2800" dirty="0"/>
              <a:t>The laboratory will need to have personnel </a:t>
            </a:r>
            <a:r>
              <a:rPr lang="en-US" sz="2800" dirty="0">
                <a:solidFill>
                  <a:srgbClr val="FF0000"/>
                </a:solidFill>
              </a:rPr>
              <a:t>authorized</a:t>
            </a:r>
            <a:r>
              <a:rPr lang="en-US" sz="2800" dirty="0"/>
              <a:t> to ensure that regular communication takes place regarding:</a:t>
            </a:r>
          </a:p>
          <a:p>
            <a:pPr fontAlgn="base"/>
            <a:r>
              <a:rPr lang="en-US" sz="2800" dirty="0"/>
              <a:t>Implementation and improvement of the management system</a:t>
            </a:r>
          </a:p>
          <a:p>
            <a:pPr fontAlgn="base"/>
            <a:r>
              <a:rPr lang="en-US" sz="2800" dirty="0"/>
              <a:t>The effectiveness of the management system</a:t>
            </a:r>
          </a:p>
          <a:p>
            <a:pPr fontAlgn="base"/>
            <a:r>
              <a:rPr lang="en-US" sz="2800" dirty="0"/>
              <a:t>The importance of meeting customers' and regulatory requirements. </a:t>
            </a:r>
          </a:p>
          <a:p>
            <a:pPr marL="0" indent="0" fontAlgn="base">
              <a:buNone/>
            </a:pPr>
            <a:endParaRPr lang="en-US" sz="2800" dirty="0"/>
          </a:p>
        </p:txBody>
      </p:sp>
      <p:sp>
        <p:nvSpPr>
          <p:cNvPr id="6" name="Footer Placeholder 1">
            <a:extLst>
              <a:ext uri="{FF2B5EF4-FFF2-40B4-BE49-F238E27FC236}">
                <a16:creationId xmlns:a16="http://schemas.microsoft.com/office/drawing/2014/main" id="{8F073D11-7328-4894-B80F-D6709DBE02D5}"/>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9C6858C1-5367-4DB7-977B-F7A4D0FB6D94}"/>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16</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0" y="114300"/>
            <a:ext cx="9144000" cy="914400"/>
          </a:xfrm>
        </p:spPr>
        <p:txBody>
          <a:bodyPr/>
          <a:lstStyle/>
          <a:p>
            <a:r>
              <a:rPr lang="en-US" altLang="en-US" dirty="0">
                <a:cs typeface="Times New Roman" panose="02020603050405020304" pitchFamily="18" charset="0"/>
              </a:rPr>
              <a:t>5 Structural requirements</a:t>
            </a:r>
          </a:p>
        </p:txBody>
      </p:sp>
      <p:sp>
        <p:nvSpPr>
          <p:cNvPr id="23556" name="Rectangle 3"/>
          <p:cNvSpPr>
            <a:spLocks noGrp="1" noChangeArrowheads="1"/>
          </p:cNvSpPr>
          <p:nvPr>
            <p:ph idx="1"/>
          </p:nvPr>
        </p:nvSpPr>
        <p:spPr>
          <a:xfrm>
            <a:off x="228600" y="1028700"/>
            <a:ext cx="8763000" cy="5219700"/>
          </a:xfrm>
        </p:spPr>
        <p:txBody>
          <a:bodyPr>
            <a:normAutofit lnSpcReduction="10000"/>
          </a:bodyPr>
          <a:lstStyle/>
          <a:p>
            <a:pPr marL="0" indent="0" fontAlgn="base">
              <a:buNone/>
            </a:pPr>
            <a:r>
              <a:rPr lang="en-US" sz="2800" dirty="0"/>
              <a:t>The laboratory must document its procedures to: </a:t>
            </a:r>
          </a:p>
          <a:p>
            <a:pPr fontAlgn="base"/>
            <a:r>
              <a:rPr lang="en-US" sz="2800" dirty="0"/>
              <a:t>produce consistency of its laboratory activities </a:t>
            </a:r>
          </a:p>
          <a:p>
            <a:pPr fontAlgn="base"/>
            <a:r>
              <a:rPr lang="en-US" sz="2800" dirty="0"/>
              <a:t>ensure that the results are valid.</a:t>
            </a:r>
          </a:p>
          <a:p>
            <a:pPr marL="0" indent="0" fontAlgn="base">
              <a:buNone/>
            </a:pPr>
            <a:endParaRPr lang="en-US" sz="2800" dirty="0"/>
          </a:p>
          <a:p>
            <a:pPr marL="0" indent="0" fontAlgn="base">
              <a:buNone/>
            </a:pPr>
            <a:r>
              <a:rPr lang="en-US" sz="2800" dirty="0"/>
              <a:t>Typically the laboratory’s processes are documented with:</a:t>
            </a:r>
          </a:p>
          <a:p>
            <a:pPr fontAlgn="base"/>
            <a:r>
              <a:rPr lang="en-US" sz="2800" dirty="0"/>
              <a:t>a Quality Manual</a:t>
            </a:r>
          </a:p>
          <a:p>
            <a:pPr fontAlgn="base"/>
            <a:r>
              <a:rPr lang="en-US" sz="2800" dirty="0"/>
              <a:t>Standard Operating Procedures (SOP’s)</a:t>
            </a:r>
          </a:p>
          <a:p>
            <a:pPr fontAlgn="base"/>
            <a:r>
              <a:rPr lang="en-US" sz="2800" dirty="0"/>
              <a:t>Work Instructions </a:t>
            </a:r>
          </a:p>
          <a:p>
            <a:pPr marL="0" indent="0" fontAlgn="base">
              <a:buNone/>
            </a:pPr>
            <a:endParaRPr lang="en-US" sz="2800" dirty="0"/>
          </a:p>
          <a:p>
            <a:pPr marL="0" indent="0" fontAlgn="base">
              <a:buNone/>
            </a:pPr>
            <a:r>
              <a:rPr lang="en-US" sz="2800" dirty="0"/>
              <a:t>However the standard does not specifically state the format of the required documentation.</a:t>
            </a:r>
          </a:p>
        </p:txBody>
      </p:sp>
      <p:sp>
        <p:nvSpPr>
          <p:cNvPr id="6" name="Footer Placeholder 1">
            <a:extLst>
              <a:ext uri="{FF2B5EF4-FFF2-40B4-BE49-F238E27FC236}">
                <a16:creationId xmlns:a16="http://schemas.microsoft.com/office/drawing/2014/main" id="{8A8E76BF-9143-47EF-ADDF-050C191184DE}"/>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619C7FB8-81AE-4E52-9B47-2C1E0E698831}"/>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17</a:t>
            </a:fld>
            <a:endParaRPr lang="en-CA" altLang="en-US" sz="1400" dirty="0"/>
          </a:p>
        </p:txBody>
      </p:sp>
    </p:spTree>
    <p:extLst>
      <p:ext uri="{BB962C8B-B14F-4D97-AF65-F5344CB8AC3E}">
        <p14:creationId xmlns:p14="http://schemas.microsoft.com/office/powerpoint/2010/main" val="224106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0" y="381000"/>
            <a:ext cx="9144000" cy="914400"/>
          </a:xfrm>
        </p:spPr>
        <p:txBody>
          <a:bodyPr/>
          <a:lstStyle/>
          <a:p>
            <a:r>
              <a:rPr lang="en-US" altLang="en-US" dirty="0">
                <a:cs typeface="Times New Roman" panose="02020603050405020304" pitchFamily="18" charset="0"/>
              </a:rPr>
              <a:t>6 Resource requirements</a:t>
            </a:r>
          </a:p>
        </p:txBody>
      </p:sp>
      <p:sp>
        <p:nvSpPr>
          <p:cNvPr id="31748" name="Rectangle 3"/>
          <p:cNvSpPr>
            <a:spLocks noGrp="1" noChangeArrowheads="1"/>
          </p:cNvSpPr>
          <p:nvPr>
            <p:ph idx="1"/>
          </p:nvPr>
        </p:nvSpPr>
        <p:spPr>
          <a:xfrm>
            <a:off x="76200" y="1470837"/>
            <a:ext cx="8991600" cy="4267200"/>
          </a:xfrm>
        </p:spPr>
        <p:txBody>
          <a:bodyPr>
            <a:noAutofit/>
          </a:bodyPr>
          <a:lstStyle/>
          <a:p>
            <a:pPr marL="0" indent="0">
              <a:buFontTx/>
              <a:buNone/>
            </a:pPr>
            <a:r>
              <a:rPr lang="en-US" altLang="en-US" sz="2800" dirty="0"/>
              <a:t>The requirements of clause 6 are:</a:t>
            </a:r>
          </a:p>
          <a:p>
            <a:pPr marL="0" indent="0">
              <a:buFontTx/>
              <a:buNone/>
            </a:pPr>
            <a:endParaRPr lang="en-US" altLang="en-US" sz="2800" dirty="0"/>
          </a:p>
          <a:p>
            <a:pPr marL="0" indent="0">
              <a:buFontTx/>
              <a:buNone/>
            </a:pPr>
            <a:r>
              <a:rPr lang="en-US" altLang="en-US" sz="2800" dirty="0"/>
              <a:t>6.1 General</a:t>
            </a:r>
          </a:p>
          <a:p>
            <a:pPr marL="0" indent="0">
              <a:buFontTx/>
              <a:buNone/>
            </a:pPr>
            <a:r>
              <a:rPr lang="en-US" altLang="en-US" sz="2800" dirty="0"/>
              <a:t>6.2 Personnel</a:t>
            </a:r>
          </a:p>
          <a:p>
            <a:pPr marL="0" indent="0">
              <a:buFontTx/>
              <a:buNone/>
            </a:pPr>
            <a:r>
              <a:rPr lang="en-US" altLang="en-US" sz="2800" dirty="0"/>
              <a:t>6.3 Facilities and environmental conditions</a:t>
            </a:r>
          </a:p>
          <a:p>
            <a:pPr marL="0" indent="0">
              <a:buFontTx/>
              <a:buNone/>
            </a:pPr>
            <a:r>
              <a:rPr lang="en-US" altLang="en-US" sz="2800" dirty="0"/>
              <a:t>6.4 Equipment</a:t>
            </a:r>
          </a:p>
          <a:p>
            <a:pPr marL="0" indent="0">
              <a:buFontTx/>
              <a:buNone/>
            </a:pPr>
            <a:r>
              <a:rPr lang="en-US" altLang="en-US" sz="2800" dirty="0"/>
              <a:t>6.5 Metrological traceability</a:t>
            </a:r>
          </a:p>
          <a:p>
            <a:pPr marL="0" indent="0">
              <a:buFontTx/>
              <a:buNone/>
            </a:pPr>
            <a:r>
              <a:rPr lang="en-US" altLang="en-US" sz="2800" dirty="0"/>
              <a:t>6.6 Externally provided products and services</a:t>
            </a:r>
          </a:p>
        </p:txBody>
      </p:sp>
      <p:sp>
        <p:nvSpPr>
          <p:cNvPr id="6" name="Footer Placeholder 1">
            <a:extLst>
              <a:ext uri="{FF2B5EF4-FFF2-40B4-BE49-F238E27FC236}">
                <a16:creationId xmlns:a16="http://schemas.microsoft.com/office/drawing/2014/main" id="{A0841E0B-C801-4BDC-8C94-69DBDD8E21F6}"/>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6BBC7D81-33AB-4738-A19D-59E27277BBD2}"/>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18</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0" y="264695"/>
            <a:ext cx="9144000" cy="914400"/>
          </a:xfrm>
        </p:spPr>
        <p:txBody>
          <a:bodyPr>
            <a:normAutofit/>
          </a:bodyPr>
          <a:lstStyle/>
          <a:p>
            <a:r>
              <a:rPr lang="en-US" altLang="en-US" dirty="0"/>
              <a:t>6.1 General</a:t>
            </a:r>
            <a:endParaRPr lang="en-US" altLang="en-US" sz="2800" dirty="0">
              <a:cs typeface="Times New Roman" panose="02020603050405020304" pitchFamily="18" charset="0"/>
            </a:endParaRPr>
          </a:p>
        </p:txBody>
      </p:sp>
      <p:sp>
        <p:nvSpPr>
          <p:cNvPr id="32772" name="Rectangle 3"/>
          <p:cNvSpPr>
            <a:spLocks noGrp="1" noChangeArrowheads="1"/>
          </p:cNvSpPr>
          <p:nvPr>
            <p:ph idx="1"/>
          </p:nvPr>
        </p:nvSpPr>
        <p:spPr>
          <a:xfrm>
            <a:off x="264695" y="1524000"/>
            <a:ext cx="8614610" cy="4034589"/>
          </a:xfrm>
        </p:spPr>
        <p:txBody>
          <a:bodyPr>
            <a:normAutofit/>
          </a:bodyPr>
          <a:lstStyle/>
          <a:p>
            <a:pPr marL="0" indent="0">
              <a:buNone/>
            </a:pPr>
            <a:r>
              <a:rPr lang="en-US" altLang="en-US" sz="2800" dirty="0"/>
              <a:t>The laboratory shall have the following:</a:t>
            </a:r>
          </a:p>
          <a:p>
            <a:r>
              <a:rPr lang="en-US" altLang="en-US" sz="2800" dirty="0"/>
              <a:t> Staff with the proper training </a:t>
            </a:r>
          </a:p>
          <a:p>
            <a:r>
              <a:rPr lang="en-US" altLang="en-US" sz="2800" dirty="0"/>
              <a:t>Adequate facilities to conduct tests</a:t>
            </a:r>
          </a:p>
          <a:p>
            <a:r>
              <a:rPr lang="en-US" altLang="en-US" sz="2800" dirty="0"/>
              <a:t>Necessary equipment to assure the validity of results </a:t>
            </a:r>
          </a:p>
          <a:p>
            <a:r>
              <a:rPr lang="en-US" altLang="en-US" sz="2800" dirty="0"/>
              <a:t>Support services</a:t>
            </a:r>
            <a:endParaRPr lang="en-CA" altLang="en-US" sz="2800" dirty="0"/>
          </a:p>
        </p:txBody>
      </p:sp>
      <p:sp>
        <p:nvSpPr>
          <p:cNvPr id="6" name="Footer Placeholder 1">
            <a:extLst>
              <a:ext uri="{FF2B5EF4-FFF2-40B4-BE49-F238E27FC236}">
                <a16:creationId xmlns:a16="http://schemas.microsoft.com/office/drawing/2014/main" id="{47AC62D2-8C1B-4C8F-B80A-8B96D4AEAE6E}"/>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4F3B382F-F535-4B04-87EE-94386FF75573}"/>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19</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52400" y="304800"/>
            <a:ext cx="8839200" cy="1143000"/>
          </a:xfrm>
        </p:spPr>
        <p:txBody>
          <a:bodyPr/>
          <a:lstStyle/>
          <a:p>
            <a:pPr algn="ctr"/>
            <a:r>
              <a:rPr lang="en-US" altLang="en-US" dirty="0"/>
              <a:t>Introduction</a:t>
            </a:r>
          </a:p>
        </p:txBody>
      </p:sp>
      <p:sp>
        <p:nvSpPr>
          <p:cNvPr id="4099" name="Rectangle 3"/>
          <p:cNvSpPr>
            <a:spLocks noGrp="1" noChangeArrowheads="1"/>
          </p:cNvSpPr>
          <p:nvPr>
            <p:ph idx="1"/>
          </p:nvPr>
        </p:nvSpPr>
        <p:spPr>
          <a:xfrm>
            <a:off x="12700" y="2209800"/>
            <a:ext cx="8978900" cy="4039353"/>
          </a:xfrm>
        </p:spPr>
        <p:txBody>
          <a:bodyPr>
            <a:normAutofit/>
          </a:bodyPr>
          <a:lstStyle/>
          <a:p>
            <a:pPr marL="231775" indent="0" algn="ctr">
              <a:buFontTx/>
              <a:buNone/>
            </a:pPr>
            <a:r>
              <a:rPr lang="en-US" altLang="en-US" sz="2400" dirty="0"/>
              <a:t>ISO/IEC 17025:2017 is the latest standard of the requirements for the competence of testing and calibration laboratories</a:t>
            </a:r>
          </a:p>
          <a:p>
            <a:pPr marL="231775" indent="0" algn="ctr">
              <a:buFontTx/>
              <a:buNone/>
            </a:pPr>
            <a:r>
              <a:rPr lang="en-US" altLang="en-US" sz="2400" dirty="0"/>
              <a:t>***</a:t>
            </a:r>
          </a:p>
          <a:p>
            <a:pPr marL="231775" indent="0" algn="ctr">
              <a:buFontTx/>
              <a:buNone/>
            </a:pPr>
            <a:r>
              <a:rPr lang="en-US" altLang="en-US" sz="2400" dirty="0"/>
              <a:t>Previous versions included:</a:t>
            </a:r>
          </a:p>
          <a:p>
            <a:pPr marL="231775" indent="0" algn="ctr">
              <a:buFontTx/>
              <a:buNone/>
            </a:pPr>
            <a:r>
              <a:rPr lang="en-US" altLang="en-US" sz="2400" dirty="0"/>
              <a:t>ISO/IEC 17025:2005 </a:t>
            </a:r>
          </a:p>
          <a:p>
            <a:pPr marL="231775" indent="0" algn="ctr">
              <a:buFontTx/>
              <a:buNone/>
            </a:pPr>
            <a:r>
              <a:rPr lang="en-US" altLang="en-US" sz="2400" dirty="0"/>
              <a:t>ISO/IEC 17025:1999</a:t>
            </a:r>
          </a:p>
          <a:p>
            <a:pPr marL="231775" indent="0" algn="ctr">
              <a:buFontTx/>
              <a:buNone/>
            </a:pPr>
            <a:endParaRPr lang="en-US" altLang="en-US" sz="2400" dirty="0"/>
          </a:p>
          <a:p>
            <a:pPr marL="231775" indent="0" algn="ctr">
              <a:buFontTx/>
              <a:buNone/>
            </a:pPr>
            <a:endParaRPr lang="en-US" altLang="en-US" sz="2400" dirty="0"/>
          </a:p>
          <a:p>
            <a:pPr marL="231775" indent="0" algn="ctr">
              <a:buFontTx/>
              <a:buNone/>
            </a:pPr>
            <a:endParaRPr lang="en-US" altLang="en-US" sz="2400" dirty="0"/>
          </a:p>
        </p:txBody>
      </p:sp>
      <p:sp>
        <p:nvSpPr>
          <p:cNvPr id="2" name="Footer Placeholder 1"/>
          <p:cNvSpPr>
            <a:spLocks noGrp="1"/>
          </p:cNvSpPr>
          <p:nvPr>
            <p:ph type="ftr" sz="quarter" idx="11"/>
          </p:nvPr>
        </p:nvSpPr>
        <p:spPr/>
        <p:txBody>
          <a:bodyPr/>
          <a:lstStyle/>
          <a:p>
            <a:pPr>
              <a:defRPr/>
            </a:pPr>
            <a:r>
              <a:rPr lang="en-US" altLang="en-US" dirty="0"/>
              <a:t>Copyright ©2018 17025Store.com</a:t>
            </a:r>
          </a:p>
        </p:txBody>
      </p:sp>
      <p:sp>
        <p:nvSpPr>
          <p:cNvPr id="4100" name="Slide Number Placeholder 5"/>
          <p:cNvSpPr>
            <a:spLocks noGrp="1"/>
          </p:cNvSpPr>
          <p:nvPr>
            <p:ph type="sldNum" sz="quarter" idx="12"/>
          </p:nvPr>
        </p:nvSpPr>
        <p:spPr>
          <a:xfrm>
            <a:off x="8610600" y="6248400"/>
            <a:ext cx="3048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2</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8860" y="227847"/>
            <a:ext cx="9144000" cy="9144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r>
              <a:rPr lang="en-US" altLang="en-US" dirty="0"/>
              <a:t>6.2 Personnel </a:t>
            </a:r>
          </a:p>
        </p:txBody>
      </p:sp>
      <p:sp>
        <p:nvSpPr>
          <p:cNvPr id="33796" name="Rectangle 3"/>
          <p:cNvSpPr>
            <a:spLocks noGrp="1" noChangeArrowheads="1"/>
          </p:cNvSpPr>
          <p:nvPr>
            <p:ph idx="1"/>
          </p:nvPr>
        </p:nvSpPr>
        <p:spPr>
          <a:xfrm>
            <a:off x="226595" y="1233643"/>
            <a:ext cx="8690810" cy="5029953"/>
          </a:xfrm>
        </p:spPr>
        <p:txBody>
          <a:bodyPr>
            <a:normAutofit fontScale="92500" lnSpcReduction="10000"/>
          </a:bodyPr>
          <a:lstStyle/>
          <a:p>
            <a:pPr marL="0" indent="0" fontAlgn="base">
              <a:buNone/>
            </a:pPr>
            <a:r>
              <a:rPr lang="en-US" sz="2800" dirty="0"/>
              <a:t>All personnel of the laboratory, both internal (employees) or external (contractors), shall be competent and work within the structure of the laboratory's management system.</a:t>
            </a:r>
          </a:p>
          <a:p>
            <a:pPr marL="0" indent="0" fontAlgn="base">
              <a:buNone/>
            </a:pPr>
            <a:endParaRPr lang="en-US" sz="2800" dirty="0"/>
          </a:p>
          <a:p>
            <a:pPr marL="0" indent="0" fontAlgn="base">
              <a:buNone/>
            </a:pPr>
            <a:r>
              <a:rPr lang="en-CA" sz="2800" dirty="0"/>
              <a:t>Proper documentation, such as job descriptions, will be required for each job function of the laboratory that details the competence, training, supervision, and authorization of laboratory personnel.</a:t>
            </a:r>
            <a:r>
              <a:rPr lang="en-US" altLang="en-US" sz="2800" dirty="0"/>
              <a:t> </a:t>
            </a:r>
          </a:p>
          <a:p>
            <a:pPr marL="0" indent="0" fontAlgn="base">
              <a:buNone/>
            </a:pPr>
            <a:endParaRPr lang="en-US" altLang="en-US" sz="2800" dirty="0"/>
          </a:p>
          <a:p>
            <a:pPr marL="0" indent="0" fontAlgn="base">
              <a:buNone/>
            </a:pPr>
            <a:r>
              <a:rPr lang="en-US" altLang="en-US" sz="2800" dirty="0"/>
              <a:t>Laboratory management shall communicate the duties, responsibilities and authorities to laboratory personnel through regular meetings or personnel performance reviews.</a:t>
            </a:r>
            <a:endParaRPr lang="en-CA" altLang="en-US" sz="2800" dirty="0"/>
          </a:p>
          <a:p>
            <a:pPr marL="0" indent="0" fontAlgn="base">
              <a:buNone/>
            </a:pPr>
            <a:endParaRPr lang="en-US" sz="2800" dirty="0"/>
          </a:p>
        </p:txBody>
      </p:sp>
      <p:sp>
        <p:nvSpPr>
          <p:cNvPr id="6" name="Footer Placeholder 1">
            <a:extLst>
              <a:ext uri="{FF2B5EF4-FFF2-40B4-BE49-F238E27FC236}">
                <a16:creationId xmlns:a16="http://schemas.microsoft.com/office/drawing/2014/main" id="{DFB6E23D-AEF4-4490-9584-FC38E9435CD8}"/>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2724CB81-6F51-4EBF-8CF8-C6B1E3C5D621}"/>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20</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28353" y="257973"/>
            <a:ext cx="9144000" cy="914400"/>
          </a:xfrm>
        </p:spPr>
        <p:txBody>
          <a:bodyPr/>
          <a:lstStyle/>
          <a:p>
            <a:r>
              <a:rPr lang="en-US" altLang="en-US" dirty="0"/>
              <a:t>6.3 Facilities and environmental conditions</a:t>
            </a:r>
          </a:p>
        </p:txBody>
      </p:sp>
      <p:sp>
        <p:nvSpPr>
          <p:cNvPr id="34820" name="Rectangle 3"/>
          <p:cNvSpPr>
            <a:spLocks noGrp="1" noChangeArrowheads="1"/>
          </p:cNvSpPr>
          <p:nvPr>
            <p:ph idx="1"/>
          </p:nvPr>
        </p:nvSpPr>
        <p:spPr>
          <a:xfrm>
            <a:off x="188495" y="1524000"/>
            <a:ext cx="8767010" cy="5076027"/>
          </a:xfrm>
        </p:spPr>
        <p:txBody>
          <a:bodyPr>
            <a:normAutofit/>
          </a:bodyPr>
          <a:lstStyle/>
          <a:p>
            <a:pPr marL="0" indent="0">
              <a:buNone/>
            </a:pPr>
            <a:r>
              <a:rPr lang="en-US" dirty="0"/>
              <a:t>The requirements for the facilities and environmental conditions of the laboratory will need to be:</a:t>
            </a:r>
          </a:p>
          <a:p>
            <a:r>
              <a:rPr lang="en-US" dirty="0"/>
              <a:t>Documented</a:t>
            </a:r>
          </a:p>
          <a:p>
            <a:r>
              <a:rPr lang="en-US" dirty="0"/>
              <a:t>Controlled</a:t>
            </a:r>
          </a:p>
          <a:p>
            <a:r>
              <a:rPr lang="en-US" dirty="0"/>
              <a:t>Monitored</a:t>
            </a:r>
          </a:p>
          <a:p>
            <a:r>
              <a:rPr lang="en-US" dirty="0"/>
              <a:t>Recorded </a:t>
            </a:r>
          </a:p>
          <a:p>
            <a:pPr marL="0" indent="0">
              <a:buNone/>
            </a:pPr>
            <a:endParaRPr lang="en-US" dirty="0"/>
          </a:p>
          <a:p>
            <a:pPr marL="0" indent="0">
              <a:buNone/>
            </a:pPr>
            <a:r>
              <a:rPr lang="en-US" dirty="0"/>
              <a:t>Any items that adversely affect the validity of results should be minimized or controlled, including: </a:t>
            </a:r>
          </a:p>
          <a:p>
            <a:r>
              <a:rPr lang="en-US" dirty="0"/>
              <a:t>Dust</a:t>
            </a:r>
          </a:p>
          <a:p>
            <a:r>
              <a:rPr lang="en-US" dirty="0"/>
              <a:t>Humidity</a:t>
            </a:r>
          </a:p>
          <a:p>
            <a:r>
              <a:rPr lang="en-US" dirty="0"/>
              <a:t>Electrical supply</a:t>
            </a:r>
          </a:p>
          <a:p>
            <a:r>
              <a:rPr lang="en-US" dirty="0"/>
              <a:t>Temperature</a:t>
            </a:r>
          </a:p>
          <a:p>
            <a:r>
              <a:rPr lang="en-US" dirty="0"/>
              <a:t>Vibration </a:t>
            </a:r>
          </a:p>
        </p:txBody>
      </p:sp>
      <p:sp>
        <p:nvSpPr>
          <p:cNvPr id="6" name="Footer Placeholder 1">
            <a:extLst>
              <a:ext uri="{FF2B5EF4-FFF2-40B4-BE49-F238E27FC236}">
                <a16:creationId xmlns:a16="http://schemas.microsoft.com/office/drawing/2014/main" id="{F8C12EB0-78B1-4275-87A5-B05E274FDFA4}"/>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02DBAAF9-AD2E-448A-90FB-9E5FB0C207B7}"/>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21</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0" y="247340"/>
            <a:ext cx="9144000" cy="1024004"/>
          </a:xfrm>
        </p:spPr>
        <p:txBody>
          <a:bodyPr/>
          <a:lstStyle/>
          <a:p>
            <a:r>
              <a:rPr lang="en-US" altLang="en-US" dirty="0"/>
              <a:t>6.3 Facilities and environmental conditions</a:t>
            </a:r>
          </a:p>
        </p:txBody>
      </p:sp>
      <p:sp>
        <p:nvSpPr>
          <p:cNvPr id="34820" name="Rectangle 3"/>
          <p:cNvSpPr>
            <a:spLocks noGrp="1" noChangeArrowheads="1"/>
          </p:cNvSpPr>
          <p:nvPr>
            <p:ph idx="1"/>
          </p:nvPr>
        </p:nvSpPr>
        <p:spPr>
          <a:xfrm>
            <a:off x="260684" y="1504507"/>
            <a:ext cx="8610600" cy="5106153"/>
          </a:xfrm>
        </p:spPr>
        <p:txBody>
          <a:bodyPr>
            <a:noAutofit/>
          </a:bodyPr>
          <a:lstStyle/>
          <a:p>
            <a:pPr marL="0" indent="0" fontAlgn="base">
              <a:buNone/>
            </a:pPr>
            <a:r>
              <a:rPr lang="en-US" sz="2800" dirty="0"/>
              <a:t>Laboratory activity areas must be:</a:t>
            </a:r>
          </a:p>
          <a:p>
            <a:pPr fontAlgn="base"/>
            <a:r>
              <a:rPr lang="en-US" sz="2800" dirty="0"/>
              <a:t>Defined</a:t>
            </a:r>
          </a:p>
          <a:p>
            <a:pPr fontAlgn="base"/>
            <a:r>
              <a:rPr lang="en-US" sz="2800" dirty="0"/>
              <a:t>Controlled </a:t>
            </a:r>
          </a:p>
          <a:p>
            <a:pPr fontAlgn="base"/>
            <a:r>
              <a:rPr lang="en-US" sz="2800" dirty="0"/>
              <a:t>Separated from areas with incompatible laboratory activities to prevent contamination or interference of the activities.</a:t>
            </a:r>
          </a:p>
          <a:p>
            <a:pPr marL="0" indent="0" fontAlgn="base">
              <a:buNone/>
            </a:pPr>
            <a:endParaRPr lang="en-US" sz="2800" dirty="0"/>
          </a:p>
          <a:p>
            <a:pPr marL="0" indent="0" fontAlgn="base">
              <a:buNone/>
            </a:pPr>
            <a:r>
              <a:rPr lang="en-US" sz="2800" dirty="0"/>
              <a:t>This includes activities (ex: humidity &amp; temperature) at other (ex: customer) sites or facilities. </a:t>
            </a:r>
          </a:p>
        </p:txBody>
      </p:sp>
      <p:sp>
        <p:nvSpPr>
          <p:cNvPr id="6" name="Footer Placeholder 1">
            <a:extLst>
              <a:ext uri="{FF2B5EF4-FFF2-40B4-BE49-F238E27FC236}">
                <a16:creationId xmlns:a16="http://schemas.microsoft.com/office/drawing/2014/main" id="{15301041-0283-49B4-B277-85C1C22E134F}"/>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7B1C48F2-0CD9-4A7E-BAEA-3F1A50543F7A}"/>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22</a:t>
            </a:fld>
            <a:endParaRPr lang="en-CA" altLang="en-US" sz="1400" dirty="0"/>
          </a:p>
        </p:txBody>
      </p:sp>
    </p:spTree>
    <p:extLst>
      <p:ext uri="{BB962C8B-B14F-4D97-AF65-F5344CB8AC3E}">
        <p14:creationId xmlns:p14="http://schemas.microsoft.com/office/powerpoint/2010/main" val="368493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0" y="152400"/>
            <a:ext cx="9144000" cy="914400"/>
          </a:xfrm>
        </p:spPr>
        <p:txBody>
          <a:bodyPr/>
          <a:lstStyle/>
          <a:p>
            <a:r>
              <a:rPr lang="en-US" altLang="en-US" dirty="0"/>
              <a:t>6.4 Equipment</a:t>
            </a:r>
          </a:p>
        </p:txBody>
      </p:sp>
      <p:sp>
        <p:nvSpPr>
          <p:cNvPr id="34820" name="Rectangle 3"/>
          <p:cNvSpPr>
            <a:spLocks noGrp="1" noChangeArrowheads="1"/>
          </p:cNvSpPr>
          <p:nvPr>
            <p:ph idx="1"/>
          </p:nvPr>
        </p:nvSpPr>
        <p:spPr>
          <a:xfrm>
            <a:off x="72190" y="1218447"/>
            <a:ext cx="8987588" cy="4877553"/>
          </a:xfrm>
        </p:spPr>
        <p:txBody>
          <a:bodyPr>
            <a:normAutofit lnSpcReduction="10000"/>
          </a:bodyPr>
          <a:lstStyle/>
          <a:p>
            <a:pPr marL="0" indent="0" fontAlgn="base">
              <a:buNone/>
            </a:pPr>
            <a:r>
              <a:rPr lang="en-US" sz="2400" dirty="0"/>
              <a:t>The laboratory shall have access to the proper equipment required for the performance of laboratory activities. </a:t>
            </a:r>
          </a:p>
          <a:p>
            <a:pPr marL="0" indent="0" fontAlgn="base">
              <a:buNone/>
            </a:pPr>
            <a:endParaRPr lang="en-US" sz="2400" dirty="0"/>
          </a:p>
          <a:p>
            <a:pPr marL="0" indent="0" fontAlgn="base">
              <a:buNone/>
            </a:pPr>
            <a:r>
              <a:rPr lang="en-US" sz="2400" dirty="0"/>
              <a:t>A </a:t>
            </a:r>
            <a:r>
              <a:rPr lang="en-US" sz="2400" dirty="0">
                <a:solidFill>
                  <a:srgbClr val="FF0000"/>
                </a:solidFill>
              </a:rPr>
              <a:t>documented </a:t>
            </a:r>
            <a:r>
              <a:rPr lang="en-US" sz="2400" dirty="0"/>
              <a:t>calibration program will need to be established that includes:</a:t>
            </a:r>
          </a:p>
          <a:p>
            <a:pPr fontAlgn="base"/>
            <a:r>
              <a:rPr lang="en-US" sz="2400" dirty="0"/>
              <a:t>Records for all equipment which can influence laboratory activities, including the handling, transport, storage, use and maintenance of equipment</a:t>
            </a:r>
          </a:p>
          <a:p>
            <a:pPr fontAlgn="base"/>
            <a:r>
              <a:rPr lang="en-US" sz="2400" dirty="0"/>
              <a:t>Identification of calibration status, including non-calibrated and out of service</a:t>
            </a:r>
          </a:p>
          <a:p>
            <a:pPr fontAlgn="base"/>
            <a:r>
              <a:rPr lang="en-US" sz="2400" dirty="0"/>
              <a:t>Tamper resistance program to safeguard from unauthorized adjustments that would invalidate the calibration status of the equipment.</a:t>
            </a:r>
          </a:p>
        </p:txBody>
      </p:sp>
      <p:sp>
        <p:nvSpPr>
          <p:cNvPr id="6" name="Footer Placeholder 1">
            <a:extLst>
              <a:ext uri="{FF2B5EF4-FFF2-40B4-BE49-F238E27FC236}">
                <a16:creationId xmlns:a16="http://schemas.microsoft.com/office/drawing/2014/main" id="{C0BF8B54-F6C0-4264-AA86-44AC137B2042}"/>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2A2D7345-55B9-4DC6-84CD-6E1B66BA0C9B}"/>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23</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0" y="304800"/>
            <a:ext cx="9144000" cy="914400"/>
          </a:xfrm>
        </p:spPr>
        <p:txBody>
          <a:bodyPr/>
          <a:lstStyle/>
          <a:p>
            <a:r>
              <a:rPr lang="en-US" altLang="en-US" dirty="0"/>
              <a:t>6.5 Metrological traceability</a:t>
            </a:r>
          </a:p>
        </p:txBody>
      </p:sp>
      <p:sp>
        <p:nvSpPr>
          <p:cNvPr id="34820" name="Rectangle 3"/>
          <p:cNvSpPr>
            <a:spLocks noGrp="1" noChangeArrowheads="1"/>
          </p:cNvSpPr>
          <p:nvPr>
            <p:ph idx="1"/>
          </p:nvPr>
        </p:nvSpPr>
        <p:spPr>
          <a:xfrm>
            <a:off x="76200" y="1254642"/>
            <a:ext cx="8991600" cy="4993758"/>
          </a:xfrm>
        </p:spPr>
        <p:txBody>
          <a:bodyPr>
            <a:normAutofit lnSpcReduction="10000"/>
          </a:bodyPr>
          <a:lstStyle/>
          <a:p>
            <a:pPr marL="0" indent="0" fontAlgn="base">
              <a:buNone/>
            </a:pPr>
            <a:r>
              <a:rPr lang="en-US" sz="2800" dirty="0"/>
              <a:t>The laboratory shall establish and maintain metrological traceability of its measurement results to the International System of Units (SI). **</a:t>
            </a:r>
          </a:p>
          <a:p>
            <a:pPr fontAlgn="base"/>
            <a:r>
              <a:rPr lang="en-US" sz="2800" dirty="0"/>
              <a:t>All calibrations must show traceability through a documented unbroken chain of calibrations, each contributing to the measurement uncertainty for the equipment.</a:t>
            </a:r>
          </a:p>
          <a:p>
            <a:pPr fontAlgn="base"/>
            <a:r>
              <a:rPr lang="en-US" sz="2800" dirty="0"/>
              <a:t>When metrological traceability to the SI units is not technically possible, the laboratory shall demonstrate metrological traceability to an appropriate reference.</a:t>
            </a:r>
          </a:p>
          <a:p>
            <a:pPr marL="0" indent="0" fontAlgn="base">
              <a:buNone/>
            </a:pPr>
            <a:r>
              <a:rPr lang="en-US" sz="2800" dirty="0"/>
              <a:t>**In the US, most laboratories report traceability back to NIST (National Institute of Standards and Technology). </a:t>
            </a:r>
          </a:p>
          <a:p>
            <a:pPr marL="0" indent="0" fontAlgn="base">
              <a:buNone/>
            </a:pPr>
            <a:endParaRPr lang="en-US" sz="2800" dirty="0"/>
          </a:p>
        </p:txBody>
      </p:sp>
      <p:sp>
        <p:nvSpPr>
          <p:cNvPr id="6" name="Footer Placeholder 1">
            <a:extLst>
              <a:ext uri="{FF2B5EF4-FFF2-40B4-BE49-F238E27FC236}">
                <a16:creationId xmlns:a16="http://schemas.microsoft.com/office/drawing/2014/main" id="{06C92AB9-A6A7-42D9-B8D5-9F206DACD17A}"/>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65CB5000-E4CF-437B-BC96-886D7E93FB83}"/>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24</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0" y="228600"/>
            <a:ext cx="9144000" cy="914400"/>
          </a:xfrm>
        </p:spPr>
        <p:txBody>
          <a:bodyPr>
            <a:normAutofit fontScale="90000"/>
          </a:bodyPr>
          <a:lstStyle/>
          <a:p>
            <a:r>
              <a:rPr lang="en-US" altLang="en-US" dirty="0"/>
              <a:t>6.6 Externally provided products and services</a:t>
            </a:r>
          </a:p>
        </p:txBody>
      </p:sp>
      <p:sp>
        <p:nvSpPr>
          <p:cNvPr id="34820" name="Rectangle 3"/>
          <p:cNvSpPr>
            <a:spLocks noGrp="1" noChangeArrowheads="1"/>
          </p:cNvSpPr>
          <p:nvPr>
            <p:ph idx="1"/>
          </p:nvPr>
        </p:nvSpPr>
        <p:spPr>
          <a:xfrm>
            <a:off x="152400" y="1369828"/>
            <a:ext cx="8839200" cy="5105400"/>
          </a:xfrm>
        </p:spPr>
        <p:txBody>
          <a:bodyPr>
            <a:normAutofit lnSpcReduction="10000"/>
          </a:bodyPr>
          <a:lstStyle/>
          <a:p>
            <a:pPr marL="0" indent="0" fontAlgn="base">
              <a:buNone/>
            </a:pPr>
            <a:r>
              <a:rPr lang="en-US" sz="2800" dirty="0"/>
              <a:t>There should be a documented process for use of external products and services:</a:t>
            </a:r>
          </a:p>
          <a:p>
            <a:pPr fontAlgn="base"/>
            <a:r>
              <a:rPr lang="en-US" sz="2800" dirty="0"/>
              <a:t>They must be suitable for the laboratory activities.</a:t>
            </a:r>
          </a:p>
          <a:p>
            <a:pPr fontAlgn="base"/>
            <a:r>
              <a:rPr lang="en-US" sz="2800" dirty="0"/>
              <a:t> approve and review before and after receipt to ensure the correct items were ordered and received.</a:t>
            </a:r>
          </a:p>
          <a:p>
            <a:pPr fontAlgn="base"/>
            <a:r>
              <a:rPr lang="en-US" sz="2800" dirty="0"/>
              <a:t>Which includes defining the criteria for evaluation </a:t>
            </a:r>
          </a:p>
          <a:p>
            <a:pPr fontAlgn="base"/>
            <a:r>
              <a:rPr lang="en-US" sz="2800" dirty="0"/>
              <a:t>Which includes selection and monitoring of the external providers.</a:t>
            </a:r>
          </a:p>
          <a:p>
            <a:pPr fontAlgn="base"/>
            <a:r>
              <a:rPr lang="en-US" sz="2800" dirty="0"/>
              <a:t>Communication of specific requirements to external providers is typically communicated in the initial purchase order or service agreement.</a:t>
            </a:r>
          </a:p>
        </p:txBody>
      </p:sp>
      <p:sp>
        <p:nvSpPr>
          <p:cNvPr id="6" name="Footer Placeholder 1">
            <a:extLst>
              <a:ext uri="{FF2B5EF4-FFF2-40B4-BE49-F238E27FC236}">
                <a16:creationId xmlns:a16="http://schemas.microsoft.com/office/drawing/2014/main" id="{170E5F5F-3268-40FA-86F4-96D8847BE35D}"/>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B337985E-CF0E-44B3-81C1-6C505EE42D49}"/>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25</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0" y="193158"/>
            <a:ext cx="9144000" cy="914400"/>
          </a:xfrm>
        </p:spPr>
        <p:txBody>
          <a:bodyPr/>
          <a:lstStyle/>
          <a:p>
            <a:r>
              <a:rPr lang="en-US" altLang="en-US" dirty="0">
                <a:cs typeface="Times New Roman" panose="02020603050405020304" pitchFamily="18" charset="0"/>
              </a:rPr>
              <a:t>7 Process requirements</a:t>
            </a:r>
          </a:p>
        </p:txBody>
      </p:sp>
      <p:sp>
        <p:nvSpPr>
          <p:cNvPr id="35844" name="Rectangle 3"/>
          <p:cNvSpPr>
            <a:spLocks noGrp="1" noChangeArrowheads="1"/>
          </p:cNvSpPr>
          <p:nvPr>
            <p:ph idx="1"/>
          </p:nvPr>
        </p:nvSpPr>
        <p:spPr>
          <a:xfrm>
            <a:off x="0" y="1433623"/>
            <a:ext cx="9067800" cy="5029200"/>
          </a:xfrm>
        </p:spPr>
        <p:txBody>
          <a:bodyPr>
            <a:normAutofit fontScale="95000" lnSpcReduction="10000"/>
          </a:bodyPr>
          <a:lstStyle/>
          <a:p>
            <a:pPr marL="0" indent="0">
              <a:lnSpc>
                <a:spcPct val="90000"/>
              </a:lnSpc>
              <a:buFontTx/>
              <a:buNone/>
            </a:pPr>
            <a:r>
              <a:rPr lang="en-US" altLang="en-US" sz="2400" dirty="0"/>
              <a:t>The requirements of clause 7 are:</a:t>
            </a:r>
          </a:p>
          <a:p>
            <a:pPr marL="0" indent="0">
              <a:lnSpc>
                <a:spcPct val="90000"/>
              </a:lnSpc>
              <a:buFontTx/>
              <a:buNone/>
            </a:pPr>
            <a:endParaRPr lang="en-US" altLang="en-US" sz="2400" dirty="0"/>
          </a:p>
          <a:p>
            <a:pPr marL="0" indent="0">
              <a:lnSpc>
                <a:spcPct val="90000"/>
              </a:lnSpc>
              <a:buFontTx/>
              <a:buNone/>
            </a:pPr>
            <a:r>
              <a:rPr lang="en-US" altLang="en-US" sz="2400" dirty="0"/>
              <a:t>7.1 Review of requests, tenders and contracts</a:t>
            </a:r>
          </a:p>
          <a:p>
            <a:pPr marL="0" indent="0">
              <a:lnSpc>
                <a:spcPct val="90000"/>
              </a:lnSpc>
              <a:buFontTx/>
              <a:buNone/>
            </a:pPr>
            <a:r>
              <a:rPr lang="en-US" altLang="en-US" sz="2400" dirty="0"/>
              <a:t>7.2 Selection, verification and validation of methods</a:t>
            </a:r>
          </a:p>
          <a:p>
            <a:pPr marL="0" indent="0">
              <a:lnSpc>
                <a:spcPct val="90000"/>
              </a:lnSpc>
              <a:buFontTx/>
              <a:buNone/>
            </a:pPr>
            <a:r>
              <a:rPr lang="en-US" altLang="en-US" sz="2400" dirty="0"/>
              <a:t>7.3 Sampling</a:t>
            </a:r>
          </a:p>
          <a:p>
            <a:pPr marL="0" indent="0">
              <a:lnSpc>
                <a:spcPct val="90000"/>
              </a:lnSpc>
              <a:buFontTx/>
              <a:buNone/>
            </a:pPr>
            <a:r>
              <a:rPr lang="en-US" altLang="en-US" sz="2400" dirty="0"/>
              <a:t>7.4 Handling of test or calibration items</a:t>
            </a:r>
          </a:p>
          <a:p>
            <a:pPr marL="0" indent="0">
              <a:lnSpc>
                <a:spcPct val="90000"/>
              </a:lnSpc>
              <a:buFontTx/>
              <a:buNone/>
            </a:pPr>
            <a:r>
              <a:rPr lang="en-US" altLang="en-US" sz="2400" dirty="0"/>
              <a:t>7.5 Technical records</a:t>
            </a:r>
          </a:p>
          <a:p>
            <a:pPr marL="0" indent="0">
              <a:lnSpc>
                <a:spcPct val="90000"/>
              </a:lnSpc>
              <a:buFontTx/>
              <a:buNone/>
            </a:pPr>
            <a:r>
              <a:rPr lang="en-US" altLang="en-US" sz="2400" dirty="0"/>
              <a:t>7.6 Evaluation of measurement uncertainty</a:t>
            </a:r>
          </a:p>
          <a:p>
            <a:pPr marL="0" indent="0">
              <a:lnSpc>
                <a:spcPct val="90000"/>
              </a:lnSpc>
              <a:buFontTx/>
              <a:buNone/>
            </a:pPr>
            <a:r>
              <a:rPr lang="en-US" altLang="en-US" sz="2400" dirty="0"/>
              <a:t>7.7 Ensuring the validity of results</a:t>
            </a:r>
          </a:p>
          <a:p>
            <a:pPr marL="0" indent="0">
              <a:lnSpc>
                <a:spcPct val="90000"/>
              </a:lnSpc>
              <a:buFontTx/>
              <a:buNone/>
            </a:pPr>
            <a:r>
              <a:rPr lang="en-US" altLang="en-US" sz="2400" dirty="0"/>
              <a:t>7.8 Reporting of results</a:t>
            </a:r>
          </a:p>
          <a:p>
            <a:pPr marL="0" indent="0">
              <a:lnSpc>
                <a:spcPct val="90000"/>
              </a:lnSpc>
              <a:buFontTx/>
              <a:buNone/>
            </a:pPr>
            <a:r>
              <a:rPr lang="en-US" altLang="en-US" sz="2400" dirty="0"/>
              <a:t>7.9 Complaints</a:t>
            </a:r>
          </a:p>
          <a:p>
            <a:pPr marL="0" indent="0">
              <a:lnSpc>
                <a:spcPct val="90000"/>
              </a:lnSpc>
              <a:buFontTx/>
              <a:buNone/>
            </a:pPr>
            <a:r>
              <a:rPr lang="en-US" altLang="en-US" sz="2400" dirty="0"/>
              <a:t>7.10 Nonconforming work</a:t>
            </a:r>
          </a:p>
          <a:p>
            <a:pPr marL="0" indent="0">
              <a:lnSpc>
                <a:spcPct val="90000"/>
              </a:lnSpc>
              <a:buFontTx/>
              <a:buNone/>
            </a:pPr>
            <a:r>
              <a:rPr lang="en-US" altLang="en-US" sz="2400" dirty="0"/>
              <a:t>7.11 Control of data and information management</a:t>
            </a:r>
          </a:p>
        </p:txBody>
      </p:sp>
      <p:sp>
        <p:nvSpPr>
          <p:cNvPr id="6" name="Footer Placeholder 1">
            <a:extLst>
              <a:ext uri="{FF2B5EF4-FFF2-40B4-BE49-F238E27FC236}">
                <a16:creationId xmlns:a16="http://schemas.microsoft.com/office/drawing/2014/main" id="{D002DD12-9500-4FAA-A635-10B360DDEEA4}"/>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0D66E8F2-E45D-4CEF-80E6-72592F9B91C4}"/>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26</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0" y="318077"/>
            <a:ext cx="9144000" cy="914400"/>
          </a:xfrm>
        </p:spPr>
        <p:txBody>
          <a:bodyPr>
            <a:normAutofit fontScale="90000"/>
          </a:bodyPr>
          <a:lstStyle/>
          <a:p>
            <a:r>
              <a:rPr lang="en-US" altLang="en-US" dirty="0">
                <a:cs typeface="Times New Roman" panose="02020603050405020304" pitchFamily="18" charset="0"/>
              </a:rPr>
              <a:t>7.1 Review of requests, tenders and contracts</a:t>
            </a:r>
          </a:p>
        </p:txBody>
      </p:sp>
      <p:sp>
        <p:nvSpPr>
          <p:cNvPr id="36868" name="Rectangle 3"/>
          <p:cNvSpPr>
            <a:spLocks noGrp="1" noChangeArrowheads="1"/>
          </p:cNvSpPr>
          <p:nvPr>
            <p:ph idx="1"/>
          </p:nvPr>
        </p:nvSpPr>
        <p:spPr>
          <a:xfrm>
            <a:off x="156412" y="1239565"/>
            <a:ext cx="8987588" cy="4653370"/>
          </a:xfrm>
        </p:spPr>
        <p:txBody>
          <a:bodyPr>
            <a:normAutofit fontScale="97500"/>
          </a:bodyPr>
          <a:lstStyle/>
          <a:p>
            <a:pPr marL="0" indent="0">
              <a:buFontTx/>
              <a:buNone/>
            </a:pPr>
            <a:endParaRPr lang="en-US" altLang="en-US" sz="2400" dirty="0"/>
          </a:p>
          <a:p>
            <a:pPr marL="0" indent="0">
              <a:buFontTx/>
              <a:buNone/>
            </a:pPr>
            <a:r>
              <a:rPr lang="en-US" altLang="en-US" sz="2400" dirty="0"/>
              <a:t>The laboratory shall have a procedure for the review of requests, tenders and contracts. The procedure shall ensure that:</a:t>
            </a:r>
          </a:p>
          <a:p>
            <a:pPr marL="0" indent="0">
              <a:buFontTx/>
              <a:buNone/>
            </a:pPr>
            <a:endParaRPr lang="en-US" altLang="en-US" sz="2400" dirty="0"/>
          </a:p>
          <a:p>
            <a:r>
              <a:rPr lang="en-US" altLang="en-US" sz="2400" dirty="0"/>
              <a:t>The requirements are adequately defined and documented</a:t>
            </a:r>
          </a:p>
          <a:p>
            <a:r>
              <a:rPr lang="en-US" altLang="en-US" sz="2400" dirty="0"/>
              <a:t>The methods are capable of meeting the customers' requirements</a:t>
            </a:r>
          </a:p>
          <a:p>
            <a:r>
              <a:rPr lang="en-US" altLang="en-US" sz="2400" dirty="0"/>
              <a:t>The laboratory has the capability to meet the requirements</a:t>
            </a:r>
          </a:p>
          <a:p>
            <a:r>
              <a:rPr lang="en-US" altLang="en-US" sz="2400" dirty="0"/>
              <a:t>Any deviations from the contract are communicated to the customer</a:t>
            </a:r>
          </a:p>
          <a:p>
            <a:r>
              <a:rPr lang="en-US" altLang="en-US" sz="2400" dirty="0"/>
              <a:t>Records are kept of all customer correspondence</a:t>
            </a:r>
          </a:p>
          <a:p>
            <a:endParaRPr lang="en-US" altLang="en-US" sz="2400" dirty="0"/>
          </a:p>
        </p:txBody>
      </p:sp>
      <p:sp>
        <p:nvSpPr>
          <p:cNvPr id="6" name="Footer Placeholder 1">
            <a:extLst>
              <a:ext uri="{FF2B5EF4-FFF2-40B4-BE49-F238E27FC236}">
                <a16:creationId xmlns:a16="http://schemas.microsoft.com/office/drawing/2014/main" id="{6CCD0CA1-63C9-4E84-907F-DE16A016014D}"/>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BA25D303-3348-47DE-974E-DB56876B311E}"/>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27</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228600" y="304800"/>
            <a:ext cx="8763000" cy="914400"/>
          </a:xfrm>
        </p:spPr>
        <p:txBody>
          <a:bodyPr>
            <a:normAutofit fontScale="90000"/>
          </a:bodyPr>
          <a:lstStyle/>
          <a:p>
            <a:r>
              <a:rPr lang="en-US" altLang="en-US" dirty="0">
                <a:cs typeface="Times New Roman" panose="02020603050405020304" pitchFamily="18" charset="0"/>
              </a:rPr>
              <a:t>7.2 Selection, verification and validation of methods</a:t>
            </a:r>
          </a:p>
        </p:txBody>
      </p:sp>
      <p:sp>
        <p:nvSpPr>
          <p:cNvPr id="38916" name="Rectangle 3"/>
          <p:cNvSpPr>
            <a:spLocks noGrp="1" noChangeArrowheads="1"/>
          </p:cNvSpPr>
          <p:nvPr>
            <p:ph idx="1"/>
          </p:nvPr>
        </p:nvSpPr>
        <p:spPr>
          <a:xfrm>
            <a:off x="228600" y="1443370"/>
            <a:ext cx="8610600" cy="4728830"/>
          </a:xfrm>
        </p:spPr>
        <p:txBody>
          <a:bodyPr>
            <a:normAutofit fontScale="85000" lnSpcReduction="20000"/>
          </a:bodyPr>
          <a:lstStyle/>
          <a:p>
            <a:pPr marL="0" indent="0" eaLnBrk="0" fontAlgn="base" hangingPunct="0">
              <a:buNone/>
            </a:pPr>
            <a:r>
              <a:rPr lang="en-US" sz="2800" dirty="0"/>
              <a:t>The laboratory shall use appropriate methods and procedures and shall ensure that it uses the latest valid version of a method unless it is not appropriate to do so. The laboratory shall verify that it can properly achieve the required performance the methods before introducing them. Records of the verification shall be retained. Any deviations from the methods must be documented, technically justified, authorized, and accepted by the customer.</a:t>
            </a:r>
          </a:p>
          <a:p>
            <a:pPr marL="0" indent="0" eaLnBrk="0" fontAlgn="base" hangingPunct="0">
              <a:buNone/>
            </a:pPr>
            <a:endParaRPr lang="en-US" sz="2800" dirty="0"/>
          </a:p>
          <a:p>
            <a:pPr marL="0" indent="0" eaLnBrk="0" fontAlgn="base" hangingPunct="0">
              <a:buNone/>
            </a:pPr>
            <a:r>
              <a:rPr lang="en-US" sz="2800" dirty="0"/>
              <a:t>Recommended methods used can be:</a:t>
            </a:r>
          </a:p>
          <a:p>
            <a:pPr lvl="1" eaLnBrk="0" fontAlgn="base" hangingPunct="0"/>
            <a:r>
              <a:rPr lang="en-US" sz="2800" dirty="0"/>
              <a:t>Published in national or international standards</a:t>
            </a:r>
          </a:p>
          <a:p>
            <a:pPr lvl="1" eaLnBrk="0" fontAlgn="base" hangingPunct="0"/>
            <a:r>
              <a:rPr lang="en-US" sz="2800" dirty="0"/>
              <a:t>From technical organizations</a:t>
            </a:r>
          </a:p>
          <a:p>
            <a:pPr lvl="1" eaLnBrk="0" fontAlgn="base" hangingPunct="0"/>
            <a:r>
              <a:rPr lang="en-US" sz="2800" dirty="0"/>
              <a:t>Written in relevant scientific texts or journals</a:t>
            </a:r>
          </a:p>
          <a:p>
            <a:pPr lvl="1" eaLnBrk="0" fontAlgn="base" hangingPunct="0"/>
            <a:r>
              <a:rPr lang="en-US" sz="2800" dirty="0"/>
              <a:t>Manuals form the manufacturer of the equipment</a:t>
            </a:r>
          </a:p>
          <a:p>
            <a:pPr lvl="1" eaLnBrk="0" fontAlgn="base" hangingPunct="0"/>
            <a:r>
              <a:rPr lang="en-US" sz="2800" dirty="0"/>
              <a:t>Laboratory-developed methods</a:t>
            </a:r>
          </a:p>
        </p:txBody>
      </p:sp>
      <p:sp>
        <p:nvSpPr>
          <p:cNvPr id="6" name="Footer Placeholder 1">
            <a:extLst>
              <a:ext uri="{FF2B5EF4-FFF2-40B4-BE49-F238E27FC236}">
                <a16:creationId xmlns:a16="http://schemas.microsoft.com/office/drawing/2014/main" id="{0C939E69-4CC4-48F5-9DEE-325496E5133F}"/>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16D552A0-1856-452A-B3E9-C24C08C982E6}"/>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28</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152399" y="304800"/>
            <a:ext cx="8865781" cy="914400"/>
          </a:xfrm>
        </p:spPr>
        <p:txBody>
          <a:bodyPr>
            <a:normAutofit fontScale="90000"/>
          </a:bodyPr>
          <a:lstStyle/>
          <a:p>
            <a:r>
              <a:rPr lang="en-US" altLang="en-US" dirty="0">
                <a:cs typeface="Times New Roman" panose="02020603050405020304" pitchFamily="18" charset="0"/>
              </a:rPr>
              <a:t>7.2 Selection, verification and validation of methods</a:t>
            </a:r>
          </a:p>
        </p:txBody>
      </p:sp>
      <p:sp>
        <p:nvSpPr>
          <p:cNvPr id="38916" name="Rectangle 3"/>
          <p:cNvSpPr>
            <a:spLocks noGrp="1" noChangeArrowheads="1"/>
          </p:cNvSpPr>
          <p:nvPr>
            <p:ph idx="1"/>
          </p:nvPr>
        </p:nvSpPr>
        <p:spPr>
          <a:xfrm>
            <a:off x="0" y="1447800"/>
            <a:ext cx="8991600" cy="4572000"/>
          </a:xfrm>
        </p:spPr>
        <p:txBody>
          <a:bodyPr>
            <a:normAutofit fontScale="92500"/>
          </a:bodyPr>
          <a:lstStyle/>
          <a:p>
            <a:pPr marL="0" indent="0">
              <a:buFontTx/>
              <a:buNone/>
            </a:pPr>
            <a:r>
              <a:rPr lang="en-US" altLang="en-US" sz="2400" dirty="0"/>
              <a:t>The laboratory shall validate non-standard methods, laboratory-developed methods and standard methods used outside their intended scope. </a:t>
            </a:r>
            <a:r>
              <a:rPr lang="en-US" altLang="en-US" sz="2400" dirty="0">
                <a:sym typeface="+mn-ea"/>
              </a:rPr>
              <a:t>The techniques used for method validation can be any of the following:</a:t>
            </a:r>
            <a:endParaRPr lang="en-US" altLang="en-US" sz="2400" dirty="0"/>
          </a:p>
          <a:p>
            <a:pPr lvl="1"/>
            <a:r>
              <a:rPr lang="en-US" altLang="en-US" sz="2100" dirty="0">
                <a:sym typeface="+mn-ea"/>
              </a:rPr>
              <a:t>calibration using reference standards or reference materials</a:t>
            </a:r>
            <a:endParaRPr lang="en-US" altLang="en-US" sz="2100" dirty="0"/>
          </a:p>
          <a:p>
            <a:pPr lvl="1"/>
            <a:r>
              <a:rPr lang="en-US" altLang="en-US" sz="2100" dirty="0">
                <a:sym typeface="+mn-ea"/>
              </a:rPr>
              <a:t>systematic assessment of the factors influencing the result</a:t>
            </a:r>
            <a:endParaRPr lang="en-US" altLang="en-US" sz="2100" dirty="0"/>
          </a:p>
          <a:p>
            <a:pPr lvl="1"/>
            <a:r>
              <a:rPr lang="en-US" altLang="en-US" sz="2100" dirty="0"/>
              <a:t>testing method robustness through variation of controlled parameters</a:t>
            </a:r>
          </a:p>
          <a:p>
            <a:pPr lvl="1"/>
            <a:r>
              <a:rPr lang="en-US" altLang="en-US" sz="2100" dirty="0"/>
              <a:t>comparison of results achieved with other validated methods</a:t>
            </a:r>
          </a:p>
          <a:p>
            <a:pPr lvl="1"/>
            <a:r>
              <a:rPr lang="en-US" altLang="en-US" sz="2100" dirty="0"/>
              <a:t>interlaboratory comparisons</a:t>
            </a:r>
          </a:p>
          <a:p>
            <a:endParaRPr lang="en-US" altLang="en-US" sz="2400" dirty="0"/>
          </a:p>
          <a:p>
            <a:pPr marL="0" indent="0">
              <a:buNone/>
            </a:pPr>
            <a:r>
              <a:rPr lang="en-US" sz="2400" dirty="0"/>
              <a:t>If any changes are made to a validated method, the influence of such changes will need to be performed. Records will need to be retained of the validation. </a:t>
            </a:r>
            <a:endParaRPr lang="en-US" altLang="en-US" sz="2400" dirty="0"/>
          </a:p>
        </p:txBody>
      </p:sp>
      <p:sp>
        <p:nvSpPr>
          <p:cNvPr id="6" name="Footer Placeholder 1">
            <a:extLst>
              <a:ext uri="{FF2B5EF4-FFF2-40B4-BE49-F238E27FC236}">
                <a16:creationId xmlns:a16="http://schemas.microsoft.com/office/drawing/2014/main" id="{9B209A0E-DC9F-4B49-A0BA-801ACF562F82}"/>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1CA554AD-B15C-4396-9E1A-7005CC80EFBD}"/>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29</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28600"/>
            <a:ext cx="82296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dirty="0"/>
              <a:t>Topics Covered</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35396427"/>
              </p:ext>
            </p:extLst>
          </p:nvPr>
        </p:nvGraphicFramePr>
        <p:xfrm>
          <a:off x="457200" y="1238546"/>
          <a:ext cx="8229600" cy="4933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413"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200">
                <a:solidFill>
                  <a:srgbClr val="191919"/>
                </a:solidFill>
                <a:latin typeface="Corbel" panose="020B0503020204020204" charset="0"/>
                <a:ea typeface="MS PGothic" panose="020B0600070205080204" charset="-128"/>
                <a:cs typeface="MS PGothic" panose="020B0600070205080204" charset="-128"/>
              </a:defRPr>
            </a:lvl1pPr>
            <a:lvl2pPr marL="742950" indent="-285750">
              <a:defRPr sz="2000">
                <a:solidFill>
                  <a:srgbClr val="191919"/>
                </a:solidFill>
                <a:latin typeface="Corbel" panose="020B0503020204020204" charset="0"/>
                <a:ea typeface="MS PGothic" panose="020B0600070205080204" charset="-128"/>
              </a:defRPr>
            </a:lvl2pPr>
            <a:lvl3pPr marL="1143000" indent="-228600">
              <a:defRPr>
                <a:solidFill>
                  <a:srgbClr val="191919"/>
                </a:solidFill>
                <a:latin typeface="Corbel" panose="020B0503020204020204" charset="0"/>
                <a:ea typeface="MS PGothic" panose="020B0600070205080204" charset="-128"/>
              </a:defRPr>
            </a:lvl3pPr>
            <a:lvl4pPr marL="1600200" indent="-228600">
              <a:defRPr>
                <a:solidFill>
                  <a:srgbClr val="191919"/>
                </a:solidFill>
                <a:latin typeface="Corbel" panose="020B0503020204020204" charset="0"/>
                <a:ea typeface="MS PGothic" panose="020B0600070205080204" charset="-128"/>
              </a:defRPr>
            </a:lvl4pPr>
            <a:lvl5pPr marL="2057400" indent="-228600">
              <a:defRPr>
                <a:solidFill>
                  <a:srgbClr val="191919"/>
                </a:solidFill>
                <a:latin typeface="Corbel" panose="020B0503020204020204" charset="0"/>
                <a:ea typeface="MS PGothic" panose="020B0600070205080204" charset="-128"/>
              </a:defRPr>
            </a:lvl5pPr>
            <a:lvl6pPr marL="2514600" indent="-228600" eaLnBrk="0" fontAlgn="base" hangingPunct="0">
              <a:spcBef>
                <a:spcPts val="600"/>
              </a:spcBef>
              <a:spcAft>
                <a:spcPct val="0"/>
              </a:spcAft>
              <a:buFont typeface="Wingdings 2" panose="05020102010507070707" charset="0"/>
              <a:defRPr>
                <a:solidFill>
                  <a:srgbClr val="191919"/>
                </a:solidFill>
                <a:latin typeface="Corbel" panose="020B0503020204020204" charset="0"/>
                <a:ea typeface="MS PGothic" panose="020B0600070205080204" charset="-128"/>
              </a:defRPr>
            </a:lvl6pPr>
            <a:lvl7pPr marL="2971800" indent="-228600" eaLnBrk="0" fontAlgn="base" hangingPunct="0">
              <a:spcBef>
                <a:spcPts val="600"/>
              </a:spcBef>
              <a:spcAft>
                <a:spcPct val="0"/>
              </a:spcAft>
              <a:buFont typeface="Wingdings 2" panose="05020102010507070707" charset="0"/>
              <a:defRPr>
                <a:solidFill>
                  <a:srgbClr val="191919"/>
                </a:solidFill>
                <a:latin typeface="Corbel" panose="020B0503020204020204" charset="0"/>
                <a:ea typeface="MS PGothic" panose="020B0600070205080204" charset="-128"/>
              </a:defRPr>
            </a:lvl7pPr>
            <a:lvl8pPr marL="3429000" indent="-228600" eaLnBrk="0" fontAlgn="base" hangingPunct="0">
              <a:spcBef>
                <a:spcPts val="600"/>
              </a:spcBef>
              <a:spcAft>
                <a:spcPct val="0"/>
              </a:spcAft>
              <a:buFont typeface="Wingdings 2" panose="05020102010507070707" charset="0"/>
              <a:defRPr>
                <a:solidFill>
                  <a:srgbClr val="191919"/>
                </a:solidFill>
                <a:latin typeface="Corbel" panose="020B0503020204020204" charset="0"/>
                <a:ea typeface="MS PGothic" panose="020B0600070205080204" charset="-128"/>
              </a:defRPr>
            </a:lvl8pPr>
            <a:lvl9pPr marL="3886200" indent="-228600" eaLnBrk="0" fontAlgn="base" hangingPunct="0">
              <a:spcBef>
                <a:spcPts val="600"/>
              </a:spcBef>
              <a:spcAft>
                <a:spcPct val="0"/>
              </a:spcAft>
              <a:buFont typeface="Wingdings 2" panose="05020102010507070707" charset="0"/>
              <a:defRPr>
                <a:solidFill>
                  <a:srgbClr val="191919"/>
                </a:solidFill>
                <a:latin typeface="Corbel" panose="020B0503020204020204" charset="0"/>
                <a:ea typeface="MS PGothic" panose="020B0600070205080204" charset="-128"/>
              </a:defRPr>
            </a:lvl9pPr>
          </a:lstStyle>
          <a:p>
            <a:fld id="{F6A4B269-FD60-0547-BA7D-634394D45AE3}" type="slidenum">
              <a:rPr lang="en-CA" sz="1100">
                <a:solidFill>
                  <a:srgbClr val="A6A6A6"/>
                </a:solidFill>
                <a:latin typeface="Arial" panose="020B0604020202020204" pitchFamily="34" charset="0"/>
              </a:rPr>
              <a:t>3</a:t>
            </a:fld>
            <a:endParaRPr lang="en-CA" sz="1100" dirty="0">
              <a:solidFill>
                <a:srgbClr val="A6A6A6"/>
              </a:solidFill>
              <a:latin typeface="Arial" panose="020B0604020202020204" pitchFamily="34" charset="0"/>
            </a:endParaRPr>
          </a:p>
        </p:txBody>
      </p:sp>
      <p:sp>
        <p:nvSpPr>
          <p:cNvPr id="6" name="Footer Placeholder 1">
            <a:extLst>
              <a:ext uri="{FF2B5EF4-FFF2-40B4-BE49-F238E27FC236}">
                <a16:creationId xmlns:a16="http://schemas.microsoft.com/office/drawing/2014/main" id="{0139F7DA-7B45-4A50-A6B6-79489F552424}"/>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9" name="Slide Number Placeholder 5">
            <a:extLst>
              <a:ext uri="{FF2B5EF4-FFF2-40B4-BE49-F238E27FC236}">
                <a16:creationId xmlns:a16="http://schemas.microsoft.com/office/drawing/2014/main" id="{5D47BBD5-70AD-4810-BB9E-7129EC725D4D}"/>
              </a:ext>
            </a:extLst>
          </p:cNvPr>
          <p:cNvSpPr txBox="1">
            <a:spLocks/>
          </p:cNvSpPr>
          <p:nvPr/>
        </p:nvSpPr>
        <p:spPr bwMode="auto">
          <a:xfrm>
            <a:off x="8610600" y="62484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2400" kern="1200">
                <a:solidFill>
                  <a:schemeClr val="tx1"/>
                </a:solidFill>
                <a:latin typeface="Times"/>
                <a:ea typeface="+mn-ea"/>
                <a:cs typeface="Arial" panose="020B0604020202020204" pitchFamily="34" charset="0"/>
              </a:defRPr>
            </a:lvl1pPr>
            <a:lvl2pPr marL="742950" indent="-28575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2pPr>
            <a:lvl3pPr marL="11430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3pPr>
            <a:lvl4pPr marL="16002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4pPr>
            <a:lvl5pPr marL="20574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5pPr>
            <a:lvl6pPr marL="25146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6pPr>
            <a:lvl7pPr marL="29718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7pPr>
            <a:lvl8pPr marL="34290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8pPr>
            <a:lvl9pPr marL="38862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9pPr>
          </a:lstStyle>
          <a:p>
            <a:fld id="{6C135678-212C-46B6-8201-1D42DB89CF87}" type="slidenum">
              <a:rPr lang="en-CA" altLang="en-US" sz="1400" smtClean="0"/>
              <a:pPr/>
              <a:t>3</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0" y="161260"/>
            <a:ext cx="9144000" cy="914400"/>
          </a:xfrm>
        </p:spPr>
        <p:txBody>
          <a:bodyPr/>
          <a:lstStyle/>
          <a:p>
            <a:r>
              <a:rPr lang="en-US" altLang="en-US" dirty="0">
                <a:cs typeface="Times New Roman" panose="02020603050405020304" pitchFamily="18" charset="0"/>
              </a:rPr>
              <a:t>7.3 Sampling</a:t>
            </a:r>
          </a:p>
        </p:txBody>
      </p:sp>
      <p:sp>
        <p:nvSpPr>
          <p:cNvPr id="39940" name="Rectangle 3"/>
          <p:cNvSpPr>
            <a:spLocks noGrp="1" noChangeArrowheads="1"/>
          </p:cNvSpPr>
          <p:nvPr>
            <p:ph idx="1"/>
          </p:nvPr>
        </p:nvSpPr>
        <p:spPr>
          <a:xfrm>
            <a:off x="228600" y="1075660"/>
            <a:ext cx="8610600" cy="5020340"/>
          </a:xfrm>
        </p:spPr>
        <p:txBody>
          <a:bodyPr>
            <a:normAutofit fontScale="92500" lnSpcReduction="10000"/>
          </a:bodyPr>
          <a:lstStyle/>
          <a:p>
            <a:pPr marL="0" indent="0">
              <a:lnSpc>
                <a:spcPct val="80000"/>
              </a:lnSpc>
              <a:buFontTx/>
              <a:buNone/>
            </a:pPr>
            <a:r>
              <a:rPr lang="en-US" altLang="en-US" sz="2800" dirty="0"/>
              <a:t>The laboratory shall have a sampling plan and method when it carries out sampling of materials or products for testing or calibration. </a:t>
            </a:r>
            <a:r>
              <a:rPr lang="en-US" sz="2800" dirty="0"/>
              <a:t>The sampling method and records shall include: </a:t>
            </a:r>
          </a:p>
          <a:p>
            <a:pPr marL="0" indent="0">
              <a:lnSpc>
                <a:spcPct val="80000"/>
              </a:lnSpc>
              <a:buFontTx/>
              <a:buNone/>
            </a:pPr>
            <a:endParaRPr lang="en-US" sz="2800" dirty="0"/>
          </a:p>
          <a:p>
            <a:pPr>
              <a:lnSpc>
                <a:spcPct val="80000"/>
              </a:lnSpc>
            </a:pPr>
            <a:r>
              <a:rPr lang="en-US" sz="2800" dirty="0"/>
              <a:t>the selection of samples</a:t>
            </a:r>
          </a:p>
          <a:p>
            <a:pPr>
              <a:lnSpc>
                <a:spcPct val="80000"/>
              </a:lnSpc>
            </a:pPr>
            <a:r>
              <a:rPr lang="en-US" sz="2800" dirty="0"/>
              <a:t>the sampling plan </a:t>
            </a:r>
          </a:p>
          <a:p>
            <a:pPr>
              <a:lnSpc>
                <a:spcPct val="80000"/>
              </a:lnSpc>
            </a:pPr>
            <a:r>
              <a:rPr lang="en-US" sz="2800" dirty="0"/>
              <a:t>the preparation and treatment of samples</a:t>
            </a:r>
          </a:p>
          <a:p>
            <a:r>
              <a:rPr lang="en-US" sz="2800" dirty="0"/>
              <a:t>date and time of sampling</a:t>
            </a:r>
          </a:p>
          <a:p>
            <a:r>
              <a:rPr lang="en-US" sz="2800" dirty="0"/>
              <a:t>identification of the samples</a:t>
            </a:r>
          </a:p>
          <a:p>
            <a:r>
              <a:rPr lang="en-US" sz="2800" dirty="0"/>
              <a:t>personnel performing the sampling</a:t>
            </a:r>
          </a:p>
          <a:p>
            <a:r>
              <a:rPr lang="en-US" sz="2800" dirty="0"/>
              <a:t>equipment that was used</a:t>
            </a:r>
          </a:p>
          <a:p>
            <a:r>
              <a:rPr lang="en-US" sz="2800" dirty="0"/>
              <a:t>environmental conditions</a:t>
            </a:r>
          </a:p>
          <a:p>
            <a:r>
              <a:rPr lang="en-US" sz="2800" dirty="0"/>
              <a:t>deviations from the sampling plan</a:t>
            </a:r>
          </a:p>
        </p:txBody>
      </p:sp>
      <p:sp>
        <p:nvSpPr>
          <p:cNvPr id="6" name="Footer Placeholder 1">
            <a:extLst>
              <a:ext uri="{FF2B5EF4-FFF2-40B4-BE49-F238E27FC236}">
                <a16:creationId xmlns:a16="http://schemas.microsoft.com/office/drawing/2014/main" id="{09441026-5660-47AD-B597-9FD88C16D138}"/>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AEF291A2-E1CD-4A83-A8AF-1D123001210C}"/>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30</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28353" y="304800"/>
            <a:ext cx="9144000" cy="762000"/>
          </a:xfrm>
        </p:spPr>
        <p:txBody>
          <a:bodyPr>
            <a:normAutofit fontScale="90000"/>
          </a:bodyPr>
          <a:lstStyle/>
          <a:p>
            <a:r>
              <a:rPr lang="en-US" altLang="en-US" dirty="0">
                <a:cs typeface="Times New Roman" panose="02020603050405020304" pitchFamily="18" charset="0"/>
              </a:rPr>
              <a:t>7.4 Handling of test or calibration items</a:t>
            </a:r>
          </a:p>
        </p:txBody>
      </p:sp>
      <p:sp>
        <p:nvSpPr>
          <p:cNvPr id="40964" name="Rectangle 3"/>
          <p:cNvSpPr>
            <a:spLocks noGrp="1" noChangeArrowheads="1"/>
          </p:cNvSpPr>
          <p:nvPr>
            <p:ph idx="1"/>
          </p:nvPr>
        </p:nvSpPr>
        <p:spPr>
          <a:xfrm>
            <a:off x="0" y="1524000"/>
            <a:ext cx="8991600" cy="4724400"/>
          </a:xfrm>
        </p:spPr>
        <p:txBody>
          <a:bodyPr>
            <a:normAutofit fontScale="77500" lnSpcReduction="20000"/>
          </a:bodyPr>
          <a:lstStyle/>
          <a:p>
            <a:pPr marL="0" indent="0" fontAlgn="base">
              <a:buNone/>
            </a:pPr>
            <a:r>
              <a:rPr lang="en-US" sz="2800" dirty="0"/>
              <a:t>A procedure will need to be written detailing the handling instructions of test or calibration items. The procedure should list the precautions that shall be taken to avoid contamination or damage to the item during:</a:t>
            </a:r>
          </a:p>
          <a:p>
            <a:pPr lvl="1" fontAlgn="base"/>
            <a:r>
              <a:rPr lang="en-US" sz="2800" dirty="0"/>
              <a:t>The handling and transporting of the item</a:t>
            </a:r>
          </a:p>
          <a:p>
            <a:pPr lvl="1" fontAlgn="base"/>
            <a:r>
              <a:rPr lang="en-US" sz="2800" dirty="0"/>
              <a:t>Storage of the item, including any requires environmental conditions</a:t>
            </a:r>
          </a:p>
          <a:p>
            <a:pPr lvl="1" fontAlgn="base"/>
            <a:r>
              <a:rPr lang="en-US" sz="2800" dirty="0"/>
              <a:t>Preparation for testing or calibration</a:t>
            </a:r>
          </a:p>
          <a:p>
            <a:pPr marL="0" indent="0" fontAlgn="base">
              <a:buNone/>
            </a:pPr>
            <a:endParaRPr lang="en-US" sz="2800" dirty="0"/>
          </a:p>
          <a:p>
            <a:pPr marL="0" indent="0" fontAlgn="base">
              <a:buNone/>
            </a:pPr>
            <a:r>
              <a:rPr lang="en-US" sz="2800" dirty="0"/>
              <a:t>Any unusual conditions shall be recorded upon receipt of the test or calibration item. When there is doubt about the suitability of an item, the laboratory shall consult with the customer for further instructions before proceeding and shall record the results of this consultation. </a:t>
            </a:r>
          </a:p>
          <a:p>
            <a:pPr fontAlgn="base"/>
            <a:endParaRPr lang="en-US" sz="2800" dirty="0"/>
          </a:p>
          <a:p>
            <a:pPr marL="0" indent="0" fontAlgn="base">
              <a:buNone/>
            </a:pPr>
            <a:r>
              <a:rPr lang="en-US" sz="2800" dirty="0"/>
              <a:t>The laboratory shall have a system for the unique identification of the items which is to be retained while the items are under the responsibility of the laboratory.</a:t>
            </a:r>
          </a:p>
        </p:txBody>
      </p:sp>
      <p:sp>
        <p:nvSpPr>
          <p:cNvPr id="6" name="Footer Placeholder 1">
            <a:extLst>
              <a:ext uri="{FF2B5EF4-FFF2-40B4-BE49-F238E27FC236}">
                <a16:creationId xmlns:a16="http://schemas.microsoft.com/office/drawing/2014/main" id="{C99E5982-B0DB-44BB-A2C0-3A3BBB44C4D2}"/>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E1DF7118-0D93-454A-9656-78B1B30F0D3A}"/>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31</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0" y="228600"/>
            <a:ext cx="9144000" cy="914400"/>
          </a:xfrm>
        </p:spPr>
        <p:txBody>
          <a:bodyPr/>
          <a:lstStyle/>
          <a:p>
            <a:r>
              <a:rPr lang="en-US" altLang="en-US" dirty="0">
                <a:cs typeface="Times New Roman" panose="02020603050405020304" pitchFamily="18" charset="0"/>
              </a:rPr>
              <a:t>7.5 Technical records</a:t>
            </a:r>
          </a:p>
        </p:txBody>
      </p:sp>
      <p:sp>
        <p:nvSpPr>
          <p:cNvPr id="41988" name="Rectangle 3"/>
          <p:cNvSpPr>
            <a:spLocks noGrp="1" noChangeArrowheads="1"/>
          </p:cNvSpPr>
          <p:nvPr>
            <p:ph idx="1"/>
          </p:nvPr>
        </p:nvSpPr>
        <p:spPr>
          <a:xfrm>
            <a:off x="152400" y="1257300"/>
            <a:ext cx="8839200" cy="4876800"/>
          </a:xfrm>
        </p:spPr>
        <p:txBody>
          <a:bodyPr>
            <a:normAutofit fontScale="85000" lnSpcReduction="20000"/>
          </a:bodyPr>
          <a:lstStyle/>
          <a:p>
            <a:pPr marL="0" indent="0" fontAlgn="base">
              <a:buNone/>
            </a:pPr>
            <a:r>
              <a:rPr lang="en-US" sz="2800" dirty="0"/>
              <a:t>The laboratory shall ensure that technical records for each laboratory activity contain sufficient information to enable the activity to be repeated under conditions as close as possible to the original. </a:t>
            </a:r>
          </a:p>
          <a:p>
            <a:pPr lvl="1" fontAlgn="base"/>
            <a:r>
              <a:rPr lang="en-US" sz="2800" dirty="0"/>
              <a:t>The technical records shall include the date and the identity of personnel responsible for each laboratory activity and for checking data and results. </a:t>
            </a:r>
          </a:p>
          <a:p>
            <a:pPr marL="0" indent="0" fontAlgn="base">
              <a:buNone/>
            </a:pPr>
            <a:r>
              <a:rPr lang="en-US" sz="2800" dirty="0"/>
              <a:t>Original observations, data and calculations shall be recorded at the time they are made and must have identifying information, (job number, serial number, etc.) to tie the information to the specific item.</a:t>
            </a:r>
          </a:p>
          <a:p>
            <a:pPr marL="0" indent="0" fontAlgn="base">
              <a:buNone/>
            </a:pPr>
            <a:r>
              <a:rPr lang="en-US" sz="2800" dirty="0"/>
              <a:t>The laboratory shall ensure that amendments or changes to technical records shall be retained, including:</a:t>
            </a:r>
          </a:p>
          <a:p>
            <a:pPr lvl="1" fontAlgn="base"/>
            <a:r>
              <a:rPr lang="en-US" sz="2800" dirty="0"/>
              <a:t>the date of the change</a:t>
            </a:r>
          </a:p>
          <a:p>
            <a:pPr lvl="1" fontAlgn="base"/>
            <a:r>
              <a:rPr lang="en-US" sz="2800" dirty="0"/>
              <a:t>what was changed</a:t>
            </a:r>
          </a:p>
          <a:p>
            <a:pPr lvl="1" fontAlgn="base"/>
            <a:r>
              <a:rPr lang="en-US" sz="2800" dirty="0"/>
              <a:t>the personnel responsible for the change.</a:t>
            </a:r>
          </a:p>
        </p:txBody>
      </p:sp>
      <p:sp>
        <p:nvSpPr>
          <p:cNvPr id="6" name="Footer Placeholder 1">
            <a:extLst>
              <a:ext uri="{FF2B5EF4-FFF2-40B4-BE49-F238E27FC236}">
                <a16:creationId xmlns:a16="http://schemas.microsoft.com/office/drawing/2014/main" id="{75B2619F-8D85-4F89-B2A8-C45EEF355F74}"/>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37CE1C17-0841-46D0-841A-AD3F3F354EA9}"/>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32</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152400" y="304800"/>
            <a:ext cx="8839200" cy="9144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fontScale="90000"/>
          </a:bodyPr>
          <a:lstStyle/>
          <a:p>
            <a:r>
              <a:rPr lang="en-US" altLang="en-US" dirty="0">
                <a:cs typeface="Times New Roman" panose="02020603050405020304" pitchFamily="18" charset="0"/>
              </a:rPr>
              <a:t>7.6 Evaluation of measurement uncertainty</a:t>
            </a:r>
          </a:p>
        </p:txBody>
      </p:sp>
      <p:sp>
        <p:nvSpPr>
          <p:cNvPr id="43012" name="Rectangle 3"/>
          <p:cNvSpPr>
            <a:spLocks noGrp="1" noChangeArrowheads="1"/>
          </p:cNvSpPr>
          <p:nvPr>
            <p:ph idx="1"/>
          </p:nvPr>
        </p:nvSpPr>
        <p:spPr>
          <a:xfrm>
            <a:off x="0" y="1524000"/>
            <a:ext cx="8991600" cy="4495800"/>
          </a:xfrm>
        </p:spPr>
        <p:txBody>
          <a:bodyPr>
            <a:noAutofit/>
          </a:bodyPr>
          <a:lstStyle/>
          <a:p>
            <a:pPr fontAlgn="base"/>
            <a:r>
              <a:rPr lang="en-US" sz="2800" dirty="0"/>
              <a:t>Laboratories shall identify the significant contributions to measurement uncertainty for all items listed on its Scope of Accreditation, even if the measurement uncertainty is not reported to the customer. Those records will need to be retained.</a:t>
            </a:r>
          </a:p>
          <a:p>
            <a:pPr fontAlgn="base"/>
            <a:r>
              <a:rPr lang="en-US" sz="2800" dirty="0"/>
              <a:t>If a well-recognized test method is used, such as an ASTM test method, the laboratory is considered to have satisfied this clause by following the test method and reporting instructions. </a:t>
            </a:r>
          </a:p>
        </p:txBody>
      </p:sp>
      <p:sp>
        <p:nvSpPr>
          <p:cNvPr id="6" name="Footer Placeholder 1">
            <a:extLst>
              <a:ext uri="{FF2B5EF4-FFF2-40B4-BE49-F238E27FC236}">
                <a16:creationId xmlns:a16="http://schemas.microsoft.com/office/drawing/2014/main" id="{81FD7815-AFF2-4A03-B02E-01487B9BD8CD}"/>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A5B4BDA5-F1D8-4D22-B4C2-7B68CAA61892}"/>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33</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0" y="152400"/>
            <a:ext cx="9144000" cy="914400"/>
          </a:xfrm>
        </p:spPr>
        <p:txBody>
          <a:bodyPr/>
          <a:lstStyle/>
          <a:p>
            <a:r>
              <a:rPr lang="en-US" altLang="en-US" dirty="0">
                <a:cs typeface="Times New Roman" panose="02020603050405020304" pitchFamily="18" charset="0"/>
              </a:rPr>
              <a:t>7.7 </a:t>
            </a:r>
            <a:r>
              <a:rPr lang="en-US" dirty="0"/>
              <a:t>Ensuring the validity of results</a:t>
            </a:r>
            <a:endParaRPr lang="en-US" altLang="en-US" dirty="0">
              <a:cs typeface="Times New Roman" panose="02020603050405020304" pitchFamily="18" charset="0"/>
            </a:endParaRPr>
          </a:p>
        </p:txBody>
      </p:sp>
      <p:sp>
        <p:nvSpPr>
          <p:cNvPr id="43012" name="Rectangle 3"/>
          <p:cNvSpPr>
            <a:spLocks noGrp="1" noChangeArrowheads="1"/>
          </p:cNvSpPr>
          <p:nvPr>
            <p:ph idx="1"/>
          </p:nvPr>
        </p:nvSpPr>
        <p:spPr>
          <a:xfrm>
            <a:off x="228600" y="1066800"/>
            <a:ext cx="8686800" cy="5181600"/>
          </a:xfrm>
        </p:spPr>
        <p:txBody>
          <a:bodyPr>
            <a:normAutofit lnSpcReduction="10000"/>
          </a:bodyPr>
          <a:lstStyle/>
          <a:p>
            <a:pPr marL="0" indent="0" fontAlgn="base">
              <a:buNone/>
            </a:pPr>
            <a:r>
              <a:rPr lang="en-US" sz="2400" dirty="0"/>
              <a:t>The laboratory will need to document how they monitor the validity of results. Data from the monitoring activities will need to be analyzed and used to improve the laboratory's activities. The analysis results and the actions taken will need to be documented.</a:t>
            </a:r>
            <a:endParaRPr lang="en-US" sz="2000" dirty="0"/>
          </a:p>
          <a:p>
            <a:pPr marL="0" indent="0" fontAlgn="base">
              <a:buNone/>
            </a:pPr>
            <a:endParaRPr lang="en-US" sz="2000" dirty="0"/>
          </a:p>
          <a:p>
            <a:pPr marL="0" indent="0" fontAlgn="base">
              <a:buNone/>
            </a:pPr>
            <a:r>
              <a:rPr lang="en-US" sz="2400" dirty="0"/>
              <a:t>This monitoring shall include any of the following items:</a:t>
            </a:r>
            <a:endParaRPr lang="en-US" sz="2000" dirty="0"/>
          </a:p>
          <a:p>
            <a:pPr lvl="1" fontAlgn="base"/>
            <a:r>
              <a:rPr lang="en-US" dirty="0"/>
              <a:t>use of reference materials or quality control materials</a:t>
            </a:r>
            <a:endParaRPr lang="en-US" sz="2800" dirty="0"/>
          </a:p>
          <a:p>
            <a:pPr lvl="1" fontAlgn="base"/>
            <a:r>
              <a:rPr lang="en-US" dirty="0"/>
              <a:t>use of alternative instrumentation that has been calibrated to provide traceable results</a:t>
            </a:r>
            <a:endParaRPr lang="en-US" sz="2800" dirty="0"/>
          </a:p>
          <a:p>
            <a:pPr lvl="1" fontAlgn="base"/>
            <a:r>
              <a:rPr lang="en-US" dirty="0"/>
              <a:t>functional check(s) of measuring and testing equipment</a:t>
            </a:r>
            <a:endParaRPr lang="en-US" sz="2800" dirty="0"/>
          </a:p>
          <a:p>
            <a:pPr lvl="1" fontAlgn="base"/>
            <a:r>
              <a:rPr lang="en-US" dirty="0"/>
              <a:t>use of check or working standards with control charts, where applicable</a:t>
            </a:r>
            <a:endParaRPr lang="en-US" sz="2800" dirty="0"/>
          </a:p>
          <a:p>
            <a:pPr lvl="1" fontAlgn="base"/>
            <a:r>
              <a:rPr lang="en-US" dirty="0"/>
              <a:t>intermediate checks on measuring equipment</a:t>
            </a:r>
            <a:endParaRPr lang="en-US" sz="2800" dirty="0"/>
          </a:p>
          <a:p>
            <a:pPr lvl="1" fontAlgn="base"/>
            <a:r>
              <a:rPr lang="en-US" dirty="0"/>
              <a:t>replicate tests or calibrations using the same or different methods</a:t>
            </a:r>
            <a:endParaRPr lang="en-US" sz="2800" dirty="0"/>
          </a:p>
          <a:p>
            <a:pPr lvl="1" fontAlgn="base"/>
            <a:r>
              <a:rPr lang="en-US" dirty="0"/>
              <a:t>retesting or recalibration of retained items</a:t>
            </a:r>
            <a:endParaRPr lang="en-US" sz="2800" dirty="0"/>
          </a:p>
          <a:p>
            <a:pPr lvl="1" fontAlgn="base"/>
            <a:r>
              <a:rPr lang="en-US" dirty="0"/>
              <a:t>correlation of results for different characteristics of an item</a:t>
            </a:r>
            <a:endParaRPr lang="en-US" sz="2800" dirty="0"/>
          </a:p>
          <a:p>
            <a:pPr lvl="1" fontAlgn="base"/>
            <a:r>
              <a:rPr lang="en-US" dirty="0"/>
              <a:t>review of reported results</a:t>
            </a:r>
            <a:endParaRPr lang="en-US" sz="2800" dirty="0"/>
          </a:p>
          <a:p>
            <a:pPr lvl="1" fontAlgn="base"/>
            <a:r>
              <a:rPr lang="en-US" dirty="0"/>
              <a:t>intra-laboratory comparisons</a:t>
            </a:r>
            <a:endParaRPr lang="en-US" sz="2800" dirty="0"/>
          </a:p>
        </p:txBody>
      </p:sp>
      <p:sp>
        <p:nvSpPr>
          <p:cNvPr id="6" name="Footer Placeholder 1">
            <a:extLst>
              <a:ext uri="{FF2B5EF4-FFF2-40B4-BE49-F238E27FC236}">
                <a16:creationId xmlns:a16="http://schemas.microsoft.com/office/drawing/2014/main" id="{DA53570F-8F61-450B-A112-1A93C0A69833}"/>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254F60AC-261D-4B93-BF61-B6D678179250}"/>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34</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23037" y="203791"/>
            <a:ext cx="9144000" cy="914400"/>
          </a:xfrm>
        </p:spPr>
        <p:txBody>
          <a:bodyPr/>
          <a:lstStyle/>
          <a:p>
            <a:r>
              <a:rPr lang="en-US" altLang="en-US" dirty="0">
                <a:cs typeface="Times New Roman" panose="02020603050405020304" pitchFamily="18" charset="0"/>
              </a:rPr>
              <a:t>7.8 </a:t>
            </a:r>
            <a:r>
              <a:rPr lang="en-US" dirty="0"/>
              <a:t>Reporting of results</a:t>
            </a:r>
            <a:endParaRPr lang="en-US" altLang="en-US" dirty="0">
              <a:cs typeface="Times New Roman" panose="02020603050405020304" pitchFamily="18" charset="0"/>
            </a:endParaRPr>
          </a:p>
        </p:txBody>
      </p:sp>
      <p:sp>
        <p:nvSpPr>
          <p:cNvPr id="44036" name="Rectangle 3"/>
          <p:cNvSpPr>
            <a:spLocks noGrp="1" noChangeArrowheads="1"/>
          </p:cNvSpPr>
          <p:nvPr>
            <p:ph idx="1"/>
          </p:nvPr>
        </p:nvSpPr>
        <p:spPr>
          <a:xfrm>
            <a:off x="228600" y="1118191"/>
            <a:ext cx="8686800" cy="5130209"/>
          </a:xfrm>
        </p:spPr>
        <p:txBody>
          <a:bodyPr>
            <a:normAutofit fontScale="92500" lnSpcReduction="20000"/>
          </a:bodyPr>
          <a:lstStyle/>
          <a:p>
            <a:pPr marL="0" indent="0" algn="l" fontAlgn="base">
              <a:buNone/>
            </a:pPr>
            <a:r>
              <a:rPr lang="en-US" dirty="0"/>
              <a:t>There will need to be an inspection process to review and authorize the results prior to release. The results shall be provided accurately and clearly in a test report or a calibration certificate. Each report shall include the following information:</a:t>
            </a:r>
          </a:p>
          <a:p>
            <a:pPr lvl="0" algn="l"/>
            <a:r>
              <a:rPr lang="en-US" dirty="0"/>
              <a:t>a title (e.g. “Test Report”, “Calibration Certificate” or “Report of Sampling”);</a:t>
            </a:r>
          </a:p>
          <a:p>
            <a:pPr lvl="0" algn="l"/>
            <a:r>
              <a:rPr lang="en-US" dirty="0"/>
              <a:t>the name and address of the laboratory and the location of performance of the laboratory activities</a:t>
            </a:r>
          </a:p>
          <a:p>
            <a:pPr lvl="0" algn="l"/>
            <a:r>
              <a:rPr lang="en-US" dirty="0"/>
              <a:t>unique identification that all its components are recognized as a portion of a complete report and a clear identification of the end</a:t>
            </a:r>
          </a:p>
          <a:p>
            <a:pPr lvl="0" algn="l"/>
            <a:r>
              <a:rPr lang="en-US" dirty="0"/>
              <a:t>the name and contact information of the customer</a:t>
            </a:r>
          </a:p>
          <a:p>
            <a:pPr lvl="0" algn="l"/>
            <a:r>
              <a:rPr lang="en-US" dirty="0"/>
              <a:t>identification of the method used</a:t>
            </a:r>
          </a:p>
          <a:p>
            <a:pPr lvl="0" algn="l"/>
            <a:r>
              <a:rPr lang="en-US" dirty="0"/>
              <a:t>unambiguous identification and the condition of the item</a:t>
            </a:r>
          </a:p>
          <a:p>
            <a:pPr lvl="0" algn="l"/>
            <a:r>
              <a:rPr lang="en-US" dirty="0"/>
              <a:t>the date of performance of the laboratory activity and the date of issue of the report</a:t>
            </a:r>
          </a:p>
          <a:p>
            <a:pPr lvl="0" algn="l"/>
            <a:r>
              <a:rPr lang="en-US" dirty="0"/>
              <a:t>the results with, where appropriate, the units of measurement</a:t>
            </a:r>
          </a:p>
          <a:p>
            <a:pPr lvl="0" algn="l"/>
            <a:r>
              <a:rPr lang="en-US" dirty="0"/>
              <a:t>identification of the person authorizing the report </a:t>
            </a:r>
          </a:p>
          <a:p>
            <a:pPr algn="l"/>
            <a:r>
              <a:rPr lang="en-US" dirty="0"/>
              <a:t>any information agreed with the customer</a:t>
            </a:r>
          </a:p>
          <a:p>
            <a:pPr lvl="0" algn="l"/>
            <a:r>
              <a:rPr lang="en-US" dirty="0"/>
              <a:t>a statement that the results relate only to the items tested, calibrated or sampled</a:t>
            </a:r>
          </a:p>
          <a:p>
            <a:pPr lvl="0" algn="l"/>
            <a:r>
              <a:rPr lang="en-US" dirty="0"/>
              <a:t>a statement specifying that the report shall not be reproduced except in full without approval of the laboratory.</a:t>
            </a:r>
          </a:p>
          <a:p>
            <a:pPr marL="0" indent="0" algn="l" fontAlgn="base">
              <a:buNone/>
            </a:pPr>
            <a:r>
              <a:rPr lang="en-US" dirty="0"/>
              <a:t>Amendments to a report after issue shall be made only in the form of an additional document, or data transfer, which includes the statement “Amendment to Report, serial number... [or as otherwise identified]”, or an equivalent form of wording.</a:t>
            </a:r>
          </a:p>
        </p:txBody>
      </p:sp>
      <p:sp>
        <p:nvSpPr>
          <p:cNvPr id="6" name="Footer Placeholder 1">
            <a:extLst>
              <a:ext uri="{FF2B5EF4-FFF2-40B4-BE49-F238E27FC236}">
                <a16:creationId xmlns:a16="http://schemas.microsoft.com/office/drawing/2014/main" id="{B57ABD6C-D7D2-4BD1-82AB-C1BDFA192D3A}"/>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C55952F6-BFB2-4EE3-8673-1520C49B1C26}"/>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35</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228600" y="159488"/>
            <a:ext cx="8686800" cy="914400"/>
          </a:xfrm>
        </p:spPr>
        <p:txBody>
          <a:bodyPr/>
          <a:lstStyle/>
          <a:p>
            <a:r>
              <a:rPr lang="en-US" altLang="en-US" dirty="0">
                <a:cs typeface="Times New Roman" panose="02020603050405020304" pitchFamily="18" charset="0"/>
              </a:rPr>
              <a:t>7.9 Complaints</a:t>
            </a:r>
          </a:p>
        </p:txBody>
      </p:sp>
      <p:sp>
        <p:nvSpPr>
          <p:cNvPr id="45060" name="Rectangle 3"/>
          <p:cNvSpPr>
            <a:spLocks noGrp="1" noChangeArrowheads="1"/>
          </p:cNvSpPr>
          <p:nvPr>
            <p:ph idx="1"/>
          </p:nvPr>
        </p:nvSpPr>
        <p:spPr>
          <a:xfrm>
            <a:off x="152400" y="1073888"/>
            <a:ext cx="8763000" cy="5098312"/>
          </a:xfrm>
        </p:spPr>
        <p:txBody>
          <a:bodyPr>
            <a:normAutofit/>
          </a:bodyPr>
          <a:lstStyle/>
          <a:p>
            <a:pPr marL="0" indent="0" fontAlgn="base">
              <a:buNone/>
            </a:pPr>
            <a:r>
              <a:rPr lang="en-US" dirty="0"/>
              <a:t>The laboratory will need to have a documented process to receive, evaluate and make decisions on complaints, both internal and external.</a:t>
            </a:r>
          </a:p>
          <a:p>
            <a:pPr marL="0" indent="0" fontAlgn="base">
              <a:buNone/>
            </a:pPr>
            <a:r>
              <a:rPr lang="en-US" dirty="0"/>
              <a:t>Upon receipt of a complaint, the laboratory shall investigate whether the complaint relates to laboratory activities that it is responsible for and, if so, shall deal with it. </a:t>
            </a:r>
          </a:p>
          <a:p>
            <a:pPr lvl="1" fontAlgn="base"/>
            <a:r>
              <a:rPr lang="en-US" dirty="0"/>
              <a:t>(Not all complaints are credible. The laboratory must decide which complaints to act upon.)</a:t>
            </a:r>
          </a:p>
          <a:p>
            <a:pPr marL="0" indent="0" fontAlgn="base">
              <a:buNone/>
            </a:pPr>
            <a:r>
              <a:rPr lang="en-US" dirty="0"/>
              <a:t>The process for handling complaints must include:</a:t>
            </a:r>
          </a:p>
          <a:p>
            <a:pPr lvl="1" fontAlgn="base"/>
            <a:r>
              <a:rPr lang="en-US" dirty="0"/>
              <a:t>a description of the process for receiving, validating, investigating the complaint, and deciding what actions are to be taken in response to it, </a:t>
            </a:r>
          </a:p>
          <a:p>
            <a:pPr lvl="1" fontAlgn="base"/>
            <a:r>
              <a:rPr lang="en-US" dirty="0"/>
              <a:t>tracking and recording complaints, </a:t>
            </a:r>
          </a:p>
          <a:p>
            <a:pPr lvl="1" fontAlgn="base"/>
            <a:r>
              <a:rPr lang="en-US" dirty="0"/>
              <a:t>including actions undertaken to resolve them, </a:t>
            </a:r>
          </a:p>
          <a:p>
            <a:pPr lvl="1" fontAlgn="base"/>
            <a:r>
              <a:rPr lang="en-US" dirty="0"/>
              <a:t>and ensuring that any appropriate action is taken.</a:t>
            </a:r>
          </a:p>
          <a:p>
            <a:pPr lvl="1"/>
            <a:r>
              <a:rPr lang="en-US" dirty="0"/>
              <a:t>documented records must be kept of the decisions.</a:t>
            </a:r>
          </a:p>
          <a:p>
            <a:pPr marL="0" indent="0">
              <a:buNone/>
            </a:pPr>
            <a:r>
              <a:rPr lang="en-US" dirty="0"/>
              <a:t>Whenever possible, the laboratory shall acknowledge receipt of the complaint, and provide the complainant with progress reports and the outcome. </a:t>
            </a:r>
            <a:r>
              <a:rPr lang="en-US" sz="1600" b="1" i="1" u="sng" dirty="0">
                <a:solidFill>
                  <a:srgbClr val="FF0000"/>
                </a:solidFill>
              </a:rPr>
              <a:t>(New requirement for ISO/IEC 17025:2017)</a:t>
            </a:r>
          </a:p>
        </p:txBody>
      </p:sp>
      <p:sp>
        <p:nvSpPr>
          <p:cNvPr id="6" name="Footer Placeholder 1">
            <a:extLst>
              <a:ext uri="{FF2B5EF4-FFF2-40B4-BE49-F238E27FC236}">
                <a16:creationId xmlns:a16="http://schemas.microsoft.com/office/drawing/2014/main" id="{BC2AC4E5-0C8B-47C2-8CAD-7C66E102BCD4}"/>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5D0C31C1-BC1E-4313-A27B-463294EE5585}"/>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36</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0" y="152400"/>
            <a:ext cx="9144000" cy="762000"/>
          </a:xfrm>
        </p:spPr>
        <p:txBody>
          <a:bodyPr/>
          <a:lstStyle/>
          <a:p>
            <a:r>
              <a:rPr lang="en-US" altLang="en-US" dirty="0">
                <a:cs typeface="Times New Roman" panose="02020603050405020304" pitchFamily="18" charset="0"/>
              </a:rPr>
              <a:t>7.10 Nonconforming work</a:t>
            </a:r>
          </a:p>
        </p:txBody>
      </p:sp>
      <p:sp>
        <p:nvSpPr>
          <p:cNvPr id="46084" name="Rectangle 3"/>
          <p:cNvSpPr>
            <a:spLocks noGrp="1" noChangeArrowheads="1"/>
          </p:cNvSpPr>
          <p:nvPr>
            <p:ph idx="1"/>
          </p:nvPr>
        </p:nvSpPr>
        <p:spPr>
          <a:xfrm>
            <a:off x="152400" y="1143000"/>
            <a:ext cx="8839200" cy="4876800"/>
          </a:xfrm>
        </p:spPr>
        <p:txBody>
          <a:bodyPr>
            <a:normAutofit fontScale="77500" lnSpcReduction="20000"/>
          </a:bodyPr>
          <a:lstStyle/>
          <a:p>
            <a:pPr marL="0" indent="0" fontAlgn="base">
              <a:buNone/>
            </a:pPr>
            <a:r>
              <a:rPr lang="en-US" sz="2800" dirty="0"/>
              <a:t>A documented procedure is required that details the actions taken when any aspect of the laboratory activities or results do not conform to its own procedures or the agreed requirements of the customer. Detailed records must be kept of all occurrences and decisions made in the nonconformances.</a:t>
            </a:r>
          </a:p>
          <a:p>
            <a:pPr fontAlgn="base"/>
            <a:endParaRPr lang="en-US" sz="2800" dirty="0"/>
          </a:p>
          <a:p>
            <a:pPr marL="0" indent="0" fontAlgn="base">
              <a:buNone/>
            </a:pPr>
            <a:r>
              <a:rPr lang="en-US" sz="2800" dirty="0"/>
              <a:t>The procedure shall ensure that:</a:t>
            </a:r>
          </a:p>
          <a:p>
            <a:pPr lvl="1" fontAlgn="base"/>
            <a:r>
              <a:rPr lang="en-US" sz="2800" dirty="0"/>
              <a:t>the responsibilities and authorities for the management of the nonconforming work are defined, </a:t>
            </a:r>
          </a:p>
          <a:p>
            <a:pPr lvl="1" fontAlgn="base"/>
            <a:r>
              <a:rPr lang="en-US" sz="2800" dirty="0"/>
              <a:t>any actions are based upon the risk levels established by the laboratory, </a:t>
            </a:r>
          </a:p>
          <a:p>
            <a:pPr lvl="1" fontAlgn="base"/>
            <a:r>
              <a:rPr lang="en-US" sz="2800" dirty="0"/>
              <a:t>an evaluation is made of the significance of the nonconforming work, including an impact analysis on previous results, </a:t>
            </a:r>
          </a:p>
          <a:p>
            <a:pPr lvl="1" fontAlgn="base"/>
            <a:r>
              <a:rPr lang="en-US" sz="2800" dirty="0"/>
              <a:t>a decision is taken on the acceptability of the nonconforming work, </a:t>
            </a:r>
          </a:p>
          <a:p>
            <a:pPr lvl="1" fontAlgn="base"/>
            <a:r>
              <a:rPr lang="en-US" sz="2800" dirty="0"/>
              <a:t>where necessary, the customer is notified and work is recalled, </a:t>
            </a:r>
          </a:p>
          <a:p>
            <a:pPr lvl="1" fontAlgn="base"/>
            <a:r>
              <a:rPr lang="en-US" sz="2800" dirty="0"/>
              <a:t>the responsibility for authorizing the resumption of work is defined.</a:t>
            </a:r>
          </a:p>
        </p:txBody>
      </p:sp>
      <p:sp>
        <p:nvSpPr>
          <p:cNvPr id="6" name="Footer Placeholder 1">
            <a:extLst>
              <a:ext uri="{FF2B5EF4-FFF2-40B4-BE49-F238E27FC236}">
                <a16:creationId xmlns:a16="http://schemas.microsoft.com/office/drawing/2014/main" id="{A00DF049-EF57-4D6F-B0B2-E11DA89617F5}"/>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B6E02302-1C44-443A-A8ED-43EE66A06E1B}"/>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37</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266700" y="381000"/>
            <a:ext cx="8610600" cy="914400"/>
          </a:xfrm>
        </p:spPr>
        <p:txBody>
          <a:bodyPr>
            <a:normAutofit fontScale="90000"/>
          </a:bodyPr>
          <a:lstStyle/>
          <a:p>
            <a:r>
              <a:rPr lang="en-US" altLang="en-US" dirty="0">
                <a:cs typeface="Times New Roman" panose="02020603050405020304" pitchFamily="18" charset="0"/>
              </a:rPr>
              <a:t>7.11 Control of data and information management</a:t>
            </a:r>
          </a:p>
        </p:txBody>
      </p:sp>
      <p:sp>
        <p:nvSpPr>
          <p:cNvPr id="47108" name="Rectangle 3"/>
          <p:cNvSpPr>
            <a:spLocks noGrp="1" noChangeArrowheads="1"/>
          </p:cNvSpPr>
          <p:nvPr>
            <p:ph idx="1"/>
          </p:nvPr>
        </p:nvSpPr>
        <p:spPr>
          <a:xfrm>
            <a:off x="266700" y="1600200"/>
            <a:ext cx="8610600" cy="4648200"/>
          </a:xfrm>
        </p:spPr>
        <p:txBody>
          <a:bodyPr>
            <a:normAutofit lnSpcReduction="10000"/>
          </a:bodyPr>
          <a:lstStyle/>
          <a:p>
            <a:pPr marL="0" indent="0" fontAlgn="base">
              <a:buNone/>
            </a:pPr>
            <a:r>
              <a:rPr lang="en-US" dirty="0"/>
              <a:t>The laboratory information management system used for the collection, processing, recording, reporting, storage or retrieval of data shall be validated for functionality by the laboratory before introduction. Any changes or modifications must be validated before implementation.</a:t>
            </a:r>
          </a:p>
          <a:p>
            <a:pPr lvl="1" fontAlgn="base"/>
            <a:r>
              <a:rPr lang="en-US" dirty="0"/>
              <a:t>Commercial off-the-shelf software in general use </a:t>
            </a:r>
            <a:r>
              <a:rPr lang="en-US" u="sng" dirty="0">
                <a:solidFill>
                  <a:srgbClr val="FF0000"/>
                </a:solidFill>
              </a:rPr>
              <a:t>within its designed application range</a:t>
            </a:r>
            <a:r>
              <a:rPr lang="en-US" dirty="0"/>
              <a:t>, such as Excel, Access, etc. can be considered to be sufficiently validated.</a:t>
            </a:r>
          </a:p>
          <a:p>
            <a:pPr lvl="1" fontAlgn="base"/>
            <a:r>
              <a:rPr lang="en-US" dirty="0"/>
              <a:t>(For example, in an Excel formula, you do not need to validate that the addition of the values in cell A1 and A2 is correct. That is the intended function of Excel. You do need to validate that the formula is accessing the correct cells in the formula. If the wrong cells are put into the formula, you will get the wrong result.)</a:t>
            </a:r>
          </a:p>
          <a:p>
            <a:pPr lvl="1" fontAlgn="base"/>
            <a:endParaRPr lang="en-US" dirty="0"/>
          </a:p>
          <a:p>
            <a:pPr fontAlgn="base"/>
            <a:endParaRPr lang="en-US" dirty="0"/>
          </a:p>
          <a:p>
            <a:pPr fontAlgn="base"/>
            <a:r>
              <a:rPr lang="en-US" dirty="0"/>
              <a:t>The laboratory information management system must</a:t>
            </a:r>
          </a:p>
          <a:p>
            <a:pPr lvl="1" fontAlgn="base"/>
            <a:r>
              <a:rPr lang="en-US" dirty="0"/>
              <a:t>be protected from unauthorized access, </a:t>
            </a:r>
          </a:p>
          <a:p>
            <a:pPr lvl="1" fontAlgn="base"/>
            <a:r>
              <a:rPr lang="en-US" dirty="0"/>
              <a:t>be safeguarded against tampering, </a:t>
            </a:r>
          </a:p>
          <a:p>
            <a:pPr lvl="1" fontAlgn="base"/>
            <a:r>
              <a:rPr lang="en-US" dirty="0"/>
              <a:t>be operated in an environment that safeguards the accuracy of manual recording,</a:t>
            </a:r>
          </a:p>
          <a:p>
            <a:pPr lvl="1" fontAlgn="base"/>
            <a:r>
              <a:rPr lang="en-US" dirty="0"/>
              <a:t>ensure the integrity of the data.</a:t>
            </a:r>
          </a:p>
        </p:txBody>
      </p:sp>
      <p:sp>
        <p:nvSpPr>
          <p:cNvPr id="6" name="Footer Placeholder 1">
            <a:extLst>
              <a:ext uri="{FF2B5EF4-FFF2-40B4-BE49-F238E27FC236}">
                <a16:creationId xmlns:a16="http://schemas.microsoft.com/office/drawing/2014/main" id="{D43208D8-DD8D-4BBA-A804-F34E34E3EC34}"/>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66466225-D7F9-4E1E-8975-CE410CF66B59}"/>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38</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228600" y="381000"/>
            <a:ext cx="8686800" cy="914400"/>
          </a:xfrm>
        </p:spPr>
        <p:txBody>
          <a:bodyPr/>
          <a:lstStyle/>
          <a:p>
            <a:r>
              <a:rPr lang="en-US" altLang="en-US" dirty="0">
                <a:cs typeface="Times New Roman" panose="02020603050405020304" pitchFamily="18" charset="0"/>
              </a:rPr>
              <a:t>8 Management system requirements</a:t>
            </a:r>
          </a:p>
        </p:txBody>
      </p:sp>
      <p:sp>
        <p:nvSpPr>
          <p:cNvPr id="56324" name="Rectangle 3"/>
          <p:cNvSpPr>
            <a:spLocks noGrp="1" noChangeArrowheads="1"/>
          </p:cNvSpPr>
          <p:nvPr>
            <p:ph idx="1"/>
          </p:nvPr>
        </p:nvSpPr>
        <p:spPr>
          <a:xfrm>
            <a:off x="228600" y="1371600"/>
            <a:ext cx="8686800" cy="4724400"/>
          </a:xfrm>
        </p:spPr>
        <p:txBody>
          <a:bodyPr>
            <a:normAutofit fontScale="92500" lnSpcReduction="20000"/>
          </a:bodyPr>
          <a:lstStyle/>
          <a:p>
            <a:pPr marL="0" indent="0">
              <a:buFontTx/>
              <a:buNone/>
            </a:pPr>
            <a:r>
              <a:rPr lang="en-CA" altLang="en-US" sz="2400" dirty="0"/>
              <a:t>The requirements for clause 8 are:</a:t>
            </a:r>
          </a:p>
          <a:p>
            <a:pPr marL="0" indent="0">
              <a:buFontTx/>
              <a:buNone/>
            </a:pPr>
            <a:endParaRPr lang="en-CA" altLang="en-US" sz="2400" dirty="0"/>
          </a:p>
          <a:p>
            <a:pPr marL="514350" indent="-514350">
              <a:buFontTx/>
              <a:buNone/>
            </a:pPr>
            <a:r>
              <a:rPr lang="en-US" altLang="en-US" sz="2400" dirty="0"/>
              <a:t>8.1 Options</a:t>
            </a:r>
          </a:p>
          <a:p>
            <a:pPr marL="514350" indent="-514350">
              <a:buFontTx/>
              <a:buNone/>
            </a:pPr>
            <a:r>
              <a:rPr lang="en-US" altLang="en-US" sz="2400" dirty="0"/>
              <a:t>	8.1.1 General</a:t>
            </a:r>
          </a:p>
          <a:p>
            <a:pPr marL="514350" indent="-514350">
              <a:buFontTx/>
              <a:buNone/>
            </a:pPr>
            <a:r>
              <a:rPr lang="en-US" altLang="en-US" sz="2400" dirty="0"/>
              <a:t>	8.1.2 Option A</a:t>
            </a:r>
          </a:p>
          <a:p>
            <a:pPr marL="514350" indent="-514350">
              <a:buFontTx/>
              <a:buNone/>
            </a:pPr>
            <a:r>
              <a:rPr lang="en-US" altLang="en-US" sz="2400" dirty="0"/>
              <a:t>	8.1.3 Option B</a:t>
            </a:r>
          </a:p>
          <a:p>
            <a:pPr marL="514350" indent="-514350">
              <a:buFontTx/>
              <a:buNone/>
            </a:pPr>
            <a:r>
              <a:rPr lang="en-US" altLang="en-US" sz="2400" dirty="0"/>
              <a:t>8.2 Management system documentation (Option A)</a:t>
            </a:r>
          </a:p>
          <a:p>
            <a:pPr marL="514350" indent="-514350">
              <a:buFontTx/>
              <a:buNone/>
            </a:pPr>
            <a:r>
              <a:rPr lang="en-US" altLang="en-US" sz="2400" dirty="0"/>
              <a:t>8.3 Control of management system documents (Option A)</a:t>
            </a:r>
          </a:p>
          <a:p>
            <a:pPr marL="514350" indent="-514350">
              <a:buFontTx/>
              <a:buNone/>
            </a:pPr>
            <a:r>
              <a:rPr lang="en-US" altLang="en-US" sz="2400" dirty="0"/>
              <a:t>8.4 Control of records (Option A)</a:t>
            </a:r>
          </a:p>
          <a:p>
            <a:pPr marL="514350" indent="-514350">
              <a:buFontTx/>
              <a:buNone/>
            </a:pPr>
            <a:r>
              <a:rPr lang="en-US" altLang="en-US" sz="2400" dirty="0"/>
              <a:t>8.5 Actions to address risks and opportunities (Option A)</a:t>
            </a:r>
          </a:p>
          <a:p>
            <a:pPr marL="514350" indent="-514350">
              <a:buFontTx/>
              <a:buNone/>
            </a:pPr>
            <a:r>
              <a:rPr lang="en-US" altLang="en-US" sz="2400" dirty="0"/>
              <a:t>8.6 Improvement (Option A)</a:t>
            </a:r>
          </a:p>
          <a:p>
            <a:pPr marL="514350" indent="-514350">
              <a:buFontTx/>
              <a:buNone/>
            </a:pPr>
            <a:r>
              <a:rPr lang="en-US" altLang="en-US" sz="2400" dirty="0"/>
              <a:t>8.7 Corrective actions (Option A)</a:t>
            </a:r>
          </a:p>
          <a:p>
            <a:pPr marL="514350" indent="-514350">
              <a:buFontTx/>
              <a:buNone/>
            </a:pPr>
            <a:r>
              <a:rPr lang="en-US" altLang="en-US" sz="2400" dirty="0"/>
              <a:t>8.8 Internal audits (Option A)</a:t>
            </a:r>
          </a:p>
          <a:p>
            <a:pPr marL="514350" indent="-514350">
              <a:buFontTx/>
              <a:buNone/>
            </a:pPr>
            <a:r>
              <a:rPr lang="en-US" altLang="en-US" sz="2400" dirty="0"/>
              <a:t>8.9 Management reviews (Option A)</a:t>
            </a:r>
            <a:endParaRPr lang="en-CA" altLang="en-US" sz="2400" dirty="0"/>
          </a:p>
        </p:txBody>
      </p:sp>
      <p:sp>
        <p:nvSpPr>
          <p:cNvPr id="6" name="Footer Placeholder 1">
            <a:extLst>
              <a:ext uri="{FF2B5EF4-FFF2-40B4-BE49-F238E27FC236}">
                <a16:creationId xmlns:a16="http://schemas.microsoft.com/office/drawing/2014/main" id="{9999CFB6-27C8-4D33-BD05-72F18C7208EF}"/>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848E679E-0776-4789-943A-2B93556A93C9}"/>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39</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2000"/>
              </a:spcBef>
              <a:buClr>
                <a:schemeClr val="accent1"/>
              </a:buClr>
              <a:buSzPct val="90000"/>
              <a:buFont typeface="Wingdings 2" panose="05020102010507070707" pitchFamily="18" charset="2"/>
              <a:buChar char=""/>
              <a:defRPr sz="2200">
                <a:solidFill>
                  <a:srgbClr val="191919"/>
                </a:solidFill>
                <a:latin typeface="Corbel" panose="020B0503020204020204" charset="0"/>
                <a:ea typeface="MS PGothic" panose="020B0600070205080204" charset="-128"/>
              </a:defRPr>
            </a:lvl1pPr>
            <a:lvl2pPr marL="742950" indent="-285750">
              <a:spcBef>
                <a:spcPts val="600"/>
              </a:spcBef>
              <a:buClr>
                <a:schemeClr val="accent1"/>
              </a:buClr>
              <a:buSzPct val="90000"/>
              <a:buFont typeface="Wingdings 2" panose="05020102010507070707" pitchFamily="18" charset="2"/>
              <a:buChar char=""/>
              <a:defRPr sz="2000">
                <a:solidFill>
                  <a:srgbClr val="191919"/>
                </a:solidFill>
                <a:latin typeface="Corbel" panose="020B0503020204020204" charset="0"/>
                <a:ea typeface="MS PGothic" panose="020B0600070205080204" charset="-128"/>
              </a:defRPr>
            </a:lvl2pPr>
            <a:lvl3pPr marL="1143000" indent="-228600">
              <a:spcBef>
                <a:spcPts val="600"/>
              </a:spcBef>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3pPr>
            <a:lvl4pPr marL="1600200" indent="-228600">
              <a:spcBef>
                <a:spcPts val="600"/>
              </a:spcBef>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4pPr>
            <a:lvl5pPr marL="2057400" indent="-228600">
              <a:spcBef>
                <a:spcPts val="600"/>
              </a:spcBef>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5pPr>
            <a:lvl6pPr marL="25146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6pPr>
            <a:lvl7pPr marL="29718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7pPr>
            <a:lvl8pPr marL="34290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8pPr>
            <a:lvl9pPr marL="38862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9pPr>
          </a:lstStyle>
          <a:p>
            <a:pPr>
              <a:spcBef>
                <a:spcPct val="0"/>
              </a:spcBef>
              <a:buClrTx/>
              <a:buSzTx/>
              <a:buFontTx/>
              <a:buNone/>
            </a:pPr>
            <a:fld id="{DF9647ED-D0FC-45EB-827C-AD0225D52AA2}" type="slidenum">
              <a:rPr lang="en-CA" altLang="en-US" sz="1100" smtClean="0">
                <a:solidFill>
                  <a:srgbClr val="A6A6A6"/>
                </a:solidFill>
                <a:latin typeface="Arial" panose="020B0604020202020204" pitchFamily="34" charset="0"/>
              </a:rPr>
              <a:t>4</a:t>
            </a:fld>
            <a:endParaRPr lang="en-CA" altLang="en-US" sz="1100" dirty="0">
              <a:solidFill>
                <a:srgbClr val="A6A6A6"/>
              </a:solidFill>
              <a:latin typeface="Arial" panose="020B0604020202020204" pitchFamily="34" charset="0"/>
            </a:endParaRPr>
          </a:p>
        </p:txBody>
      </p:sp>
      <p:sp>
        <p:nvSpPr>
          <p:cNvPr id="589826" name="Rectangle 2"/>
          <p:cNvSpPr>
            <a:spLocks noGrp="1"/>
          </p:cNvSpPr>
          <p:nvPr>
            <p:ph type="title" idx="4294967295"/>
          </p:nvPr>
        </p:nvSpPr>
        <p:spPr>
          <a:xfrm>
            <a:off x="0" y="22224"/>
            <a:ext cx="8915400" cy="156647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en-US" dirty="0"/>
              <a:t>Section 1:     Basics of a Lab-MS</a:t>
            </a:r>
            <a:br>
              <a:rPr lang="en-US" altLang="en-US" dirty="0"/>
            </a:br>
            <a:r>
              <a:rPr lang="en-US" altLang="en-US" dirty="0"/>
              <a:t>What is ISO/IEC 17025:2017 ?</a:t>
            </a:r>
          </a:p>
        </p:txBody>
      </p:sp>
      <p:sp>
        <p:nvSpPr>
          <p:cNvPr id="55300" name="Rectangle 6"/>
          <p:cNvSpPr>
            <a:spLocks noChangeArrowheads="1"/>
          </p:cNvSpPr>
          <p:nvPr/>
        </p:nvSpPr>
        <p:spPr bwMode="auto">
          <a:xfrm>
            <a:off x="647700" y="1905000"/>
            <a:ext cx="7620000" cy="27938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indent="396875">
              <a:spcBef>
                <a:spcPts val="2000"/>
              </a:spcBef>
              <a:buClr>
                <a:schemeClr val="accent1"/>
              </a:buClr>
              <a:buSzPct val="90000"/>
              <a:buFont typeface="Wingdings 2" panose="05020102010507070707" pitchFamily="18" charset="2"/>
              <a:buChar char=""/>
              <a:defRPr sz="2200">
                <a:solidFill>
                  <a:srgbClr val="191919"/>
                </a:solidFill>
                <a:latin typeface="Corbel" panose="020B0503020204020204" charset="0"/>
                <a:ea typeface="MS PGothic" panose="020B0600070205080204" charset="-128"/>
              </a:defRPr>
            </a:lvl1pPr>
            <a:lvl2pPr marL="742950" indent="-285750">
              <a:spcBef>
                <a:spcPts val="600"/>
              </a:spcBef>
              <a:buClr>
                <a:schemeClr val="accent1"/>
              </a:buClr>
              <a:buSzPct val="90000"/>
              <a:buFont typeface="Wingdings 2" panose="05020102010507070707" pitchFamily="18" charset="2"/>
              <a:buChar char=""/>
              <a:defRPr sz="2000">
                <a:solidFill>
                  <a:srgbClr val="191919"/>
                </a:solidFill>
                <a:latin typeface="Corbel" panose="020B0503020204020204" charset="0"/>
                <a:ea typeface="MS PGothic" panose="020B0600070205080204" charset="-128"/>
              </a:defRPr>
            </a:lvl2pPr>
            <a:lvl3pPr marL="1143000" indent="-228600">
              <a:spcBef>
                <a:spcPts val="600"/>
              </a:spcBef>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3pPr>
            <a:lvl4pPr marL="1600200" indent="-228600">
              <a:spcBef>
                <a:spcPts val="600"/>
              </a:spcBef>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4pPr>
            <a:lvl5pPr marL="2057400" indent="-228600">
              <a:spcBef>
                <a:spcPts val="600"/>
              </a:spcBef>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5pPr>
            <a:lvl6pPr marL="25146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6pPr>
            <a:lvl7pPr marL="29718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7pPr>
            <a:lvl8pPr marL="34290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8pPr>
            <a:lvl9pPr marL="38862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9pPr>
          </a:lstStyle>
          <a:p>
            <a:pPr eaLnBrk="1" hangingPunct="1">
              <a:lnSpc>
                <a:spcPct val="150000"/>
              </a:lnSpc>
              <a:spcBef>
                <a:spcPct val="0"/>
              </a:spcBef>
              <a:buClrTx/>
              <a:buSzTx/>
              <a:buFont typeface="Wingdings" panose="05000000000000000000" pitchFamily="2" charset="2"/>
              <a:buChar char="§"/>
            </a:pPr>
            <a:r>
              <a:rPr lang="en-US" altLang="en-US" sz="2400" b="0" dirty="0">
                <a:solidFill>
                  <a:schemeClr val="tx1"/>
                </a:solidFill>
                <a:latin typeface="Arial" panose="020B0604020202020204" pitchFamily="34" charset="0"/>
              </a:rPr>
              <a:t>What is ISO/IEC 17025?</a:t>
            </a:r>
          </a:p>
          <a:p>
            <a:pPr eaLnBrk="1" hangingPunct="1">
              <a:lnSpc>
                <a:spcPct val="150000"/>
              </a:lnSpc>
              <a:spcBef>
                <a:spcPct val="0"/>
              </a:spcBef>
              <a:buClrTx/>
              <a:buSzTx/>
              <a:buFont typeface="Wingdings" panose="05000000000000000000" pitchFamily="2" charset="2"/>
              <a:buChar char="§"/>
            </a:pPr>
            <a:r>
              <a:rPr lang="en-US" altLang="en-US" sz="2400" dirty="0">
                <a:solidFill>
                  <a:schemeClr val="tx1"/>
                </a:solidFill>
                <a:latin typeface="Arial" panose="020B0604020202020204" pitchFamily="34" charset="0"/>
              </a:rPr>
              <a:t>What is a Lab-MS?</a:t>
            </a:r>
            <a:endParaRPr lang="en-US" altLang="en-US" sz="2400" b="0" dirty="0">
              <a:solidFill>
                <a:schemeClr val="tx1"/>
              </a:solidFill>
              <a:latin typeface="Arial" panose="020B0604020202020204" pitchFamily="34" charset="0"/>
            </a:endParaRPr>
          </a:p>
          <a:p>
            <a:pPr eaLnBrk="1" hangingPunct="1">
              <a:lnSpc>
                <a:spcPct val="150000"/>
              </a:lnSpc>
              <a:spcBef>
                <a:spcPct val="0"/>
              </a:spcBef>
              <a:buClrTx/>
              <a:buSzTx/>
              <a:buFont typeface="Wingdings" panose="05000000000000000000" pitchFamily="2" charset="2"/>
              <a:buChar char="§"/>
            </a:pPr>
            <a:r>
              <a:rPr lang="en-US" altLang="en-US" sz="2400" b="0" dirty="0">
                <a:solidFill>
                  <a:schemeClr val="tx1"/>
                </a:solidFill>
                <a:latin typeface="Arial" panose="020B0604020202020204" pitchFamily="34" charset="0"/>
              </a:rPr>
              <a:t>Benefits of ISO/IEC 17025 accreditation</a:t>
            </a:r>
          </a:p>
          <a:p>
            <a:pPr eaLnBrk="1" hangingPunct="1">
              <a:lnSpc>
                <a:spcPct val="150000"/>
              </a:lnSpc>
              <a:spcBef>
                <a:spcPct val="0"/>
              </a:spcBef>
              <a:buClrTx/>
              <a:buSzTx/>
              <a:buFont typeface="Wingdings" panose="05000000000000000000" pitchFamily="2" charset="2"/>
              <a:buChar char="§"/>
            </a:pPr>
            <a:r>
              <a:rPr lang="en-US" altLang="en-US" sz="2400" dirty="0">
                <a:solidFill>
                  <a:schemeClr val="tx1"/>
                </a:solidFill>
                <a:latin typeface="Arial" panose="020B0604020202020204" pitchFamily="34" charset="0"/>
              </a:rPr>
              <a:t>What is required for the accreditation process?</a:t>
            </a:r>
          </a:p>
          <a:p>
            <a:pPr eaLnBrk="1" hangingPunct="1">
              <a:lnSpc>
                <a:spcPct val="150000"/>
              </a:lnSpc>
              <a:spcBef>
                <a:spcPct val="0"/>
              </a:spcBef>
              <a:buClrTx/>
              <a:buSzTx/>
              <a:buFont typeface="Wingdings" panose="05000000000000000000" pitchFamily="2" charset="2"/>
              <a:buChar char="§"/>
            </a:pPr>
            <a:endParaRPr lang="en-US" altLang="en-US" sz="2400" b="0" dirty="0">
              <a:solidFill>
                <a:schemeClr val="tx1"/>
              </a:solidFill>
              <a:latin typeface="Arial" panose="020B0604020202020204" pitchFamily="34" charset="0"/>
            </a:endParaRPr>
          </a:p>
        </p:txBody>
      </p:sp>
      <p:sp>
        <p:nvSpPr>
          <p:cNvPr id="6" name="Footer Placeholder 1">
            <a:extLst>
              <a:ext uri="{FF2B5EF4-FFF2-40B4-BE49-F238E27FC236}">
                <a16:creationId xmlns:a16="http://schemas.microsoft.com/office/drawing/2014/main" id="{C41FF62D-2868-429C-A424-72E3E6EF2C6F}"/>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8" name="Slide Number Placeholder 5">
            <a:extLst>
              <a:ext uri="{FF2B5EF4-FFF2-40B4-BE49-F238E27FC236}">
                <a16:creationId xmlns:a16="http://schemas.microsoft.com/office/drawing/2014/main" id="{0B48E0CB-A5B0-4CAE-BABC-E1654C19ED8A}"/>
              </a:ext>
            </a:extLst>
          </p:cNvPr>
          <p:cNvSpPr txBox="1">
            <a:spLocks/>
          </p:cNvSpPr>
          <p:nvPr/>
        </p:nvSpPr>
        <p:spPr bwMode="auto">
          <a:xfrm>
            <a:off x="8610600" y="62484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2400" kern="1200">
                <a:solidFill>
                  <a:schemeClr val="tx1"/>
                </a:solidFill>
                <a:latin typeface="Times"/>
                <a:ea typeface="+mn-ea"/>
                <a:cs typeface="Arial" panose="020B0604020202020204" pitchFamily="34" charset="0"/>
              </a:defRPr>
            </a:lvl1pPr>
            <a:lvl2pPr marL="742950" indent="-28575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2pPr>
            <a:lvl3pPr marL="11430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3pPr>
            <a:lvl4pPr marL="16002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4pPr>
            <a:lvl5pPr marL="20574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5pPr>
            <a:lvl6pPr marL="25146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6pPr>
            <a:lvl7pPr marL="29718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7pPr>
            <a:lvl8pPr marL="34290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8pPr>
            <a:lvl9pPr marL="38862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9pPr>
          </a:lstStyle>
          <a:p>
            <a:fld id="{6C135678-212C-46B6-8201-1D42DB89CF87}" type="slidenum">
              <a:rPr lang="en-CA" altLang="en-US" sz="1400" smtClean="0"/>
              <a:pPr/>
              <a:t>4</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0" y="203791"/>
            <a:ext cx="9144000" cy="914400"/>
          </a:xfrm>
        </p:spPr>
        <p:txBody>
          <a:bodyPr/>
          <a:lstStyle/>
          <a:p>
            <a:r>
              <a:rPr lang="en-US" altLang="en-US" dirty="0">
                <a:cs typeface="Times New Roman" panose="02020603050405020304" pitchFamily="18" charset="0"/>
              </a:rPr>
              <a:t>8.1 Options</a:t>
            </a:r>
          </a:p>
        </p:txBody>
      </p:sp>
      <p:sp>
        <p:nvSpPr>
          <p:cNvPr id="48132" name="Rectangle 3"/>
          <p:cNvSpPr>
            <a:spLocks noGrp="1" noChangeArrowheads="1"/>
          </p:cNvSpPr>
          <p:nvPr>
            <p:ph idx="1"/>
          </p:nvPr>
        </p:nvSpPr>
        <p:spPr>
          <a:xfrm>
            <a:off x="152400" y="1118191"/>
            <a:ext cx="8763000" cy="4977809"/>
          </a:xfrm>
        </p:spPr>
        <p:txBody>
          <a:bodyPr>
            <a:normAutofit lnSpcReduction="10000"/>
          </a:bodyPr>
          <a:lstStyle/>
          <a:p>
            <a:pPr marL="0" indent="0" fontAlgn="base">
              <a:buNone/>
            </a:pPr>
            <a:r>
              <a:rPr lang="en-US" dirty="0"/>
              <a:t>The laboratory will need to establish, document, implement and maintain a management system that is capable of supporting and demonstrating the consistent achievement of the requirements of ISO/IEC 17025 and assuring the quality of the laboratory results. In addition to meeting the requirements of Clauses 4 to 7, the laboratory shall implement a management system in accordance with Option A or Option B.</a:t>
            </a:r>
          </a:p>
          <a:p>
            <a:pPr fontAlgn="base"/>
            <a:r>
              <a:rPr lang="en-US" dirty="0">
                <a:solidFill>
                  <a:srgbClr val="FF0000"/>
                </a:solidFill>
              </a:rPr>
              <a:t>Option A lists the minimum requirements for implementation of a management system in a laboratory. </a:t>
            </a:r>
            <a:r>
              <a:rPr lang="en-US" dirty="0"/>
              <a:t>All those requirements of ISO 9001 that are relevant to the scope of laboratory activities that are covered by the management system. Laboratories that comply with Clauses 4 to 7 and implement Option A of Clause 8 will therefore also operate generally in accordance with the principles of ISO 9001.</a:t>
            </a:r>
          </a:p>
          <a:p>
            <a:pPr fontAlgn="base"/>
            <a:r>
              <a:rPr lang="en-US" dirty="0">
                <a:solidFill>
                  <a:srgbClr val="FF0000"/>
                </a:solidFill>
              </a:rPr>
              <a:t>Option B is for those laboratories that are ISO 9001 certified and wish to achieve the ISO/IEC 17025 accreditation. </a:t>
            </a:r>
            <a:r>
              <a:rPr lang="en-US" dirty="0"/>
              <a:t>It states that the management system of ISO 9001 will fulfill the requirements of Clause 8 of the ISO/IEC 17025 standard.</a:t>
            </a:r>
          </a:p>
          <a:p>
            <a:pPr lvl="1" fontAlgn="base"/>
            <a:r>
              <a:rPr lang="en-US" dirty="0"/>
              <a:t>Conformity to the ISO 9001 management system does not demonstrate the competence of the laboratory to produce technically valid data and results. This is accomplished through the consistent fulfilment of the requirements of Clauses 4 to 7.</a:t>
            </a:r>
          </a:p>
          <a:p>
            <a:pPr marL="0" indent="0" fontAlgn="base">
              <a:buNone/>
            </a:pPr>
            <a:r>
              <a:rPr lang="en-US" dirty="0"/>
              <a:t>Both options are intended to achieve the same result in the performance of the management system and compliance with Clauses 4 to 7.</a:t>
            </a:r>
          </a:p>
        </p:txBody>
      </p:sp>
      <p:sp>
        <p:nvSpPr>
          <p:cNvPr id="6" name="Footer Placeholder 1">
            <a:extLst>
              <a:ext uri="{FF2B5EF4-FFF2-40B4-BE49-F238E27FC236}">
                <a16:creationId xmlns:a16="http://schemas.microsoft.com/office/drawing/2014/main" id="{6CBE7237-2CA4-4E31-853B-EF49CBF513CB}"/>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54ED1154-907E-4D75-91E8-4A973C5FD11F}"/>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40</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266700" y="304800"/>
            <a:ext cx="8610600" cy="914400"/>
          </a:xfrm>
        </p:spPr>
        <p:txBody>
          <a:bodyPr>
            <a:normAutofit fontScale="90000"/>
          </a:bodyPr>
          <a:lstStyle/>
          <a:p>
            <a:r>
              <a:rPr lang="fr-FR" altLang="en-US" dirty="0">
                <a:cs typeface="Times New Roman" panose="02020603050405020304" pitchFamily="18" charset="0"/>
              </a:rPr>
              <a:t>8.2 Management system documentation (Option A)</a:t>
            </a:r>
            <a:endParaRPr lang="en-US" altLang="en-US" dirty="0">
              <a:cs typeface="Times New Roman" panose="02020603050405020304" pitchFamily="18" charset="0"/>
            </a:endParaRPr>
          </a:p>
        </p:txBody>
      </p:sp>
      <p:sp>
        <p:nvSpPr>
          <p:cNvPr id="48132" name="Rectangle 3"/>
          <p:cNvSpPr>
            <a:spLocks noGrp="1" noChangeArrowheads="1"/>
          </p:cNvSpPr>
          <p:nvPr>
            <p:ph idx="1"/>
          </p:nvPr>
        </p:nvSpPr>
        <p:spPr>
          <a:xfrm>
            <a:off x="0" y="1447800"/>
            <a:ext cx="8991600" cy="4572000"/>
          </a:xfrm>
        </p:spPr>
        <p:txBody>
          <a:bodyPr>
            <a:normAutofit fontScale="85000" lnSpcReduction="20000"/>
          </a:bodyPr>
          <a:lstStyle/>
          <a:p>
            <a:pPr marL="0" indent="0" fontAlgn="base">
              <a:buNone/>
            </a:pPr>
            <a:r>
              <a:rPr lang="en-US" sz="2800" dirty="0"/>
              <a:t>Laboratory management shall establish, document, and maintain policies and objectives for the fulfilment of the purposes of ISO/IEC 17025 and shall ensure that the policies and objectives are acknowledged and implemented at all levels of the laboratory organization.</a:t>
            </a:r>
          </a:p>
          <a:p>
            <a:pPr marL="0" indent="0">
              <a:buNone/>
            </a:pPr>
            <a:endParaRPr lang="en-US" sz="2800" dirty="0"/>
          </a:p>
          <a:p>
            <a:pPr lvl="1" fontAlgn="base"/>
            <a:r>
              <a:rPr lang="en-US" sz="2800" dirty="0"/>
              <a:t>The policies and objectives of the laboratory shall address the competence, impartiality and consistent operation of the laboratory.</a:t>
            </a:r>
          </a:p>
          <a:p>
            <a:pPr lvl="1" fontAlgn="base"/>
            <a:r>
              <a:rPr lang="en-US" sz="2800" dirty="0"/>
              <a:t>Laboratory management shall be commitment to the development and implementation of the management system and will need to show evidence of improving its effectiveness.</a:t>
            </a:r>
          </a:p>
          <a:p>
            <a:pPr lvl="1" fontAlgn="base"/>
            <a:r>
              <a:rPr lang="en-US" sz="2800" dirty="0"/>
              <a:t>All documentation, processes, and records shall be included in, referenced from, or linked to the management system.</a:t>
            </a:r>
          </a:p>
        </p:txBody>
      </p:sp>
      <p:sp>
        <p:nvSpPr>
          <p:cNvPr id="6" name="Footer Placeholder 1">
            <a:extLst>
              <a:ext uri="{FF2B5EF4-FFF2-40B4-BE49-F238E27FC236}">
                <a16:creationId xmlns:a16="http://schemas.microsoft.com/office/drawing/2014/main" id="{C886799A-B503-47A1-85A7-B019DB795BDB}"/>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9439C05B-8FE4-402B-A11E-09870664AEA4}"/>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41</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228600" y="307458"/>
            <a:ext cx="8686800" cy="914400"/>
          </a:xfrm>
        </p:spPr>
        <p:txBody>
          <a:bodyPr>
            <a:normAutofit fontScale="90000"/>
          </a:bodyPr>
          <a:lstStyle/>
          <a:p>
            <a:r>
              <a:rPr lang="en-US" altLang="en-US" sz="2800" dirty="0">
                <a:cs typeface="Times New Roman" panose="02020603050405020304" pitchFamily="18" charset="0"/>
              </a:rPr>
              <a:t>8.3 Control of management system documents (Option A)</a:t>
            </a:r>
          </a:p>
        </p:txBody>
      </p:sp>
      <p:sp>
        <p:nvSpPr>
          <p:cNvPr id="57348" name="Rectangle 3"/>
          <p:cNvSpPr>
            <a:spLocks noGrp="1" noChangeArrowheads="1"/>
          </p:cNvSpPr>
          <p:nvPr>
            <p:ph idx="1"/>
          </p:nvPr>
        </p:nvSpPr>
        <p:spPr>
          <a:xfrm>
            <a:off x="228600" y="1371600"/>
            <a:ext cx="8534400" cy="4800600"/>
          </a:xfrm>
        </p:spPr>
        <p:txBody>
          <a:bodyPr>
            <a:normAutofit fontScale="85000" lnSpcReduction="10000"/>
          </a:bodyPr>
          <a:lstStyle/>
          <a:p>
            <a:pPr marL="0" indent="0" fontAlgn="base">
              <a:buNone/>
            </a:pPr>
            <a:r>
              <a:rPr lang="en-US" dirty="0"/>
              <a:t>The Lab-MS includes the documented information required by the ISO/IEC 17025:2017 standard and the documented information determined to be necessary for an effective Lab-MS. Documented information must be controlled to ensure that it is available and suitable for use, where and when it is needed and it is adequately protected. </a:t>
            </a:r>
          </a:p>
          <a:p>
            <a:pPr lvl="1" fontAlgn="base"/>
            <a:r>
              <a:rPr lang="en-US" dirty="0"/>
              <a:t>Many companies will use a “Master List” to list the current revision and location of each document. </a:t>
            </a:r>
          </a:p>
          <a:p>
            <a:pPr lvl="1" fontAlgn="base"/>
            <a:r>
              <a:rPr lang="en-US" dirty="0"/>
              <a:t>Recording the distribution of documents is important; if a document is revised all previous revisions of the document must be replaced. This is only possible if you know where all those copies are. </a:t>
            </a:r>
          </a:p>
          <a:p>
            <a:pPr lvl="1" fontAlgn="base"/>
            <a:r>
              <a:rPr lang="en-US" dirty="0"/>
              <a:t>Documented information from external sources are controlled by the owner of the documents. The external documents must be regularly reviewed to ensure that the latest revision is being used.</a:t>
            </a:r>
          </a:p>
          <a:p>
            <a:pPr marL="0" indent="0" fontAlgn="base">
              <a:buNone/>
            </a:pPr>
            <a:endParaRPr lang="en-US" dirty="0"/>
          </a:p>
          <a:p>
            <a:pPr marL="0" indent="0" fontAlgn="base">
              <a:buNone/>
            </a:pPr>
            <a:r>
              <a:rPr lang="en-US" dirty="0"/>
              <a:t>The laboratory will need to ensure that:</a:t>
            </a:r>
          </a:p>
          <a:p>
            <a:pPr lvl="1" fontAlgn="base"/>
            <a:r>
              <a:rPr lang="en-US" dirty="0"/>
              <a:t>documents are approved for adequacy prior to issue by authorized laboratory personnel;</a:t>
            </a:r>
          </a:p>
          <a:p>
            <a:pPr lvl="1" fontAlgn="base"/>
            <a:r>
              <a:rPr lang="en-US" dirty="0"/>
              <a:t>documents are periodically reviewed, typically annually, and updated as necessary;</a:t>
            </a:r>
          </a:p>
          <a:p>
            <a:pPr lvl="1" fontAlgn="base"/>
            <a:r>
              <a:rPr lang="en-US" dirty="0"/>
              <a:t>changes and the current revision status of documents are identified. A revision history page works well to document this.</a:t>
            </a:r>
          </a:p>
          <a:p>
            <a:pPr lvl="1" fontAlgn="base"/>
            <a:r>
              <a:rPr lang="en-US" dirty="0"/>
              <a:t>relevant versions of applicable documents are available at points of use and, where necessary, their distribution is controlled;</a:t>
            </a:r>
          </a:p>
          <a:p>
            <a:pPr lvl="1" fontAlgn="base"/>
            <a:r>
              <a:rPr lang="en-US" dirty="0"/>
              <a:t>documents have a unique identification;</a:t>
            </a:r>
          </a:p>
          <a:p>
            <a:pPr lvl="1" fontAlgn="base"/>
            <a:r>
              <a:rPr lang="en-US" dirty="0"/>
              <a:t>the unintended use of obsolete documents is prevented, and suitable identification is applied to them if they are retained for any purpose.</a:t>
            </a:r>
          </a:p>
        </p:txBody>
      </p:sp>
      <p:sp>
        <p:nvSpPr>
          <p:cNvPr id="6" name="Footer Placeholder 1">
            <a:extLst>
              <a:ext uri="{FF2B5EF4-FFF2-40B4-BE49-F238E27FC236}">
                <a16:creationId xmlns:a16="http://schemas.microsoft.com/office/drawing/2014/main" id="{41A9FA5E-2B0A-400F-9110-C01F37397D87}"/>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1E2A34FD-C152-40EE-B85A-D5F82354F2B2}"/>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42</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0" y="152400"/>
            <a:ext cx="9144000" cy="914400"/>
          </a:xfrm>
        </p:spPr>
        <p:txBody>
          <a:bodyPr>
            <a:normAutofit/>
          </a:bodyPr>
          <a:lstStyle/>
          <a:p>
            <a:r>
              <a:rPr lang="en-US" altLang="en-US" dirty="0">
                <a:cs typeface="Times New Roman" panose="02020603050405020304" pitchFamily="18" charset="0"/>
              </a:rPr>
              <a:t>8.4 Control of records (Option A)</a:t>
            </a:r>
          </a:p>
        </p:txBody>
      </p:sp>
      <p:sp>
        <p:nvSpPr>
          <p:cNvPr id="58372" name="Rectangle 3"/>
          <p:cNvSpPr>
            <a:spLocks noGrp="1" noChangeArrowheads="1"/>
          </p:cNvSpPr>
          <p:nvPr>
            <p:ph idx="1"/>
          </p:nvPr>
        </p:nvSpPr>
        <p:spPr>
          <a:xfrm>
            <a:off x="228600" y="1066800"/>
            <a:ext cx="8686800" cy="4953000"/>
          </a:xfrm>
        </p:spPr>
        <p:txBody>
          <a:bodyPr>
            <a:normAutofit/>
          </a:bodyPr>
          <a:lstStyle/>
          <a:p>
            <a:pPr marL="0" indent="0" fontAlgn="base">
              <a:buNone/>
            </a:pPr>
            <a:endParaRPr lang="en-US" dirty="0"/>
          </a:p>
          <a:p>
            <a:pPr marL="0" indent="0" fontAlgn="base">
              <a:buNone/>
            </a:pPr>
            <a:r>
              <a:rPr lang="en-US" dirty="0"/>
              <a:t>The laboratory must keep all records related to the laboratories operations to demonstrate fulfilment of the requirements in this document. The laboratory will need to ensure that all of its records are stored, backed-up and protected. </a:t>
            </a:r>
          </a:p>
          <a:p>
            <a:pPr lvl="1" fontAlgn="base"/>
            <a:r>
              <a:rPr lang="en-US" dirty="0"/>
              <a:t>A table or spreadsheet works well for listing all your quality records, where they are generated and stored, how long they are stored and who is responsible for them. </a:t>
            </a:r>
          </a:p>
          <a:p>
            <a:pPr marL="342900" lvl="1" indent="0" fontAlgn="base">
              <a:buNone/>
            </a:pPr>
            <a:endParaRPr lang="en-US" dirty="0"/>
          </a:p>
          <a:p>
            <a:pPr marL="0" indent="0" fontAlgn="base">
              <a:buNone/>
            </a:pPr>
            <a:r>
              <a:rPr lang="en-US" dirty="0"/>
              <a:t>The records will need to be readily retrievable and information on how long the records are kept will need to be documented.</a:t>
            </a:r>
          </a:p>
          <a:p>
            <a:pPr lvl="1" fontAlgn="base"/>
            <a:r>
              <a:rPr lang="en-US" dirty="0">
                <a:solidFill>
                  <a:srgbClr val="FF0000"/>
                </a:solidFill>
              </a:rPr>
              <a:t>ISO/IEC 17025 does not specify how long you have to keep your records, but remember that the auditor will want to see six months to a year of records for an initial assessment and at least two years worth of records between scheduled assessments.</a:t>
            </a:r>
          </a:p>
        </p:txBody>
      </p:sp>
      <p:sp>
        <p:nvSpPr>
          <p:cNvPr id="6" name="Footer Placeholder 1">
            <a:extLst>
              <a:ext uri="{FF2B5EF4-FFF2-40B4-BE49-F238E27FC236}">
                <a16:creationId xmlns:a16="http://schemas.microsoft.com/office/drawing/2014/main" id="{D500D8A3-2AC3-49B3-92B6-0423D17FFC4D}"/>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2BA8CD6E-7508-456D-B0B2-7B2E5E44983A}"/>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43</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14177" y="304800"/>
            <a:ext cx="9144000" cy="914400"/>
          </a:xfrm>
        </p:spPr>
        <p:txBody>
          <a:bodyPr>
            <a:normAutofit fontScale="90000"/>
          </a:bodyPr>
          <a:lstStyle/>
          <a:p>
            <a:r>
              <a:rPr lang="en-US" altLang="en-US" dirty="0">
                <a:cs typeface="Times New Roman" panose="02020603050405020304" pitchFamily="18" charset="0"/>
              </a:rPr>
              <a:t>8.5 Actions to address risks and opportunities (Option A)</a:t>
            </a:r>
          </a:p>
        </p:txBody>
      </p:sp>
      <p:sp>
        <p:nvSpPr>
          <p:cNvPr id="59396" name="Rectangle 3"/>
          <p:cNvSpPr>
            <a:spLocks noGrp="1" noChangeArrowheads="1"/>
          </p:cNvSpPr>
          <p:nvPr>
            <p:ph idx="1"/>
          </p:nvPr>
        </p:nvSpPr>
        <p:spPr>
          <a:xfrm>
            <a:off x="152400" y="1371600"/>
            <a:ext cx="8763000" cy="4800600"/>
          </a:xfrm>
        </p:spPr>
        <p:txBody>
          <a:bodyPr>
            <a:normAutofit fontScale="92500" lnSpcReduction="20000"/>
          </a:bodyPr>
          <a:lstStyle/>
          <a:p>
            <a:pPr marL="0" indent="0" fontAlgn="base">
              <a:buNone/>
            </a:pPr>
            <a:endParaRPr lang="en-US" dirty="0"/>
          </a:p>
          <a:p>
            <a:pPr marL="0" indent="0" fontAlgn="base">
              <a:buNone/>
            </a:pPr>
            <a:r>
              <a:rPr lang="en-US" dirty="0"/>
              <a:t>Actions to address the risks and opportunities are determined in order to integrate and implement them into the Lab-MS processes and to evaluate the effectiveness of these actions. </a:t>
            </a:r>
          </a:p>
          <a:p>
            <a:pPr marL="0" indent="0" fontAlgn="base">
              <a:buNone/>
            </a:pPr>
            <a:r>
              <a:rPr lang="en-US" dirty="0"/>
              <a:t>The risks and opportunities addressed by the laboratory in order to ensure that the Lab-MS can:</a:t>
            </a:r>
          </a:p>
          <a:p>
            <a:pPr lvl="1" fontAlgn="base"/>
            <a:r>
              <a:rPr lang="en-US" dirty="0"/>
              <a:t>achieve its intended results, </a:t>
            </a:r>
          </a:p>
          <a:p>
            <a:pPr lvl="1" fontAlgn="base"/>
            <a:r>
              <a:rPr lang="en-US" dirty="0"/>
              <a:t>enhance opportunities to achieve the objectives of the laboratory;</a:t>
            </a:r>
          </a:p>
          <a:p>
            <a:pPr lvl="1" fontAlgn="base"/>
            <a:r>
              <a:rPr lang="en-US" dirty="0"/>
              <a:t>prevent, or reduce, undesired effects, and </a:t>
            </a:r>
          </a:p>
          <a:p>
            <a:pPr lvl="1"/>
            <a:r>
              <a:rPr lang="en-US" dirty="0"/>
              <a:t>achieve continual improvement.</a:t>
            </a:r>
          </a:p>
          <a:p>
            <a:pPr marL="342900" lvl="1" indent="0">
              <a:buNone/>
            </a:pPr>
            <a:endParaRPr lang="en-US" dirty="0"/>
          </a:p>
          <a:p>
            <a:pPr marL="0" indent="0" fontAlgn="base">
              <a:buNone/>
            </a:pPr>
            <a:r>
              <a:rPr lang="en-US" dirty="0"/>
              <a:t>Not all risks or opportunities that are identified need to be addressed. The Laboratory must evaluate each risk or opportunity and determine the overall impact it will have on the laboratories activities.</a:t>
            </a:r>
          </a:p>
          <a:p>
            <a:pPr marL="0" indent="0" fontAlgn="base">
              <a:buNone/>
            </a:pPr>
            <a:r>
              <a:rPr lang="en-US" dirty="0"/>
              <a:t>A formal risk management process is not required for the fulfillment of the ISO/IEC 17025 standard. However, an auditor will want to see risk assessments through:</a:t>
            </a:r>
          </a:p>
          <a:p>
            <a:pPr lvl="1" fontAlgn="base"/>
            <a:r>
              <a:rPr lang="en-US" dirty="0"/>
              <a:t>continuous improvement activities, </a:t>
            </a:r>
          </a:p>
          <a:p>
            <a:pPr lvl="1" fontAlgn="base"/>
            <a:r>
              <a:rPr lang="en-US" dirty="0"/>
              <a:t>management communications, </a:t>
            </a:r>
          </a:p>
          <a:p>
            <a:pPr lvl="1" fontAlgn="base"/>
            <a:r>
              <a:rPr lang="en-US" dirty="0"/>
              <a:t>corrective actions,</a:t>
            </a:r>
          </a:p>
          <a:p>
            <a:pPr lvl="1" fontAlgn="base"/>
            <a:r>
              <a:rPr lang="en-US" dirty="0"/>
              <a:t>other documentation that shows implementation and evaluation of those activities.</a:t>
            </a:r>
          </a:p>
        </p:txBody>
      </p:sp>
      <p:sp>
        <p:nvSpPr>
          <p:cNvPr id="6" name="Footer Placeholder 1">
            <a:extLst>
              <a:ext uri="{FF2B5EF4-FFF2-40B4-BE49-F238E27FC236}">
                <a16:creationId xmlns:a16="http://schemas.microsoft.com/office/drawing/2014/main" id="{C0AE6A10-B466-440C-ACA6-49218A2053EA}"/>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98BEDFBC-B148-420C-A8CE-85D884071A45}"/>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44</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3544" y="152400"/>
            <a:ext cx="9144000" cy="914400"/>
          </a:xfrm>
        </p:spPr>
        <p:txBody>
          <a:bodyPr>
            <a:normAutofit/>
          </a:bodyPr>
          <a:lstStyle/>
          <a:p>
            <a:r>
              <a:rPr lang="en-CA" altLang="en-US" dirty="0"/>
              <a:t>8.6 Improvement (Option A)</a:t>
            </a:r>
          </a:p>
        </p:txBody>
      </p:sp>
      <p:sp>
        <p:nvSpPr>
          <p:cNvPr id="60420" name="Rectangle 3"/>
          <p:cNvSpPr>
            <a:spLocks noGrp="1" noChangeArrowheads="1"/>
          </p:cNvSpPr>
          <p:nvPr>
            <p:ph idx="1"/>
          </p:nvPr>
        </p:nvSpPr>
        <p:spPr>
          <a:xfrm>
            <a:off x="152400" y="1219200"/>
            <a:ext cx="8839200" cy="4953000"/>
          </a:xfrm>
        </p:spPr>
        <p:txBody>
          <a:bodyPr>
            <a:normAutofit lnSpcReduction="10000"/>
          </a:bodyPr>
          <a:lstStyle/>
          <a:p>
            <a:pPr marL="0" indent="0" fontAlgn="base">
              <a:buNone/>
            </a:pPr>
            <a:r>
              <a:rPr lang="en-US" dirty="0"/>
              <a:t>Your laboratory must determine and select opportunities for improvement and implement those actions. Opportunities for improvement can be identified through a variety of methods including:</a:t>
            </a:r>
          </a:p>
          <a:p>
            <a:pPr lvl="1" fontAlgn="base"/>
            <a:r>
              <a:rPr lang="en-US" dirty="0"/>
              <a:t>the review of the operational procedures and policies, </a:t>
            </a:r>
          </a:p>
          <a:p>
            <a:pPr lvl="1" fontAlgn="base"/>
            <a:r>
              <a:rPr lang="en-US" dirty="0"/>
              <a:t>overall objectives, </a:t>
            </a:r>
          </a:p>
          <a:p>
            <a:pPr lvl="1" fontAlgn="base"/>
            <a:r>
              <a:rPr lang="en-US" dirty="0"/>
              <a:t>audit results, </a:t>
            </a:r>
          </a:p>
          <a:p>
            <a:pPr lvl="1" fontAlgn="base"/>
            <a:r>
              <a:rPr lang="en-US" dirty="0"/>
              <a:t>corrective actions, </a:t>
            </a:r>
          </a:p>
          <a:p>
            <a:pPr lvl="1" fontAlgn="base"/>
            <a:r>
              <a:rPr lang="en-US" dirty="0"/>
              <a:t>management review, </a:t>
            </a:r>
          </a:p>
          <a:p>
            <a:pPr lvl="1" fontAlgn="base"/>
            <a:r>
              <a:rPr lang="en-US" dirty="0"/>
              <a:t>risk assessment, </a:t>
            </a:r>
          </a:p>
          <a:p>
            <a:pPr lvl="1" fontAlgn="base"/>
            <a:r>
              <a:rPr lang="en-US" dirty="0"/>
              <a:t>proficiency testing results.</a:t>
            </a:r>
          </a:p>
          <a:p>
            <a:pPr marL="342900" lvl="1" indent="0" fontAlgn="base">
              <a:buNone/>
            </a:pPr>
            <a:endParaRPr lang="en-US" dirty="0"/>
          </a:p>
          <a:p>
            <a:pPr marL="0" indent="0" fontAlgn="base">
              <a:buNone/>
            </a:pPr>
            <a:r>
              <a:rPr lang="en-US" dirty="0"/>
              <a:t>Your laboratory must seek feedback from your customers, both positive and negative, and the feedback must be analyzed to improve the management system, laboratory activities and customer service. The methods for obtaining this information can include:</a:t>
            </a:r>
          </a:p>
          <a:p>
            <a:pPr lvl="1" fontAlgn="base"/>
            <a:r>
              <a:rPr lang="en-US" dirty="0"/>
              <a:t>customer satisfaction or opinion surveys, </a:t>
            </a:r>
          </a:p>
          <a:p>
            <a:pPr lvl="1" fontAlgn="base"/>
            <a:r>
              <a:rPr lang="en-US" dirty="0"/>
              <a:t>communication records and </a:t>
            </a:r>
          </a:p>
          <a:p>
            <a:pPr lvl="1" fontAlgn="base"/>
            <a:r>
              <a:rPr lang="en-US" dirty="0"/>
              <a:t>review of reports with customers.</a:t>
            </a:r>
          </a:p>
        </p:txBody>
      </p:sp>
      <p:sp>
        <p:nvSpPr>
          <p:cNvPr id="6" name="Footer Placeholder 1">
            <a:extLst>
              <a:ext uri="{FF2B5EF4-FFF2-40B4-BE49-F238E27FC236}">
                <a16:creationId xmlns:a16="http://schemas.microsoft.com/office/drawing/2014/main" id="{66D2D801-4811-4136-B149-B47B97AC5A7D}"/>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4AFD93AC-9DB5-463F-8085-60A8DBA62D46}"/>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45</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5316" y="114300"/>
            <a:ext cx="9144000" cy="990600"/>
          </a:xfrm>
        </p:spPr>
        <p:txBody>
          <a:bodyPr>
            <a:normAutofit/>
          </a:bodyPr>
          <a:lstStyle/>
          <a:p>
            <a:r>
              <a:rPr lang="en-CA" altLang="en-US" dirty="0"/>
              <a:t>8.7 Corrective actions (Option A)</a:t>
            </a:r>
          </a:p>
        </p:txBody>
      </p:sp>
      <p:sp>
        <p:nvSpPr>
          <p:cNvPr id="61444" name="Rectangle 3"/>
          <p:cNvSpPr>
            <a:spLocks noGrp="1" noChangeArrowheads="1"/>
          </p:cNvSpPr>
          <p:nvPr>
            <p:ph idx="1"/>
          </p:nvPr>
        </p:nvSpPr>
        <p:spPr>
          <a:xfrm>
            <a:off x="152400" y="838200"/>
            <a:ext cx="8763000" cy="5181600"/>
          </a:xfrm>
        </p:spPr>
        <p:txBody>
          <a:bodyPr>
            <a:normAutofit fontScale="92500" lnSpcReduction="10000"/>
          </a:bodyPr>
          <a:lstStyle/>
          <a:p>
            <a:pPr marL="0" indent="0" fontAlgn="base">
              <a:buNone/>
            </a:pPr>
            <a:endParaRPr lang="en-US" sz="2400" dirty="0"/>
          </a:p>
          <a:p>
            <a:pPr marL="0" indent="0" fontAlgn="base">
              <a:buNone/>
            </a:pPr>
            <a:r>
              <a:rPr lang="en-US" sz="2400" dirty="0"/>
              <a:t>Corrective actions shall be appropriate to the effects of the nonconformities encountered. Nonconformities that carry more risk should have a more thorough corrective action applied.</a:t>
            </a:r>
          </a:p>
          <a:p>
            <a:pPr marL="0" indent="0" fontAlgn="base">
              <a:buNone/>
            </a:pPr>
            <a:r>
              <a:rPr lang="en-US" sz="2400" dirty="0"/>
              <a:t>When a nonconformity occurs, the laboratory shall:</a:t>
            </a:r>
            <a:endParaRPr lang="en-US" sz="2000" dirty="0"/>
          </a:p>
          <a:p>
            <a:pPr lvl="1" fontAlgn="base"/>
            <a:r>
              <a:rPr lang="en-US" sz="2100" dirty="0"/>
              <a:t>take action to control and correct it;</a:t>
            </a:r>
            <a:endParaRPr lang="en-US" sz="1700" dirty="0"/>
          </a:p>
          <a:p>
            <a:pPr lvl="1" fontAlgn="base"/>
            <a:r>
              <a:rPr lang="en-US" sz="2100" dirty="0"/>
              <a:t>address the consequences;</a:t>
            </a:r>
            <a:endParaRPr lang="en-US" sz="1700" dirty="0"/>
          </a:p>
          <a:p>
            <a:pPr lvl="1" fontAlgn="base"/>
            <a:r>
              <a:rPr lang="en-US" sz="2100" dirty="0"/>
              <a:t>review and analyze the nonconformity;</a:t>
            </a:r>
            <a:endParaRPr lang="en-US" sz="1700" dirty="0"/>
          </a:p>
          <a:p>
            <a:pPr lvl="1" fontAlgn="base"/>
            <a:r>
              <a:rPr lang="en-US" sz="2100" dirty="0"/>
              <a:t>determine the causes of the nonconformity;</a:t>
            </a:r>
            <a:endParaRPr lang="en-US" sz="1700" dirty="0"/>
          </a:p>
          <a:p>
            <a:pPr lvl="1" fontAlgn="base"/>
            <a:r>
              <a:rPr lang="en-US" sz="2100" dirty="0"/>
              <a:t>determine if similar nonconformities exist, or could potentially occur;</a:t>
            </a:r>
            <a:endParaRPr lang="en-US" sz="1700" dirty="0"/>
          </a:p>
          <a:p>
            <a:pPr lvl="1" fontAlgn="base"/>
            <a:r>
              <a:rPr lang="en-US" sz="2100" dirty="0"/>
              <a:t>make changes to the management system, if necessary.</a:t>
            </a:r>
          </a:p>
          <a:p>
            <a:pPr lvl="1" fontAlgn="base"/>
            <a:endParaRPr lang="en-US" sz="1700" dirty="0"/>
          </a:p>
          <a:p>
            <a:pPr marL="0" indent="0" fontAlgn="base">
              <a:buNone/>
            </a:pPr>
            <a:r>
              <a:rPr lang="en-US" sz="2400" dirty="0"/>
              <a:t>Documentation shall be retained as evidence of:</a:t>
            </a:r>
          </a:p>
          <a:p>
            <a:pPr lvl="1" fontAlgn="base"/>
            <a:r>
              <a:rPr lang="en-US" dirty="0"/>
              <a:t>the nature of the nonconformities, cause(s) and any subsequent actions taken;</a:t>
            </a:r>
          </a:p>
          <a:p>
            <a:pPr lvl="1" fontAlgn="base"/>
            <a:r>
              <a:rPr lang="en-US" dirty="0"/>
              <a:t>the results of any corrective action.</a:t>
            </a:r>
          </a:p>
        </p:txBody>
      </p:sp>
      <p:sp>
        <p:nvSpPr>
          <p:cNvPr id="6" name="Footer Placeholder 1">
            <a:extLst>
              <a:ext uri="{FF2B5EF4-FFF2-40B4-BE49-F238E27FC236}">
                <a16:creationId xmlns:a16="http://schemas.microsoft.com/office/drawing/2014/main" id="{B7D821BE-33D4-46CF-9D60-25B7E3698B16}"/>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7B054E53-8722-43C7-B517-22C20E60DC06}"/>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46</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0" y="177209"/>
            <a:ext cx="9144000" cy="914400"/>
          </a:xfrm>
        </p:spPr>
        <p:txBody>
          <a:bodyPr>
            <a:normAutofit/>
          </a:bodyPr>
          <a:lstStyle/>
          <a:p>
            <a:r>
              <a:rPr lang="en-CA" altLang="en-US" dirty="0"/>
              <a:t>8.8 Internal audits (Option A)</a:t>
            </a:r>
          </a:p>
        </p:txBody>
      </p:sp>
      <p:sp>
        <p:nvSpPr>
          <p:cNvPr id="62468" name="Rectangle 3"/>
          <p:cNvSpPr>
            <a:spLocks noGrp="1" noChangeArrowheads="1"/>
          </p:cNvSpPr>
          <p:nvPr>
            <p:ph idx="1"/>
          </p:nvPr>
        </p:nvSpPr>
        <p:spPr>
          <a:xfrm>
            <a:off x="152400" y="1219200"/>
            <a:ext cx="8763000" cy="4800600"/>
          </a:xfrm>
        </p:spPr>
        <p:txBody>
          <a:bodyPr>
            <a:normAutofit lnSpcReduction="10000"/>
          </a:bodyPr>
          <a:lstStyle/>
          <a:p>
            <a:pPr marL="0" indent="0" fontAlgn="base">
              <a:buNone/>
            </a:pPr>
            <a:endParaRPr lang="en-US" sz="2400" dirty="0"/>
          </a:p>
          <a:p>
            <a:pPr marL="0" indent="0" fontAlgn="base">
              <a:buNone/>
            </a:pPr>
            <a:endParaRPr lang="en-US" sz="2400" dirty="0"/>
          </a:p>
          <a:p>
            <a:pPr marL="0" indent="0" fontAlgn="base">
              <a:buNone/>
            </a:pPr>
            <a:r>
              <a:rPr lang="en-US" sz="2400" dirty="0"/>
              <a:t>Your laboratory must conduct internal audits to ensure that the Lab-MS conforms to the laboratories own requirements, the requirements of the ISO/IEC 17025 standard and is effectively implemented and maintained.</a:t>
            </a:r>
          </a:p>
          <a:p>
            <a:pPr marL="0" indent="0" fontAlgn="base">
              <a:buNone/>
            </a:pPr>
            <a:endParaRPr lang="en-US" sz="2000" dirty="0"/>
          </a:p>
          <a:p>
            <a:pPr fontAlgn="base"/>
            <a:r>
              <a:rPr lang="en-US" sz="2400" dirty="0"/>
              <a:t>Your laboratory must:</a:t>
            </a:r>
          </a:p>
          <a:p>
            <a:pPr lvl="1" fontAlgn="base"/>
            <a:r>
              <a:rPr lang="en-US" dirty="0"/>
              <a:t>plan, establish, implement and maintain an audit program </a:t>
            </a:r>
          </a:p>
          <a:p>
            <a:pPr lvl="1" fontAlgn="base"/>
            <a:r>
              <a:rPr lang="en-US" dirty="0"/>
              <a:t>define the audit criteria and scope for each audit,</a:t>
            </a:r>
          </a:p>
          <a:p>
            <a:pPr lvl="1" fontAlgn="base"/>
            <a:r>
              <a:rPr lang="en-US" dirty="0"/>
              <a:t>ensure that the results of the audits are reported to relevant management,</a:t>
            </a:r>
          </a:p>
          <a:p>
            <a:pPr lvl="1" fontAlgn="base"/>
            <a:r>
              <a:rPr lang="en-US" dirty="0"/>
              <a:t>take necessary correction and corrective actions without undue delay,</a:t>
            </a:r>
          </a:p>
          <a:p>
            <a:pPr lvl="1" fontAlgn="base"/>
            <a:r>
              <a:rPr lang="en-US" dirty="0"/>
              <a:t>retain documented information as evidence of the implementation of the audit program and the audit results.</a:t>
            </a:r>
          </a:p>
        </p:txBody>
      </p:sp>
      <p:sp>
        <p:nvSpPr>
          <p:cNvPr id="6" name="Footer Placeholder 1">
            <a:extLst>
              <a:ext uri="{FF2B5EF4-FFF2-40B4-BE49-F238E27FC236}">
                <a16:creationId xmlns:a16="http://schemas.microsoft.com/office/drawing/2014/main" id="{F6623AFC-6D8E-47C9-BEBA-0D8D5094144B}"/>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7FC84D08-AE74-4749-B469-14906F3EF6FB}"/>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47</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0" y="171893"/>
            <a:ext cx="9144000" cy="914400"/>
          </a:xfrm>
        </p:spPr>
        <p:txBody>
          <a:bodyPr>
            <a:normAutofit/>
          </a:bodyPr>
          <a:lstStyle/>
          <a:p>
            <a:r>
              <a:rPr lang="en-US" altLang="en-US" dirty="0"/>
              <a:t>8.9 Management reviews (Option A)</a:t>
            </a:r>
          </a:p>
        </p:txBody>
      </p:sp>
      <p:sp>
        <p:nvSpPr>
          <p:cNvPr id="63492" name="Rectangle 3"/>
          <p:cNvSpPr>
            <a:spLocks noGrp="1" noChangeArrowheads="1"/>
          </p:cNvSpPr>
          <p:nvPr>
            <p:ph idx="1"/>
          </p:nvPr>
        </p:nvSpPr>
        <p:spPr>
          <a:xfrm>
            <a:off x="266700" y="1010093"/>
            <a:ext cx="8610600" cy="5314507"/>
          </a:xfrm>
        </p:spPr>
        <p:txBody>
          <a:bodyPr>
            <a:normAutofit fontScale="47500" lnSpcReduction="20000"/>
          </a:bodyPr>
          <a:lstStyle/>
          <a:p>
            <a:pPr marL="0" indent="0" fontAlgn="base">
              <a:buNone/>
            </a:pPr>
            <a:r>
              <a:rPr lang="en-US" sz="2800" dirty="0"/>
              <a:t>Top management in your laboratory must review the Lab-MS, at planned intervals, to ensure that the Lab-MS continues to be suitable, adequate and effective. </a:t>
            </a:r>
          </a:p>
          <a:p>
            <a:pPr fontAlgn="base"/>
            <a:endParaRPr lang="en-US" sz="2800" dirty="0"/>
          </a:p>
          <a:p>
            <a:pPr marL="0" indent="0" fontAlgn="base">
              <a:buNone/>
            </a:pPr>
            <a:r>
              <a:rPr lang="en-US" sz="2800" dirty="0"/>
              <a:t>Management reviews must be conducted with consideration given to the following inputs: </a:t>
            </a:r>
          </a:p>
          <a:p>
            <a:pPr lvl="1" algn="l" fontAlgn="base"/>
            <a:r>
              <a:rPr lang="en-US" sz="2800" dirty="0"/>
              <a:t>Changes in external and internal issues that are relevant to the laboratory,</a:t>
            </a:r>
          </a:p>
          <a:p>
            <a:pPr lvl="1" algn="l" fontAlgn="base"/>
            <a:r>
              <a:rPr lang="en-US" sz="2800" dirty="0"/>
              <a:t>Fulfilment of the quality objectives,</a:t>
            </a:r>
          </a:p>
          <a:p>
            <a:pPr lvl="1" algn="l" fontAlgn="base"/>
            <a:r>
              <a:rPr lang="en-US" sz="2800" dirty="0"/>
              <a:t>The suitability of the existing policies and procedures,</a:t>
            </a:r>
          </a:p>
          <a:p>
            <a:pPr lvl="1" algn="l" fontAlgn="base"/>
            <a:r>
              <a:rPr lang="en-US" sz="2800" dirty="0"/>
              <a:t>The status of actions from previous management reviews,</a:t>
            </a:r>
          </a:p>
          <a:p>
            <a:pPr lvl="1" algn="l" fontAlgn="base"/>
            <a:r>
              <a:rPr lang="en-US" sz="2800" dirty="0"/>
              <a:t>Audit results,</a:t>
            </a:r>
          </a:p>
          <a:p>
            <a:pPr lvl="1" algn="l" fontAlgn="base"/>
            <a:r>
              <a:rPr lang="en-US" sz="2800" dirty="0"/>
              <a:t>Nonconformities and corrective actions,</a:t>
            </a:r>
          </a:p>
          <a:p>
            <a:pPr lvl="1" algn="l" fontAlgn="base"/>
            <a:r>
              <a:rPr lang="en-US" sz="2800" dirty="0"/>
              <a:t>Any assessments by external bodies</a:t>
            </a:r>
          </a:p>
          <a:p>
            <a:pPr lvl="1" algn="l"/>
            <a:r>
              <a:rPr lang="en-US" sz="2800" dirty="0"/>
              <a:t>Management reviews must be planned and conducted with consideration given to the following inputs: </a:t>
            </a:r>
          </a:p>
          <a:p>
            <a:pPr lvl="1" algn="l"/>
            <a:r>
              <a:rPr lang="en-US" sz="2800" dirty="0"/>
              <a:t>Changes in the volume or type of work for the laboratory,</a:t>
            </a:r>
          </a:p>
          <a:p>
            <a:pPr lvl="1" algn="l"/>
            <a:r>
              <a:rPr lang="en-US" sz="2800" dirty="0"/>
              <a:t>Customer satisfaction,</a:t>
            </a:r>
          </a:p>
          <a:p>
            <a:pPr lvl="1" algn="l"/>
            <a:r>
              <a:rPr lang="en-US" sz="2800" dirty="0"/>
              <a:t>Complaints, both internal and external,</a:t>
            </a:r>
          </a:p>
          <a:p>
            <a:pPr lvl="1" algn="l"/>
            <a:r>
              <a:rPr lang="en-US" sz="2800" dirty="0"/>
              <a:t>The effectiveness of any implemented improvements, </a:t>
            </a:r>
          </a:p>
          <a:p>
            <a:pPr lvl="1" algn="l"/>
            <a:r>
              <a:rPr lang="en-US" sz="2800" dirty="0"/>
              <a:t>Adequacy of resources required for the laboratory,</a:t>
            </a:r>
          </a:p>
          <a:p>
            <a:pPr lvl="1" algn="l"/>
            <a:r>
              <a:rPr lang="en-US" sz="2800" dirty="0"/>
              <a:t>Actions taken to address risks and opportunities,</a:t>
            </a:r>
          </a:p>
          <a:p>
            <a:pPr lvl="1" algn="l"/>
            <a:r>
              <a:rPr lang="en-US" sz="2800" dirty="0"/>
              <a:t>Outcomes of the assurance of the validity of results, including proficiency tests,</a:t>
            </a:r>
          </a:p>
          <a:p>
            <a:pPr lvl="1" algn="l"/>
            <a:r>
              <a:rPr lang="en-US" sz="2800" dirty="0"/>
              <a:t>And any other relevant factors, such as monitoring results and training.</a:t>
            </a:r>
          </a:p>
          <a:p>
            <a:pPr algn="l"/>
            <a:endParaRPr lang="en-US" sz="2800" dirty="0"/>
          </a:p>
          <a:p>
            <a:pPr algn="l"/>
            <a:r>
              <a:rPr lang="en-US" sz="2800" dirty="0"/>
              <a:t>The outputs of the management review must include decisions and actions related to:</a:t>
            </a:r>
          </a:p>
          <a:p>
            <a:pPr lvl="1" algn="l" fontAlgn="base"/>
            <a:r>
              <a:rPr lang="en-US" sz="2800" dirty="0"/>
              <a:t>the effectiveness of the management system;</a:t>
            </a:r>
          </a:p>
          <a:p>
            <a:pPr lvl="1" algn="l" fontAlgn="base"/>
            <a:r>
              <a:rPr lang="en-US" sz="2800" dirty="0"/>
              <a:t>improvement of the laboratory activities related to the fulfillment of the ISO/IEC 17025 standard;</a:t>
            </a:r>
          </a:p>
          <a:p>
            <a:pPr lvl="1" algn="l" fontAlgn="base"/>
            <a:r>
              <a:rPr lang="en-US" sz="2800" dirty="0"/>
              <a:t>resources need for the improvement of the management system and laboratory activities;</a:t>
            </a:r>
          </a:p>
          <a:p>
            <a:pPr lvl="1" algn="l" fontAlgn="base"/>
            <a:r>
              <a:rPr lang="en-US" sz="2800" dirty="0"/>
              <a:t>any need for changes to the management system.</a:t>
            </a:r>
          </a:p>
        </p:txBody>
      </p:sp>
      <p:sp>
        <p:nvSpPr>
          <p:cNvPr id="6" name="Footer Placeholder 1">
            <a:extLst>
              <a:ext uri="{FF2B5EF4-FFF2-40B4-BE49-F238E27FC236}">
                <a16:creationId xmlns:a16="http://schemas.microsoft.com/office/drawing/2014/main" id="{FFD0A206-E89B-4C62-A725-F2C5D15736C2}"/>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C97361E1-6CA6-41FF-93E5-C6CE6FD416FD}"/>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48</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a:xfrm>
            <a:off x="19493" y="228600"/>
            <a:ext cx="9144000" cy="914400"/>
          </a:xfrm>
        </p:spPr>
        <p:txBody>
          <a:bodyPr/>
          <a:lstStyle/>
          <a:p>
            <a:r>
              <a:rPr lang="en-US" altLang="en-US" sz="3400" dirty="0"/>
              <a:t>The ISO/IEC 17025:2017 Requirements</a:t>
            </a:r>
          </a:p>
        </p:txBody>
      </p:sp>
      <p:sp>
        <p:nvSpPr>
          <p:cNvPr id="110596" name="Rectangle 3"/>
          <p:cNvSpPr>
            <a:spLocks noGrp="1" noChangeArrowheads="1"/>
          </p:cNvSpPr>
          <p:nvPr>
            <p:ph idx="1"/>
          </p:nvPr>
        </p:nvSpPr>
        <p:spPr>
          <a:xfrm>
            <a:off x="95693" y="1600200"/>
            <a:ext cx="8991600" cy="4419600"/>
          </a:xfrm>
        </p:spPr>
        <p:txBody>
          <a:bodyPr>
            <a:normAutofit/>
          </a:bodyPr>
          <a:lstStyle/>
          <a:p>
            <a:pPr marL="0" indent="0">
              <a:buFontTx/>
              <a:buNone/>
            </a:pPr>
            <a:r>
              <a:rPr lang="en-US" altLang="en-US" sz="2400" dirty="0"/>
              <a:t>With this presentation, we have covered the requirements of ISO/IEC 17025:2017. </a:t>
            </a:r>
          </a:p>
          <a:p>
            <a:pPr marL="742950" indent="-742950">
              <a:buFontTx/>
              <a:buNone/>
            </a:pPr>
            <a:endParaRPr lang="en-US" altLang="en-US" sz="2400" dirty="0"/>
          </a:p>
          <a:p>
            <a:pPr marL="742950" indent="-742950">
              <a:buFontTx/>
              <a:buNone/>
            </a:pPr>
            <a:r>
              <a:rPr lang="en-US" altLang="en-US" sz="2400" dirty="0"/>
              <a:t>The 5 clauses of the international standard are:</a:t>
            </a:r>
          </a:p>
          <a:p>
            <a:pPr marL="628650" indent="0">
              <a:buFontTx/>
              <a:buNone/>
            </a:pPr>
            <a:r>
              <a:rPr lang="en-US" altLang="en-US" sz="2200" dirty="0"/>
              <a:t>Clause 4 – General Requirements</a:t>
            </a:r>
          </a:p>
          <a:p>
            <a:pPr marL="628650" indent="0">
              <a:buFontTx/>
              <a:buNone/>
            </a:pPr>
            <a:r>
              <a:rPr lang="en-US" altLang="en-US" sz="2200" dirty="0"/>
              <a:t>Clause 5 – Structural Requirements</a:t>
            </a:r>
          </a:p>
          <a:p>
            <a:pPr marL="628650" indent="0">
              <a:buFontTx/>
              <a:buNone/>
            </a:pPr>
            <a:r>
              <a:rPr lang="en-US" altLang="en-US" sz="2200" dirty="0"/>
              <a:t>Clause 6 - Resource Requirements </a:t>
            </a:r>
          </a:p>
          <a:p>
            <a:pPr marL="628650" indent="0">
              <a:buFontTx/>
              <a:buNone/>
            </a:pPr>
            <a:r>
              <a:rPr lang="en-US" altLang="en-US" sz="2200" dirty="0"/>
              <a:t>Clause 7 – Process Requirements</a:t>
            </a:r>
          </a:p>
          <a:p>
            <a:pPr marL="628650" indent="0">
              <a:buFontTx/>
              <a:buNone/>
            </a:pPr>
            <a:r>
              <a:rPr lang="en-US" altLang="en-US" sz="2200" dirty="0"/>
              <a:t>Clause 8 – Management System Requirements</a:t>
            </a:r>
          </a:p>
        </p:txBody>
      </p:sp>
      <p:sp>
        <p:nvSpPr>
          <p:cNvPr id="6" name="Footer Placeholder 1">
            <a:extLst>
              <a:ext uri="{FF2B5EF4-FFF2-40B4-BE49-F238E27FC236}">
                <a16:creationId xmlns:a16="http://schemas.microsoft.com/office/drawing/2014/main" id="{C824E729-473F-467D-9B79-28E207AEDAB7}"/>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E9EB9CD9-1274-4990-BCA4-BD56F544DA01}"/>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49</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152400" y="120502"/>
            <a:ext cx="8763000" cy="1203325"/>
          </a:xfrm>
        </p:spPr>
        <p:txBody>
          <a:bodyPr/>
          <a:lstStyle/>
          <a:p>
            <a:pPr algn="ctr" eaLnBrk="1" hangingPunct="1"/>
            <a:r>
              <a:rPr lang="en-US" altLang="en-US" dirty="0">
                <a:ea typeface="MS PGothic" panose="020B0600070205080204" charset="-128"/>
              </a:rPr>
              <a:t>What is ISO/IEC 17025:2017</a:t>
            </a:r>
          </a:p>
        </p:txBody>
      </p:sp>
      <p:sp>
        <p:nvSpPr>
          <p:cNvPr id="29699" name="Rectangle 3"/>
          <p:cNvSpPr>
            <a:spLocks noGrp="1" noChangeArrowheads="1"/>
          </p:cNvSpPr>
          <p:nvPr>
            <p:ph idx="1"/>
          </p:nvPr>
        </p:nvSpPr>
        <p:spPr>
          <a:xfrm>
            <a:off x="304800" y="1346864"/>
            <a:ext cx="8458200" cy="4572000"/>
          </a:xfrm>
        </p:spPr>
        <p:txBody>
          <a:bodyPr>
            <a:normAutofit/>
          </a:bodyPr>
          <a:lstStyle/>
          <a:p>
            <a:pPr eaLnBrk="1" hangingPunct="1">
              <a:defRPr/>
            </a:pPr>
            <a:r>
              <a:rPr lang="en-US" altLang="en-US" sz="2000" dirty="0">
                <a:ea typeface="MS PGothic" panose="020B0600070205080204" charset="-128"/>
              </a:rPr>
              <a:t>Outlines the basic elements of a laboratory management system (Lab-MS) which support the defined testing or calibration scope of accreditation</a:t>
            </a:r>
          </a:p>
          <a:p>
            <a:pPr>
              <a:defRPr/>
            </a:pPr>
            <a:r>
              <a:rPr lang="en-US" altLang="en-US" sz="2000" dirty="0">
                <a:ea typeface="MS PGothic" panose="020B0600070205080204" charset="-128"/>
                <a:cs typeface="Arial" panose="020B0604020202020204" pitchFamily="34" charset="0"/>
              </a:rPr>
              <a:t>Applies to any organization throughout the world performing any testing or calibration</a:t>
            </a:r>
          </a:p>
          <a:p>
            <a:pPr>
              <a:defRPr/>
            </a:pPr>
            <a:r>
              <a:rPr lang="en-US" altLang="en-US" sz="2000" dirty="0">
                <a:ea typeface="MS PGothic" panose="020B0600070205080204" charset="-128"/>
                <a:cs typeface="Arial" panose="020B0604020202020204" pitchFamily="34" charset="0"/>
              </a:rPr>
              <a:t>Does not mandate across-the-board criteria a company must meet, like a certain “level of quality”</a:t>
            </a:r>
          </a:p>
          <a:p>
            <a:pPr>
              <a:defRPr/>
            </a:pPr>
            <a:r>
              <a:rPr lang="en-US" altLang="en-US" sz="2000" dirty="0">
                <a:ea typeface="MS PGothic" panose="020B0600070205080204" charset="-128"/>
                <a:cs typeface="Arial" panose="020B0604020202020204" pitchFamily="34" charset="0"/>
              </a:rPr>
              <a:t>Does not </a:t>
            </a:r>
            <a:r>
              <a:rPr lang="ja-JP" altLang="en-US" sz="2000" dirty="0">
                <a:ea typeface="メイリオ" panose="020B0604030504040204" pitchFamily="34" charset="-128"/>
              </a:rPr>
              <a:t>“</a:t>
            </a:r>
            <a:r>
              <a:rPr lang="en-US" altLang="ja-JP" sz="2000" dirty="0">
                <a:ea typeface="メイリオ" panose="020B0604030504040204" pitchFamily="34" charset="-128"/>
                <a:cs typeface="Arial" panose="020B0604020202020204" pitchFamily="34" charset="0"/>
              </a:rPr>
              <a:t>rate</a:t>
            </a:r>
            <a:r>
              <a:rPr lang="ja-JP" altLang="en-US" sz="2000" dirty="0">
                <a:ea typeface="メイリオ" panose="020B0604030504040204" pitchFamily="34" charset="-128"/>
              </a:rPr>
              <a:t>”</a:t>
            </a:r>
            <a:r>
              <a:rPr lang="en-US" altLang="ja-JP" sz="2000" dirty="0">
                <a:ea typeface="メイリオ" panose="020B0604030504040204" pitchFamily="34" charset="-128"/>
              </a:rPr>
              <a:t> your company against others – but proficiency testing reassures both you and the global technical community of your competence and reliability</a:t>
            </a:r>
            <a:endParaRPr lang="en-US" altLang="en-US" sz="2000" dirty="0">
              <a:ea typeface="MS PGothic" panose="020B0600070205080204" charset="-128"/>
            </a:endParaRPr>
          </a:p>
          <a:p>
            <a:pPr eaLnBrk="1" hangingPunct="1">
              <a:defRPr/>
            </a:pPr>
            <a:r>
              <a:rPr lang="en-US" altLang="en-US" sz="2000" dirty="0">
                <a:ea typeface="MS PGothic" panose="020B0600070205080204" charset="-128"/>
              </a:rPr>
              <a:t>Was designed by global experts. After 12-year lag, updated in late 2017</a:t>
            </a:r>
          </a:p>
          <a:p>
            <a:pPr eaLnBrk="1" hangingPunct="1">
              <a:defRPr/>
            </a:pPr>
            <a:r>
              <a:rPr lang="en-US" altLang="en-US" sz="2000" dirty="0">
                <a:ea typeface="MS PGothic" panose="020B0600070205080204" charset="-128"/>
              </a:rPr>
              <a:t>Has been implemented by over 70,000 organizations globally</a:t>
            </a:r>
          </a:p>
          <a:p>
            <a:pPr eaLnBrk="1" hangingPunct="1">
              <a:defRPr/>
            </a:pPr>
            <a:r>
              <a:rPr lang="en-US" altLang="en-US" sz="2000" dirty="0">
                <a:ea typeface="MS PGothic" panose="020B0600070205080204" charset="-128"/>
              </a:rPr>
              <a:t>Products in global trade do not need to be re-tested or calibrated at import locations if they have been tested by accredited labs. </a:t>
            </a:r>
          </a:p>
        </p:txBody>
      </p:sp>
      <p:sp>
        <p:nvSpPr>
          <p:cNvPr id="6349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2000"/>
              </a:spcBef>
              <a:buClr>
                <a:schemeClr val="accent1"/>
              </a:buClr>
              <a:buSzPct val="90000"/>
              <a:buFont typeface="Wingdings 2" panose="05020102010507070707" pitchFamily="18" charset="2"/>
              <a:buChar char=""/>
              <a:defRPr sz="2200">
                <a:solidFill>
                  <a:srgbClr val="191919"/>
                </a:solidFill>
                <a:latin typeface="Corbel" panose="020B0503020204020204" charset="0"/>
                <a:ea typeface="MS PGothic" panose="020B0600070205080204" charset="-128"/>
              </a:defRPr>
            </a:lvl1pPr>
            <a:lvl2pPr marL="742950" indent="-285750">
              <a:spcBef>
                <a:spcPts val="600"/>
              </a:spcBef>
              <a:buClr>
                <a:schemeClr val="accent1"/>
              </a:buClr>
              <a:buSzPct val="90000"/>
              <a:buFont typeface="Wingdings 2" panose="05020102010507070707" pitchFamily="18" charset="2"/>
              <a:buChar char=""/>
              <a:defRPr sz="2000">
                <a:solidFill>
                  <a:srgbClr val="191919"/>
                </a:solidFill>
                <a:latin typeface="Corbel" panose="020B0503020204020204" charset="0"/>
                <a:ea typeface="MS PGothic" panose="020B0600070205080204" charset="-128"/>
              </a:defRPr>
            </a:lvl2pPr>
            <a:lvl3pPr marL="1143000" indent="-228600">
              <a:spcBef>
                <a:spcPts val="600"/>
              </a:spcBef>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3pPr>
            <a:lvl4pPr marL="1600200" indent="-228600">
              <a:spcBef>
                <a:spcPts val="600"/>
              </a:spcBef>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4pPr>
            <a:lvl5pPr marL="2057400" indent="-228600">
              <a:spcBef>
                <a:spcPts val="600"/>
              </a:spcBef>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5pPr>
            <a:lvl6pPr marL="25146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6pPr>
            <a:lvl7pPr marL="29718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7pPr>
            <a:lvl8pPr marL="34290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8pPr>
            <a:lvl9pPr marL="38862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9pPr>
          </a:lstStyle>
          <a:p>
            <a:pPr>
              <a:spcBef>
                <a:spcPct val="0"/>
              </a:spcBef>
              <a:buClrTx/>
              <a:buSzTx/>
              <a:buFontTx/>
              <a:buNone/>
            </a:pPr>
            <a:fld id="{A7229194-97C8-4686-B8E3-C50EDD28B3FA}" type="slidenum">
              <a:rPr lang="en-CA" altLang="en-US" sz="1100" smtClean="0">
                <a:solidFill>
                  <a:srgbClr val="A6A6A6"/>
                </a:solidFill>
                <a:latin typeface="Arial" panose="020B0604020202020204" pitchFamily="34" charset="0"/>
              </a:rPr>
              <a:t>5</a:t>
            </a:fld>
            <a:endParaRPr lang="en-CA" altLang="en-US" sz="1100" dirty="0">
              <a:solidFill>
                <a:srgbClr val="A6A6A6"/>
              </a:solidFill>
              <a:latin typeface="Arial" panose="020B0604020202020204" pitchFamily="34" charset="0"/>
            </a:endParaRPr>
          </a:p>
        </p:txBody>
      </p:sp>
      <p:sp>
        <p:nvSpPr>
          <p:cNvPr id="7" name="Footer Placeholder 1">
            <a:extLst>
              <a:ext uri="{FF2B5EF4-FFF2-40B4-BE49-F238E27FC236}">
                <a16:creationId xmlns:a16="http://schemas.microsoft.com/office/drawing/2014/main" id="{3F533F30-D234-4573-9FF1-C88A15FFB541}"/>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8" name="Slide Number Placeholder 5">
            <a:extLst>
              <a:ext uri="{FF2B5EF4-FFF2-40B4-BE49-F238E27FC236}">
                <a16:creationId xmlns:a16="http://schemas.microsoft.com/office/drawing/2014/main" id="{DCCE7C2F-002F-4E56-8E48-F3157BE35A33}"/>
              </a:ext>
            </a:extLst>
          </p:cNvPr>
          <p:cNvSpPr txBox="1">
            <a:spLocks/>
          </p:cNvSpPr>
          <p:nvPr/>
        </p:nvSpPr>
        <p:spPr bwMode="auto">
          <a:xfrm>
            <a:off x="8610600" y="62484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2400" kern="1200">
                <a:solidFill>
                  <a:schemeClr val="tx1"/>
                </a:solidFill>
                <a:latin typeface="Times"/>
                <a:ea typeface="+mn-ea"/>
                <a:cs typeface="Arial" panose="020B0604020202020204" pitchFamily="34" charset="0"/>
              </a:defRPr>
            </a:lvl1pPr>
            <a:lvl2pPr marL="742950" indent="-28575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2pPr>
            <a:lvl3pPr marL="11430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3pPr>
            <a:lvl4pPr marL="16002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4pPr>
            <a:lvl5pPr marL="20574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5pPr>
            <a:lvl6pPr marL="25146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6pPr>
            <a:lvl7pPr marL="29718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7pPr>
            <a:lvl8pPr marL="34290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8pPr>
            <a:lvl9pPr marL="38862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9pPr>
          </a:lstStyle>
          <a:p>
            <a:fld id="{6C135678-212C-46B6-8201-1D42DB89CF87}" type="slidenum">
              <a:rPr lang="en-CA" altLang="en-US" sz="1400" smtClean="0"/>
              <a:pPr/>
              <a:t>5</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a:xfrm>
            <a:off x="0" y="152400"/>
            <a:ext cx="9144000" cy="914400"/>
          </a:xfrm>
        </p:spPr>
        <p:txBody>
          <a:bodyPr/>
          <a:lstStyle/>
          <a:p>
            <a:r>
              <a:rPr lang="en-US" altLang="en-US" dirty="0"/>
              <a:t>Next Steps</a:t>
            </a:r>
          </a:p>
        </p:txBody>
      </p:sp>
      <p:sp>
        <p:nvSpPr>
          <p:cNvPr id="111620" name="Rectangle 3"/>
          <p:cNvSpPr>
            <a:spLocks noGrp="1" noChangeArrowheads="1"/>
          </p:cNvSpPr>
          <p:nvPr>
            <p:ph idx="1"/>
          </p:nvPr>
        </p:nvSpPr>
        <p:spPr>
          <a:xfrm>
            <a:off x="0" y="1752600"/>
            <a:ext cx="8991600" cy="4267200"/>
          </a:xfrm>
        </p:spPr>
        <p:txBody>
          <a:bodyPr>
            <a:normAutofit fontScale="92500" lnSpcReduction="10000"/>
          </a:bodyPr>
          <a:lstStyle/>
          <a:p>
            <a:pPr marL="514350" indent="-514350"/>
            <a:r>
              <a:rPr lang="en-US" altLang="en-US" sz="2400" dirty="0"/>
              <a:t>Determine timeline for implementation</a:t>
            </a:r>
          </a:p>
          <a:p>
            <a:pPr marL="514350" indent="-514350"/>
            <a:r>
              <a:rPr lang="en-US" altLang="en-US" sz="2400" dirty="0"/>
              <a:t>Perform Gap Analysis Review how your existing quality system fits into the ISO/IEC 17025:2017 format</a:t>
            </a:r>
          </a:p>
          <a:p>
            <a:pPr marL="514350" indent="-514350"/>
            <a:r>
              <a:rPr lang="en-US" altLang="en-US" sz="2400" dirty="0"/>
              <a:t>Put together an implementation plan and timeline</a:t>
            </a:r>
          </a:p>
          <a:p>
            <a:pPr marL="514350" indent="-514350"/>
            <a:r>
              <a:rPr lang="en-US" altLang="en-US" sz="2400" dirty="0"/>
              <a:t>Identify an Accreditation Body</a:t>
            </a:r>
          </a:p>
          <a:p>
            <a:pPr marL="514350" indent="-514350"/>
            <a:r>
              <a:rPr lang="en-US" altLang="en-US" sz="2400" dirty="0"/>
              <a:t>Implement the system</a:t>
            </a:r>
          </a:p>
          <a:p>
            <a:pPr marL="514350" indent="-514350"/>
            <a:endParaRPr lang="en-US" altLang="en-US" sz="2400" dirty="0"/>
          </a:p>
          <a:p>
            <a:pPr marL="0" indent="0">
              <a:buNone/>
            </a:pPr>
            <a:r>
              <a:rPr lang="en-US" altLang="en-US" sz="2400" dirty="0"/>
              <a:t>The information you get from your Gap analysis, combined with a list of key laboratory activities should give you a good idea of what you will need to do to implement the standard. Then you can build an outline for the tasks you need to do and the documents you will need to get into place for your accreditation audit.</a:t>
            </a:r>
          </a:p>
          <a:p>
            <a:pPr marL="514350" indent="-514350"/>
            <a:endParaRPr lang="en-US" altLang="en-US" sz="2400" dirty="0"/>
          </a:p>
          <a:p>
            <a:endParaRPr lang="en-US" altLang="en-US" sz="2400" dirty="0"/>
          </a:p>
        </p:txBody>
      </p:sp>
      <p:sp>
        <p:nvSpPr>
          <p:cNvPr id="6" name="Footer Placeholder 1">
            <a:extLst>
              <a:ext uri="{FF2B5EF4-FFF2-40B4-BE49-F238E27FC236}">
                <a16:creationId xmlns:a16="http://schemas.microsoft.com/office/drawing/2014/main" id="{40C7EBA7-C00F-4F52-97DA-DAC9D358DC97}"/>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2850B984-D078-4246-A0F0-AA37C6887384}"/>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50</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a:xfrm>
            <a:off x="0" y="381000"/>
            <a:ext cx="9144000" cy="914400"/>
          </a:xfrm>
        </p:spPr>
        <p:txBody>
          <a:bodyPr/>
          <a:lstStyle/>
          <a:p>
            <a:r>
              <a:rPr lang="en-US" altLang="en-US" dirty="0"/>
              <a:t>Next Steps</a:t>
            </a:r>
          </a:p>
        </p:txBody>
      </p:sp>
      <p:sp>
        <p:nvSpPr>
          <p:cNvPr id="112644" name="Rectangle 3"/>
          <p:cNvSpPr>
            <a:spLocks noGrp="1" noChangeArrowheads="1"/>
          </p:cNvSpPr>
          <p:nvPr>
            <p:ph idx="1"/>
          </p:nvPr>
        </p:nvSpPr>
        <p:spPr>
          <a:xfrm>
            <a:off x="0" y="1600200"/>
            <a:ext cx="8991600" cy="4419600"/>
          </a:xfrm>
        </p:spPr>
        <p:txBody>
          <a:bodyPr>
            <a:normAutofit/>
          </a:bodyPr>
          <a:lstStyle/>
          <a:p>
            <a:pPr marL="514350" indent="-514350">
              <a:lnSpc>
                <a:spcPct val="90000"/>
              </a:lnSpc>
            </a:pPr>
            <a:r>
              <a:rPr lang="en-US" altLang="en-US" sz="2400" dirty="0"/>
              <a:t>Run the system for 3 months to gather records, perform internal audits, have management review and make improvements</a:t>
            </a:r>
          </a:p>
          <a:p>
            <a:pPr marL="514350" indent="-514350">
              <a:lnSpc>
                <a:spcPct val="90000"/>
              </a:lnSpc>
            </a:pPr>
            <a:r>
              <a:rPr lang="en-US" altLang="en-US" sz="2400" dirty="0"/>
              <a:t>Have your Accreditation Audit</a:t>
            </a:r>
          </a:p>
          <a:p>
            <a:pPr marL="514350" indent="-514350">
              <a:lnSpc>
                <a:spcPct val="90000"/>
              </a:lnSpc>
            </a:pPr>
            <a:r>
              <a:rPr lang="en-US" altLang="en-US" sz="2400" dirty="0"/>
              <a:t>Correct any non-conformances</a:t>
            </a:r>
          </a:p>
          <a:p>
            <a:pPr marL="514350" indent="-514350"/>
            <a:r>
              <a:rPr lang="en-US" altLang="en-US" sz="2400" dirty="0"/>
              <a:t>Obtain your certificate of Accreditation</a:t>
            </a:r>
          </a:p>
          <a:p>
            <a:pPr marL="514350" indent="-514350"/>
            <a:r>
              <a:rPr lang="en-US" altLang="en-US" sz="2400" dirty="0"/>
              <a:t>Celebrate your Accreditation!</a:t>
            </a:r>
          </a:p>
          <a:p>
            <a:pPr marL="514350" indent="-514350"/>
            <a:r>
              <a:rPr lang="en-US" altLang="en-US" sz="2400" dirty="0"/>
              <a:t>Maintain your system with regular internal audits, management reviews and surveillance audits from your Accreditation Body</a:t>
            </a:r>
          </a:p>
          <a:p>
            <a:pPr marL="514350" indent="-514350">
              <a:lnSpc>
                <a:spcPct val="90000"/>
              </a:lnSpc>
            </a:pPr>
            <a:r>
              <a:rPr lang="en-US" altLang="en-US" sz="2400" dirty="0"/>
              <a:t>Be successful!</a:t>
            </a:r>
          </a:p>
          <a:p>
            <a:pPr>
              <a:lnSpc>
                <a:spcPct val="90000"/>
              </a:lnSpc>
            </a:pPr>
            <a:endParaRPr lang="en-US" altLang="en-US" sz="2400" dirty="0"/>
          </a:p>
        </p:txBody>
      </p:sp>
      <p:sp>
        <p:nvSpPr>
          <p:cNvPr id="6" name="Footer Placeholder 1">
            <a:extLst>
              <a:ext uri="{FF2B5EF4-FFF2-40B4-BE49-F238E27FC236}">
                <a16:creationId xmlns:a16="http://schemas.microsoft.com/office/drawing/2014/main" id="{80F1777A-7792-4FDC-B2D0-30C0C5A00FA5}"/>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7" name="Slide Number Placeholder 5">
            <a:extLst>
              <a:ext uri="{FF2B5EF4-FFF2-40B4-BE49-F238E27FC236}">
                <a16:creationId xmlns:a16="http://schemas.microsoft.com/office/drawing/2014/main" id="{D801940B-0E7C-48AB-9BEF-63DF2E311F25}"/>
              </a:ext>
            </a:extLst>
          </p:cNvPr>
          <p:cNvSpPr>
            <a:spLocks noGrp="1"/>
          </p:cNvSpPr>
          <p:nvPr>
            <p:ph type="sldNum" sz="quarter" idx="12"/>
          </p:nvPr>
        </p:nvSpPr>
        <p:spPr>
          <a:xfrm>
            <a:off x="8534400" y="6248400"/>
            <a:ext cx="3810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51</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006" y="92075"/>
            <a:ext cx="9141994" cy="121178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en-US" dirty="0">
                <a:ea typeface="MS PGothic" panose="020B0600070205080204" charset="-128"/>
              </a:rPr>
              <a:t>ISO/IEC 17025:2017 Laboratory Process</a:t>
            </a:r>
          </a:p>
        </p:txBody>
      </p:sp>
      <p:sp>
        <p:nvSpPr>
          <p:cNvPr id="346125" name="Text Box 13"/>
          <p:cNvSpPr txBox="1">
            <a:spLocks noChangeArrowheads="1"/>
          </p:cNvSpPr>
          <p:nvPr/>
        </p:nvSpPr>
        <p:spPr bwMode="auto">
          <a:xfrm>
            <a:off x="1752600" y="1082675"/>
            <a:ext cx="1841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en-CA" altLang="en-US" dirty="0">
              <a:latin typeface="+mn-lt"/>
            </a:endParaRPr>
          </a:p>
        </p:txBody>
      </p:sp>
      <p:pic>
        <p:nvPicPr>
          <p:cNvPr id="4" name="Picture 3"/>
          <p:cNvPicPr>
            <a:picLocks noChangeAspect="1"/>
          </p:cNvPicPr>
          <p:nvPr/>
        </p:nvPicPr>
        <p:blipFill>
          <a:blip r:embed="rId3"/>
          <a:stretch>
            <a:fillRect/>
          </a:stretch>
        </p:blipFill>
        <p:spPr>
          <a:xfrm>
            <a:off x="469900" y="1303859"/>
            <a:ext cx="8077200" cy="4707482"/>
          </a:xfrm>
          <a:prstGeom prst="rect">
            <a:avLst/>
          </a:prstGeom>
        </p:spPr>
      </p:pic>
      <p:sp>
        <p:nvSpPr>
          <p:cNvPr id="7" name="Footer Placeholder 1">
            <a:extLst>
              <a:ext uri="{FF2B5EF4-FFF2-40B4-BE49-F238E27FC236}">
                <a16:creationId xmlns:a16="http://schemas.microsoft.com/office/drawing/2014/main" id="{C3BD14AE-B9C5-4359-A83F-B73B470AD788}"/>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8" name="Slide Number Placeholder 5">
            <a:extLst>
              <a:ext uri="{FF2B5EF4-FFF2-40B4-BE49-F238E27FC236}">
                <a16:creationId xmlns:a16="http://schemas.microsoft.com/office/drawing/2014/main" id="{5050F076-F833-400F-9640-09D2B3D1173F}"/>
              </a:ext>
            </a:extLst>
          </p:cNvPr>
          <p:cNvSpPr>
            <a:spLocks noGrp="1"/>
          </p:cNvSpPr>
          <p:nvPr>
            <p:ph type="sldNum" sz="quarter" idx="12"/>
          </p:nvPr>
        </p:nvSpPr>
        <p:spPr>
          <a:xfrm>
            <a:off x="8610600" y="6248400"/>
            <a:ext cx="304800" cy="457200"/>
          </a:xfrm>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6C135678-212C-46B6-8201-1D42DB89CF87}" type="slidenum">
              <a:rPr lang="en-CA" altLang="en-US" sz="1400" smtClean="0"/>
              <a:t>6</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2000"/>
              </a:spcBef>
              <a:buClr>
                <a:schemeClr val="accent1"/>
              </a:buClr>
              <a:buSzPct val="90000"/>
              <a:buFont typeface="Wingdings 2" panose="05020102010507070707" pitchFamily="18" charset="2"/>
              <a:buChar char=""/>
              <a:defRPr sz="2200">
                <a:solidFill>
                  <a:srgbClr val="191919"/>
                </a:solidFill>
                <a:latin typeface="Corbel" panose="020B0503020204020204" charset="0"/>
                <a:ea typeface="MS PGothic" panose="020B0600070205080204" charset="-128"/>
              </a:defRPr>
            </a:lvl1pPr>
            <a:lvl2pPr marL="742950" indent="-285750">
              <a:spcBef>
                <a:spcPts val="600"/>
              </a:spcBef>
              <a:buClr>
                <a:schemeClr val="accent1"/>
              </a:buClr>
              <a:buSzPct val="90000"/>
              <a:buFont typeface="Wingdings 2" panose="05020102010507070707" pitchFamily="18" charset="2"/>
              <a:buChar char=""/>
              <a:defRPr sz="2000">
                <a:solidFill>
                  <a:srgbClr val="191919"/>
                </a:solidFill>
                <a:latin typeface="Corbel" panose="020B0503020204020204" charset="0"/>
                <a:ea typeface="MS PGothic" panose="020B0600070205080204" charset="-128"/>
              </a:defRPr>
            </a:lvl2pPr>
            <a:lvl3pPr marL="1143000" indent="-228600">
              <a:spcBef>
                <a:spcPts val="600"/>
              </a:spcBef>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3pPr>
            <a:lvl4pPr marL="1600200" indent="-228600">
              <a:spcBef>
                <a:spcPts val="600"/>
              </a:spcBef>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4pPr>
            <a:lvl5pPr marL="2057400" indent="-228600">
              <a:spcBef>
                <a:spcPts val="600"/>
              </a:spcBef>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5pPr>
            <a:lvl6pPr marL="25146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6pPr>
            <a:lvl7pPr marL="29718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7pPr>
            <a:lvl8pPr marL="34290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8pPr>
            <a:lvl9pPr marL="38862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9pPr>
          </a:lstStyle>
          <a:p>
            <a:pPr>
              <a:spcBef>
                <a:spcPct val="0"/>
              </a:spcBef>
              <a:buClrTx/>
              <a:buSzTx/>
              <a:buFontTx/>
              <a:buNone/>
            </a:pPr>
            <a:fld id="{1F5B289D-F48E-4A18-8F00-18E370C1BE91}" type="slidenum">
              <a:rPr lang="en-CA" altLang="en-US" sz="1100" smtClean="0">
                <a:solidFill>
                  <a:srgbClr val="A6A6A6"/>
                </a:solidFill>
                <a:latin typeface="Arial" panose="020B0604020202020204" pitchFamily="34" charset="0"/>
              </a:rPr>
              <a:t>7</a:t>
            </a:fld>
            <a:endParaRPr lang="en-CA" altLang="en-US" sz="1100" dirty="0">
              <a:solidFill>
                <a:srgbClr val="A6A6A6"/>
              </a:solidFill>
              <a:latin typeface="Arial" panose="020B0604020202020204" pitchFamily="34" charset="0"/>
            </a:endParaRPr>
          </a:p>
        </p:txBody>
      </p:sp>
      <p:sp>
        <p:nvSpPr>
          <p:cNvPr id="57347" name="Title 1"/>
          <p:cNvSpPr>
            <a:spLocks noGrp="1"/>
          </p:cNvSpPr>
          <p:nvPr>
            <p:ph type="title" idx="4294967295"/>
          </p:nvPr>
        </p:nvSpPr>
        <p:spPr>
          <a:xfrm>
            <a:off x="152400" y="228600"/>
            <a:ext cx="8839200" cy="990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en-US" dirty="0">
                <a:ea typeface="MS PGothic" panose="020B0600070205080204" charset="-128"/>
              </a:rPr>
              <a:t>What is a Lab-MS? </a:t>
            </a:r>
          </a:p>
        </p:txBody>
      </p:sp>
      <p:sp>
        <p:nvSpPr>
          <p:cNvPr id="57348" name="Rectangle 2"/>
          <p:cNvSpPr>
            <a:spLocks noGrp="1"/>
          </p:cNvSpPr>
          <p:nvPr>
            <p:ph idx="4294967295"/>
          </p:nvPr>
        </p:nvSpPr>
        <p:spPr>
          <a:xfrm>
            <a:off x="152400" y="1219200"/>
            <a:ext cx="8534400" cy="4876800"/>
          </a:xfrm>
        </p:spPr>
        <p:txBody>
          <a:bodyPr>
            <a:normAutofit/>
          </a:bodyPr>
          <a:lstStyle/>
          <a:p>
            <a:pPr marL="0" indent="0" defTabSz="457200" eaLnBrk="1" hangingPunct="1">
              <a:lnSpc>
                <a:spcPct val="90000"/>
              </a:lnSpc>
              <a:buFontTx/>
              <a:buNone/>
            </a:pPr>
            <a:r>
              <a:rPr lang="en-US" altLang="en-US" sz="2000" dirty="0">
                <a:ea typeface="MS PGothic" panose="020B0600070205080204" charset="-128"/>
              </a:rPr>
              <a:t>A Laboratory Management System (Lab-MS) determines and continuously improves a laboratory</a:t>
            </a:r>
            <a:r>
              <a:rPr lang="en-US" altLang="en-US" sz="2000" dirty="0">
                <a:latin typeface="Arial" panose="020B0604020202020204" pitchFamily="34" charset="0"/>
                <a:ea typeface="メイリオ" panose="020B0604030504040204" pitchFamily="34" charset="-128"/>
              </a:rPr>
              <a:t>’</a:t>
            </a:r>
            <a:r>
              <a:rPr lang="en-US" altLang="ja-JP" sz="2000" dirty="0">
                <a:ea typeface="MS PGothic" panose="020B0600070205080204" charset="-128"/>
              </a:rPr>
              <a:t>s quality performance. It lays the foundation for the structure of the laboratory activities. </a:t>
            </a:r>
          </a:p>
          <a:p>
            <a:pPr marL="0" indent="0" defTabSz="457200">
              <a:buNone/>
            </a:pPr>
            <a:r>
              <a:rPr lang="en-US" altLang="en-US" sz="2000" dirty="0">
                <a:ea typeface="MS PGothic" panose="020B0600070205080204" charset="-128"/>
              </a:rPr>
              <a:t>Below are </a:t>
            </a:r>
            <a:r>
              <a:rPr lang="en-US" altLang="ja-JP" sz="2000" dirty="0">
                <a:ea typeface="MS PGothic" panose="020B0600070205080204" charset="-128"/>
              </a:rPr>
              <a:t>some elements of a Lab-MS throughout a typical laboratory.</a:t>
            </a:r>
            <a:endParaRPr lang="en-US" altLang="en-US" sz="2000" dirty="0">
              <a:ea typeface="MS PGothic" panose="020B0600070205080204" charset="-128"/>
            </a:endParaRPr>
          </a:p>
          <a:p>
            <a:pPr marL="0" indent="0" defTabSz="457200" eaLnBrk="1" hangingPunct="1">
              <a:lnSpc>
                <a:spcPct val="90000"/>
              </a:lnSpc>
              <a:buFontTx/>
              <a:buNone/>
            </a:pPr>
            <a:endParaRPr lang="en-US" altLang="ja-JP" sz="2000" dirty="0">
              <a:ea typeface="MS PGothic" panose="020B0600070205080204" charset="-128"/>
            </a:endParaRPr>
          </a:p>
          <a:p>
            <a:pPr lvl="1" defTabSz="457200">
              <a:defRPr/>
            </a:pPr>
            <a:r>
              <a:rPr lang="en-US" altLang="en-US" dirty="0">
                <a:ea typeface="MS PGothic" panose="020B0600070205080204" charset="-128"/>
                <a:cs typeface="Arial" panose="020B0604020202020204" pitchFamily="34" charset="0"/>
              </a:rPr>
              <a:t>Document Control – ensures methods are correct and maintains lab records</a:t>
            </a:r>
          </a:p>
          <a:p>
            <a:pPr lvl="1" defTabSz="457200">
              <a:defRPr/>
            </a:pPr>
            <a:r>
              <a:rPr lang="en-US" altLang="en-US" dirty="0">
                <a:ea typeface="MS PGothic" panose="020B0600070205080204" charset="-128"/>
                <a:cs typeface="Arial" panose="020B0604020202020204" pitchFamily="34" charset="0"/>
              </a:rPr>
              <a:t>Customer Contracts – ensures all test methods and requirements are defined</a:t>
            </a:r>
          </a:p>
          <a:p>
            <a:pPr lvl="1" defTabSz="457200">
              <a:defRPr/>
            </a:pPr>
            <a:r>
              <a:rPr lang="en-US" altLang="en-US" dirty="0">
                <a:ea typeface="MS PGothic" panose="020B0600070205080204" charset="-128"/>
                <a:cs typeface="Arial" panose="020B0604020202020204" pitchFamily="34" charset="0"/>
              </a:rPr>
              <a:t>Purchasing – selects the correct lab equipment and materials from suppliers</a:t>
            </a:r>
          </a:p>
          <a:p>
            <a:pPr lvl="1" defTabSz="457200">
              <a:defRPr/>
            </a:pPr>
            <a:r>
              <a:rPr lang="en-US" altLang="en-US" dirty="0">
                <a:ea typeface="MS PGothic" panose="020B0600070205080204" charset="-128"/>
                <a:cs typeface="Arial" panose="020B0604020202020204" pitchFamily="34" charset="0"/>
              </a:rPr>
              <a:t>Personnel – provides training to ensure competency of personnel</a:t>
            </a:r>
          </a:p>
          <a:p>
            <a:pPr lvl="1" defTabSz="457200">
              <a:defRPr/>
            </a:pPr>
            <a:r>
              <a:rPr lang="en-US" altLang="en-US" dirty="0">
                <a:ea typeface="MS PGothic" panose="020B0600070205080204" charset="-128"/>
                <a:cs typeface="Arial" panose="020B0604020202020204" pitchFamily="34" charset="0"/>
              </a:rPr>
              <a:t>Environment – train people, control incubators, chambers</a:t>
            </a:r>
          </a:p>
          <a:p>
            <a:pPr lvl="1" defTabSz="457200">
              <a:defRPr/>
            </a:pPr>
            <a:r>
              <a:rPr lang="en-US" altLang="en-US" dirty="0">
                <a:ea typeface="MS PGothic" panose="020B0600070205080204" charset="-128"/>
                <a:cs typeface="Arial" panose="020B0604020202020204" pitchFamily="34" charset="0"/>
              </a:rPr>
              <a:t>Calibration – ensures all measuring devices are accurate and maintained</a:t>
            </a:r>
          </a:p>
          <a:p>
            <a:pPr lvl="1" defTabSz="457200">
              <a:defRPr/>
            </a:pPr>
            <a:r>
              <a:rPr lang="en-US" altLang="en-US" dirty="0">
                <a:ea typeface="MS PGothic" panose="020B0600070205080204" charset="-128"/>
                <a:cs typeface="Arial" panose="020B0604020202020204" pitchFamily="34" charset="0"/>
              </a:rPr>
              <a:t>Corrective Action – the reporting and analysis of nonconformances</a:t>
            </a:r>
          </a:p>
          <a:p>
            <a:pPr lvl="1" defTabSz="457200">
              <a:defRPr/>
            </a:pPr>
            <a:r>
              <a:rPr lang="en-US" altLang="en-US" dirty="0">
                <a:ea typeface="MS PGothic" panose="020B0600070205080204" charset="-128"/>
                <a:cs typeface="Arial" panose="020B0604020202020204" pitchFamily="34" charset="0"/>
              </a:rPr>
              <a:t>Risk – identifies potential problems and improvement opportunities</a:t>
            </a:r>
          </a:p>
          <a:p>
            <a:pPr lvl="1" defTabSz="457200">
              <a:defRPr/>
            </a:pPr>
            <a:r>
              <a:rPr lang="en-US" altLang="en-US" dirty="0">
                <a:ea typeface="MS PGothic" panose="020B0600070205080204" charset="-128"/>
                <a:cs typeface="Arial" panose="020B0604020202020204" pitchFamily="34" charset="0"/>
              </a:rPr>
              <a:t>Audit – reviewing all documentation and processes for compliance</a:t>
            </a:r>
          </a:p>
          <a:p>
            <a:pPr marL="0" indent="0" defTabSz="457200" eaLnBrk="1" hangingPunct="1">
              <a:lnSpc>
                <a:spcPct val="90000"/>
              </a:lnSpc>
              <a:buFontTx/>
              <a:buNone/>
            </a:pPr>
            <a:endParaRPr lang="en-US" altLang="ja-JP" sz="2000" dirty="0">
              <a:ea typeface="MS PGothic" panose="020B0600070205080204" charset="-128"/>
            </a:endParaRPr>
          </a:p>
        </p:txBody>
      </p:sp>
      <p:sp>
        <p:nvSpPr>
          <p:cNvPr id="6" name="Footer Placeholder 1">
            <a:extLst>
              <a:ext uri="{FF2B5EF4-FFF2-40B4-BE49-F238E27FC236}">
                <a16:creationId xmlns:a16="http://schemas.microsoft.com/office/drawing/2014/main" id="{FD80CFE3-809F-463C-AB39-4106DB3AED11}"/>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8" name="Slide Number Placeholder 5">
            <a:extLst>
              <a:ext uri="{FF2B5EF4-FFF2-40B4-BE49-F238E27FC236}">
                <a16:creationId xmlns:a16="http://schemas.microsoft.com/office/drawing/2014/main" id="{E303B5FD-2AE4-4BD8-8E3E-B046697CD048}"/>
              </a:ext>
            </a:extLst>
          </p:cNvPr>
          <p:cNvSpPr txBox="1">
            <a:spLocks/>
          </p:cNvSpPr>
          <p:nvPr/>
        </p:nvSpPr>
        <p:spPr bwMode="auto">
          <a:xfrm>
            <a:off x="8610600" y="62484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2400" kern="1200">
                <a:solidFill>
                  <a:schemeClr val="tx1"/>
                </a:solidFill>
                <a:latin typeface="Times"/>
                <a:ea typeface="+mn-ea"/>
                <a:cs typeface="Arial" panose="020B0604020202020204" pitchFamily="34" charset="0"/>
              </a:defRPr>
            </a:lvl1pPr>
            <a:lvl2pPr marL="742950" indent="-28575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2pPr>
            <a:lvl3pPr marL="11430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3pPr>
            <a:lvl4pPr marL="16002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4pPr>
            <a:lvl5pPr marL="20574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5pPr>
            <a:lvl6pPr marL="25146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6pPr>
            <a:lvl7pPr marL="29718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7pPr>
            <a:lvl8pPr marL="34290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8pPr>
            <a:lvl9pPr marL="38862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9pPr>
          </a:lstStyle>
          <a:p>
            <a:fld id="{6C135678-212C-46B6-8201-1D42DB89CF87}" type="slidenum">
              <a:rPr lang="en-CA" altLang="en-US" sz="1400" smtClean="0"/>
              <a:pPr/>
              <a:t>7</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a:xfrm>
            <a:off x="152400" y="295275"/>
            <a:ext cx="8839199" cy="11826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en-US" dirty="0">
                <a:ea typeface="MS PGothic" panose="020B0600070205080204" charset="-128"/>
              </a:rPr>
              <a:t>Benefits of ISO/IEC 17025 Accreditation</a:t>
            </a:r>
          </a:p>
        </p:txBody>
      </p:sp>
      <p:sp>
        <p:nvSpPr>
          <p:cNvPr id="827395" name="Rectangle 3"/>
          <p:cNvSpPr>
            <a:spLocks noGrp="1" noChangeArrowheads="1"/>
          </p:cNvSpPr>
          <p:nvPr>
            <p:ph idx="1"/>
          </p:nvPr>
        </p:nvSpPr>
        <p:spPr>
          <a:xfrm>
            <a:off x="152400" y="1676400"/>
            <a:ext cx="8382000" cy="4678363"/>
          </a:xfrm>
        </p:spPr>
        <p:txBody>
          <a:bodyPr rtlCol="0">
            <a:noAutofit/>
          </a:bodyPr>
          <a:lstStyle/>
          <a:p>
            <a:pPr eaLnBrk="1" fontAlgn="auto" hangingPunct="1">
              <a:spcAft>
                <a:spcPts val="0"/>
              </a:spcAft>
              <a:buFontTx/>
              <a:buNone/>
              <a:defRPr/>
            </a:pPr>
            <a:r>
              <a:rPr lang="en-US" sz="2400" b="1" dirty="0">
                <a:ea typeface="+mn-ea"/>
                <a:cs typeface="+mn-cs"/>
              </a:rPr>
              <a:t>Internal</a:t>
            </a:r>
            <a:r>
              <a:rPr lang="en-US" sz="2400" dirty="0">
                <a:ea typeface="+mn-ea"/>
                <a:cs typeface="+mn-cs"/>
              </a:rPr>
              <a:t>:</a:t>
            </a:r>
          </a:p>
          <a:p>
            <a:pPr>
              <a:defRPr/>
            </a:pPr>
            <a:r>
              <a:rPr lang="en-US" altLang="en-US" sz="2400" dirty="0">
                <a:ea typeface="MS PGothic" panose="020B0600070205080204" charset="-128"/>
              </a:rPr>
              <a:t>Clearly defined process produces c</a:t>
            </a:r>
            <a:r>
              <a:rPr lang="en-US" sz="2400" dirty="0">
                <a:solidFill>
                  <a:schemeClr val="tx1">
                    <a:lumMod val="90000"/>
                    <a:lumOff val="10000"/>
                  </a:schemeClr>
                </a:solidFill>
                <a:ea typeface="+mn-ea"/>
                <a:cs typeface="+mn-cs"/>
              </a:rPr>
              <a:t>onsistent results</a:t>
            </a:r>
          </a:p>
          <a:p>
            <a:pPr eaLnBrk="1" fontAlgn="auto" hangingPunct="1">
              <a:spcAft>
                <a:spcPts val="0"/>
              </a:spcAft>
              <a:defRPr/>
            </a:pPr>
            <a:r>
              <a:rPr lang="en-US" sz="2400" dirty="0">
                <a:solidFill>
                  <a:schemeClr val="tx1">
                    <a:lumMod val="90000"/>
                    <a:lumOff val="10000"/>
                  </a:schemeClr>
                </a:solidFill>
                <a:ea typeface="+mn-ea"/>
                <a:cs typeface="+mn-cs"/>
              </a:rPr>
              <a:t>Improved operations and communication</a:t>
            </a:r>
          </a:p>
          <a:p>
            <a:pPr eaLnBrk="1" fontAlgn="auto" hangingPunct="1">
              <a:spcAft>
                <a:spcPts val="0"/>
              </a:spcAft>
              <a:defRPr/>
            </a:pPr>
            <a:r>
              <a:rPr lang="en-US" sz="2400" dirty="0">
                <a:solidFill>
                  <a:schemeClr val="tx1">
                    <a:lumMod val="90000"/>
                    <a:lumOff val="10000"/>
                  </a:schemeClr>
                </a:solidFill>
                <a:ea typeface="+mn-ea"/>
                <a:cs typeface="+mn-cs"/>
              </a:rPr>
              <a:t>Confidence of comparability with other global labs</a:t>
            </a:r>
          </a:p>
          <a:p>
            <a:pPr>
              <a:defRPr/>
            </a:pPr>
            <a:r>
              <a:rPr lang="en-US" altLang="en-US" sz="2400" dirty="0">
                <a:ea typeface="MS PGothic" panose="020B0600070205080204" charset="-128"/>
              </a:rPr>
              <a:t>Process for continual improvement</a:t>
            </a:r>
          </a:p>
          <a:p>
            <a:pPr eaLnBrk="1" fontAlgn="auto" hangingPunct="1">
              <a:spcAft>
                <a:spcPts val="0"/>
              </a:spcAft>
              <a:defRPr/>
            </a:pPr>
            <a:endParaRPr lang="en-US" sz="2400" dirty="0">
              <a:solidFill>
                <a:schemeClr val="tx1">
                  <a:lumMod val="90000"/>
                  <a:lumOff val="10000"/>
                </a:schemeClr>
              </a:solidFill>
              <a:ea typeface="+mn-ea"/>
              <a:cs typeface="+mn-cs"/>
            </a:endParaRPr>
          </a:p>
          <a:p>
            <a:pPr eaLnBrk="1" fontAlgn="auto" hangingPunct="1">
              <a:spcAft>
                <a:spcPts val="0"/>
              </a:spcAft>
              <a:buFontTx/>
              <a:buNone/>
              <a:defRPr/>
            </a:pPr>
            <a:r>
              <a:rPr lang="en-US" sz="2400" b="1" dirty="0">
                <a:ea typeface="+mn-ea"/>
                <a:cs typeface="+mn-cs"/>
              </a:rPr>
              <a:t>External</a:t>
            </a:r>
            <a:r>
              <a:rPr lang="en-US" sz="2400" dirty="0">
                <a:ea typeface="+mn-ea"/>
                <a:cs typeface="+mn-cs"/>
              </a:rPr>
              <a:t>:</a:t>
            </a:r>
          </a:p>
          <a:p>
            <a:pPr eaLnBrk="1" fontAlgn="auto" hangingPunct="1">
              <a:spcAft>
                <a:spcPts val="0"/>
              </a:spcAft>
              <a:defRPr/>
            </a:pPr>
            <a:r>
              <a:rPr lang="en-US" sz="2400" dirty="0">
                <a:solidFill>
                  <a:schemeClr val="tx1">
                    <a:lumMod val="90000"/>
                    <a:lumOff val="10000"/>
                  </a:schemeClr>
                </a:solidFill>
                <a:ea typeface="+mn-ea"/>
                <a:cs typeface="+mn-cs"/>
              </a:rPr>
              <a:t>Global and industry recognition</a:t>
            </a:r>
          </a:p>
          <a:p>
            <a:pPr eaLnBrk="1" fontAlgn="auto" hangingPunct="1">
              <a:spcAft>
                <a:spcPts val="0"/>
              </a:spcAft>
              <a:defRPr/>
            </a:pPr>
            <a:r>
              <a:rPr lang="en-US" sz="2400" dirty="0">
                <a:solidFill>
                  <a:schemeClr val="tx1">
                    <a:lumMod val="90000"/>
                    <a:lumOff val="10000"/>
                  </a:schemeClr>
                </a:solidFill>
                <a:ea typeface="+mn-ea"/>
                <a:cs typeface="+mn-cs"/>
              </a:rPr>
              <a:t>Build international confidence in your competence, thus business expansion</a:t>
            </a:r>
          </a:p>
        </p:txBody>
      </p:sp>
      <p:sp>
        <p:nvSpPr>
          <p:cNvPr id="7578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2000"/>
              </a:spcBef>
              <a:buClr>
                <a:schemeClr val="accent1"/>
              </a:buClr>
              <a:buSzPct val="90000"/>
              <a:buFont typeface="Wingdings 2" panose="05020102010507070707" pitchFamily="18" charset="2"/>
              <a:buChar char=""/>
              <a:defRPr sz="2200">
                <a:solidFill>
                  <a:srgbClr val="191919"/>
                </a:solidFill>
                <a:latin typeface="Corbel" panose="020B0503020204020204" charset="0"/>
                <a:ea typeface="MS PGothic" panose="020B0600070205080204" charset="-128"/>
              </a:defRPr>
            </a:lvl1pPr>
            <a:lvl2pPr marL="742950" indent="-285750">
              <a:spcBef>
                <a:spcPts val="600"/>
              </a:spcBef>
              <a:buClr>
                <a:schemeClr val="accent1"/>
              </a:buClr>
              <a:buSzPct val="90000"/>
              <a:buFont typeface="Wingdings 2" panose="05020102010507070707" pitchFamily="18" charset="2"/>
              <a:buChar char=""/>
              <a:defRPr sz="2000">
                <a:solidFill>
                  <a:srgbClr val="191919"/>
                </a:solidFill>
                <a:latin typeface="Corbel" panose="020B0503020204020204" charset="0"/>
                <a:ea typeface="MS PGothic" panose="020B0600070205080204" charset="-128"/>
              </a:defRPr>
            </a:lvl2pPr>
            <a:lvl3pPr marL="1143000" indent="-228600">
              <a:spcBef>
                <a:spcPts val="600"/>
              </a:spcBef>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3pPr>
            <a:lvl4pPr marL="1600200" indent="-228600">
              <a:spcBef>
                <a:spcPts val="600"/>
              </a:spcBef>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4pPr>
            <a:lvl5pPr marL="2057400" indent="-228600">
              <a:spcBef>
                <a:spcPts val="600"/>
              </a:spcBef>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5pPr>
            <a:lvl6pPr marL="25146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6pPr>
            <a:lvl7pPr marL="29718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7pPr>
            <a:lvl8pPr marL="34290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8pPr>
            <a:lvl9pPr marL="3886200" indent="-228600" eaLnBrk="0" fontAlgn="base" hangingPunct="0">
              <a:spcBef>
                <a:spcPts val="600"/>
              </a:spcBef>
              <a:spcAft>
                <a:spcPct val="0"/>
              </a:spcAft>
              <a:buClr>
                <a:schemeClr val="accent1"/>
              </a:buClr>
              <a:buSzPct val="90000"/>
              <a:buFont typeface="Wingdings 2" panose="05020102010507070707" pitchFamily="18" charset="2"/>
              <a:buChar char=""/>
              <a:defRPr>
                <a:solidFill>
                  <a:srgbClr val="191919"/>
                </a:solidFill>
                <a:latin typeface="Corbel" panose="020B0503020204020204" charset="0"/>
                <a:ea typeface="MS PGothic" panose="020B0600070205080204" charset="-128"/>
              </a:defRPr>
            </a:lvl9pPr>
          </a:lstStyle>
          <a:p>
            <a:pPr>
              <a:spcBef>
                <a:spcPct val="0"/>
              </a:spcBef>
              <a:buClrTx/>
              <a:buSzTx/>
              <a:buFontTx/>
              <a:buNone/>
            </a:pPr>
            <a:fld id="{5E499459-21FC-45D6-BA08-88ECD759E0C6}" type="slidenum">
              <a:rPr lang="en-CA" altLang="en-US" sz="1100" smtClean="0">
                <a:solidFill>
                  <a:srgbClr val="A6A6A6"/>
                </a:solidFill>
                <a:latin typeface="Arial" panose="020B0604020202020204" pitchFamily="34" charset="0"/>
              </a:rPr>
              <a:t>8</a:t>
            </a:fld>
            <a:endParaRPr lang="en-CA" altLang="en-US" sz="1100" dirty="0">
              <a:solidFill>
                <a:srgbClr val="A6A6A6"/>
              </a:solidFill>
              <a:latin typeface="Arial" panose="020B0604020202020204" pitchFamily="34" charset="0"/>
            </a:endParaRPr>
          </a:p>
        </p:txBody>
      </p:sp>
      <p:sp>
        <p:nvSpPr>
          <p:cNvPr id="7" name="Footer Placeholder 1">
            <a:extLst>
              <a:ext uri="{FF2B5EF4-FFF2-40B4-BE49-F238E27FC236}">
                <a16:creationId xmlns:a16="http://schemas.microsoft.com/office/drawing/2014/main" id="{234D6D08-0771-45AF-9B28-DCF4481E7702}"/>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8" name="Slide Number Placeholder 5">
            <a:extLst>
              <a:ext uri="{FF2B5EF4-FFF2-40B4-BE49-F238E27FC236}">
                <a16:creationId xmlns:a16="http://schemas.microsoft.com/office/drawing/2014/main" id="{0E3B5FF8-EB4A-4AF4-AD96-4F4DC0074433}"/>
              </a:ext>
            </a:extLst>
          </p:cNvPr>
          <p:cNvSpPr txBox="1">
            <a:spLocks/>
          </p:cNvSpPr>
          <p:nvPr/>
        </p:nvSpPr>
        <p:spPr bwMode="auto">
          <a:xfrm>
            <a:off x="8610600" y="62484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2400" kern="1200">
                <a:solidFill>
                  <a:schemeClr val="tx1"/>
                </a:solidFill>
                <a:latin typeface="Times"/>
                <a:ea typeface="+mn-ea"/>
                <a:cs typeface="Arial" panose="020B0604020202020204" pitchFamily="34" charset="0"/>
              </a:defRPr>
            </a:lvl1pPr>
            <a:lvl2pPr marL="742950" indent="-28575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2pPr>
            <a:lvl3pPr marL="11430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3pPr>
            <a:lvl4pPr marL="16002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4pPr>
            <a:lvl5pPr marL="20574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5pPr>
            <a:lvl6pPr marL="25146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6pPr>
            <a:lvl7pPr marL="29718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7pPr>
            <a:lvl8pPr marL="34290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8pPr>
            <a:lvl9pPr marL="38862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9pPr>
          </a:lstStyle>
          <a:p>
            <a:fld id="{6C135678-212C-46B6-8201-1D42DB89CF87}" type="slidenum">
              <a:rPr lang="en-CA" altLang="en-US" sz="1400" smtClean="0"/>
              <a:pPr/>
              <a:t>8</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0" y="161260"/>
            <a:ext cx="9144000" cy="9144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en-US" dirty="0">
                <a:ea typeface="MS PGothic" panose="020B0600070205080204" charset="-128"/>
              </a:rPr>
              <a:t>The Accreditation Process</a:t>
            </a:r>
          </a:p>
        </p:txBody>
      </p:sp>
      <p:sp>
        <p:nvSpPr>
          <p:cNvPr id="12292" name="Rectangle 3"/>
          <p:cNvSpPr>
            <a:spLocks noGrp="1" noChangeArrowheads="1"/>
          </p:cNvSpPr>
          <p:nvPr>
            <p:ph idx="1"/>
          </p:nvPr>
        </p:nvSpPr>
        <p:spPr>
          <a:xfrm>
            <a:off x="76200" y="1143295"/>
            <a:ext cx="8991600" cy="787105"/>
          </a:xfrm>
        </p:spPr>
        <p:txBody>
          <a:bodyPr/>
          <a:lstStyle/>
          <a:p>
            <a:pPr>
              <a:lnSpc>
                <a:spcPct val="90000"/>
              </a:lnSpc>
              <a:buFontTx/>
              <a:buNone/>
            </a:pPr>
            <a:r>
              <a:rPr lang="en-US" altLang="en-US" sz="2400" dirty="0"/>
              <a:t>To become accredited, a laboratory must first implement the requirements of ISO/IEC 17025:2017</a:t>
            </a:r>
          </a:p>
        </p:txBody>
      </p:sp>
      <p:sp>
        <p:nvSpPr>
          <p:cNvPr id="12290" name="Slide Number Placeholder 5"/>
          <p:cNvSpPr>
            <a:spLocks noGrp="1"/>
          </p:cNvSpPr>
          <p:nvPr>
            <p:ph type="sldNum" sz="quarter" idx="12"/>
          </p:nvPr>
        </p:nvSpPr>
        <p:spPr>
          <a:noFill/>
        </p:spPr>
        <p:txBody>
          <a:bodyPr/>
          <a:lstStyle>
            <a:lvl1pPr>
              <a:defRPr sz="2400">
                <a:solidFill>
                  <a:schemeClr val="tx1"/>
                </a:solidFill>
                <a:latin typeface="Times"/>
                <a:cs typeface="Arial" panose="020B0604020202020204" pitchFamily="34" charset="0"/>
              </a:defRPr>
            </a:lvl1pPr>
            <a:lvl2pPr marL="742950" indent="-285750">
              <a:defRPr sz="2400">
                <a:solidFill>
                  <a:schemeClr val="tx1"/>
                </a:solidFill>
                <a:latin typeface="Times"/>
                <a:cs typeface="Arial" panose="020B0604020202020204" pitchFamily="34" charset="0"/>
              </a:defRPr>
            </a:lvl2pPr>
            <a:lvl3pPr marL="1143000" indent="-228600">
              <a:defRPr sz="2400">
                <a:solidFill>
                  <a:schemeClr val="tx1"/>
                </a:solidFill>
                <a:latin typeface="Times"/>
                <a:cs typeface="Arial" panose="020B0604020202020204" pitchFamily="34" charset="0"/>
              </a:defRPr>
            </a:lvl3pPr>
            <a:lvl4pPr marL="1600200" indent="-228600">
              <a:defRPr sz="2400">
                <a:solidFill>
                  <a:schemeClr val="tx1"/>
                </a:solidFill>
                <a:latin typeface="Times"/>
                <a:cs typeface="Arial" panose="020B0604020202020204" pitchFamily="34" charset="0"/>
              </a:defRPr>
            </a:lvl4pPr>
            <a:lvl5pPr marL="2057400" indent="-228600">
              <a:defRPr sz="2400">
                <a:solidFill>
                  <a:schemeClr val="tx1"/>
                </a:solidFill>
                <a:latin typeface="Times"/>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a:cs typeface="Arial" panose="020B0604020202020204" pitchFamily="34" charset="0"/>
              </a:defRPr>
            </a:lvl9pPr>
          </a:lstStyle>
          <a:p>
            <a:fld id="{CCEE4A40-ADFE-44D4-B99B-0A7928AF18E0}" type="slidenum">
              <a:rPr lang="en-CA" altLang="en-US" sz="1400"/>
              <a:t>9</a:t>
            </a:fld>
            <a:endParaRPr lang="en-CA" altLang="en-US" sz="1400" dirty="0"/>
          </a:p>
        </p:txBody>
      </p:sp>
      <p:graphicFrame>
        <p:nvGraphicFramePr>
          <p:cNvPr id="2" name="Diagram 1"/>
          <p:cNvGraphicFramePr/>
          <p:nvPr>
            <p:extLst>
              <p:ext uri="{D42A27DB-BD31-4B8C-83A1-F6EECF244321}">
                <p14:modId xmlns:p14="http://schemas.microsoft.com/office/powerpoint/2010/main" val="4165140239"/>
              </p:ext>
            </p:extLst>
          </p:nvPr>
        </p:nvGraphicFramePr>
        <p:xfrm>
          <a:off x="1524000" y="2057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1">
            <a:extLst>
              <a:ext uri="{FF2B5EF4-FFF2-40B4-BE49-F238E27FC236}">
                <a16:creationId xmlns:a16="http://schemas.microsoft.com/office/drawing/2014/main" id="{3D35734D-CF89-46CA-96B6-8EA2CB62AF49}"/>
              </a:ext>
            </a:extLst>
          </p:cNvPr>
          <p:cNvSpPr>
            <a:spLocks noGrp="1"/>
          </p:cNvSpPr>
          <p:nvPr>
            <p:ph type="ftr" sz="quarter" idx="11"/>
          </p:nvPr>
        </p:nvSpPr>
        <p:spPr>
          <a:xfrm>
            <a:off x="3276600" y="6248400"/>
            <a:ext cx="2895600" cy="457200"/>
          </a:xfrm>
        </p:spPr>
        <p:txBody>
          <a:bodyPr/>
          <a:lstStyle/>
          <a:p>
            <a:pPr>
              <a:defRPr/>
            </a:pPr>
            <a:r>
              <a:rPr lang="en-US" altLang="en-US" dirty="0"/>
              <a:t>Copyright ©2018 17025Store.com</a:t>
            </a:r>
          </a:p>
        </p:txBody>
      </p:sp>
      <p:sp>
        <p:nvSpPr>
          <p:cNvPr id="8" name="Slide Number Placeholder 5">
            <a:extLst>
              <a:ext uri="{FF2B5EF4-FFF2-40B4-BE49-F238E27FC236}">
                <a16:creationId xmlns:a16="http://schemas.microsoft.com/office/drawing/2014/main" id="{28485737-8950-422B-A7AB-2541D36A6C07}"/>
              </a:ext>
            </a:extLst>
          </p:cNvPr>
          <p:cNvSpPr txBox="1">
            <a:spLocks/>
          </p:cNvSpPr>
          <p:nvPr/>
        </p:nvSpPr>
        <p:spPr bwMode="auto">
          <a:xfrm>
            <a:off x="8610600" y="62484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2400" kern="1200">
                <a:solidFill>
                  <a:schemeClr val="tx1"/>
                </a:solidFill>
                <a:latin typeface="Times"/>
                <a:ea typeface="+mn-ea"/>
                <a:cs typeface="Arial" panose="020B0604020202020204" pitchFamily="34" charset="0"/>
              </a:defRPr>
            </a:lvl1pPr>
            <a:lvl2pPr marL="742950" indent="-28575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2pPr>
            <a:lvl3pPr marL="11430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3pPr>
            <a:lvl4pPr marL="16002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4pPr>
            <a:lvl5pPr marL="2057400" indent="-228600" algn="l" rtl="0" eaLnBrk="0" fontAlgn="base" hangingPunct="0">
              <a:spcBef>
                <a:spcPct val="0"/>
              </a:spcBef>
              <a:spcAft>
                <a:spcPct val="0"/>
              </a:spcAft>
              <a:defRPr sz="2400" kern="1200">
                <a:solidFill>
                  <a:schemeClr val="tx1"/>
                </a:solidFill>
                <a:latin typeface="Times"/>
                <a:ea typeface="+mn-ea"/>
                <a:cs typeface="Arial" panose="020B0604020202020204" pitchFamily="34" charset="0"/>
              </a:defRPr>
            </a:lvl5pPr>
            <a:lvl6pPr marL="25146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6pPr>
            <a:lvl7pPr marL="29718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7pPr>
            <a:lvl8pPr marL="34290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8pPr>
            <a:lvl9pPr marL="3886200" indent="-228600" algn="l" defTabSz="914400" rtl="0" eaLnBrk="0" fontAlgn="base" latinLnBrk="0" hangingPunct="0">
              <a:spcBef>
                <a:spcPct val="0"/>
              </a:spcBef>
              <a:spcAft>
                <a:spcPct val="0"/>
              </a:spcAft>
              <a:defRPr sz="2400" kern="1200">
                <a:solidFill>
                  <a:schemeClr val="tx1"/>
                </a:solidFill>
                <a:latin typeface="Times"/>
                <a:ea typeface="+mn-ea"/>
                <a:cs typeface="Arial" panose="020B0604020202020204" pitchFamily="34" charset="0"/>
              </a:defRPr>
            </a:lvl9pPr>
          </a:lstStyle>
          <a:p>
            <a:fld id="{6C135678-212C-46B6-8201-1D42DB89CF87}" type="slidenum">
              <a:rPr lang="en-CA" altLang="en-US" sz="1400" smtClean="0"/>
              <a:pPr/>
              <a:t>9</a:t>
            </a:fld>
            <a:endParaRPr lang="en-CA"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11642</TotalTime>
  <Words>9909</Words>
  <Application>Microsoft Office PowerPoint</Application>
  <PresentationFormat>On-screen Show (4:3)</PresentationFormat>
  <Paragraphs>917</Paragraphs>
  <Slides>51</Slides>
  <Notes>51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Corbel</vt:lpstr>
      <vt:lpstr>Times</vt:lpstr>
      <vt:lpstr>Times New Roman</vt:lpstr>
      <vt:lpstr>Verdana</vt:lpstr>
      <vt:lpstr>Wingdings</vt:lpstr>
      <vt:lpstr>Wingdings 2</vt:lpstr>
      <vt:lpstr>Echo</vt:lpstr>
      <vt:lpstr>Understanding the Requirements of ISO/IEC 17025:2017</vt:lpstr>
      <vt:lpstr>Introduction</vt:lpstr>
      <vt:lpstr>Topics Covered</vt:lpstr>
      <vt:lpstr>Section 1:     Basics of a Lab-MS What is ISO/IEC 17025:2017 ?</vt:lpstr>
      <vt:lpstr>What is ISO/IEC 17025:2017</vt:lpstr>
      <vt:lpstr>ISO/IEC 17025:2017 Laboratory Process</vt:lpstr>
      <vt:lpstr>What is a Lab-MS? </vt:lpstr>
      <vt:lpstr>Benefits of ISO/IEC 17025 Accreditation</vt:lpstr>
      <vt:lpstr>The Accreditation Process</vt:lpstr>
      <vt:lpstr>Requirements </vt:lpstr>
      <vt:lpstr>What Are the Requirements?</vt:lpstr>
      <vt:lpstr>4 General requirements</vt:lpstr>
      <vt:lpstr>4.1 Impartiality</vt:lpstr>
      <vt:lpstr>4.2 Confidentiality </vt:lpstr>
      <vt:lpstr>5 Structural requirements</vt:lpstr>
      <vt:lpstr>5 Structural requirements</vt:lpstr>
      <vt:lpstr>5 Structural requirements</vt:lpstr>
      <vt:lpstr>6 Resource requirements</vt:lpstr>
      <vt:lpstr>6.1 General</vt:lpstr>
      <vt:lpstr>6.2 Personnel </vt:lpstr>
      <vt:lpstr>6.3 Facilities and environmental conditions</vt:lpstr>
      <vt:lpstr>6.3 Facilities and environmental conditions</vt:lpstr>
      <vt:lpstr>6.4 Equipment</vt:lpstr>
      <vt:lpstr>6.5 Metrological traceability</vt:lpstr>
      <vt:lpstr>6.6 Externally provided products and services</vt:lpstr>
      <vt:lpstr>7 Process requirements</vt:lpstr>
      <vt:lpstr>7.1 Review of requests, tenders and contracts</vt:lpstr>
      <vt:lpstr>7.2 Selection, verification and validation of methods</vt:lpstr>
      <vt:lpstr>7.2 Selection, verification and validation of methods</vt:lpstr>
      <vt:lpstr>7.3 Sampling</vt:lpstr>
      <vt:lpstr>7.4 Handling of test or calibration items</vt:lpstr>
      <vt:lpstr>7.5 Technical records</vt:lpstr>
      <vt:lpstr>7.6 Evaluation of measurement uncertainty</vt:lpstr>
      <vt:lpstr>7.7 Ensuring the validity of results</vt:lpstr>
      <vt:lpstr>7.8 Reporting of results</vt:lpstr>
      <vt:lpstr>7.9 Complaints</vt:lpstr>
      <vt:lpstr>7.10 Nonconforming work</vt:lpstr>
      <vt:lpstr>7.11 Control of data and information management</vt:lpstr>
      <vt:lpstr>8 Management system requirements</vt:lpstr>
      <vt:lpstr>8.1 Options</vt:lpstr>
      <vt:lpstr>8.2 Management system documentation (Option A)</vt:lpstr>
      <vt:lpstr>8.3 Control of management system documents (Option A)</vt:lpstr>
      <vt:lpstr>8.4 Control of records (Option A)</vt:lpstr>
      <vt:lpstr>8.5 Actions to address risks and opportunities (Option A)</vt:lpstr>
      <vt:lpstr>8.6 Improvement (Option A)</vt:lpstr>
      <vt:lpstr>8.7 Corrective actions (Option A)</vt:lpstr>
      <vt:lpstr>8.8 Internal audits (Option A)</vt:lpstr>
      <vt:lpstr>8.9 Management reviews (Option A)</vt:lpstr>
      <vt:lpstr>The ISO/IEC 17025:2017 Requirements</vt:lpstr>
      <vt:lpstr>Next Steps</vt:lpstr>
      <vt:lpstr>Next Steps</vt:lpstr>
    </vt:vector>
  </TitlesOfParts>
  <Company>The 9000 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 9001</dc:title>
  <dc:subject>ISO 9001</dc:subject>
  <dc:creator>The 9000 Store</dc:creator>
  <cp:keywords>ISO 9001, ISO 9000</cp:keywords>
  <cp:lastModifiedBy>Sarah Williams</cp:lastModifiedBy>
  <cp:revision>316</cp:revision>
  <cp:lastPrinted>2016-04-19T14:01:00Z</cp:lastPrinted>
  <dcterms:created xsi:type="dcterms:W3CDTF">2008-09-12T17:04:00Z</dcterms:created>
  <dcterms:modified xsi:type="dcterms:W3CDTF">2019-01-09T19:31:09Z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