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3" r:id="rId2"/>
    <p:sldId id="257" r:id="rId3"/>
    <p:sldId id="258" r:id="rId4"/>
    <p:sldId id="259" r:id="rId5"/>
    <p:sldId id="261" r:id="rId6"/>
    <p:sldId id="265" r:id="rId7"/>
    <p:sldId id="262" r:id="rId8"/>
    <p:sldId id="264" r:id="rId9"/>
    <p:sldId id="266" r:id="rId10"/>
    <p:sldId id="267" r:id="rId11"/>
    <p:sldId id="269" r:id="rId12"/>
    <p:sldId id="270" r:id="rId13"/>
    <p:sldId id="268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0C8BCE-783F-45CA-80A8-D9B37460E224}">
          <p14:sldIdLst>
            <p14:sldId id="263"/>
            <p14:sldId id="257"/>
            <p14:sldId id="258"/>
            <p14:sldId id="259"/>
            <p14:sldId id="261"/>
            <p14:sldId id="265"/>
            <p14:sldId id="262"/>
            <p14:sldId id="264"/>
            <p14:sldId id="266"/>
            <p14:sldId id="267"/>
            <p14:sldId id="269"/>
            <p14:sldId id="270"/>
            <p14:sldId id="268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6A5D61-7FD9-47C6-A98E-EA4CB43DAE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97F21B4-6DB9-456E-97AF-0929C89ABE3E}">
      <dgm:prSet custT="1"/>
      <dgm:spPr/>
      <dgm:t>
        <a:bodyPr/>
        <a:lstStyle/>
        <a:p>
          <a:pPr algn="ctr" rtl="0"/>
          <a:r>
            <a:rPr lang="en-US" sz="4000" dirty="0">
              <a:latin typeface="Lucida Bright" panose="02040602050505020304" pitchFamily="18" charset="0"/>
            </a:rPr>
            <a:t>Introduction</a:t>
          </a:r>
        </a:p>
      </dgm:t>
    </dgm:pt>
    <dgm:pt modelId="{7FB3F327-BDD4-4D35-BBD6-C6E3A6431B10}" type="parTrans" cxnId="{398A6F16-BA0A-4537-8761-CFC681337FAA}">
      <dgm:prSet/>
      <dgm:spPr/>
      <dgm:t>
        <a:bodyPr/>
        <a:lstStyle/>
        <a:p>
          <a:endParaRPr lang="en-US"/>
        </a:p>
      </dgm:t>
    </dgm:pt>
    <dgm:pt modelId="{31550454-1017-4E6A-859C-31D9BD86FDA2}" type="sibTrans" cxnId="{398A6F16-BA0A-4537-8761-CFC681337FAA}">
      <dgm:prSet/>
      <dgm:spPr/>
      <dgm:t>
        <a:bodyPr/>
        <a:lstStyle/>
        <a:p>
          <a:endParaRPr lang="en-US"/>
        </a:p>
      </dgm:t>
    </dgm:pt>
    <dgm:pt modelId="{4847749B-F6E9-44A7-AD4D-1F7684A28128}" type="pres">
      <dgm:prSet presAssocID="{CF6A5D61-7FD9-47C6-A98E-EA4CB43DAE45}" presName="linear" presStyleCnt="0">
        <dgm:presLayoutVars>
          <dgm:animLvl val="lvl"/>
          <dgm:resizeHandles val="exact"/>
        </dgm:presLayoutVars>
      </dgm:prSet>
      <dgm:spPr/>
    </dgm:pt>
    <dgm:pt modelId="{BF199856-4913-4DB8-BB50-60270CF9EF2A}" type="pres">
      <dgm:prSet presAssocID="{997F21B4-6DB9-456E-97AF-0929C89ABE3E}" presName="parentText" presStyleLbl="node1" presStyleIdx="0" presStyleCnt="1" custLinFactNeighborX="-3846" custLinFactNeighborY="-5523">
        <dgm:presLayoutVars>
          <dgm:chMax val="0"/>
          <dgm:bulletEnabled val="1"/>
        </dgm:presLayoutVars>
      </dgm:prSet>
      <dgm:spPr/>
    </dgm:pt>
  </dgm:ptLst>
  <dgm:cxnLst>
    <dgm:cxn modelId="{398A6F16-BA0A-4537-8761-CFC681337FAA}" srcId="{CF6A5D61-7FD9-47C6-A98E-EA4CB43DAE45}" destId="{997F21B4-6DB9-456E-97AF-0929C89ABE3E}" srcOrd="0" destOrd="0" parTransId="{7FB3F327-BDD4-4D35-BBD6-C6E3A6431B10}" sibTransId="{31550454-1017-4E6A-859C-31D9BD86FDA2}"/>
    <dgm:cxn modelId="{07560B22-D809-421E-8B2C-08BBCE939ACD}" type="presOf" srcId="{CF6A5D61-7FD9-47C6-A98E-EA4CB43DAE45}" destId="{4847749B-F6E9-44A7-AD4D-1F7684A28128}" srcOrd="0" destOrd="0" presId="urn:microsoft.com/office/officeart/2005/8/layout/vList2"/>
    <dgm:cxn modelId="{808B209C-FB05-4276-AA3F-D0DB2860818A}" type="presOf" srcId="{997F21B4-6DB9-456E-97AF-0929C89ABE3E}" destId="{BF199856-4913-4DB8-BB50-60270CF9EF2A}" srcOrd="0" destOrd="0" presId="urn:microsoft.com/office/officeart/2005/8/layout/vList2"/>
    <dgm:cxn modelId="{59CD56AF-630A-402F-9E32-D18689C53BD0}" type="presParOf" srcId="{4847749B-F6E9-44A7-AD4D-1F7684A28128}" destId="{BF199856-4913-4DB8-BB50-60270CF9EF2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407E95C-1618-4DC2-BB5D-A7BDDC67D6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7725DB5-51CA-49E9-98E3-874CDAF32107}">
      <dgm:prSet custT="1"/>
      <dgm:spPr/>
      <dgm:t>
        <a:bodyPr/>
        <a:lstStyle/>
        <a:p>
          <a:pPr algn="ctr" rtl="0"/>
          <a:r>
            <a:rPr lang="en-US" sz="4400" dirty="0">
              <a:latin typeface="Lucida Bright" panose="02040602050505020304" pitchFamily="18" charset="0"/>
            </a:rPr>
            <a:t>Spectrum Efficiency</a:t>
          </a:r>
        </a:p>
      </dgm:t>
    </dgm:pt>
    <dgm:pt modelId="{3EAD09A5-10D0-490B-97D9-0CB6CEA6C459}" type="parTrans" cxnId="{E7D036D5-9F41-4BE5-9373-2CD9250A9139}">
      <dgm:prSet/>
      <dgm:spPr/>
      <dgm:t>
        <a:bodyPr/>
        <a:lstStyle/>
        <a:p>
          <a:endParaRPr lang="en-US"/>
        </a:p>
      </dgm:t>
    </dgm:pt>
    <dgm:pt modelId="{BD7941B8-5624-4FD6-9DCE-5211F4B162B5}" type="sibTrans" cxnId="{E7D036D5-9F41-4BE5-9373-2CD9250A9139}">
      <dgm:prSet/>
      <dgm:spPr/>
      <dgm:t>
        <a:bodyPr/>
        <a:lstStyle/>
        <a:p>
          <a:endParaRPr lang="en-US"/>
        </a:p>
      </dgm:t>
    </dgm:pt>
    <dgm:pt modelId="{C76E8246-5647-4A9F-9665-D7E09FE29EFD}" type="pres">
      <dgm:prSet presAssocID="{3407E95C-1618-4DC2-BB5D-A7BDDC67D6E2}" presName="linear" presStyleCnt="0">
        <dgm:presLayoutVars>
          <dgm:animLvl val="lvl"/>
          <dgm:resizeHandles val="exact"/>
        </dgm:presLayoutVars>
      </dgm:prSet>
      <dgm:spPr/>
    </dgm:pt>
    <dgm:pt modelId="{C4D0B6E4-546B-4439-865E-DC323011F9B6}" type="pres">
      <dgm:prSet presAssocID="{A7725DB5-51CA-49E9-98E3-874CDAF32107}" presName="parentText" presStyleLbl="node1" presStyleIdx="0" presStyleCnt="1" custLinFactNeighborY="-23874">
        <dgm:presLayoutVars>
          <dgm:chMax val="0"/>
          <dgm:bulletEnabled val="1"/>
        </dgm:presLayoutVars>
      </dgm:prSet>
      <dgm:spPr/>
    </dgm:pt>
  </dgm:ptLst>
  <dgm:cxnLst>
    <dgm:cxn modelId="{71BDF20E-8EB0-4FDF-8CFB-CB14DA477E4B}" type="presOf" srcId="{A7725DB5-51CA-49E9-98E3-874CDAF32107}" destId="{C4D0B6E4-546B-4439-865E-DC323011F9B6}" srcOrd="0" destOrd="0" presId="urn:microsoft.com/office/officeart/2005/8/layout/vList2"/>
    <dgm:cxn modelId="{9434F084-C0BB-401C-A1F8-77088EF3491F}" type="presOf" srcId="{3407E95C-1618-4DC2-BB5D-A7BDDC67D6E2}" destId="{C76E8246-5647-4A9F-9665-D7E09FE29EFD}" srcOrd="0" destOrd="0" presId="urn:microsoft.com/office/officeart/2005/8/layout/vList2"/>
    <dgm:cxn modelId="{E7D036D5-9F41-4BE5-9373-2CD9250A9139}" srcId="{3407E95C-1618-4DC2-BB5D-A7BDDC67D6E2}" destId="{A7725DB5-51CA-49E9-98E3-874CDAF32107}" srcOrd="0" destOrd="0" parTransId="{3EAD09A5-10D0-490B-97D9-0CB6CEA6C459}" sibTransId="{BD7941B8-5624-4FD6-9DCE-5211F4B162B5}"/>
    <dgm:cxn modelId="{E2911169-16FC-46AD-A66D-34AB8622079B}" type="presParOf" srcId="{C76E8246-5647-4A9F-9665-D7E09FE29EFD}" destId="{C4D0B6E4-546B-4439-865E-DC323011F9B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56B1938-6D4B-4264-B8EF-628445D3EE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2C58D5-C5BF-4AFF-9D8A-5D4C96A93E6F}">
      <dgm:prSet custT="1"/>
      <dgm:spPr/>
      <dgm:t>
        <a:bodyPr/>
        <a:lstStyle/>
        <a:p>
          <a:pPr rtl="0"/>
          <a:r>
            <a:rPr lang="en-US" sz="4000" dirty="0">
              <a:latin typeface="Lucida Bright" panose="02040602050505020304" pitchFamily="18" charset="0"/>
            </a:rPr>
            <a:t>Types of learning and its application</a:t>
          </a:r>
        </a:p>
      </dgm:t>
    </dgm:pt>
    <dgm:pt modelId="{5B2A9792-8863-4F67-B2DF-1DB8C17F48E0}" type="parTrans" cxnId="{97E5C9EE-3B31-4D16-BCD1-40242BFC1228}">
      <dgm:prSet/>
      <dgm:spPr/>
      <dgm:t>
        <a:bodyPr/>
        <a:lstStyle/>
        <a:p>
          <a:endParaRPr lang="en-US"/>
        </a:p>
      </dgm:t>
    </dgm:pt>
    <dgm:pt modelId="{B400C0A1-17A9-42D8-A0F9-19764979D695}" type="sibTrans" cxnId="{97E5C9EE-3B31-4D16-BCD1-40242BFC1228}">
      <dgm:prSet/>
      <dgm:spPr/>
      <dgm:t>
        <a:bodyPr/>
        <a:lstStyle/>
        <a:p>
          <a:endParaRPr lang="en-US"/>
        </a:p>
      </dgm:t>
    </dgm:pt>
    <dgm:pt modelId="{A54253BF-6120-474B-B888-38C5A0907382}" type="pres">
      <dgm:prSet presAssocID="{E56B1938-6D4B-4264-B8EF-628445D3EE59}" presName="linear" presStyleCnt="0">
        <dgm:presLayoutVars>
          <dgm:animLvl val="lvl"/>
          <dgm:resizeHandles val="exact"/>
        </dgm:presLayoutVars>
      </dgm:prSet>
      <dgm:spPr/>
    </dgm:pt>
    <dgm:pt modelId="{5D61A997-3191-4378-B22E-E0DF206BAB10}" type="pres">
      <dgm:prSet presAssocID="{052C58D5-C5BF-4AFF-9D8A-5D4C96A93E6F}" presName="parentText" presStyleLbl="node1" presStyleIdx="0" presStyleCnt="1" custLinFactNeighborX="-1139" custLinFactNeighborY="-29604">
        <dgm:presLayoutVars>
          <dgm:chMax val="0"/>
          <dgm:bulletEnabled val="1"/>
        </dgm:presLayoutVars>
      </dgm:prSet>
      <dgm:spPr/>
    </dgm:pt>
  </dgm:ptLst>
  <dgm:cxnLst>
    <dgm:cxn modelId="{AD760D54-647D-4C9F-A041-C8E3E24680A8}" type="presOf" srcId="{052C58D5-C5BF-4AFF-9D8A-5D4C96A93E6F}" destId="{5D61A997-3191-4378-B22E-E0DF206BAB10}" srcOrd="0" destOrd="0" presId="urn:microsoft.com/office/officeart/2005/8/layout/vList2"/>
    <dgm:cxn modelId="{97E5C9EE-3B31-4D16-BCD1-40242BFC1228}" srcId="{E56B1938-6D4B-4264-B8EF-628445D3EE59}" destId="{052C58D5-C5BF-4AFF-9D8A-5D4C96A93E6F}" srcOrd="0" destOrd="0" parTransId="{5B2A9792-8863-4F67-B2DF-1DB8C17F48E0}" sibTransId="{B400C0A1-17A9-42D8-A0F9-19764979D695}"/>
    <dgm:cxn modelId="{4997BBF8-318E-4598-BA35-8CAA0205DB9D}" type="presOf" srcId="{E56B1938-6D4B-4264-B8EF-628445D3EE59}" destId="{A54253BF-6120-474B-B888-38C5A0907382}" srcOrd="0" destOrd="0" presId="urn:microsoft.com/office/officeart/2005/8/layout/vList2"/>
    <dgm:cxn modelId="{112017B4-1C3E-4D6A-9927-39074782D1B5}" type="presParOf" srcId="{A54253BF-6120-474B-B888-38C5A0907382}" destId="{5D61A997-3191-4378-B22E-E0DF206BAB1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56B1938-6D4B-4264-B8EF-628445D3EE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2C58D5-C5BF-4AFF-9D8A-5D4C96A93E6F}">
      <dgm:prSet custT="1"/>
      <dgm:spPr/>
      <dgm:t>
        <a:bodyPr/>
        <a:lstStyle/>
        <a:p>
          <a:pPr algn="ctr"/>
          <a:r>
            <a:rPr lang="en-US" sz="4000" dirty="0">
              <a:solidFill>
                <a:schemeClr val="bg1"/>
              </a:solidFill>
              <a:latin typeface="Lucida Bright" panose="02040602050505020304" pitchFamily="18" charset="0"/>
              <a:cs typeface="Calibri" panose="020F0502020204030204" pitchFamily="34" charset="0"/>
            </a:rPr>
            <a:t>Open research challenges and future directions</a:t>
          </a:r>
          <a:endParaRPr lang="en-US" sz="4000" dirty="0">
            <a:solidFill>
              <a:schemeClr val="bg1"/>
            </a:solidFill>
            <a:latin typeface="Lucida Bright" panose="02040602050505020304" pitchFamily="18" charset="0"/>
          </a:endParaRPr>
        </a:p>
      </dgm:t>
    </dgm:pt>
    <dgm:pt modelId="{5B2A9792-8863-4F67-B2DF-1DB8C17F48E0}" type="parTrans" cxnId="{97E5C9EE-3B31-4D16-BCD1-40242BFC1228}">
      <dgm:prSet/>
      <dgm:spPr/>
      <dgm:t>
        <a:bodyPr/>
        <a:lstStyle/>
        <a:p>
          <a:endParaRPr lang="en-US"/>
        </a:p>
      </dgm:t>
    </dgm:pt>
    <dgm:pt modelId="{B400C0A1-17A9-42D8-A0F9-19764979D695}" type="sibTrans" cxnId="{97E5C9EE-3B31-4D16-BCD1-40242BFC1228}">
      <dgm:prSet/>
      <dgm:spPr/>
      <dgm:t>
        <a:bodyPr/>
        <a:lstStyle/>
        <a:p>
          <a:endParaRPr lang="en-US"/>
        </a:p>
      </dgm:t>
    </dgm:pt>
    <dgm:pt modelId="{A54253BF-6120-474B-B888-38C5A0907382}" type="pres">
      <dgm:prSet presAssocID="{E56B1938-6D4B-4264-B8EF-628445D3EE59}" presName="linear" presStyleCnt="0">
        <dgm:presLayoutVars>
          <dgm:animLvl val="lvl"/>
          <dgm:resizeHandles val="exact"/>
        </dgm:presLayoutVars>
      </dgm:prSet>
      <dgm:spPr/>
    </dgm:pt>
    <dgm:pt modelId="{5D61A997-3191-4378-B22E-E0DF206BAB10}" type="pres">
      <dgm:prSet presAssocID="{052C58D5-C5BF-4AFF-9D8A-5D4C96A93E6F}" presName="parentText" presStyleLbl="node1" presStyleIdx="0" presStyleCnt="1" custScaleX="62848" custLinFactNeighborX="522" custLinFactNeighborY="-27327">
        <dgm:presLayoutVars>
          <dgm:chMax val="0"/>
          <dgm:bulletEnabled val="1"/>
        </dgm:presLayoutVars>
      </dgm:prSet>
      <dgm:spPr/>
    </dgm:pt>
  </dgm:ptLst>
  <dgm:cxnLst>
    <dgm:cxn modelId="{AD760D54-647D-4C9F-A041-C8E3E24680A8}" type="presOf" srcId="{052C58D5-C5BF-4AFF-9D8A-5D4C96A93E6F}" destId="{5D61A997-3191-4378-B22E-E0DF206BAB10}" srcOrd="0" destOrd="0" presId="urn:microsoft.com/office/officeart/2005/8/layout/vList2"/>
    <dgm:cxn modelId="{97E5C9EE-3B31-4D16-BCD1-40242BFC1228}" srcId="{E56B1938-6D4B-4264-B8EF-628445D3EE59}" destId="{052C58D5-C5BF-4AFF-9D8A-5D4C96A93E6F}" srcOrd="0" destOrd="0" parTransId="{5B2A9792-8863-4F67-B2DF-1DB8C17F48E0}" sibTransId="{B400C0A1-17A9-42D8-A0F9-19764979D695}"/>
    <dgm:cxn modelId="{4997BBF8-318E-4598-BA35-8CAA0205DB9D}" type="presOf" srcId="{E56B1938-6D4B-4264-B8EF-628445D3EE59}" destId="{A54253BF-6120-474B-B888-38C5A0907382}" srcOrd="0" destOrd="0" presId="urn:microsoft.com/office/officeart/2005/8/layout/vList2"/>
    <dgm:cxn modelId="{112017B4-1C3E-4D6A-9927-39074782D1B5}" type="presParOf" srcId="{A54253BF-6120-474B-B888-38C5A0907382}" destId="{5D61A997-3191-4378-B22E-E0DF206BAB1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407E95C-1618-4DC2-BB5D-A7BDDC67D6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725DB5-51CA-49E9-98E3-874CDAF32107}">
      <dgm:prSet custT="1"/>
      <dgm:spPr/>
      <dgm:t>
        <a:bodyPr/>
        <a:lstStyle/>
        <a:p>
          <a:pPr algn="ctr" rtl="0"/>
          <a:r>
            <a:rPr lang="en-US" sz="4000" dirty="0">
              <a:latin typeface="Lucida Bright" panose="02040602050505020304" pitchFamily="18" charset="0"/>
            </a:rPr>
            <a:t>Conclusion</a:t>
          </a:r>
        </a:p>
      </dgm:t>
    </dgm:pt>
    <dgm:pt modelId="{3EAD09A5-10D0-490B-97D9-0CB6CEA6C459}" type="parTrans" cxnId="{E7D036D5-9F41-4BE5-9373-2CD9250A9139}">
      <dgm:prSet/>
      <dgm:spPr/>
      <dgm:t>
        <a:bodyPr/>
        <a:lstStyle/>
        <a:p>
          <a:endParaRPr lang="en-US"/>
        </a:p>
      </dgm:t>
    </dgm:pt>
    <dgm:pt modelId="{BD7941B8-5624-4FD6-9DCE-5211F4B162B5}" type="sibTrans" cxnId="{E7D036D5-9F41-4BE5-9373-2CD9250A9139}">
      <dgm:prSet/>
      <dgm:spPr/>
      <dgm:t>
        <a:bodyPr/>
        <a:lstStyle/>
        <a:p>
          <a:endParaRPr lang="en-US"/>
        </a:p>
      </dgm:t>
    </dgm:pt>
    <dgm:pt modelId="{C76E8246-5647-4A9F-9665-D7E09FE29EFD}" type="pres">
      <dgm:prSet presAssocID="{3407E95C-1618-4DC2-BB5D-A7BDDC67D6E2}" presName="linear" presStyleCnt="0">
        <dgm:presLayoutVars>
          <dgm:animLvl val="lvl"/>
          <dgm:resizeHandles val="exact"/>
        </dgm:presLayoutVars>
      </dgm:prSet>
      <dgm:spPr/>
    </dgm:pt>
    <dgm:pt modelId="{C4D0B6E4-546B-4439-865E-DC323011F9B6}" type="pres">
      <dgm:prSet presAssocID="{A7725DB5-51CA-49E9-98E3-874CDAF32107}" presName="parentText" presStyleLbl="node1" presStyleIdx="0" presStyleCnt="1" custLinFactNeighborY="-23874">
        <dgm:presLayoutVars>
          <dgm:chMax val="0"/>
          <dgm:bulletEnabled val="1"/>
        </dgm:presLayoutVars>
      </dgm:prSet>
      <dgm:spPr/>
    </dgm:pt>
  </dgm:ptLst>
  <dgm:cxnLst>
    <dgm:cxn modelId="{71BDF20E-8EB0-4FDF-8CFB-CB14DA477E4B}" type="presOf" srcId="{A7725DB5-51CA-49E9-98E3-874CDAF32107}" destId="{C4D0B6E4-546B-4439-865E-DC323011F9B6}" srcOrd="0" destOrd="0" presId="urn:microsoft.com/office/officeart/2005/8/layout/vList2"/>
    <dgm:cxn modelId="{9434F084-C0BB-401C-A1F8-77088EF3491F}" type="presOf" srcId="{3407E95C-1618-4DC2-BB5D-A7BDDC67D6E2}" destId="{C76E8246-5647-4A9F-9665-D7E09FE29EFD}" srcOrd="0" destOrd="0" presId="urn:microsoft.com/office/officeart/2005/8/layout/vList2"/>
    <dgm:cxn modelId="{E7D036D5-9F41-4BE5-9373-2CD9250A9139}" srcId="{3407E95C-1618-4DC2-BB5D-A7BDDC67D6E2}" destId="{A7725DB5-51CA-49E9-98E3-874CDAF32107}" srcOrd="0" destOrd="0" parTransId="{3EAD09A5-10D0-490B-97D9-0CB6CEA6C459}" sibTransId="{BD7941B8-5624-4FD6-9DCE-5211F4B162B5}"/>
    <dgm:cxn modelId="{E2911169-16FC-46AD-A66D-34AB8622079B}" type="presParOf" srcId="{C76E8246-5647-4A9F-9665-D7E09FE29EFD}" destId="{C4D0B6E4-546B-4439-865E-DC323011F9B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5925DB-E912-4E90-A208-AB8FF31509C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B7300D-5E07-4139-8BCB-CF9DAC70AD00}">
      <dgm:prSet custT="1"/>
      <dgm:spPr/>
      <dgm:t>
        <a:bodyPr/>
        <a:lstStyle/>
        <a:p>
          <a:pPr algn="ctr" rtl="0"/>
          <a:r>
            <a:rPr lang="en-US" sz="2400" b="1" dirty="0">
              <a:latin typeface="Lucida Bright" panose="02040602050505020304" pitchFamily="18" charset="0"/>
            </a:rPr>
            <a:t>Artificial Intelligence (AI) and Machine Learning (ML)</a:t>
          </a:r>
          <a:endParaRPr lang="en-US" sz="2400" dirty="0">
            <a:latin typeface="Lucida Bright" panose="02040602050505020304" pitchFamily="18" charset="0"/>
          </a:endParaRPr>
        </a:p>
      </dgm:t>
    </dgm:pt>
    <dgm:pt modelId="{0C5BFAD3-4F95-4EEA-BB4F-06B5C45E99B0}" type="parTrans" cxnId="{D39855DA-7C4D-4C39-AC0F-1A79D961F0DE}">
      <dgm:prSet/>
      <dgm:spPr/>
      <dgm:t>
        <a:bodyPr/>
        <a:lstStyle/>
        <a:p>
          <a:endParaRPr lang="en-US"/>
        </a:p>
      </dgm:t>
    </dgm:pt>
    <dgm:pt modelId="{BBA0A30B-F303-4FAE-95A1-FA24F7B931FC}" type="sibTrans" cxnId="{D39855DA-7C4D-4C39-AC0F-1A79D961F0DE}">
      <dgm:prSet/>
      <dgm:spPr/>
      <dgm:t>
        <a:bodyPr/>
        <a:lstStyle/>
        <a:p>
          <a:endParaRPr lang="en-US"/>
        </a:p>
      </dgm:t>
    </dgm:pt>
    <dgm:pt modelId="{5071438A-E988-4DBD-8F93-AAC28CBEA7E0}" type="pres">
      <dgm:prSet presAssocID="{405925DB-E912-4E90-A208-AB8FF31509CA}" presName="linear" presStyleCnt="0">
        <dgm:presLayoutVars>
          <dgm:animLvl val="lvl"/>
          <dgm:resizeHandles val="exact"/>
        </dgm:presLayoutVars>
      </dgm:prSet>
      <dgm:spPr/>
    </dgm:pt>
    <dgm:pt modelId="{642FDFFF-ADBB-4F5F-8516-95E28B8703BC}" type="pres">
      <dgm:prSet presAssocID="{C6B7300D-5E07-4139-8BCB-CF9DAC70AD00}" presName="parentText" presStyleLbl="node1" presStyleIdx="0" presStyleCnt="1" custScaleY="306204" custLinFactNeighborX="-482" custLinFactNeighborY="44492">
        <dgm:presLayoutVars>
          <dgm:chMax val="0"/>
          <dgm:bulletEnabled val="1"/>
        </dgm:presLayoutVars>
      </dgm:prSet>
      <dgm:spPr/>
    </dgm:pt>
  </dgm:ptLst>
  <dgm:cxnLst>
    <dgm:cxn modelId="{6505611A-B9AD-4496-93F4-FAC7D680C2B9}" type="presOf" srcId="{C6B7300D-5E07-4139-8BCB-CF9DAC70AD00}" destId="{642FDFFF-ADBB-4F5F-8516-95E28B8703BC}" srcOrd="0" destOrd="0" presId="urn:microsoft.com/office/officeart/2005/8/layout/vList2"/>
    <dgm:cxn modelId="{00ED97BF-ECBD-4EBB-8840-46F882E32C64}" type="presOf" srcId="{405925DB-E912-4E90-A208-AB8FF31509CA}" destId="{5071438A-E988-4DBD-8F93-AAC28CBEA7E0}" srcOrd="0" destOrd="0" presId="urn:microsoft.com/office/officeart/2005/8/layout/vList2"/>
    <dgm:cxn modelId="{D39855DA-7C4D-4C39-AC0F-1A79D961F0DE}" srcId="{405925DB-E912-4E90-A208-AB8FF31509CA}" destId="{C6B7300D-5E07-4139-8BCB-CF9DAC70AD00}" srcOrd="0" destOrd="0" parTransId="{0C5BFAD3-4F95-4EEA-BB4F-06B5C45E99B0}" sibTransId="{BBA0A30B-F303-4FAE-95A1-FA24F7B931FC}"/>
    <dgm:cxn modelId="{2C36366A-FD9D-4936-9487-F3D7B72F6947}" type="presParOf" srcId="{5071438A-E988-4DBD-8F93-AAC28CBEA7E0}" destId="{642FDFFF-ADBB-4F5F-8516-95E28B8703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76F789-650E-41D4-89E5-2CA8CE2FCC8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B76BCA-3C6B-4A7C-89A5-7D4695B3166A}">
      <dgm:prSet custT="1"/>
      <dgm:spPr/>
      <dgm:t>
        <a:bodyPr/>
        <a:lstStyle/>
        <a:p>
          <a:pPr algn="ctr"/>
          <a:r>
            <a:rPr lang="en-US" sz="4400" dirty="0">
              <a:latin typeface="Lucida Bright" panose="02040602050505020304" pitchFamily="18" charset="0"/>
            </a:rPr>
            <a:t>Applications of AI</a:t>
          </a:r>
        </a:p>
      </dgm:t>
    </dgm:pt>
    <dgm:pt modelId="{5EC97CF1-DC81-4D63-8EA3-EEB3D250D009}" type="parTrans" cxnId="{F1C7A273-9C64-4401-A109-C63F01E066A7}">
      <dgm:prSet/>
      <dgm:spPr/>
      <dgm:t>
        <a:bodyPr/>
        <a:lstStyle/>
        <a:p>
          <a:endParaRPr lang="en-US"/>
        </a:p>
      </dgm:t>
    </dgm:pt>
    <dgm:pt modelId="{A265136D-1CB7-4832-803D-200431449357}" type="sibTrans" cxnId="{F1C7A273-9C64-4401-A109-C63F01E066A7}">
      <dgm:prSet/>
      <dgm:spPr/>
      <dgm:t>
        <a:bodyPr/>
        <a:lstStyle/>
        <a:p>
          <a:endParaRPr lang="en-US"/>
        </a:p>
      </dgm:t>
    </dgm:pt>
    <dgm:pt modelId="{7F52298B-42D2-4351-A729-3F3698A2F970}" type="pres">
      <dgm:prSet presAssocID="{0476F789-650E-41D4-89E5-2CA8CE2FCC84}" presName="linear" presStyleCnt="0">
        <dgm:presLayoutVars>
          <dgm:animLvl val="lvl"/>
          <dgm:resizeHandles val="exact"/>
        </dgm:presLayoutVars>
      </dgm:prSet>
      <dgm:spPr/>
    </dgm:pt>
    <dgm:pt modelId="{09A9BAE2-9B9A-4543-B71D-A202D7DA96C8}" type="pres">
      <dgm:prSet presAssocID="{95B76BCA-3C6B-4A7C-89A5-7D4695B3166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CF0B922-225C-4D2A-8DAC-AA353F859624}" type="presOf" srcId="{95B76BCA-3C6B-4A7C-89A5-7D4695B3166A}" destId="{09A9BAE2-9B9A-4543-B71D-A202D7DA96C8}" srcOrd="0" destOrd="0" presId="urn:microsoft.com/office/officeart/2005/8/layout/vList2"/>
    <dgm:cxn modelId="{F1C7A273-9C64-4401-A109-C63F01E066A7}" srcId="{0476F789-650E-41D4-89E5-2CA8CE2FCC84}" destId="{95B76BCA-3C6B-4A7C-89A5-7D4695B3166A}" srcOrd="0" destOrd="0" parTransId="{5EC97CF1-DC81-4D63-8EA3-EEB3D250D009}" sibTransId="{A265136D-1CB7-4832-803D-200431449357}"/>
    <dgm:cxn modelId="{45C33C7C-37D8-4DED-BE0F-5E36CE615659}" type="presOf" srcId="{0476F789-650E-41D4-89E5-2CA8CE2FCC84}" destId="{7F52298B-42D2-4351-A729-3F3698A2F970}" srcOrd="0" destOrd="0" presId="urn:microsoft.com/office/officeart/2005/8/layout/vList2"/>
    <dgm:cxn modelId="{4C363D24-2732-4286-823E-B4620718D2F1}" type="presParOf" srcId="{7F52298B-42D2-4351-A729-3F3698A2F970}" destId="{09A9BAE2-9B9A-4543-B71D-A202D7DA96C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193D4D-8BEA-4F92-B617-E69AEE77E8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9999CC-45DF-4FC4-A945-7F38E4241E23}">
      <dgm:prSet custT="1"/>
      <dgm:spPr/>
      <dgm:t>
        <a:bodyPr/>
        <a:lstStyle/>
        <a:p>
          <a:pPr algn="ctr" rtl="0"/>
          <a:r>
            <a:rPr lang="en-US" sz="4400" dirty="0">
              <a:latin typeface="Lucida Bright" panose="02040602050505020304" pitchFamily="18" charset="0"/>
            </a:rPr>
            <a:t>Applications of ML</a:t>
          </a:r>
        </a:p>
      </dgm:t>
    </dgm:pt>
    <dgm:pt modelId="{98F59FCF-80EE-4B84-988C-667BC56970F7}" type="parTrans" cxnId="{5554DA15-56BE-4E88-9234-712301E5E299}">
      <dgm:prSet/>
      <dgm:spPr/>
      <dgm:t>
        <a:bodyPr/>
        <a:lstStyle/>
        <a:p>
          <a:endParaRPr lang="en-US"/>
        </a:p>
      </dgm:t>
    </dgm:pt>
    <dgm:pt modelId="{849EDF21-7CFA-45E8-AB26-FD943262C536}" type="sibTrans" cxnId="{5554DA15-56BE-4E88-9234-712301E5E299}">
      <dgm:prSet/>
      <dgm:spPr/>
      <dgm:t>
        <a:bodyPr/>
        <a:lstStyle/>
        <a:p>
          <a:endParaRPr lang="en-US"/>
        </a:p>
      </dgm:t>
    </dgm:pt>
    <dgm:pt modelId="{10880208-6774-420A-9D88-EFC5D5588D2F}" type="pres">
      <dgm:prSet presAssocID="{69193D4D-8BEA-4F92-B617-E69AEE77E864}" presName="linear" presStyleCnt="0">
        <dgm:presLayoutVars>
          <dgm:animLvl val="lvl"/>
          <dgm:resizeHandles val="exact"/>
        </dgm:presLayoutVars>
      </dgm:prSet>
      <dgm:spPr/>
    </dgm:pt>
    <dgm:pt modelId="{57002E24-0C9E-4F74-BE9C-886F45FC63C4}" type="pres">
      <dgm:prSet presAssocID="{2E9999CC-45DF-4FC4-A945-7F38E4241E2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554DA15-56BE-4E88-9234-712301E5E299}" srcId="{69193D4D-8BEA-4F92-B617-E69AEE77E864}" destId="{2E9999CC-45DF-4FC4-A945-7F38E4241E23}" srcOrd="0" destOrd="0" parTransId="{98F59FCF-80EE-4B84-988C-667BC56970F7}" sibTransId="{849EDF21-7CFA-45E8-AB26-FD943262C536}"/>
    <dgm:cxn modelId="{69039B8A-4DB9-460A-BFFB-88B2BBCD0BC2}" type="presOf" srcId="{2E9999CC-45DF-4FC4-A945-7F38E4241E23}" destId="{57002E24-0C9E-4F74-BE9C-886F45FC63C4}" srcOrd="0" destOrd="0" presId="urn:microsoft.com/office/officeart/2005/8/layout/vList2"/>
    <dgm:cxn modelId="{96DE96C1-17F4-4A30-B5D5-FE672A6171A1}" type="presOf" srcId="{69193D4D-8BEA-4F92-B617-E69AEE77E864}" destId="{10880208-6774-420A-9D88-EFC5D5588D2F}" srcOrd="0" destOrd="0" presId="urn:microsoft.com/office/officeart/2005/8/layout/vList2"/>
    <dgm:cxn modelId="{2AEC3679-F4DC-4C0A-90C3-D8DEE7173708}" type="presParOf" srcId="{10880208-6774-420A-9D88-EFC5D5588D2F}" destId="{57002E24-0C9E-4F74-BE9C-886F45FC63C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2E3C5C-3251-4AF5-B9A5-D28170394E9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327258B-E7C9-442D-A9C5-8EA21C689AF0}">
      <dgm:prSet/>
      <dgm:spPr/>
      <dgm:t>
        <a:bodyPr/>
        <a:lstStyle/>
        <a:p>
          <a:pPr algn="ctr" rtl="0"/>
          <a:r>
            <a:rPr lang="en-US" b="1" dirty="0">
              <a:latin typeface="Lucida Bright" panose="02040602050505020304" pitchFamily="18" charset="0"/>
            </a:rPr>
            <a:t>5G networks security</a:t>
          </a:r>
          <a:endParaRPr lang="en-US" dirty="0">
            <a:latin typeface="Lucida Bright" panose="02040602050505020304" pitchFamily="18" charset="0"/>
          </a:endParaRPr>
        </a:p>
      </dgm:t>
    </dgm:pt>
    <dgm:pt modelId="{E4F20446-C0C9-4131-AB9B-162F2E272CFF}" type="parTrans" cxnId="{A82F73AA-EE03-4452-A2AB-8279C7A353E1}">
      <dgm:prSet/>
      <dgm:spPr/>
      <dgm:t>
        <a:bodyPr/>
        <a:lstStyle/>
        <a:p>
          <a:endParaRPr lang="en-US"/>
        </a:p>
      </dgm:t>
    </dgm:pt>
    <dgm:pt modelId="{B3687AA6-BEAA-4E54-9604-C864EBC10380}" type="sibTrans" cxnId="{A82F73AA-EE03-4452-A2AB-8279C7A353E1}">
      <dgm:prSet/>
      <dgm:spPr/>
      <dgm:t>
        <a:bodyPr/>
        <a:lstStyle/>
        <a:p>
          <a:endParaRPr lang="en-US"/>
        </a:p>
      </dgm:t>
    </dgm:pt>
    <dgm:pt modelId="{4C296F0F-2726-4C08-9290-2CBF9A617763}" type="pres">
      <dgm:prSet presAssocID="{A52E3C5C-3251-4AF5-B9A5-D28170394E98}" presName="linear" presStyleCnt="0">
        <dgm:presLayoutVars>
          <dgm:animLvl val="lvl"/>
          <dgm:resizeHandles val="exact"/>
        </dgm:presLayoutVars>
      </dgm:prSet>
      <dgm:spPr/>
    </dgm:pt>
    <dgm:pt modelId="{7334ADDB-259B-4BE0-B7BD-5E5A34307CA2}" type="pres">
      <dgm:prSet presAssocID="{C327258B-E7C9-442D-A9C5-8EA21C689AF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8A38A2F-9B73-4EA6-A49B-1A3AC62444E6}" type="presOf" srcId="{C327258B-E7C9-442D-A9C5-8EA21C689AF0}" destId="{7334ADDB-259B-4BE0-B7BD-5E5A34307CA2}" srcOrd="0" destOrd="0" presId="urn:microsoft.com/office/officeart/2005/8/layout/vList2"/>
    <dgm:cxn modelId="{0727A54D-5961-41DE-A66D-E66F465EB4DB}" type="presOf" srcId="{A52E3C5C-3251-4AF5-B9A5-D28170394E98}" destId="{4C296F0F-2726-4C08-9290-2CBF9A617763}" srcOrd="0" destOrd="0" presId="urn:microsoft.com/office/officeart/2005/8/layout/vList2"/>
    <dgm:cxn modelId="{A82F73AA-EE03-4452-A2AB-8279C7A353E1}" srcId="{A52E3C5C-3251-4AF5-B9A5-D28170394E98}" destId="{C327258B-E7C9-442D-A9C5-8EA21C689AF0}" srcOrd="0" destOrd="0" parTransId="{E4F20446-C0C9-4131-AB9B-162F2E272CFF}" sibTransId="{B3687AA6-BEAA-4E54-9604-C864EBC10380}"/>
    <dgm:cxn modelId="{CAEC11F1-9D04-4744-BE19-CB28129310C5}" type="presParOf" srcId="{4C296F0F-2726-4C08-9290-2CBF9A617763}" destId="{7334ADDB-259B-4BE0-B7BD-5E5A34307C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AFE4E77-7996-40FD-98B3-C44F0225C5B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C2662E-57B4-4F02-AD12-61ACC07911E5}">
      <dgm:prSet custT="1"/>
      <dgm:spPr/>
      <dgm:t>
        <a:bodyPr/>
        <a:lstStyle/>
        <a:p>
          <a:pPr algn="ctr" rtl="0"/>
          <a:r>
            <a:rPr lang="en-US" sz="2400" dirty="0">
              <a:latin typeface="Lucida Bright" panose="02040602050505020304" pitchFamily="18" charset="0"/>
            </a:rPr>
            <a:t>Potential of ML to support 5G requirements</a:t>
          </a:r>
        </a:p>
      </dgm:t>
    </dgm:pt>
    <dgm:pt modelId="{51E72D20-E4B0-4B55-8F46-69E46CC6928D}" type="parTrans" cxnId="{BE8ACE06-7685-4EFC-BF98-57163A9AB7DE}">
      <dgm:prSet/>
      <dgm:spPr/>
      <dgm:t>
        <a:bodyPr/>
        <a:lstStyle/>
        <a:p>
          <a:endParaRPr lang="en-US"/>
        </a:p>
      </dgm:t>
    </dgm:pt>
    <dgm:pt modelId="{3ACE5515-7E67-4415-904D-376C9648124C}" type="sibTrans" cxnId="{BE8ACE06-7685-4EFC-BF98-57163A9AB7DE}">
      <dgm:prSet/>
      <dgm:spPr/>
      <dgm:t>
        <a:bodyPr/>
        <a:lstStyle/>
        <a:p>
          <a:endParaRPr lang="en-US"/>
        </a:p>
      </dgm:t>
    </dgm:pt>
    <dgm:pt modelId="{1880361D-A8A3-48E6-A387-A3D75B6A04B3}" type="pres">
      <dgm:prSet presAssocID="{4AFE4E77-7996-40FD-98B3-C44F0225C5B8}" presName="linear" presStyleCnt="0">
        <dgm:presLayoutVars>
          <dgm:animLvl val="lvl"/>
          <dgm:resizeHandles val="exact"/>
        </dgm:presLayoutVars>
      </dgm:prSet>
      <dgm:spPr/>
    </dgm:pt>
    <dgm:pt modelId="{C8BAB28E-4086-4181-88BE-12EDDB44B079}" type="pres">
      <dgm:prSet presAssocID="{31C2662E-57B4-4F02-AD12-61ACC07911E5}" presName="parentText" presStyleLbl="node1" presStyleIdx="0" presStyleCnt="1" custLinFactNeighborX="482" custLinFactNeighborY="-24870">
        <dgm:presLayoutVars>
          <dgm:chMax val="0"/>
          <dgm:bulletEnabled val="1"/>
        </dgm:presLayoutVars>
      </dgm:prSet>
      <dgm:spPr/>
    </dgm:pt>
  </dgm:ptLst>
  <dgm:cxnLst>
    <dgm:cxn modelId="{BE8ACE06-7685-4EFC-BF98-57163A9AB7DE}" srcId="{4AFE4E77-7996-40FD-98B3-C44F0225C5B8}" destId="{31C2662E-57B4-4F02-AD12-61ACC07911E5}" srcOrd="0" destOrd="0" parTransId="{51E72D20-E4B0-4B55-8F46-69E46CC6928D}" sibTransId="{3ACE5515-7E67-4415-904D-376C9648124C}"/>
    <dgm:cxn modelId="{4CBC0AA7-B73C-47D5-8392-229B68311BD9}" type="presOf" srcId="{4AFE4E77-7996-40FD-98B3-C44F0225C5B8}" destId="{1880361D-A8A3-48E6-A387-A3D75B6A04B3}" srcOrd="0" destOrd="0" presId="urn:microsoft.com/office/officeart/2005/8/layout/vList2"/>
    <dgm:cxn modelId="{8554FCD1-C94E-4DB5-8C3A-D7803F4242F6}" type="presOf" srcId="{31C2662E-57B4-4F02-AD12-61ACC07911E5}" destId="{C8BAB28E-4086-4181-88BE-12EDDB44B079}" srcOrd="0" destOrd="0" presId="urn:microsoft.com/office/officeart/2005/8/layout/vList2"/>
    <dgm:cxn modelId="{AEDC0472-236C-4C01-83A8-8736663E28B9}" type="presParOf" srcId="{1880361D-A8A3-48E6-A387-A3D75B6A04B3}" destId="{C8BAB28E-4086-4181-88BE-12EDDB44B07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322C248-5BB7-4640-A595-98E2D76781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539A3FC-63D5-4096-8C2B-95AB99F62649}">
      <dgm:prSet custT="1"/>
      <dgm:spPr/>
      <dgm:t>
        <a:bodyPr/>
        <a:lstStyle/>
        <a:p>
          <a:pPr algn="ctr" rtl="0"/>
          <a:r>
            <a:rPr lang="en-US" sz="4400" b="1" dirty="0">
              <a:latin typeface="Lucida Bright" panose="02040602050505020304" pitchFamily="18" charset="0"/>
            </a:rPr>
            <a:t>Peak Data Rate</a:t>
          </a:r>
        </a:p>
      </dgm:t>
    </dgm:pt>
    <dgm:pt modelId="{AEA9CADB-8567-445C-A8A0-54AE8EC92E69}" type="parTrans" cxnId="{C41C895E-396F-4608-B71B-DEC4EA58A722}">
      <dgm:prSet/>
      <dgm:spPr/>
      <dgm:t>
        <a:bodyPr/>
        <a:lstStyle/>
        <a:p>
          <a:endParaRPr lang="en-US"/>
        </a:p>
      </dgm:t>
    </dgm:pt>
    <dgm:pt modelId="{F5EFC4D1-792F-4275-80D5-240C5E9E3286}" type="sibTrans" cxnId="{C41C895E-396F-4608-B71B-DEC4EA58A722}">
      <dgm:prSet/>
      <dgm:spPr/>
      <dgm:t>
        <a:bodyPr/>
        <a:lstStyle/>
        <a:p>
          <a:endParaRPr lang="en-US"/>
        </a:p>
      </dgm:t>
    </dgm:pt>
    <dgm:pt modelId="{6B134E7F-A8B0-465D-97CF-A5A5D2F8DF01}" type="pres">
      <dgm:prSet presAssocID="{D322C248-5BB7-4640-A595-98E2D7678162}" presName="linear" presStyleCnt="0">
        <dgm:presLayoutVars>
          <dgm:animLvl val="lvl"/>
          <dgm:resizeHandles val="exact"/>
        </dgm:presLayoutVars>
      </dgm:prSet>
      <dgm:spPr/>
    </dgm:pt>
    <dgm:pt modelId="{95D0EC33-DABD-43A5-A27C-1CFD6D2738D0}" type="pres">
      <dgm:prSet presAssocID="{1539A3FC-63D5-4096-8C2B-95AB99F6264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41C895E-396F-4608-B71B-DEC4EA58A722}" srcId="{D322C248-5BB7-4640-A595-98E2D7678162}" destId="{1539A3FC-63D5-4096-8C2B-95AB99F62649}" srcOrd="0" destOrd="0" parTransId="{AEA9CADB-8567-445C-A8A0-54AE8EC92E69}" sibTransId="{F5EFC4D1-792F-4275-80D5-240C5E9E3286}"/>
    <dgm:cxn modelId="{34EEDF4A-ECCD-4E8C-B3C9-4550CC13BBE0}" type="presOf" srcId="{D322C248-5BB7-4640-A595-98E2D7678162}" destId="{6B134E7F-A8B0-465D-97CF-A5A5D2F8DF01}" srcOrd="0" destOrd="0" presId="urn:microsoft.com/office/officeart/2005/8/layout/vList2"/>
    <dgm:cxn modelId="{5BE52470-BC8F-48B9-BC48-5D3622E40F10}" type="presOf" srcId="{1539A3FC-63D5-4096-8C2B-95AB99F62649}" destId="{95D0EC33-DABD-43A5-A27C-1CFD6D2738D0}" srcOrd="0" destOrd="0" presId="urn:microsoft.com/office/officeart/2005/8/layout/vList2"/>
    <dgm:cxn modelId="{222C3663-BA09-4C4F-9BF7-B06C12F728FA}" type="presParOf" srcId="{6B134E7F-A8B0-465D-97CF-A5A5D2F8DF01}" destId="{95D0EC33-DABD-43A5-A27C-1CFD6D2738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52BE77E-CF77-4C63-A09D-B2CEA7EF56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D94FD9-509D-4FE0-BF57-F44946573203}">
      <dgm:prSet custT="1"/>
      <dgm:spPr/>
      <dgm:t>
        <a:bodyPr/>
        <a:lstStyle/>
        <a:p>
          <a:pPr rtl="0"/>
          <a:r>
            <a:rPr lang="en-US" sz="4400" dirty="0">
              <a:latin typeface="Lucida Bright" panose="02040602050505020304" pitchFamily="18" charset="0"/>
            </a:rPr>
            <a:t>User Experienced Data Rate</a:t>
          </a:r>
        </a:p>
      </dgm:t>
    </dgm:pt>
    <dgm:pt modelId="{C6E2B620-A0CA-4BBA-A797-324028EB5D30}" type="parTrans" cxnId="{1B68D911-8674-4C66-9AE1-7EF6F3122EDD}">
      <dgm:prSet/>
      <dgm:spPr/>
      <dgm:t>
        <a:bodyPr/>
        <a:lstStyle/>
        <a:p>
          <a:endParaRPr lang="en-US"/>
        </a:p>
      </dgm:t>
    </dgm:pt>
    <dgm:pt modelId="{FD3BF779-3CC4-44E8-9130-AF8AA6574A31}" type="sibTrans" cxnId="{1B68D911-8674-4C66-9AE1-7EF6F3122EDD}">
      <dgm:prSet/>
      <dgm:spPr/>
      <dgm:t>
        <a:bodyPr/>
        <a:lstStyle/>
        <a:p>
          <a:endParaRPr lang="en-US"/>
        </a:p>
      </dgm:t>
    </dgm:pt>
    <dgm:pt modelId="{C068812A-742F-4A16-8E97-6B6D2F6FA723}" type="pres">
      <dgm:prSet presAssocID="{052BE77E-CF77-4C63-A09D-B2CEA7EF5671}" presName="linear" presStyleCnt="0">
        <dgm:presLayoutVars>
          <dgm:animLvl val="lvl"/>
          <dgm:resizeHandles val="exact"/>
        </dgm:presLayoutVars>
      </dgm:prSet>
      <dgm:spPr/>
    </dgm:pt>
    <dgm:pt modelId="{57E03320-D7FF-4EBB-B74E-6A86CDC38225}" type="pres">
      <dgm:prSet presAssocID="{67D94FD9-509D-4FE0-BF57-F44946573203}" presName="parentText" presStyleLbl="node1" presStyleIdx="0" presStyleCnt="1" custScaleX="98103" custScaleY="84700" custLinFactY="-14999" custLinFactNeighborX="-8761" custLinFactNeighborY="-100000">
        <dgm:presLayoutVars>
          <dgm:chMax val="0"/>
          <dgm:bulletEnabled val="1"/>
        </dgm:presLayoutVars>
      </dgm:prSet>
      <dgm:spPr/>
    </dgm:pt>
  </dgm:ptLst>
  <dgm:cxnLst>
    <dgm:cxn modelId="{1B68D911-8674-4C66-9AE1-7EF6F3122EDD}" srcId="{052BE77E-CF77-4C63-A09D-B2CEA7EF5671}" destId="{67D94FD9-509D-4FE0-BF57-F44946573203}" srcOrd="0" destOrd="0" parTransId="{C6E2B620-A0CA-4BBA-A797-324028EB5D30}" sibTransId="{FD3BF779-3CC4-44E8-9130-AF8AA6574A31}"/>
    <dgm:cxn modelId="{4340274F-E49C-4EA6-8BBF-C75BA5C76315}" type="presOf" srcId="{052BE77E-CF77-4C63-A09D-B2CEA7EF5671}" destId="{C068812A-742F-4A16-8E97-6B6D2F6FA723}" srcOrd="0" destOrd="0" presId="urn:microsoft.com/office/officeart/2005/8/layout/vList2"/>
    <dgm:cxn modelId="{D7E253E9-5EFA-46F7-A120-E499FF8C6D30}" type="presOf" srcId="{67D94FD9-509D-4FE0-BF57-F44946573203}" destId="{57E03320-D7FF-4EBB-B74E-6A86CDC38225}" srcOrd="0" destOrd="0" presId="urn:microsoft.com/office/officeart/2005/8/layout/vList2"/>
    <dgm:cxn modelId="{D9476B6A-7D00-410E-998F-BD8EE14CE590}" type="presParOf" srcId="{C068812A-742F-4A16-8E97-6B6D2F6FA723}" destId="{57E03320-D7FF-4EBB-B74E-6A86CDC382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42C9322-3C83-45C1-A8CC-D194376699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8861F8-045E-46FC-8ACA-C3DA766D9CB6}">
      <dgm:prSet/>
      <dgm:spPr/>
      <dgm:t>
        <a:bodyPr/>
        <a:lstStyle/>
        <a:p>
          <a:pPr algn="ctr" rtl="0"/>
          <a:r>
            <a:rPr lang="en-US" dirty="0">
              <a:latin typeface="Lucida Bright" panose="02040602050505020304" pitchFamily="18" charset="0"/>
            </a:rPr>
            <a:t>Area Traffic Capacity</a:t>
          </a:r>
        </a:p>
      </dgm:t>
    </dgm:pt>
    <dgm:pt modelId="{65F36E16-7628-421E-9B0D-8F039277616C}" type="parTrans" cxnId="{9006EA66-BB74-4E21-B458-3AE1247917CE}">
      <dgm:prSet/>
      <dgm:spPr/>
      <dgm:t>
        <a:bodyPr/>
        <a:lstStyle/>
        <a:p>
          <a:endParaRPr lang="en-US"/>
        </a:p>
      </dgm:t>
    </dgm:pt>
    <dgm:pt modelId="{79A7CB15-B989-4D5A-90A7-79E6B190F8AB}" type="sibTrans" cxnId="{9006EA66-BB74-4E21-B458-3AE1247917CE}">
      <dgm:prSet/>
      <dgm:spPr/>
      <dgm:t>
        <a:bodyPr/>
        <a:lstStyle/>
        <a:p>
          <a:endParaRPr lang="en-US"/>
        </a:p>
      </dgm:t>
    </dgm:pt>
    <dgm:pt modelId="{5F80C091-569B-4C06-9AF4-4715ADFAEBDA}" type="pres">
      <dgm:prSet presAssocID="{F42C9322-3C83-45C1-A8CC-D19437669997}" presName="linear" presStyleCnt="0">
        <dgm:presLayoutVars>
          <dgm:animLvl val="lvl"/>
          <dgm:resizeHandles val="exact"/>
        </dgm:presLayoutVars>
      </dgm:prSet>
      <dgm:spPr/>
    </dgm:pt>
    <dgm:pt modelId="{B0671148-9497-4C56-BF9B-8F02DB236169}" type="pres">
      <dgm:prSet presAssocID="{9B8861F8-045E-46FC-8ACA-C3DA766D9CB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006EA66-BB74-4E21-B458-3AE1247917CE}" srcId="{F42C9322-3C83-45C1-A8CC-D19437669997}" destId="{9B8861F8-045E-46FC-8ACA-C3DA766D9CB6}" srcOrd="0" destOrd="0" parTransId="{65F36E16-7628-421E-9B0D-8F039277616C}" sibTransId="{79A7CB15-B989-4D5A-90A7-79E6B190F8AB}"/>
    <dgm:cxn modelId="{E722FA52-E102-4D6E-8AB3-411FAC38CEFD}" type="presOf" srcId="{9B8861F8-045E-46FC-8ACA-C3DA766D9CB6}" destId="{B0671148-9497-4C56-BF9B-8F02DB236169}" srcOrd="0" destOrd="0" presId="urn:microsoft.com/office/officeart/2005/8/layout/vList2"/>
    <dgm:cxn modelId="{9183E88E-16B1-4703-9A30-E644EF702106}" type="presOf" srcId="{F42C9322-3C83-45C1-A8CC-D19437669997}" destId="{5F80C091-569B-4C06-9AF4-4715ADFAEBDA}" srcOrd="0" destOrd="0" presId="urn:microsoft.com/office/officeart/2005/8/layout/vList2"/>
    <dgm:cxn modelId="{060205C8-1B20-4C3F-8740-4F002021E9FF}" type="presParOf" srcId="{5F80C091-569B-4C06-9AF4-4715ADFAEBDA}" destId="{B0671148-9497-4C56-BF9B-8F02DB23616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99856-4913-4DB8-BB50-60270CF9EF2A}">
      <dsp:nvSpPr>
        <dsp:cNvPr id="0" name=""/>
        <dsp:cNvSpPr/>
      </dsp:nvSpPr>
      <dsp:spPr>
        <a:xfrm>
          <a:off x="0" y="0"/>
          <a:ext cx="3962399" cy="6919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Lucida Bright" panose="02040602050505020304" pitchFamily="18" charset="0"/>
            </a:rPr>
            <a:t>Introduction</a:t>
          </a:r>
        </a:p>
      </dsp:txBody>
      <dsp:txXfrm>
        <a:off x="33778" y="33778"/>
        <a:ext cx="3894843" cy="62438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D0B6E4-546B-4439-865E-DC323011F9B6}">
      <dsp:nvSpPr>
        <dsp:cNvPr id="0" name=""/>
        <dsp:cNvSpPr/>
      </dsp:nvSpPr>
      <dsp:spPr>
        <a:xfrm>
          <a:off x="0" y="0"/>
          <a:ext cx="7766936" cy="116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Lucida Bright" panose="02040602050505020304" pitchFamily="18" charset="0"/>
            </a:rPr>
            <a:t>Spectrum Efficiency</a:t>
          </a:r>
        </a:p>
      </dsp:txBody>
      <dsp:txXfrm>
        <a:off x="56658" y="56658"/>
        <a:ext cx="7653620" cy="104732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61A997-3191-4378-B22E-E0DF206BAB10}">
      <dsp:nvSpPr>
        <dsp:cNvPr id="0" name=""/>
        <dsp:cNvSpPr/>
      </dsp:nvSpPr>
      <dsp:spPr>
        <a:xfrm>
          <a:off x="0" y="146669"/>
          <a:ext cx="9728968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Lucida Bright" panose="02040602050505020304" pitchFamily="18" charset="0"/>
            </a:rPr>
            <a:t>Types of learning and its application</a:t>
          </a:r>
        </a:p>
      </dsp:txBody>
      <dsp:txXfrm>
        <a:off x="59399" y="206068"/>
        <a:ext cx="9610170" cy="109800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61A997-3191-4378-B22E-E0DF206BAB10}">
      <dsp:nvSpPr>
        <dsp:cNvPr id="0" name=""/>
        <dsp:cNvSpPr/>
      </dsp:nvSpPr>
      <dsp:spPr>
        <a:xfrm>
          <a:off x="2535399" y="0"/>
          <a:ext cx="8343533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1"/>
              </a:solidFill>
              <a:latin typeface="Lucida Bright" panose="02040602050505020304" pitchFamily="18" charset="0"/>
              <a:cs typeface="Calibri" panose="020F0502020204030204" pitchFamily="34" charset="0"/>
            </a:rPr>
            <a:t>Open research challenges and future directions</a:t>
          </a:r>
          <a:endParaRPr lang="en-US" sz="4000" kern="1200" dirty="0">
            <a:solidFill>
              <a:schemeClr val="bg1"/>
            </a:solidFill>
            <a:latin typeface="Lucida Bright" panose="02040602050505020304" pitchFamily="18" charset="0"/>
          </a:endParaRPr>
        </a:p>
      </dsp:txBody>
      <dsp:txXfrm>
        <a:off x="2611504" y="76105"/>
        <a:ext cx="8191323" cy="140681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D0B6E4-546B-4439-865E-DC323011F9B6}">
      <dsp:nvSpPr>
        <dsp:cNvPr id="0" name=""/>
        <dsp:cNvSpPr/>
      </dsp:nvSpPr>
      <dsp:spPr>
        <a:xfrm>
          <a:off x="0" y="0"/>
          <a:ext cx="7766936" cy="116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Lucida Bright" panose="02040602050505020304" pitchFamily="18" charset="0"/>
            </a:rPr>
            <a:t>Conclusion</a:t>
          </a:r>
        </a:p>
      </dsp:txBody>
      <dsp:txXfrm>
        <a:off x="56658" y="56658"/>
        <a:ext cx="7653620" cy="1047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FDFFF-ADBB-4F5F-8516-95E28B8703BC}">
      <dsp:nvSpPr>
        <dsp:cNvPr id="0" name=""/>
        <dsp:cNvSpPr/>
      </dsp:nvSpPr>
      <dsp:spPr>
        <a:xfrm>
          <a:off x="0" y="838"/>
          <a:ext cx="8617529" cy="8581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Lucida Bright" panose="02040602050505020304" pitchFamily="18" charset="0"/>
            </a:rPr>
            <a:t>Artificial Intelligence (AI) and Machine Learning (ML)</a:t>
          </a:r>
          <a:endParaRPr lang="en-US" sz="2400" kern="1200" dirty="0">
            <a:latin typeface="Lucida Bright" panose="02040602050505020304" pitchFamily="18" charset="0"/>
          </a:endParaRPr>
        </a:p>
      </dsp:txBody>
      <dsp:txXfrm>
        <a:off x="41891" y="42729"/>
        <a:ext cx="8533747" cy="7743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9BAE2-9B9A-4543-B71D-A202D7DA96C8}">
      <dsp:nvSpPr>
        <dsp:cNvPr id="0" name=""/>
        <dsp:cNvSpPr/>
      </dsp:nvSpPr>
      <dsp:spPr>
        <a:xfrm>
          <a:off x="0" y="377"/>
          <a:ext cx="8596668" cy="8305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Lucida Bright" panose="02040602050505020304" pitchFamily="18" charset="0"/>
            </a:rPr>
            <a:t>Applications of AI</a:t>
          </a:r>
        </a:p>
      </dsp:txBody>
      <dsp:txXfrm>
        <a:off x="40542" y="40919"/>
        <a:ext cx="8515584" cy="7494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02E24-0C9E-4F74-BE9C-886F45FC63C4}">
      <dsp:nvSpPr>
        <dsp:cNvPr id="0" name=""/>
        <dsp:cNvSpPr/>
      </dsp:nvSpPr>
      <dsp:spPr>
        <a:xfrm>
          <a:off x="0" y="331"/>
          <a:ext cx="6739602" cy="10245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Lucida Bright" panose="02040602050505020304" pitchFamily="18" charset="0"/>
            </a:rPr>
            <a:t>Applications of ML</a:t>
          </a:r>
        </a:p>
      </dsp:txBody>
      <dsp:txXfrm>
        <a:off x="50015" y="50346"/>
        <a:ext cx="6639572" cy="9245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34ADDB-259B-4BE0-B7BD-5E5A34307CA2}">
      <dsp:nvSpPr>
        <dsp:cNvPr id="0" name=""/>
        <dsp:cNvSpPr/>
      </dsp:nvSpPr>
      <dsp:spPr>
        <a:xfrm>
          <a:off x="0" y="442"/>
          <a:ext cx="7874694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latin typeface="Lucida Bright" panose="02040602050505020304" pitchFamily="18" charset="0"/>
            </a:rPr>
            <a:t>5G networks security</a:t>
          </a:r>
          <a:endParaRPr lang="en-US" sz="3000" kern="1200" dirty="0">
            <a:latin typeface="Lucida Bright" panose="02040602050505020304" pitchFamily="18" charset="0"/>
          </a:endParaRPr>
        </a:p>
      </dsp:txBody>
      <dsp:txXfrm>
        <a:off x="35125" y="35567"/>
        <a:ext cx="7804444" cy="6492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AB28E-4086-4181-88BE-12EDDB44B079}">
      <dsp:nvSpPr>
        <dsp:cNvPr id="0" name=""/>
        <dsp:cNvSpPr/>
      </dsp:nvSpPr>
      <dsp:spPr>
        <a:xfrm>
          <a:off x="0" y="0"/>
          <a:ext cx="8617948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Lucida Bright" panose="02040602050505020304" pitchFamily="18" charset="0"/>
            </a:rPr>
            <a:t>Potential of ML to support 5G requirements</a:t>
          </a:r>
        </a:p>
      </dsp:txBody>
      <dsp:txXfrm>
        <a:off x="39295" y="39295"/>
        <a:ext cx="8539358" cy="7263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0EC33-DABD-43A5-A27C-1CFD6D2738D0}">
      <dsp:nvSpPr>
        <dsp:cNvPr id="0" name=""/>
        <dsp:cNvSpPr/>
      </dsp:nvSpPr>
      <dsp:spPr>
        <a:xfrm>
          <a:off x="0" y="380"/>
          <a:ext cx="7766936" cy="7812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latin typeface="Lucida Bright" panose="02040602050505020304" pitchFamily="18" charset="0"/>
            </a:rPr>
            <a:t>Peak Data Rate</a:t>
          </a:r>
        </a:p>
      </dsp:txBody>
      <dsp:txXfrm>
        <a:off x="38137" y="38517"/>
        <a:ext cx="7690662" cy="7049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03320-D7FF-4EBB-B74E-6A86CDC38225}">
      <dsp:nvSpPr>
        <dsp:cNvPr id="0" name=""/>
        <dsp:cNvSpPr/>
      </dsp:nvSpPr>
      <dsp:spPr>
        <a:xfrm>
          <a:off x="0" y="0"/>
          <a:ext cx="8357739" cy="10306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Lucida Bright" panose="02040602050505020304" pitchFamily="18" charset="0"/>
            </a:rPr>
            <a:t>User Experienced Data Rate</a:t>
          </a:r>
        </a:p>
      </dsp:txBody>
      <dsp:txXfrm>
        <a:off x="50311" y="50311"/>
        <a:ext cx="8257117" cy="93000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671148-9497-4C56-BF9B-8F02DB236169}">
      <dsp:nvSpPr>
        <dsp:cNvPr id="0" name=""/>
        <dsp:cNvSpPr/>
      </dsp:nvSpPr>
      <dsp:spPr>
        <a:xfrm>
          <a:off x="0" y="3050"/>
          <a:ext cx="7581515" cy="1053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>
              <a:latin typeface="Lucida Bright" panose="02040602050505020304" pitchFamily="18" charset="0"/>
            </a:rPr>
            <a:t>Area Traffic Capacity</a:t>
          </a:r>
        </a:p>
      </dsp:txBody>
      <dsp:txXfrm>
        <a:off x="51403" y="54453"/>
        <a:ext cx="7478709" cy="950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FD78E-8A5F-4FBB-AECF-C8C211A8C6A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5109F-19C6-461C-A19C-7E7078E0C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3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9B44-F2C2-4740-BAD7-D74746FE0B15}" type="datetime2">
              <a:rPr lang="en-US" smtClean="0"/>
              <a:t>Thursday, October 29,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D1C8-00D6-432E-BBAF-9C077384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3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BD00-887D-42D4-A713-7904EBF17F99}" type="datetime2">
              <a:rPr lang="en-US" smtClean="0"/>
              <a:t>Thursday, October 29,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D1C8-00D6-432E-BBAF-9C077384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9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44EB-40DC-46F6-873E-1B8091BB1A5F}" type="datetime2">
              <a:rPr lang="en-US" smtClean="0"/>
              <a:t>Thursday, October 29,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D1C8-00D6-432E-BBAF-9C0773844C5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6032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A95C-A981-4BC2-A77F-5D16474B5347}" type="datetime2">
              <a:rPr lang="en-US" smtClean="0"/>
              <a:t>Thursday, October 29,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D1C8-00D6-432E-BBAF-9C077384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07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F0BB-6302-4A80-B6F8-31FB9D00A3A3}" type="datetime2">
              <a:rPr lang="en-US" smtClean="0"/>
              <a:t>Thursday, October 29,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D1C8-00D6-432E-BBAF-9C0773844C5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9897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19D76-9980-4E72-9E92-D2A20E8D2FAA}" type="datetime2">
              <a:rPr lang="en-US" smtClean="0"/>
              <a:t>Thursday, October 29,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D1C8-00D6-432E-BBAF-9C077384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3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350DA-F56F-49DE-9973-285CB78C83AA}" type="datetime2">
              <a:rPr lang="en-US" smtClean="0"/>
              <a:t>Thursday, October 29,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D1C8-00D6-432E-BBAF-9C077384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18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0CA4-CACE-4C74-8007-001E667F8D11}" type="datetime2">
              <a:rPr lang="en-US" smtClean="0"/>
              <a:t>Thursday, October 29,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D1C8-00D6-432E-BBAF-9C077384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6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16B8-AAA7-42DF-B7AB-ABC2824FD139}" type="datetime2">
              <a:rPr lang="en-US" smtClean="0"/>
              <a:t>Thursday, October 29,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D1C8-00D6-432E-BBAF-9C077384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3ECC-B1C5-449B-B2E2-7F70E25F649C}" type="datetime2">
              <a:rPr lang="en-US" smtClean="0"/>
              <a:t>Thursday, October 29,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D1C8-00D6-432E-BBAF-9C077384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6D2B-72BB-44F6-BE8A-A347D66D26B1}" type="datetime2">
              <a:rPr lang="en-US" smtClean="0"/>
              <a:t>Thursday, October 29,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D1C8-00D6-432E-BBAF-9C077384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2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9B4C-0F69-4EC3-A104-E5F488BCE248}" type="datetime2">
              <a:rPr lang="en-US" smtClean="0"/>
              <a:t>Thursday, October 29,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D1C8-00D6-432E-BBAF-9C077384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5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7431-7E52-48B9-9DBD-AE4173D4A6CE}" type="datetime2">
              <a:rPr lang="en-US" smtClean="0"/>
              <a:t>Thursday, October 29,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D1C8-00D6-432E-BBAF-9C077384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8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E1E6F-5EA5-4750-A338-665A50FACE57}" type="datetime2">
              <a:rPr lang="en-US" smtClean="0"/>
              <a:t>Thursday, October 29,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D1C8-00D6-432E-BBAF-9C077384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4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FACC-2086-42DA-9A3A-DF20A7BF184C}" type="datetime2">
              <a:rPr lang="en-US" smtClean="0"/>
              <a:t>Thursday, October 29,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D1C8-00D6-432E-BBAF-9C077384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8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33A9-7F7C-464D-A634-01A81667B925}" type="datetime2">
              <a:rPr lang="en-US" smtClean="0"/>
              <a:t>Thursday, October 29,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D1C8-00D6-432E-BBAF-9C077384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5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599C5-E59C-4326-8238-C345818DC78D}" type="datetime2">
              <a:rPr lang="en-US" smtClean="0"/>
              <a:t>Thursday, October 29,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02D1C8-00D6-432E-BBAF-9C0773844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4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tmp"/><Relationship Id="rId3" Type="http://schemas.openxmlformats.org/officeDocument/2006/relationships/diagramLayout" Target="../diagrams/layout1.xml"/><Relationship Id="rId7" Type="http://schemas.openxmlformats.org/officeDocument/2006/relationships/image" Target="../media/image1.tmp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.tmp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6255" y="748144"/>
            <a:ext cx="9836727" cy="191192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cs typeface="AponaLohit" panose="02000600000000000000" pitchFamily="2" charset="0"/>
              </a:rPr>
              <a:t>A guide of Machine learning for a 5G future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884" y="3422072"/>
            <a:ext cx="7789333" cy="1947333"/>
          </a:xfrm>
        </p:spPr>
        <p:txBody>
          <a:bodyPr/>
          <a:lstStyle/>
          <a:p>
            <a:r>
              <a:rPr lang="en-US" sz="4400" dirty="0">
                <a:solidFill>
                  <a:srgbClr val="00B050"/>
                </a:solidFill>
              </a:rPr>
              <a:t>Presented by</a:t>
            </a:r>
          </a:p>
          <a:p>
            <a:r>
              <a:rPr lang="en-US" b="1" dirty="0">
                <a:solidFill>
                  <a:srgbClr val="002060"/>
                </a:solidFill>
                <a:latin typeface="Calibri Light" panose="020F0302020204030204" pitchFamily="34" charset="0"/>
              </a:rPr>
              <a:t>Md Rasel (IT-17049)</a:t>
            </a:r>
          </a:p>
          <a:p>
            <a:r>
              <a:rPr lang="en-US" b="1" dirty="0" err="1">
                <a:solidFill>
                  <a:srgbClr val="002060"/>
                </a:solidFill>
                <a:latin typeface="Calibri Light" panose="020F0302020204030204" pitchFamily="34" charset="0"/>
              </a:rPr>
              <a:t>Razu</a:t>
            </a:r>
            <a:r>
              <a:rPr lang="en-US" b="1">
                <a:solidFill>
                  <a:srgbClr val="002060"/>
                </a:solidFill>
                <a:latin typeface="Calibri Light" panose="020F0302020204030204" pitchFamily="34" charset="0"/>
              </a:rPr>
              <a:t> Ahamed(IT-17047)</a:t>
            </a:r>
            <a:endParaRPr lang="en-US" b="1" dirty="0">
              <a:solidFill>
                <a:srgbClr val="002060"/>
              </a:solidFill>
              <a:latin typeface="Calibri Light" panose="020F0302020204030204" pitchFamily="34" charset="0"/>
            </a:endParaRP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98253" y="3422074"/>
            <a:ext cx="3953855" cy="194733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rgbClr val="00B050"/>
                </a:solidFill>
              </a:rPr>
              <a:t>Presented to</a:t>
            </a:r>
          </a:p>
          <a:p>
            <a:r>
              <a:rPr lang="en-US" b="1" dirty="0">
                <a:solidFill>
                  <a:srgbClr val="002060"/>
                </a:solidFill>
                <a:latin typeface="Calibri Light" panose="020F0302020204030204" pitchFamily="34" charset="0"/>
              </a:rPr>
              <a:t>Nazrul Islam</a:t>
            </a:r>
          </a:p>
          <a:p>
            <a:r>
              <a:rPr lang="en-US" b="1" dirty="0">
                <a:solidFill>
                  <a:srgbClr val="002060"/>
                </a:solidFill>
                <a:latin typeface="Calibri Light" panose="020F0302020204030204" pitchFamily="34" charset="0"/>
              </a:rPr>
              <a:t>Assistant Professor</a:t>
            </a:r>
          </a:p>
          <a:p>
            <a:r>
              <a:rPr lang="en-US" b="1" dirty="0">
                <a:solidFill>
                  <a:srgbClr val="002060"/>
                </a:solidFill>
                <a:latin typeface="Calibri Light" panose="020F0302020204030204" pitchFamily="34" charset="0"/>
              </a:rPr>
              <a:t>Dept. of ICT, MBSTU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D1C8-00D6-432E-BBAF-9C0773844C52}" type="slidenum">
              <a:rPr lang="en-US" smtClean="0"/>
              <a:t>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Lucida Bright" panose="02040602050505020304" pitchFamily="18" charset="0"/>
              </a:rPr>
              <a:t>Slide1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860473" y="6041362"/>
            <a:ext cx="3255818" cy="365125"/>
          </a:xfrm>
        </p:spPr>
        <p:txBody>
          <a:bodyPr/>
          <a:lstStyle/>
          <a:p>
            <a:fld id="{A6CABA20-0185-4E14-A67E-7EF215374B40}" type="datetime2">
              <a:rPr lang="en-US" sz="1800" smtClean="0">
                <a:solidFill>
                  <a:schemeClr val="tx1"/>
                </a:solidFill>
                <a:latin typeface="Lucida Bright" panose="02040602050505020304" pitchFamily="18" charset="0"/>
              </a:rPr>
              <a:t>Thursday, October 29, 2020</a:t>
            </a:fld>
            <a:endParaRPr lang="en-US" sz="1800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569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37374034"/>
              </p:ext>
            </p:extLst>
          </p:nvPr>
        </p:nvGraphicFramePr>
        <p:xfrm>
          <a:off x="1021562" y="277092"/>
          <a:ext cx="8519352" cy="1177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764" y="1967345"/>
            <a:ext cx="9836728" cy="3665296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Lucida Bright" panose="02040602050505020304" pitchFamily="18" charset="0"/>
              </a:rPr>
              <a:t>Emerging technologies such as wireless network virtualization (WNV) will become one of the main trends in 5G systems and empower a better quality of experience (QoE)for end users.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Lucida Bright" panose="02040602050505020304" pitchFamily="18" charset="0"/>
              </a:rPr>
              <a:t>WNV relies on software-defined net-working (SDN), and network function virtualization (NFV)to fulfill different network standards.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Lucida Bright" panose="02040602050505020304" pitchFamily="18" charset="0"/>
              </a:rPr>
              <a:t>Network resource allocator systems have been designed based on SDN and NFV to enable autonomous network management.</a:t>
            </a:r>
            <a:endParaRPr lang="en-US" sz="2000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D1C8-00D6-432E-BBAF-9C0773844C52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Lucida Bright" panose="02040602050505020304" pitchFamily="18" charset="0"/>
              </a:rPr>
              <a:t>Slide10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791200" y="6041361"/>
            <a:ext cx="3482802" cy="365125"/>
          </a:xfrm>
        </p:spPr>
        <p:txBody>
          <a:bodyPr/>
          <a:lstStyle/>
          <a:p>
            <a:fld id="{E41F14CA-ECA5-49B4-881E-07861021E82D}" type="datetime2">
              <a:rPr lang="en-US" sz="1800" smtClean="0">
                <a:solidFill>
                  <a:schemeClr val="tx1"/>
                </a:solidFill>
                <a:latin typeface="Lucida Bright" panose="02040602050505020304" pitchFamily="18" charset="0"/>
              </a:rPr>
              <a:t>Thursday, October 29, 2020</a:t>
            </a:fld>
            <a:endParaRPr lang="en-US" sz="1800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216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82430112"/>
              </p:ext>
            </p:extLst>
          </p:nvPr>
        </p:nvGraphicFramePr>
        <p:xfrm>
          <a:off x="1507067" y="270934"/>
          <a:ext cx="7581515" cy="1059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37" y="1898073"/>
            <a:ext cx="9378335" cy="3823854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Lucida Bright" panose="02040602050505020304" pitchFamily="18" charset="0"/>
              </a:rPr>
              <a:t>To handle this area traffic capacity demand, cell densification has been proposed with pleasant results under 5G scenarios.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Lucida Bright" panose="02040602050505020304" pitchFamily="18" charset="0"/>
              </a:rPr>
              <a:t>Additional tiers of small cells provide a tremendous increase in the spectrum reuse factor, which allows the allocation of more bandwidth per UE.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Lucida Bright" panose="02040602050505020304" pitchFamily="18" charset="0"/>
              </a:rPr>
              <a:t>The major drawback of cell densification is that the traffic that can be served by an SBS is limited by the capacity of the backhaul link.</a:t>
            </a:r>
          </a:p>
          <a:p>
            <a:pPr algn="l"/>
            <a:endParaRPr lang="en-US" dirty="0">
              <a:latin typeface="Lucida Bright" panose="020406020505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D1C8-00D6-432E-BBAF-9C0773844C52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Lucida Bright" panose="02040602050505020304" pitchFamily="18" charset="0"/>
              </a:rPr>
              <a:t>Slide11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403273" y="6041362"/>
            <a:ext cx="3325091" cy="365125"/>
          </a:xfrm>
        </p:spPr>
        <p:txBody>
          <a:bodyPr/>
          <a:lstStyle/>
          <a:p>
            <a:fld id="{E46DC470-C188-4409-AF23-B4021E368981}" type="datetime2">
              <a:rPr lang="en-US" sz="1800" smtClean="0">
                <a:solidFill>
                  <a:schemeClr val="tx1"/>
                </a:solidFill>
                <a:latin typeface="Lucida Bright" panose="02040602050505020304" pitchFamily="18" charset="0"/>
              </a:rPr>
              <a:t>Thursday, October 29, 2020</a:t>
            </a:fld>
            <a:endParaRPr lang="en-US" sz="1800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895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40317128"/>
              </p:ext>
            </p:extLst>
          </p:nvPr>
        </p:nvGraphicFramePr>
        <p:xfrm>
          <a:off x="1507067" y="354061"/>
          <a:ext cx="7766936" cy="1169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6957" y="2092036"/>
            <a:ext cx="8592897" cy="3346641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Lucida Bright" panose="02040602050505020304" pitchFamily="18" charset="0"/>
              </a:rPr>
              <a:t>The minimum requirements for peak spectral efficiencies in IMT-2020 are 30 bit/s/Hz for downlink, and 15 bit/s/Hz for uplink.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Lucida Bright" panose="02040602050505020304" pitchFamily="18" charset="0"/>
              </a:rPr>
              <a:t>The peak spectral efficiency denotes the maximum data rate under ideal conditions normalized by channel band-width (in bit/s/Hz).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Lucida Bright" panose="02040602050505020304" pitchFamily="18" charset="0"/>
              </a:rPr>
              <a:t>To meet this requirement, access to flexible techniques that maximize the spectrum efficiency are needed as well.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D1C8-00D6-432E-BBAF-9C0773844C52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Lucida Bright" panose="02040602050505020304" pitchFamily="18" charset="0"/>
              </a:rPr>
              <a:t>Slide12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430983" y="6041362"/>
            <a:ext cx="3159680" cy="365125"/>
          </a:xfrm>
        </p:spPr>
        <p:txBody>
          <a:bodyPr/>
          <a:lstStyle/>
          <a:p>
            <a:fld id="{A85325C8-D2EA-4BED-898B-82EB2508A44D}" type="datetime2">
              <a:rPr lang="en-US" sz="1800" smtClean="0">
                <a:solidFill>
                  <a:schemeClr val="tx1"/>
                </a:solidFill>
                <a:latin typeface="Lucida Bright" panose="02040602050505020304" pitchFamily="18" charset="0"/>
              </a:rPr>
              <a:t>Thursday, October 29, 2020</a:t>
            </a:fld>
            <a:endParaRPr lang="en-US" sz="1800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272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52144224"/>
              </p:ext>
            </p:extLst>
          </p:nvPr>
        </p:nvGraphicFramePr>
        <p:xfrm>
          <a:off x="786630" y="0"/>
          <a:ext cx="9728969" cy="2230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539" y="2438400"/>
            <a:ext cx="12111952" cy="3097259"/>
          </a:xfrm>
        </p:spPr>
        <p:txBody>
          <a:bodyPr>
            <a:normAutofit/>
          </a:bodyPr>
          <a:lstStyle/>
          <a:p>
            <a:pPr marL="400050" indent="-400050" algn="l">
              <a:lnSpc>
                <a:spcPct val="150000"/>
              </a:lnSpc>
              <a:buClrTx/>
              <a:buFont typeface="+mj-lt"/>
              <a:buAutoNum type="romanUcPeriod"/>
            </a:pPr>
            <a:r>
              <a:rPr lang="en-US" sz="2000" dirty="0">
                <a:solidFill>
                  <a:schemeClr val="tx1"/>
                </a:solidFill>
                <a:latin typeface="Lucida Bright" panose="02040602050505020304" pitchFamily="18" charset="0"/>
              </a:rPr>
              <a:t>Supervised learning in 5g mobile and wireless communications technology</a:t>
            </a:r>
          </a:p>
          <a:p>
            <a:pPr marL="400050" indent="-400050" algn="l">
              <a:lnSpc>
                <a:spcPct val="150000"/>
              </a:lnSpc>
              <a:buClrTx/>
              <a:buFont typeface="+mj-lt"/>
              <a:buAutoNum type="romanUcPeriod"/>
            </a:pPr>
            <a:r>
              <a:rPr lang="en-US" sz="2000" dirty="0">
                <a:solidFill>
                  <a:schemeClr val="tx1"/>
                </a:solidFill>
                <a:latin typeface="Lucida Bright" panose="02040602050505020304" pitchFamily="18" charset="0"/>
              </a:rPr>
              <a:t>Unsupervised learning in 5g mobile and wireless communications technology</a:t>
            </a:r>
          </a:p>
          <a:p>
            <a:pPr marL="400050" indent="-400050" algn="l">
              <a:lnSpc>
                <a:spcPct val="150000"/>
              </a:lnSpc>
              <a:buClrTx/>
              <a:buFont typeface="+mj-lt"/>
              <a:buAutoNum type="romanUcPeriod"/>
            </a:pPr>
            <a:r>
              <a:rPr lang="en-US" sz="2000" dirty="0">
                <a:solidFill>
                  <a:schemeClr val="tx1"/>
                </a:solidFill>
                <a:latin typeface="Lucida Bright" panose="02040602050505020304" pitchFamily="18" charset="0"/>
              </a:rPr>
              <a:t>Reinforcement learning in 5g mobile and wireless communications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D1C8-00D6-432E-BBAF-9C0773844C52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Lucida Bright" panose="02040602050505020304" pitchFamily="18" charset="0"/>
              </a:rPr>
              <a:t>Slide13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00255" y="6041362"/>
            <a:ext cx="3507831" cy="365125"/>
          </a:xfrm>
        </p:spPr>
        <p:txBody>
          <a:bodyPr/>
          <a:lstStyle/>
          <a:p>
            <a:fld id="{5B191362-9B7D-41AD-802B-61C55B3C00E3}" type="datetime2">
              <a:rPr lang="en-US" sz="1800" smtClean="0">
                <a:solidFill>
                  <a:schemeClr val="tx1"/>
                </a:solidFill>
                <a:latin typeface="Lucida Bright" panose="02040602050505020304" pitchFamily="18" charset="0"/>
              </a:rPr>
              <a:t>Thursday, October 29, 2020</a:t>
            </a:fld>
            <a:endParaRPr lang="en-US" sz="1800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657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64511581"/>
              </p:ext>
            </p:extLst>
          </p:nvPr>
        </p:nvGraphicFramePr>
        <p:xfrm>
          <a:off x="-1513225" y="138545"/>
          <a:ext cx="13275734" cy="2230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39" y="2743200"/>
            <a:ext cx="10061479" cy="3097259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Lucida Bright" panose="02040602050505020304" pitchFamily="18" charset="0"/>
              </a:rPr>
              <a:t>The aim of fully automated cyber defense system might be a long-term goal, but meanwhile, the cost of integrating AI and ML for existing and future systems also need rigorous analysis.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Lucida Bright" panose="02040602050505020304" pitchFamily="18" charset="0"/>
              </a:rPr>
              <a:t>For instance, in finding anomalies in a network, first, we need to define normal.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Lucida Bright" panose="02040602050505020304" pitchFamily="18" charset="0"/>
              </a:rPr>
              <a:t>Network activity is seldom normal, and therefore, a fully supervised or semi-supervised network would be one possible way to deal with in this situation. 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D1C8-00D6-432E-BBAF-9C0773844C52}" type="slidenum">
              <a:rPr lang="en-US" smtClean="0"/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Lucida Bright" panose="02040602050505020304" pitchFamily="18" charset="0"/>
              </a:rPr>
              <a:t>Slide14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167745" y="6041362"/>
            <a:ext cx="3546764" cy="365125"/>
          </a:xfrm>
        </p:spPr>
        <p:txBody>
          <a:bodyPr/>
          <a:lstStyle/>
          <a:p>
            <a:fld id="{B30E13E9-C483-474A-9A8E-1858123285B9}" type="datetime2">
              <a:rPr lang="en-US" sz="1800" smtClean="0">
                <a:solidFill>
                  <a:schemeClr val="tx1"/>
                </a:solidFill>
                <a:latin typeface="Lucida Bright" panose="02040602050505020304" pitchFamily="18" charset="0"/>
              </a:rPr>
              <a:t>Thursday, October 29, 2020</a:t>
            </a:fld>
            <a:endParaRPr lang="en-US" sz="1800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354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61425950"/>
              </p:ext>
            </p:extLst>
          </p:nvPr>
        </p:nvGraphicFramePr>
        <p:xfrm>
          <a:off x="1507067" y="354061"/>
          <a:ext cx="7766936" cy="1169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0594" y="2369126"/>
            <a:ext cx="9202498" cy="3346641"/>
          </a:xfrm>
        </p:spPr>
        <p:txBody>
          <a:bodyPr/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Lucida Bright" panose="02040602050505020304" pitchFamily="18" charset="0"/>
              </a:rPr>
              <a:t>This presentation presents AI-assisted technologies, scenarios and application for security of 5G and beyond wireless networks. 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Lucida Bright" panose="02040602050505020304" pitchFamily="18" charset="0"/>
              </a:rPr>
              <a:t>Fully automated security framework is built-upon smart AI technologies.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Lucida Bright" panose="02040602050505020304" pitchFamily="18" charset="0"/>
              </a:rPr>
              <a:t>AI can significantly improve the security for distributed ad-hoc setup of network infrastructure providing different network functions.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D1C8-00D6-432E-BBAF-9C0773844C52}" type="slidenum">
              <a:rPr lang="en-US" smtClean="0"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Lucida Bright" panose="02040602050505020304" pitchFamily="18" charset="0"/>
              </a:rPr>
              <a:t>Slide15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361709" y="6041362"/>
            <a:ext cx="3228954" cy="365125"/>
          </a:xfrm>
        </p:spPr>
        <p:txBody>
          <a:bodyPr/>
          <a:lstStyle/>
          <a:p>
            <a:fld id="{80D02F6A-B51A-41D3-B001-86391EED6D2D}" type="datetime2">
              <a:rPr lang="en-US" sz="1800" smtClean="0">
                <a:solidFill>
                  <a:schemeClr val="tx1"/>
                </a:solidFill>
                <a:latin typeface="Lucida Bright" panose="02040602050505020304" pitchFamily="18" charset="0"/>
              </a:rPr>
              <a:t>Thursday, October 29, 2020</a:t>
            </a:fld>
            <a:endParaRPr lang="en-US" sz="1800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649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8073" y="4092396"/>
            <a:ext cx="5306291" cy="1646302"/>
          </a:xfrm>
        </p:spPr>
        <p:txBody>
          <a:bodyPr/>
          <a:lstStyle/>
          <a:p>
            <a:pPr algn="l"/>
            <a:r>
              <a:rPr lang="en-US" sz="6600" b="1" dirty="0"/>
              <a:t>Thank You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D1C8-00D6-432E-BBAF-9C0773844C52}" type="slidenum">
              <a:rPr lang="en-US" smtClean="0"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Lucida Bright" panose="02040602050505020304" pitchFamily="18" charset="0"/>
              </a:rPr>
              <a:t>Slide16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361709" y="6041362"/>
            <a:ext cx="3380509" cy="365125"/>
          </a:xfrm>
        </p:spPr>
        <p:txBody>
          <a:bodyPr/>
          <a:lstStyle/>
          <a:p>
            <a:fld id="{ABABA15D-D487-4C95-B950-661B9D28C098}" type="datetime2">
              <a:rPr lang="en-US" sz="1800" smtClean="0">
                <a:solidFill>
                  <a:schemeClr val="tx1"/>
                </a:solidFill>
                <a:latin typeface="Lucida Bright" panose="02040602050505020304" pitchFamily="18" charset="0"/>
              </a:rPr>
              <a:t>Thursday, October 29, 2020</a:t>
            </a:fld>
            <a:endParaRPr lang="en-US" sz="1800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234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182" y="609601"/>
            <a:ext cx="4350327" cy="969818"/>
          </a:xfrm>
        </p:spPr>
        <p:txBody>
          <a:bodyPr>
            <a:normAutofit/>
          </a:bodyPr>
          <a:lstStyle/>
          <a:p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1091"/>
            <a:ext cx="8175721" cy="437757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Artificial Intelligence (AI) and Machine Learning (ML)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Applications of AI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Applications of ML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5G networks security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Potential of machine learning to support 5G requirements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Types of learning and its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 research challenges and future directions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519055" y="1357745"/>
            <a:ext cx="2992581" cy="0"/>
          </a:xfrm>
          <a:prstGeom prst="line">
            <a:avLst/>
          </a:prstGeom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311237" y="1558637"/>
            <a:ext cx="3020290" cy="13854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D1C8-00D6-432E-BBAF-9C0773844C52}" type="slidenum">
              <a:rPr lang="en-US" smtClean="0"/>
              <a:t>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77334" y="6393413"/>
            <a:ext cx="6297612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Lucida Bright" panose="02040602050505020304" pitchFamily="18" charset="0"/>
              </a:rPr>
              <a:t>Slide2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26183" y="6407268"/>
            <a:ext cx="362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6CABA20-0185-4E14-A67E-7EF215374B40}" type="datetime2">
              <a:rPr lang="en-US">
                <a:latin typeface="Lucida Bright" panose="02040602050505020304" pitchFamily="18" charset="0"/>
              </a:rPr>
              <a:pPr/>
              <a:t>Thursday, October 29,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72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49478539"/>
              </p:ext>
            </p:extLst>
          </p:nvPr>
        </p:nvGraphicFramePr>
        <p:xfrm>
          <a:off x="3394365" y="429492"/>
          <a:ext cx="3962399" cy="692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018" y="1385455"/>
            <a:ext cx="9531927" cy="4655907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Lucida Bright" panose="02040602050505020304" pitchFamily="18" charset="0"/>
                <a:cs typeface="Calibri" panose="020F0502020204030204" pitchFamily="34" charset="0"/>
              </a:rPr>
              <a:t>Machine Learning (ML) is everywhere, from medical diagnosis based on image recognition to navigation for self-driving cars.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Lucida Bright" panose="02040602050505020304" pitchFamily="18" charset="0"/>
                <a:cs typeface="Calibri" panose="020F0502020204030204" pitchFamily="34" charset="0"/>
              </a:rPr>
              <a:t>Preliminary interest and discussions about the feasibility of evolving 5G standards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Lucida Bright" panose="02040602050505020304" pitchFamily="18" charset="0"/>
                <a:cs typeface="Calibri" panose="020F0502020204030204" pitchFamily="34" charset="0"/>
              </a:rPr>
              <a:t>ML is great for complex problems where existing solutions require a lot of hand-tuning, or for problems which there is no solution at all using a traditional approach. 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36" y="3054471"/>
            <a:ext cx="3879273" cy="2792147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928" y="3054471"/>
            <a:ext cx="4017818" cy="34848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9090" y="5957455"/>
            <a:ext cx="3260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ucida Bright" panose="02040602050505020304" pitchFamily="18" charset="0"/>
              </a:rPr>
              <a:t>Figure: Relation between AI, ML, DL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D1C8-00D6-432E-BBAF-9C0773844C52}" type="slidenum">
              <a:rPr lang="en-US" smtClean="0"/>
              <a:t>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75564" y="6467619"/>
            <a:ext cx="6297612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Lucida Bright" panose="02040602050505020304" pitchFamily="18" charset="0"/>
              </a:rPr>
              <a:t>Slide3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4752109" y="6437712"/>
            <a:ext cx="4017817" cy="365125"/>
          </a:xfrm>
        </p:spPr>
        <p:txBody>
          <a:bodyPr/>
          <a:lstStyle/>
          <a:p>
            <a:fld id="{A6CABA20-0185-4E14-A67E-7EF215374B40}" type="datetime2">
              <a:rPr lang="en-US" sz="1800" smtClean="0">
                <a:solidFill>
                  <a:schemeClr val="tx1"/>
                </a:solidFill>
                <a:latin typeface="Lucida Bright" panose="02040602050505020304" pitchFamily="18" charset="0"/>
              </a:rPr>
              <a:pPr/>
              <a:t>Thursday, October 29, 2020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0655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88674898"/>
              </p:ext>
            </p:extLst>
          </p:nvPr>
        </p:nvGraphicFramePr>
        <p:xfrm>
          <a:off x="817416" y="138546"/>
          <a:ext cx="8617529" cy="858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036" y="1413163"/>
            <a:ext cx="7943967" cy="4045527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Lucida Bright" panose="02040602050505020304" pitchFamily="18" charset="0"/>
              </a:rPr>
              <a:t>The concept of using AI and ML in security and privacy is not new but their feasibility and performance superiority gained attention with the evolution of deep learning (DL) algorithms.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Lucida Bright" panose="02040602050505020304" pitchFamily="18" charset="0"/>
              </a:rPr>
              <a:t>The 5G networks are expected to support much higher-level heterogeneity (in terms of connected devices and networks) as compared to its predecessors.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Lucida Bright" panose="02040602050505020304" pitchFamily="18" charset="0"/>
              </a:rPr>
              <a:t>AI and ML can provide solutions by classifying fragile security links in-between, for instance, identity, authentication, and assurance.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Lucida Bright" panose="02040602050505020304" pitchFamily="18" charset="0"/>
              </a:rPr>
              <a:t>AI and ML can help in developing security mechanisms by creating trust models, device security and data assurance to provide systematic security for the whole 5G-IoT network.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D1C8-00D6-432E-BBAF-9C0773844C52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Lucida Bright" panose="02040602050505020304" pitchFamily="18" charset="0"/>
              </a:rPr>
              <a:t>Slide4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652655" y="6041362"/>
            <a:ext cx="3621348" cy="365125"/>
          </a:xfrm>
        </p:spPr>
        <p:txBody>
          <a:bodyPr/>
          <a:lstStyle/>
          <a:p>
            <a:fld id="{21190A5B-88C4-4772-B314-4A0604939FFC}" type="datetime2">
              <a:rPr lang="en-US" sz="1800" smtClean="0">
                <a:solidFill>
                  <a:schemeClr val="tx1"/>
                </a:solidFill>
                <a:latin typeface="Lucida Bright" panose="02040602050505020304" pitchFamily="18" charset="0"/>
              </a:rPr>
              <a:t>Thursday, October 29, 2020</a:t>
            </a:fld>
            <a:endParaRPr lang="en-US" sz="1800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96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74347577"/>
              </p:ext>
            </p:extLst>
          </p:nvPr>
        </p:nvGraphicFramePr>
        <p:xfrm>
          <a:off x="677334" y="484909"/>
          <a:ext cx="8596668" cy="831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312122" y="1911207"/>
            <a:ext cx="9325648" cy="3880773"/>
          </a:xfrm>
        </p:spPr>
        <p:txBody>
          <a:bodyPr/>
          <a:lstStyle/>
          <a:p>
            <a:pPr marL="400050" indent="-400050">
              <a:lnSpc>
                <a:spcPct val="200000"/>
              </a:lnSpc>
              <a:buClr>
                <a:schemeClr val="tx1"/>
              </a:buClr>
              <a:buFont typeface="+mj-lt"/>
              <a:buAutoNum type="romanUcPeriod"/>
            </a:pPr>
            <a:r>
              <a:rPr lang="en-US" sz="2400" dirty="0">
                <a:solidFill>
                  <a:schemeClr val="tx1"/>
                </a:solidFill>
                <a:latin typeface="Lucida Bright" panose="02040602050505020304" pitchFamily="18" charset="0"/>
              </a:rPr>
              <a:t>Improve Workplace Communication</a:t>
            </a:r>
          </a:p>
          <a:p>
            <a:pPr marL="400050" indent="-400050">
              <a:lnSpc>
                <a:spcPct val="200000"/>
              </a:lnSpc>
              <a:buClr>
                <a:schemeClr val="tx1"/>
              </a:buClr>
              <a:buFont typeface="+mj-lt"/>
              <a:buAutoNum type="romanUcPeriod"/>
            </a:pPr>
            <a:r>
              <a:rPr lang="en-US" sz="2400" dirty="0">
                <a:solidFill>
                  <a:schemeClr val="tx1"/>
                </a:solidFill>
                <a:latin typeface="Lucida Bright" panose="02040602050505020304" pitchFamily="18" charset="0"/>
              </a:rPr>
              <a:t>Human Resource Management</a:t>
            </a:r>
          </a:p>
          <a:p>
            <a:pPr marL="400050" indent="-400050">
              <a:lnSpc>
                <a:spcPct val="200000"/>
              </a:lnSpc>
              <a:buClr>
                <a:schemeClr val="tx1"/>
              </a:buClr>
              <a:buFont typeface="+mj-lt"/>
              <a:buAutoNum type="romanUcPeriod"/>
            </a:pPr>
            <a:r>
              <a:rPr lang="en-US" sz="2400" dirty="0">
                <a:solidFill>
                  <a:schemeClr val="tx1"/>
                </a:solidFill>
                <a:latin typeface="Lucida Bright" panose="02040602050505020304" pitchFamily="18" charset="0"/>
              </a:rPr>
              <a:t>Intelligent Cybersecurity</a:t>
            </a:r>
          </a:p>
          <a:p>
            <a:pPr marL="400050" indent="-400050">
              <a:lnSpc>
                <a:spcPct val="200000"/>
              </a:lnSpc>
              <a:buClr>
                <a:schemeClr val="tx1"/>
              </a:buClr>
              <a:buFont typeface="+mj-lt"/>
              <a:buAutoNum type="romanUcPeriod"/>
            </a:pPr>
            <a:r>
              <a:rPr lang="en-US" sz="2400" dirty="0">
                <a:solidFill>
                  <a:schemeClr val="tx1"/>
                </a:solidFill>
                <a:latin typeface="Lucida Bright" panose="02040602050505020304" pitchFamily="18" charset="0"/>
              </a:rPr>
              <a:t>Logistics and Supply Chain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D1C8-00D6-432E-BBAF-9C0773844C52}" type="slidenum">
              <a:rPr lang="en-US" smtClean="0"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Lucida Bright" panose="02040602050505020304" pitchFamily="18" charset="0"/>
              </a:rPr>
              <a:t>Slide5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278582" y="6055997"/>
            <a:ext cx="3605903" cy="365125"/>
          </a:xfrm>
        </p:spPr>
        <p:txBody>
          <a:bodyPr/>
          <a:lstStyle/>
          <a:p>
            <a:fld id="{8BAC199F-13F5-4FD3-8BE3-7D96866762F4}" type="datetime2">
              <a:rPr lang="en-US" sz="1800" smtClean="0">
                <a:solidFill>
                  <a:schemeClr val="tx1"/>
                </a:solidFill>
                <a:latin typeface="Lucida Bright" panose="02040602050505020304" pitchFamily="18" charset="0"/>
              </a:rPr>
              <a:t>Thursday, October 29, 2020</a:t>
            </a:fld>
            <a:endParaRPr lang="en-US" sz="1800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997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674586192"/>
              </p:ext>
            </p:extLst>
          </p:nvPr>
        </p:nvGraphicFramePr>
        <p:xfrm>
          <a:off x="2310631" y="290947"/>
          <a:ext cx="6739602" cy="1025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10631" y="2092036"/>
            <a:ext cx="7578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fontAlgn="t">
              <a:lnSpc>
                <a:spcPct val="200000"/>
              </a:lnSpc>
              <a:buFont typeface="+mj-lt"/>
              <a:buAutoNum type="romanUcPeriod"/>
            </a:pPr>
            <a:r>
              <a:rPr lang="en-US" sz="2400" dirty="0">
                <a:latin typeface="Lucida Bright" panose="02040602050505020304" pitchFamily="18" charset="0"/>
              </a:rPr>
              <a:t>Social Media Services</a:t>
            </a:r>
          </a:p>
          <a:p>
            <a:pPr marL="514350" indent="-514350" fontAlgn="t">
              <a:lnSpc>
                <a:spcPct val="200000"/>
              </a:lnSpc>
              <a:buFont typeface="+mj-lt"/>
              <a:buAutoNum type="romanUcPeriod"/>
            </a:pPr>
            <a:r>
              <a:rPr lang="en-US" sz="2400" dirty="0">
                <a:latin typeface="Lucida Bright" panose="02040602050505020304" pitchFamily="18" charset="0"/>
              </a:rPr>
              <a:t> Email Spam and Malware Filtering</a:t>
            </a:r>
          </a:p>
          <a:p>
            <a:pPr marL="514350" indent="-514350" fontAlgn="t">
              <a:lnSpc>
                <a:spcPct val="200000"/>
              </a:lnSpc>
              <a:buFont typeface="+mj-lt"/>
              <a:buAutoNum type="romanUcPeriod"/>
            </a:pPr>
            <a:r>
              <a:rPr lang="en-US" sz="2400" dirty="0">
                <a:latin typeface="Lucida Bright" panose="02040602050505020304" pitchFamily="18" charset="0"/>
              </a:rPr>
              <a:t> Online Customer Support</a:t>
            </a:r>
          </a:p>
          <a:p>
            <a:pPr marL="514350" indent="-514350" fontAlgn="t">
              <a:lnSpc>
                <a:spcPct val="200000"/>
              </a:lnSpc>
              <a:buFont typeface="+mj-lt"/>
              <a:buAutoNum type="romanUcPeriod"/>
            </a:pPr>
            <a:r>
              <a:rPr lang="en-US" sz="2400" dirty="0">
                <a:latin typeface="Lucida Bright" panose="02040602050505020304" pitchFamily="18" charset="0"/>
              </a:rPr>
              <a:t> Search Engine Result Refining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D1C8-00D6-432E-BBAF-9C0773844C52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Lucida Bright" panose="02040602050505020304" pitchFamily="18" charset="0"/>
              </a:rPr>
              <a:t>Slide6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5999018" y="6041362"/>
            <a:ext cx="3380509" cy="365125"/>
          </a:xfrm>
        </p:spPr>
        <p:txBody>
          <a:bodyPr/>
          <a:lstStyle/>
          <a:p>
            <a:fld id="{C1B79AFB-9E55-43CA-99A9-93ED4EC21984}" type="datetime2">
              <a:rPr lang="en-US" sz="1800" smtClean="0">
                <a:solidFill>
                  <a:schemeClr val="tx1"/>
                </a:solidFill>
                <a:latin typeface="Lucida Bright" panose="02040602050505020304" pitchFamily="18" charset="0"/>
              </a:rPr>
              <a:t>Thursday, October 29, 2020</a:t>
            </a:fld>
            <a:endParaRPr lang="en-US" sz="1800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632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48027075"/>
              </p:ext>
            </p:extLst>
          </p:nvPr>
        </p:nvGraphicFramePr>
        <p:xfrm>
          <a:off x="1399309" y="318656"/>
          <a:ext cx="7874694" cy="720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9309" y="1219200"/>
            <a:ext cx="7874694" cy="3928533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Lucida Bright" panose="02040602050505020304" pitchFamily="18" charset="0"/>
              </a:rPr>
              <a:t>Contrary to this, manual or traditional need based upgrades to network security are no more feasible, therefore, security automation should be an integral part of the overall network.</a:t>
            </a:r>
          </a:p>
          <a:p>
            <a:pPr algn="l"/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3" y="2092037"/>
            <a:ext cx="8883135" cy="32964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1060" y="5530282"/>
            <a:ext cx="845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ucida Bright" panose="02040602050505020304" pitchFamily="18" charset="0"/>
              </a:rPr>
              <a:t>Figure: Applications of AI and ML in 5G network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D1C8-00D6-432E-BBAF-9C0773844C52}" type="slidenum">
              <a:rPr lang="en-US" smtClean="0"/>
              <a:t>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Lucida Bright" panose="02040602050505020304" pitchFamily="18" charset="0"/>
              </a:rPr>
              <a:t>Slide7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4253345" y="6041362"/>
            <a:ext cx="4197928" cy="400119"/>
          </a:xfrm>
        </p:spPr>
        <p:txBody>
          <a:bodyPr/>
          <a:lstStyle/>
          <a:p>
            <a:fld id="{20587D16-F69B-4C5B-962E-03301758982F}" type="datetime2">
              <a:rPr lang="en-US" sz="1800" smtClean="0">
                <a:solidFill>
                  <a:schemeClr val="tx1"/>
                </a:solidFill>
                <a:latin typeface="Lucida Bright" panose="02040602050505020304" pitchFamily="18" charset="0"/>
              </a:rPr>
              <a:t>Thursday, October 29, 2020</a:t>
            </a:fld>
            <a:endParaRPr lang="en-US" sz="1800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765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79883479"/>
              </p:ext>
            </p:extLst>
          </p:nvPr>
        </p:nvGraphicFramePr>
        <p:xfrm>
          <a:off x="789288" y="332509"/>
          <a:ext cx="8617948" cy="81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7104" y="1579418"/>
            <a:ext cx="7766936" cy="3845405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tx1"/>
              </a:solidFill>
              <a:latin typeface="Lucida Bright" panose="02040602050505020304" pitchFamily="18" charset="0"/>
            </a:endParaRPr>
          </a:p>
          <a:p>
            <a:pPr marL="514350" indent="-514350" algn="l">
              <a:lnSpc>
                <a:spcPct val="200000"/>
              </a:lnSpc>
              <a:buClrTx/>
              <a:buFont typeface="+mj-lt"/>
              <a:buAutoNum type="romanUcPeriod"/>
            </a:pPr>
            <a:r>
              <a:rPr lang="en-US" sz="2400" dirty="0">
                <a:solidFill>
                  <a:schemeClr val="tx1"/>
                </a:solidFill>
                <a:latin typeface="Lucida Bright" panose="02040602050505020304" pitchFamily="18" charset="0"/>
              </a:rPr>
              <a:t>Peak Data Rate</a:t>
            </a:r>
          </a:p>
          <a:p>
            <a:pPr marL="514350" indent="-514350" algn="l">
              <a:lnSpc>
                <a:spcPct val="200000"/>
              </a:lnSpc>
              <a:buClrTx/>
              <a:buFont typeface="+mj-lt"/>
              <a:buAutoNum type="romanUcPeriod"/>
            </a:pPr>
            <a:r>
              <a:rPr lang="en-US" sz="2400" dirty="0">
                <a:solidFill>
                  <a:schemeClr val="tx1"/>
                </a:solidFill>
                <a:latin typeface="Lucida Bright" panose="02040602050505020304" pitchFamily="18" charset="0"/>
              </a:rPr>
              <a:t>User Experienced Data Rate</a:t>
            </a:r>
          </a:p>
          <a:p>
            <a:pPr marL="514350" indent="-514350" algn="l">
              <a:lnSpc>
                <a:spcPct val="200000"/>
              </a:lnSpc>
              <a:buClrTx/>
              <a:buFont typeface="+mj-lt"/>
              <a:buAutoNum type="romanUcPeriod"/>
            </a:pPr>
            <a:r>
              <a:rPr lang="en-US" sz="2400" dirty="0">
                <a:solidFill>
                  <a:schemeClr val="tx1"/>
                </a:solidFill>
                <a:latin typeface="Lucida Bright" panose="02040602050505020304" pitchFamily="18" charset="0"/>
              </a:rPr>
              <a:t>Area Traffic Capacity</a:t>
            </a:r>
          </a:p>
          <a:p>
            <a:pPr marL="514350" indent="-514350" algn="l">
              <a:lnSpc>
                <a:spcPct val="200000"/>
              </a:lnSpc>
              <a:buClrTx/>
              <a:buFont typeface="+mj-lt"/>
              <a:buAutoNum type="romanUcPeriod"/>
            </a:pPr>
            <a:r>
              <a:rPr lang="en-US" sz="2400" dirty="0">
                <a:solidFill>
                  <a:schemeClr val="tx1"/>
                </a:solidFill>
                <a:latin typeface="Lucida Bright" panose="02040602050505020304" pitchFamily="18" charset="0"/>
              </a:rPr>
              <a:t>Spectrum Efficiency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D1C8-00D6-432E-BBAF-9C0773844C52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Lucida Bright" panose="02040602050505020304" pitchFamily="18" charset="0"/>
              </a:rPr>
              <a:t>Slide8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223165" y="6041362"/>
            <a:ext cx="3367498" cy="365125"/>
          </a:xfrm>
        </p:spPr>
        <p:txBody>
          <a:bodyPr/>
          <a:lstStyle/>
          <a:p>
            <a:fld id="{450DA4C3-BA6B-4880-A33F-2EFD9527201C}" type="datetime2">
              <a:rPr lang="en-US" sz="1800" smtClean="0">
                <a:solidFill>
                  <a:schemeClr val="tx1"/>
                </a:solidFill>
                <a:latin typeface="Lucida Bright" panose="02040602050505020304" pitchFamily="18" charset="0"/>
              </a:rPr>
              <a:t>Thursday, October 29, 2020</a:t>
            </a:fld>
            <a:endParaRPr lang="en-US" sz="1800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867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95630076"/>
              </p:ext>
            </p:extLst>
          </p:nvPr>
        </p:nvGraphicFramePr>
        <p:xfrm>
          <a:off x="1368522" y="326353"/>
          <a:ext cx="7766936" cy="782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522" y="1662546"/>
            <a:ext cx="7766936" cy="3859259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>
                <a:latin typeface="Lucida Bright" panose="02040602050505020304" pitchFamily="18" charset="0"/>
              </a:rPr>
              <a:t>Peak data rate is planned to increase and support high-demand data-driven use cases.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>
                <a:latin typeface="Lucida Bright" panose="02040602050505020304" pitchFamily="18" charset="0"/>
              </a:rPr>
              <a:t>An increase of the peak data rate in 5G should be viewed as an evolution that builds on all spectrum assets.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>
                <a:latin typeface="Lucida Bright" panose="02040602050505020304" pitchFamily="18" charset="0"/>
              </a:rPr>
              <a:t>Massive or large Multiple-Input Multiple-Output (MIMO)is an essential contribution in the promise to provide an increased spectral efficiency in 5G.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>
                <a:latin typeface="Lucida Bright" panose="02040602050505020304" pitchFamily="18" charset="0"/>
              </a:rPr>
              <a:t>Future system swill have to develop flexibility in order to operate across aide range of regulatory models and sharing arrangements.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D1C8-00D6-432E-BBAF-9C0773844C52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Lucida Bright" panose="02040602050505020304" pitchFamily="18" charset="0"/>
              </a:rPr>
              <a:t>Slide9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860473" y="6041362"/>
            <a:ext cx="3413529" cy="365125"/>
          </a:xfrm>
        </p:spPr>
        <p:txBody>
          <a:bodyPr/>
          <a:lstStyle/>
          <a:p>
            <a:fld id="{DF09AE49-1E7B-47FC-BF3C-11F6261B867B}" type="datetime2">
              <a:rPr lang="en-US" sz="1800" smtClean="0">
                <a:solidFill>
                  <a:schemeClr val="tx1"/>
                </a:solidFill>
                <a:latin typeface="Lucida Bright" panose="02040602050505020304" pitchFamily="18" charset="0"/>
              </a:rPr>
              <a:t>Thursday, October 29, 2020</a:t>
            </a:fld>
            <a:endParaRPr lang="en-US" sz="1800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2729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307</TotalTime>
  <Words>894</Words>
  <Application>Microsoft Office PowerPoint</Application>
  <PresentationFormat>Widescreen</PresentationFormat>
  <Paragraphs>125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Lucida Bright</vt:lpstr>
      <vt:lpstr>Trebuchet MS</vt:lpstr>
      <vt:lpstr>Wingdings</vt:lpstr>
      <vt:lpstr>Wingdings 3</vt:lpstr>
      <vt:lpstr>Facet</vt:lpstr>
      <vt:lpstr>A guide of Machine learning for a 5G future 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guide of Machine learning for a 5G future </dc:title>
  <dc:creator>Rasel</dc:creator>
  <cp:lastModifiedBy>MCJ</cp:lastModifiedBy>
  <cp:revision>34</cp:revision>
  <dcterms:created xsi:type="dcterms:W3CDTF">2020-10-27T03:57:46Z</dcterms:created>
  <dcterms:modified xsi:type="dcterms:W3CDTF">2020-10-28T18:05:13Z</dcterms:modified>
</cp:coreProperties>
</file>