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58" r:id="rId5"/>
    <p:sldId id="260" r:id="rId6"/>
    <p:sldId id="271" r:id="rId7"/>
    <p:sldId id="264" r:id="rId8"/>
    <p:sldId id="265" r:id="rId9"/>
    <p:sldId id="266" r:id="rId10"/>
    <p:sldId id="267" r:id="rId11"/>
    <p:sldId id="269" r:id="rId12"/>
    <p:sldId id="270" r:id="rId13"/>
    <p:sldId id="272" r:id="rId14"/>
    <p:sldId id="284" r:id="rId15"/>
    <p:sldId id="285" r:id="rId16"/>
    <p:sldId id="279" r:id="rId17"/>
    <p:sldId id="280" r:id="rId18"/>
    <p:sldId id="278" r:id="rId19"/>
    <p:sldId id="281" r:id="rId20"/>
    <p:sldId id="277" r:id="rId21"/>
    <p:sldId id="283" r:id="rId22"/>
    <p:sldId id="288" r:id="rId23"/>
    <p:sldId id="273" r:id="rId24"/>
    <p:sldId id="275" r:id="rId25"/>
    <p:sldId id="276" r:id="rId26"/>
    <p:sldId id="28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EEA233-6B5A-DB7C-DE3F-4E3D031157CB}" v="2" dt="2025-07-06T10:22:38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27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3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13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082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42485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1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957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38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9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3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6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7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7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14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4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D48A89-BBAD-EC9B-943F-2B98D628D637}"/>
              </a:ext>
            </a:extLst>
          </p:cNvPr>
          <p:cNvSpPr txBox="1"/>
          <p:nvPr/>
        </p:nvSpPr>
        <p:spPr>
          <a:xfrm>
            <a:off x="1860586" y="480186"/>
            <a:ext cx="8463147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err="1">
                <a:latin typeface="Arial"/>
                <a:cs typeface="Arial"/>
              </a:rPr>
              <a:t>Aplicație</a:t>
            </a:r>
            <a:endParaRPr lang="en-US" sz="4000" dirty="0">
              <a:latin typeface="Arial"/>
              <a:cs typeface="Arial"/>
            </a:endParaRPr>
          </a:p>
          <a:p>
            <a:pPr algn="ctr"/>
            <a:r>
              <a:rPr lang="en-US" sz="4000" dirty="0">
                <a:latin typeface="Arial"/>
                <a:cs typeface="Arial"/>
              </a:rPr>
              <a:t>Singleplayer-Multiplayer</a:t>
            </a:r>
          </a:p>
          <a:p>
            <a:pPr algn="ctr"/>
            <a:r>
              <a:rPr lang="en-US" sz="4000" dirty="0">
                <a:latin typeface="Arial"/>
                <a:cs typeface="Arial"/>
              </a:rPr>
              <a:t>de </a:t>
            </a:r>
            <a:r>
              <a:rPr lang="en-US" sz="4000" err="1">
                <a:latin typeface="Arial"/>
                <a:cs typeface="Arial"/>
              </a:rPr>
              <a:t>Șah</a:t>
            </a:r>
            <a:endParaRPr lang="en-US" sz="4000" dirty="0">
              <a:latin typeface="Arial"/>
              <a:cs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58C22-08D6-AEBC-6FD4-637D036CF780}"/>
              </a:ext>
            </a:extLst>
          </p:cNvPr>
          <p:cNvSpPr txBox="1"/>
          <p:nvPr/>
        </p:nvSpPr>
        <p:spPr>
          <a:xfrm>
            <a:off x="6092419" y="5321244"/>
            <a:ext cx="580109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Arial"/>
                <a:cs typeface="Times New Roman"/>
              </a:rPr>
              <a:t>Absolvent: </a:t>
            </a:r>
            <a:r>
              <a:rPr lang="en-US" err="1">
                <a:latin typeface="Arial"/>
                <a:cs typeface="Times New Roman"/>
              </a:rPr>
              <a:t>Căpățînă</a:t>
            </a:r>
            <a:r>
              <a:rPr lang="en-US" dirty="0">
                <a:latin typeface="Arial"/>
                <a:cs typeface="Times New Roman"/>
              </a:rPr>
              <a:t> Răzvan Nicolae</a:t>
            </a:r>
          </a:p>
          <a:p>
            <a:endParaRPr lang="en-US" dirty="0">
              <a:latin typeface="Arial"/>
              <a:cs typeface="Times New Roman"/>
            </a:endParaRPr>
          </a:p>
          <a:p>
            <a:r>
              <a:rPr lang="en-US" err="1">
                <a:latin typeface="Arial"/>
                <a:cs typeface="Times New Roman"/>
              </a:rPr>
              <a:t>Coordonator</a:t>
            </a:r>
            <a:r>
              <a:rPr lang="en-US" dirty="0">
                <a:latin typeface="Arial"/>
                <a:cs typeface="Times New Roman"/>
              </a:rPr>
              <a:t> </a:t>
            </a:r>
            <a:r>
              <a:rPr lang="en-US" err="1">
                <a:latin typeface="Arial"/>
                <a:cs typeface="Times New Roman"/>
              </a:rPr>
              <a:t>științific</a:t>
            </a:r>
            <a:r>
              <a:rPr lang="en-US" dirty="0">
                <a:latin typeface="Arial"/>
                <a:cs typeface="Times New Roman"/>
              </a:rPr>
              <a:t>: Conf. dr. Rusu Cristian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6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5" name="Picture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4B0851FF-7AF0-F42F-0AE8-F1CF98B7A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038" y="-443"/>
            <a:ext cx="10612689" cy="68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40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diagram of a server&#10;&#10;AI-generated content may be incorrect.">
            <a:extLst>
              <a:ext uri="{FF2B5EF4-FFF2-40B4-BE49-F238E27FC236}">
                <a16:creationId xmlns:a16="http://schemas.microsoft.com/office/drawing/2014/main" id="{E7C3B3C5-2497-1632-E3A0-08B593A4C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149" y="-443"/>
            <a:ext cx="10624467" cy="6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6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D899A5-26C9-E79C-2B24-D80E8E405238}"/>
              </a:ext>
            </a:extLst>
          </p:cNvPr>
          <p:cNvSpPr txBox="1"/>
          <p:nvPr/>
        </p:nvSpPr>
        <p:spPr>
          <a:xfrm>
            <a:off x="4779373" y="2394944"/>
            <a:ext cx="26373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 err="1">
                <a:latin typeface="Arial"/>
                <a:cs typeface="Arial"/>
              </a:rPr>
              <a:t>Agentul</a:t>
            </a:r>
            <a:endParaRPr lang="en-US" sz="5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8562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C59457-2EF0-BB94-48DB-81F3AD7421DF}"/>
              </a:ext>
            </a:extLst>
          </p:cNvPr>
          <p:cNvSpPr txBox="1"/>
          <p:nvPr/>
        </p:nvSpPr>
        <p:spPr>
          <a:xfrm>
            <a:off x="1744868" y="654640"/>
            <a:ext cx="9336616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err="1">
                <a:latin typeface="Arial"/>
                <a:cs typeface="Arial"/>
              </a:rPr>
              <a:t>Agentul</a:t>
            </a:r>
            <a:endParaRPr lang="en-US" sz="3200">
              <a:latin typeface="Arial"/>
              <a:cs typeface="Arial"/>
            </a:endParaRPr>
          </a:p>
          <a:p>
            <a:pPr algn="l"/>
            <a:endParaRPr lang="en-US" sz="32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are la </a:t>
            </a:r>
            <a:r>
              <a:rPr lang="en-US" sz="3200" err="1">
                <a:latin typeface="Arial"/>
                <a:cs typeface="Arial"/>
              </a:rPr>
              <a:t>bază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algoritmul</a:t>
            </a:r>
            <a:r>
              <a:rPr lang="en-US" sz="3200" dirty="0">
                <a:latin typeface="Arial"/>
                <a:cs typeface="Arial"/>
              </a:rPr>
              <a:t> Minimax </a:t>
            </a:r>
            <a:r>
              <a:rPr lang="en-US" sz="3200" err="1">
                <a:latin typeface="Arial"/>
                <a:cs typeface="Arial"/>
              </a:rPr>
              <a:t>și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optimizarea</a:t>
            </a:r>
            <a:r>
              <a:rPr lang="en-US" sz="3200" dirty="0">
                <a:latin typeface="Arial"/>
                <a:cs typeface="Arial"/>
              </a:rPr>
              <a:t> Alpha-Beta Pruning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a </a:t>
            </a:r>
            <a:r>
              <a:rPr lang="en-US" sz="3200" err="1">
                <a:latin typeface="Arial"/>
                <a:cs typeface="Arial"/>
              </a:rPr>
              <a:t>fost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paralelizat</a:t>
            </a:r>
            <a:r>
              <a:rPr lang="en-US" sz="3200" dirty="0">
                <a:latin typeface="Arial"/>
                <a:cs typeface="Arial"/>
              </a:rPr>
              <a:t>, se </a:t>
            </a:r>
            <a:r>
              <a:rPr lang="en-US" sz="3200" err="1">
                <a:latin typeface="Arial"/>
                <a:cs typeface="Arial"/>
              </a:rPr>
              <a:t>creează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câte</a:t>
            </a:r>
            <a:r>
              <a:rPr lang="en-US" sz="3200" dirty="0">
                <a:latin typeface="Arial"/>
                <a:cs typeface="Arial"/>
              </a:rPr>
              <a:t> un fir de </a:t>
            </a:r>
            <a:r>
              <a:rPr lang="en-US" sz="3200" err="1">
                <a:latin typeface="Arial"/>
                <a:cs typeface="Arial"/>
              </a:rPr>
              <a:t>execuție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diferit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pentru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fiecare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subarbore</a:t>
            </a:r>
            <a:r>
              <a:rPr lang="en-US" sz="3200" dirty="0">
                <a:latin typeface="Arial"/>
                <a:cs typeface="Arial"/>
              </a:rPr>
              <a:t> al </a:t>
            </a:r>
            <a:r>
              <a:rPr lang="en-US" sz="3200" err="1">
                <a:latin typeface="Arial"/>
                <a:cs typeface="Arial"/>
              </a:rPr>
              <a:t>rădăcinii</a:t>
            </a:r>
            <a:endParaRPr lang="en-US" sz="32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200" err="1">
                <a:latin typeface="Arial"/>
                <a:cs typeface="Arial"/>
              </a:rPr>
              <a:t>folosește</a:t>
            </a:r>
            <a:r>
              <a:rPr lang="en-US" sz="3200" dirty="0">
                <a:latin typeface="Arial"/>
                <a:cs typeface="Arial"/>
              </a:rPr>
              <a:t> Zobrist Hashing </a:t>
            </a:r>
            <a:r>
              <a:rPr lang="en-US" sz="3200" err="1">
                <a:latin typeface="Arial"/>
                <a:cs typeface="Arial"/>
              </a:rPr>
              <a:t>pentru</a:t>
            </a:r>
            <a:r>
              <a:rPr lang="en-US" sz="3200" dirty="0">
                <a:latin typeface="Arial"/>
                <a:cs typeface="Arial"/>
              </a:rPr>
              <a:t> a </a:t>
            </a:r>
            <a:r>
              <a:rPr lang="en-US" sz="3200" err="1">
                <a:latin typeface="Arial"/>
                <a:cs typeface="Arial"/>
              </a:rPr>
              <a:t>codifica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configurațiile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tablei</a:t>
            </a:r>
            <a:endParaRPr lang="en-US" sz="32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>
                <a:latin typeface="Arial"/>
                <a:cs typeface="Arial"/>
              </a:rPr>
              <a:t>Zobrist Hashing </a:t>
            </a:r>
            <a:r>
              <a:rPr lang="en-US" sz="3200" err="1">
                <a:latin typeface="Arial"/>
                <a:cs typeface="Arial"/>
              </a:rPr>
              <a:t>este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apoi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folosit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pentru</a:t>
            </a:r>
            <a:r>
              <a:rPr lang="en-US" sz="3200" dirty="0">
                <a:latin typeface="Arial"/>
                <a:cs typeface="Arial"/>
              </a:rPr>
              <a:t> a </a:t>
            </a:r>
            <a:r>
              <a:rPr lang="en-US" sz="3200" err="1">
                <a:latin typeface="Arial"/>
                <a:cs typeface="Arial"/>
              </a:rPr>
              <a:t>crea</a:t>
            </a:r>
            <a:r>
              <a:rPr lang="en-US" sz="3200" dirty="0">
                <a:latin typeface="Arial"/>
                <a:cs typeface="Arial"/>
              </a:rPr>
              <a:t> un </a:t>
            </a:r>
            <a:r>
              <a:rPr lang="en-US" sz="3200" err="1">
                <a:latin typeface="Arial"/>
                <a:cs typeface="Arial"/>
              </a:rPr>
              <a:t>sistem</a:t>
            </a:r>
            <a:r>
              <a:rPr lang="en-US" sz="3200" dirty="0">
                <a:latin typeface="Arial"/>
                <a:cs typeface="Arial"/>
              </a:rPr>
              <a:t> de caching per fir de </a:t>
            </a:r>
            <a:r>
              <a:rPr lang="en-US" sz="3200" err="1">
                <a:latin typeface="Arial"/>
                <a:cs typeface="Arial"/>
              </a:rPr>
              <a:t>execuție</a:t>
            </a:r>
            <a:r>
              <a:rPr lang="en-US" sz="3200" dirty="0">
                <a:latin typeface="Arial"/>
                <a:cs typeface="Arial"/>
              </a:rPr>
              <a:t> (</a:t>
            </a:r>
            <a:r>
              <a:rPr lang="en-US" sz="3200" err="1">
                <a:latin typeface="Arial"/>
                <a:cs typeface="Arial"/>
              </a:rPr>
              <a:t>memoizarea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err="1">
                <a:latin typeface="Arial"/>
                <a:cs typeface="Arial"/>
              </a:rPr>
              <a:t>transpozițiilor</a:t>
            </a:r>
            <a:r>
              <a:rPr lang="en-US" sz="32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746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C6ADA5-E547-4E44-A122-8205472A2AEC}"/>
              </a:ext>
            </a:extLst>
          </p:cNvPr>
          <p:cNvSpPr txBox="1"/>
          <p:nvPr/>
        </p:nvSpPr>
        <p:spPr>
          <a:xfrm>
            <a:off x="2766484" y="2501901"/>
            <a:ext cx="66590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latin typeface="Arial"/>
                <a:cs typeface="Arial"/>
              </a:rPr>
              <a:t>Rezultate</a:t>
            </a:r>
            <a:r>
              <a:rPr lang="en-US" sz="5400" dirty="0">
                <a:latin typeface="Arial"/>
                <a:cs typeface="Arial"/>
              </a:rPr>
              <a:t> </a:t>
            </a:r>
            <a:r>
              <a:rPr lang="en-US" sz="5400" err="1">
                <a:latin typeface="Arial"/>
                <a:cs typeface="Arial"/>
              </a:rPr>
              <a:t>Obținute</a:t>
            </a:r>
            <a:endParaRPr lang="en-US" sz="5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3484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words&#10;&#10;AI-generated content may be incorrect.">
            <a:extLst>
              <a:ext uri="{FF2B5EF4-FFF2-40B4-BE49-F238E27FC236}">
                <a16:creationId xmlns:a16="http://schemas.microsoft.com/office/drawing/2014/main" id="{2D66A1A0-D4C1-820F-237F-46484FAD5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708" y="2933470"/>
            <a:ext cx="7172325" cy="2038350"/>
          </a:xfrm>
          <a:prstGeom prst="rect">
            <a:avLst/>
          </a:prstGeom>
        </p:spPr>
      </p:pic>
      <p:pic>
        <p:nvPicPr>
          <p:cNvPr id="8" name="Picture 7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FF9946EA-A4B4-9F15-CA12-DD71851F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212" y="5425247"/>
            <a:ext cx="8543925" cy="1162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F05EB0-545B-FB8C-2912-3B2BB1D1260B}"/>
              </a:ext>
            </a:extLst>
          </p:cNvPr>
          <p:cNvSpPr txBox="1"/>
          <p:nvPr/>
        </p:nvSpPr>
        <p:spPr>
          <a:xfrm>
            <a:off x="1841914" y="103246"/>
            <a:ext cx="99987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err="1">
                <a:latin typeface="Arial"/>
                <a:cs typeface="Arial"/>
              </a:rPr>
              <a:t>Distribuția</a:t>
            </a:r>
            <a:r>
              <a:rPr lang="en-US" sz="2000" dirty="0">
                <a:latin typeface="Arial"/>
                <a:cs typeface="Arial"/>
              </a:rPr>
              <a:t> Rating-</a:t>
            </a:r>
            <a:r>
              <a:rPr lang="en-US" sz="2000" err="1">
                <a:latin typeface="Arial"/>
                <a:cs typeface="Arial"/>
              </a:rPr>
              <a:t>urilor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pentru</a:t>
            </a:r>
            <a:r>
              <a:rPr lang="en-US" sz="2000" dirty="0">
                <a:latin typeface="Arial"/>
                <a:cs typeface="Arial"/>
              </a:rPr>
              <a:t> </a:t>
            </a:r>
            <a:r>
              <a:rPr lang="en-US" sz="2000" err="1">
                <a:latin typeface="Arial"/>
                <a:cs typeface="Arial"/>
              </a:rPr>
              <a:t>meciurile</a:t>
            </a:r>
            <a:r>
              <a:rPr lang="en-US" sz="2000" dirty="0">
                <a:latin typeface="Arial"/>
                <a:cs typeface="Arial"/>
              </a:rPr>
              <a:t> cu </a:t>
            </a:r>
            <a:r>
              <a:rPr lang="en-US" sz="2000" err="1">
                <a:latin typeface="Arial"/>
                <a:cs typeface="Arial"/>
              </a:rPr>
              <a:t>limită</a:t>
            </a:r>
            <a:r>
              <a:rPr lang="en-US" sz="2000" dirty="0">
                <a:latin typeface="Arial"/>
                <a:cs typeface="Arial"/>
              </a:rPr>
              <a:t> de 15 minute (Rapid) (Chess.com)</a:t>
            </a:r>
          </a:p>
        </p:txBody>
      </p:sp>
      <p:pic>
        <p:nvPicPr>
          <p:cNvPr id="10" name="Picture 9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CFEC5865-33B0-2518-7ACE-F333CBBB2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1304" y="611680"/>
            <a:ext cx="10480261" cy="19240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8E8A9B-0E2B-F765-7FAF-CEC04C447AB0}"/>
              </a:ext>
            </a:extLst>
          </p:cNvPr>
          <p:cNvSpPr txBox="1"/>
          <p:nvPr/>
        </p:nvSpPr>
        <p:spPr>
          <a:xfrm>
            <a:off x="1224097" y="2933095"/>
            <a:ext cx="232354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/>
                <a:cs typeface="Arial"/>
              </a:rPr>
              <a:t>Rating Agent:</a:t>
            </a:r>
          </a:p>
          <a:p>
            <a:r>
              <a:rPr lang="en-US" sz="2800" dirty="0">
                <a:latin typeface="Arial"/>
                <a:cs typeface="Arial"/>
              </a:rPr>
              <a:t>~2100-2200</a:t>
            </a:r>
          </a:p>
        </p:txBody>
      </p:sp>
    </p:spTree>
    <p:extLst>
      <p:ext uri="{BB962C8B-B14F-4D97-AF65-F5344CB8AC3E}">
        <p14:creationId xmlns:p14="http://schemas.microsoft.com/office/powerpoint/2010/main" val="407169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11DF997-0941-9AE4-4507-6C3A2027B213}"/>
              </a:ext>
            </a:extLst>
          </p:cNvPr>
          <p:cNvSpPr txBox="1"/>
          <p:nvPr/>
        </p:nvSpPr>
        <p:spPr>
          <a:xfrm>
            <a:off x="1660057" y="757340"/>
            <a:ext cx="9781116" cy="69865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Automatizarea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Evaluării</a:t>
            </a:r>
            <a:endParaRPr lang="en-US" sz="280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se </a:t>
            </a:r>
            <a:r>
              <a:rPr lang="en-US" sz="2800" err="1">
                <a:latin typeface="Arial"/>
                <a:cs typeface="Arial"/>
              </a:rPr>
              <a:t>dorește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eliminarea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necesității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intermediar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persoană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fizică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interacțiunea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dintre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aplicație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site (Chess.com)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s-a </a:t>
            </a:r>
            <a:r>
              <a:rPr lang="en-US" sz="2800" dirty="0" err="1">
                <a:latin typeface="Arial"/>
                <a:cs typeface="Arial"/>
              </a:rPr>
              <a:t>implementat</a:t>
            </a:r>
            <a:r>
              <a:rPr lang="en-US" sz="2800" dirty="0">
                <a:latin typeface="Arial"/>
                <a:cs typeface="Arial"/>
              </a:rPr>
              <a:t> un script </a:t>
            </a:r>
            <a:r>
              <a:rPr lang="en-US" sz="2800" dirty="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Python care </a:t>
            </a:r>
            <a:r>
              <a:rPr lang="en-US" sz="2800" dirty="0" err="1">
                <a:latin typeface="Arial"/>
                <a:cs typeface="Arial"/>
              </a:rPr>
              <a:t>preia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această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funcție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dirty="0" err="1">
                <a:latin typeface="Arial"/>
                <a:cs typeface="Arial"/>
              </a:rPr>
              <a:t>intermediar</a:t>
            </a:r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script-ul </a:t>
            </a:r>
            <a:r>
              <a:rPr lang="en-US" sz="2800" err="1">
                <a:latin typeface="Arial"/>
                <a:cs typeface="Arial"/>
              </a:rPr>
              <a:t>folosește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modulele</a:t>
            </a:r>
            <a:r>
              <a:rPr lang="en-US" sz="2800" dirty="0">
                <a:latin typeface="Arial"/>
                <a:cs typeface="Arial"/>
              </a:rPr>
              <a:t> NumPy, </a:t>
            </a:r>
            <a:r>
              <a:rPr lang="en-US" sz="2800" err="1">
                <a:latin typeface="Arial"/>
                <a:cs typeface="Arial"/>
              </a:rPr>
              <a:t>PyAutoGUI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mișcare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automată</a:t>
            </a:r>
            <a:r>
              <a:rPr lang="en-US" sz="2800" dirty="0">
                <a:latin typeface="Arial"/>
                <a:cs typeface="Arial"/>
              </a:rPr>
              <a:t> mouse)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Pillow (</a:t>
            </a:r>
            <a:r>
              <a:rPr lang="en-US" sz="2800" err="1">
                <a:latin typeface="Arial"/>
                <a:cs typeface="Arial"/>
              </a:rPr>
              <a:t>prelucrare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imagini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err="1">
                <a:latin typeface="Arial"/>
                <a:cs typeface="Arial"/>
              </a:rPr>
              <a:t>automatiza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evaluarea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script-ul </a:t>
            </a:r>
            <a:r>
              <a:rPr lang="en-US" sz="2800" err="1">
                <a:latin typeface="Arial"/>
                <a:cs typeface="Arial"/>
              </a:rPr>
              <a:t>folosește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atât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comunicare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prin</a:t>
            </a:r>
            <a:r>
              <a:rPr lang="en-US" sz="2800" dirty="0">
                <a:latin typeface="Arial"/>
                <a:cs typeface="Arial"/>
              </a:rPr>
              <a:t> socket-</a:t>
            </a:r>
            <a:r>
              <a:rPr lang="en-US" sz="2800" err="1">
                <a:latin typeface="Arial"/>
                <a:cs typeface="Arial"/>
              </a:rPr>
              <a:t>uri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cât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creare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capturi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ecran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identificarea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mutărilor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realizate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err="1">
                <a:latin typeface="Arial"/>
                <a:cs typeface="Arial"/>
              </a:rPr>
              <a:t>folosind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prelucrări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imagini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analize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asupra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histogramelor</a:t>
            </a:r>
            <a:r>
              <a:rPr lang="en-US" sz="2800" dirty="0">
                <a:latin typeface="Arial"/>
                <a:cs typeface="Arial"/>
              </a:rPr>
              <a:t> RGB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631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diagram of a script&#10;&#10;AI-generated content may be incorrect.">
            <a:extLst>
              <a:ext uri="{FF2B5EF4-FFF2-40B4-BE49-F238E27FC236}">
                <a16:creationId xmlns:a16="http://schemas.microsoft.com/office/drawing/2014/main" id="{D1150CB1-447F-3F2C-D6ED-00B150EB8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929" y="-443"/>
            <a:ext cx="10622908" cy="686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13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678239-CBFF-E6B2-CE9A-F4575E7FD064}"/>
              </a:ext>
            </a:extLst>
          </p:cNvPr>
          <p:cNvSpPr txBox="1"/>
          <p:nvPr/>
        </p:nvSpPr>
        <p:spPr>
          <a:xfrm>
            <a:off x="1719383" y="736151"/>
            <a:ext cx="9937667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err="1">
                <a:latin typeface="Arial"/>
                <a:cs typeface="Arial"/>
              </a:rPr>
              <a:t>Concluzii</a:t>
            </a:r>
            <a:r>
              <a:rPr lang="en-US" sz="2800" dirty="0">
                <a:latin typeface="Arial"/>
                <a:cs typeface="Arial"/>
              </a:rPr>
              <a:t>: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aplicația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err="1">
                <a:latin typeface="Arial"/>
                <a:cs typeface="Arial"/>
              </a:rPr>
              <a:t>îmbinat</a:t>
            </a:r>
            <a:r>
              <a:rPr lang="en-US" sz="2800" dirty="0">
                <a:latin typeface="Arial"/>
                <a:cs typeface="Arial"/>
              </a:rPr>
              <a:t> diverse </a:t>
            </a:r>
            <a:r>
              <a:rPr lang="en-US" sz="2800" err="1">
                <a:latin typeface="Arial"/>
                <a:cs typeface="Arial"/>
              </a:rPr>
              <a:t>subdomenii</a:t>
            </a:r>
            <a:r>
              <a:rPr lang="en-US" sz="2800" dirty="0">
                <a:latin typeface="Arial"/>
                <a:cs typeface="Arial"/>
              </a:rPr>
              <a:t> ale </a:t>
            </a:r>
            <a:r>
              <a:rPr lang="en-US" sz="2800" err="1">
                <a:latin typeface="Arial"/>
                <a:cs typeface="Arial"/>
              </a:rPr>
              <a:t>Informaticii</a:t>
            </a:r>
            <a:r>
              <a:rPr lang="en-US" sz="2800" dirty="0">
                <a:latin typeface="Arial"/>
                <a:cs typeface="Arial"/>
              </a:rPr>
              <a:t>, de la </a:t>
            </a:r>
            <a:r>
              <a:rPr lang="en-US" sz="2800" err="1">
                <a:latin typeface="Arial"/>
                <a:cs typeface="Arial"/>
              </a:rPr>
              <a:t>structuri</a:t>
            </a:r>
            <a:r>
              <a:rPr lang="en-US" sz="2800" dirty="0">
                <a:latin typeface="Arial"/>
                <a:cs typeface="Arial"/>
              </a:rPr>
              <a:t> de date </a:t>
            </a:r>
            <a:r>
              <a:rPr lang="en-US" sz="2800" err="1">
                <a:latin typeface="Arial"/>
                <a:cs typeface="Arial"/>
              </a:rPr>
              <a:t>eficiente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optimizări</a:t>
            </a:r>
            <a:r>
              <a:rPr lang="en-US" sz="2800" dirty="0">
                <a:latin typeface="Arial"/>
                <a:cs typeface="Arial"/>
              </a:rPr>
              <a:t> pe bits </a:t>
            </a:r>
            <a:r>
              <a:rPr lang="en-US" sz="2800" err="1">
                <a:latin typeface="Arial"/>
                <a:cs typeface="Arial"/>
              </a:rPr>
              <a:t>până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err="1">
                <a:latin typeface="Arial"/>
                <a:cs typeface="Arial"/>
              </a:rPr>
              <a:t>grafică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programare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paralelă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rețelistică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Arial"/>
                <a:cs typeface="Arial"/>
              </a:rPr>
              <a:t>respectarea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principiilor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programării</a:t>
            </a:r>
            <a:r>
              <a:rPr lang="en-US" sz="2800" dirty="0">
                <a:latin typeface="Arial"/>
                <a:cs typeface="Arial"/>
              </a:rPr>
              <a:t> orientate pe </a:t>
            </a:r>
            <a:r>
              <a:rPr lang="en-US" sz="2800" dirty="0" err="1">
                <a:latin typeface="Arial"/>
                <a:cs typeface="Arial"/>
              </a:rPr>
              <a:t>obiecte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facilitează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construcția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unei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aplicații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complexe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modulare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este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posibilă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implementarea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unui</a:t>
            </a:r>
            <a:r>
              <a:rPr lang="en-US" sz="2800" dirty="0">
                <a:latin typeface="Arial"/>
                <a:cs typeface="Arial"/>
              </a:rPr>
              <a:t> agent de </a:t>
            </a:r>
            <a:r>
              <a:rPr lang="en-US" sz="2800" err="1">
                <a:latin typeface="Arial"/>
                <a:cs typeface="Arial"/>
              </a:rPr>
              <a:t>șah</a:t>
            </a:r>
            <a:r>
              <a:rPr lang="en-US" sz="2800" dirty="0">
                <a:latin typeface="Arial"/>
                <a:cs typeface="Arial"/>
              </a:rPr>
              <a:t> performant care </a:t>
            </a:r>
            <a:r>
              <a:rPr lang="en-US" sz="2800" err="1">
                <a:latin typeface="Arial"/>
                <a:cs typeface="Arial"/>
              </a:rPr>
              <a:t>să</a:t>
            </a:r>
            <a:r>
              <a:rPr lang="en-US" sz="2800" dirty="0">
                <a:latin typeface="Arial"/>
                <a:cs typeface="Arial"/>
              </a:rPr>
              <a:t> fie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același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supus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constrângeri</a:t>
            </a:r>
            <a:r>
              <a:rPr lang="en-US" sz="2800" dirty="0">
                <a:latin typeface="Arial"/>
                <a:cs typeface="Arial"/>
              </a:rPr>
              <a:t> hardware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deciziile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arhitecturale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luate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stau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err="1">
                <a:latin typeface="Arial"/>
                <a:cs typeface="Arial"/>
              </a:rPr>
              <a:t>baza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performanței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agentului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trebuie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ținut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cont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err="1">
                <a:latin typeface="Arial"/>
                <a:cs typeface="Arial"/>
              </a:rPr>
              <a:t>fiecare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decizie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existența</a:t>
            </a:r>
            <a:r>
              <a:rPr lang="en-US" sz="2800" dirty="0">
                <a:latin typeface="Arial"/>
                <a:cs typeface="Arial"/>
              </a:rPr>
              <a:t> tradeoff-</a:t>
            </a:r>
            <a:r>
              <a:rPr lang="en-US" sz="2800" err="1">
                <a:latin typeface="Arial"/>
                <a:cs typeface="Arial"/>
              </a:rPr>
              <a:t>ului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dintre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timp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memorie</a:t>
            </a:r>
            <a:endParaRPr lang="en-US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3867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619F93-1FDD-0CD5-3071-C1EF76B66305}"/>
              </a:ext>
            </a:extLst>
          </p:cNvPr>
          <p:cNvSpPr txBox="1"/>
          <p:nvPr/>
        </p:nvSpPr>
        <p:spPr>
          <a:xfrm>
            <a:off x="1781547" y="609242"/>
            <a:ext cx="9738783" cy="56323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 err="1">
                <a:latin typeface="Arial"/>
                <a:cs typeface="Arial"/>
              </a:rPr>
              <a:t>Posibile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dirty="0" err="1">
                <a:latin typeface="Arial"/>
                <a:cs typeface="Arial"/>
              </a:rPr>
              <a:t>îmbunătățiri</a:t>
            </a:r>
            <a:r>
              <a:rPr lang="en-US" sz="4000" dirty="0">
                <a:latin typeface="Arial"/>
                <a:cs typeface="Arial"/>
              </a:rPr>
              <a:t>:</a:t>
            </a:r>
          </a:p>
          <a:p>
            <a:endParaRPr lang="en-US" sz="40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4000" err="1">
                <a:latin typeface="Arial"/>
                <a:cs typeface="Arial"/>
              </a:rPr>
              <a:t>înlocuirea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funcției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euristice</a:t>
            </a:r>
            <a:r>
              <a:rPr lang="en-US" sz="4000" dirty="0">
                <a:latin typeface="Arial"/>
                <a:cs typeface="Arial"/>
              </a:rPr>
              <a:t> din </a:t>
            </a:r>
            <a:r>
              <a:rPr lang="en-US" sz="4000" err="1">
                <a:latin typeface="Arial"/>
                <a:cs typeface="Arial"/>
              </a:rPr>
              <a:t>frunzele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arborelui</a:t>
            </a:r>
            <a:r>
              <a:rPr lang="en-US" sz="4000" dirty="0">
                <a:latin typeface="Arial"/>
                <a:cs typeface="Arial"/>
              </a:rPr>
              <a:t> Minimax cu o </a:t>
            </a:r>
            <a:r>
              <a:rPr lang="en-US" sz="4000" err="1">
                <a:latin typeface="Arial"/>
                <a:cs typeface="Arial"/>
              </a:rPr>
              <a:t>inferență</a:t>
            </a:r>
            <a:r>
              <a:rPr lang="en-US" sz="4000" dirty="0">
                <a:latin typeface="Arial"/>
                <a:cs typeface="Arial"/>
              </a:rPr>
              <a:t> la un model de </a:t>
            </a:r>
            <a:r>
              <a:rPr lang="en-US" sz="4000" err="1">
                <a:latin typeface="Arial"/>
                <a:cs typeface="Arial"/>
              </a:rPr>
              <a:t>învățare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automată</a:t>
            </a:r>
            <a:r>
              <a:rPr lang="en-US" sz="4000" dirty="0">
                <a:latin typeface="Arial"/>
                <a:cs typeface="Arial"/>
              </a:rPr>
              <a:t> (</a:t>
            </a:r>
            <a:r>
              <a:rPr lang="en-US" sz="4000" err="1">
                <a:latin typeface="Arial"/>
                <a:cs typeface="Arial"/>
              </a:rPr>
              <a:t>exemplu</a:t>
            </a:r>
            <a:r>
              <a:rPr lang="en-US" sz="4000" dirty="0">
                <a:latin typeface="Arial"/>
                <a:cs typeface="Arial"/>
              </a:rPr>
              <a:t>: </a:t>
            </a:r>
            <a:r>
              <a:rPr lang="en-US" sz="4000" err="1">
                <a:latin typeface="Arial"/>
                <a:cs typeface="Arial"/>
              </a:rPr>
              <a:t>regresie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folosind</a:t>
            </a:r>
            <a:r>
              <a:rPr lang="en-US" sz="4000" dirty="0">
                <a:latin typeface="Arial"/>
                <a:cs typeface="Arial"/>
              </a:rPr>
              <a:t> o </a:t>
            </a:r>
            <a:r>
              <a:rPr lang="en-US" sz="4000" err="1">
                <a:latin typeface="Arial"/>
                <a:cs typeface="Arial"/>
              </a:rPr>
              <a:t>rețea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neuronală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convoluțională</a:t>
            </a:r>
            <a:r>
              <a:rPr lang="en-US" sz="4000" dirty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4000" err="1">
                <a:latin typeface="Arial"/>
                <a:cs typeface="Arial"/>
              </a:rPr>
              <a:t>adăugarea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unui</a:t>
            </a:r>
            <a:r>
              <a:rPr lang="en-US" sz="4000" dirty="0">
                <a:latin typeface="Arial"/>
                <a:cs typeface="Arial"/>
              </a:rPr>
              <a:t> </a:t>
            </a:r>
            <a:r>
              <a:rPr lang="en-US" sz="4000" err="1">
                <a:latin typeface="Arial"/>
                <a:cs typeface="Arial"/>
              </a:rPr>
              <a:t>nedeterminism</a:t>
            </a:r>
            <a:r>
              <a:rPr lang="en-US" sz="4000" dirty="0">
                <a:latin typeface="Arial"/>
                <a:cs typeface="Arial"/>
              </a:rPr>
              <a:t> (randomness) </a:t>
            </a:r>
            <a:r>
              <a:rPr lang="en-US" sz="4000" err="1">
                <a:latin typeface="Arial"/>
                <a:cs typeface="Arial"/>
              </a:rPr>
              <a:t>pentru</a:t>
            </a:r>
            <a:r>
              <a:rPr lang="en-US" sz="4000" dirty="0">
                <a:latin typeface="Arial"/>
                <a:cs typeface="Arial"/>
              </a:rPr>
              <a:t> agent</a:t>
            </a:r>
          </a:p>
        </p:txBody>
      </p:sp>
    </p:spTree>
    <p:extLst>
      <p:ext uri="{BB962C8B-B14F-4D97-AF65-F5344CB8AC3E}">
        <p14:creationId xmlns:p14="http://schemas.microsoft.com/office/powerpoint/2010/main" val="293405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A0B022-DE37-46D5-816C-5594C83C357E}"/>
              </a:ext>
            </a:extLst>
          </p:cNvPr>
          <p:cNvSpPr txBox="1"/>
          <p:nvPr/>
        </p:nvSpPr>
        <p:spPr>
          <a:xfrm>
            <a:off x="1224198" y="1659718"/>
            <a:ext cx="10046524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Lucrarea</a:t>
            </a:r>
            <a:r>
              <a:rPr lang="en-US" sz="2800" dirty="0">
                <a:latin typeface="Arial"/>
                <a:cs typeface="Arial"/>
              </a:rPr>
              <a:t> are 2 </a:t>
            </a:r>
            <a:r>
              <a:rPr lang="en-US" sz="2800" err="1">
                <a:latin typeface="Arial"/>
                <a:cs typeface="Arial"/>
              </a:rPr>
              <a:t>scopuri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principale</a:t>
            </a:r>
            <a:r>
              <a:rPr lang="en-US" sz="2800" dirty="0">
                <a:latin typeface="Arial"/>
                <a:cs typeface="Arial"/>
              </a:rPr>
              <a:t>: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dezvoltarea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unei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aplicații</a:t>
            </a:r>
            <a:r>
              <a:rPr lang="en-US" sz="2800" dirty="0">
                <a:latin typeface="Arial"/>
                <a:cs typeface="Arial"/>
              </a:rPr>
              <a:t> de la zero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permite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utilizatorului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joace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șah</a:t>
            </a:r>
            <a:endParaRPr lang="en-US" sz="280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  <a:p>
            <a:pPr marL="457200" indent="-45720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implementarea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cadrul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aplicației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err="1">
                <a:latin typeface="Arial"/>
                <a:cs typeface="Arial"/>
              </a:rPr>
              <a:t>unui</a:t>
            </a:r>
            <a:r>
              <a:rPr lang="en-US" sz="2800" dirty="0">
                <a:latin typeface="Arial"/>
                <a:cs typeface="Arial"/>
              </a:rPr>
              <a:t> agent care </a:t>
            </a:r>
            <a:r>
              <a:rPr lang="en-US" sz="2800" err="1">
                <a:latin typeface="Arial"/>
                <a:cs typeface="Arial"/>
              </a:rPr>
              <a:t>să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joace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șah</a:t>
            </a:r>
            <a:r>
              <a:rPr lang="en-US" sz="2800" dirty="0">
                <a:latin typeface="Arial"/>
                <a:cs typeface="Arial"/>
              </a:rPr>
              <a:t> cu o </a:t>
            </a:r>
            <a:r>
              <a:rPr lang="en-US" sz="2800" err="1">
                <a:latin typeface="Arial"/>
                <a:cs typeface="Arial"/>
              </a:rPr>
              <a:t>performanță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cât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mai</a:t>
            </a:r>
            <a:r>
              <a:rPr lang="en-US" sz="2800" dirty="0">
                <a:latin typeface="Arial"/>
                <a:cs typeface="Arial"/>
              </a:rPr>
              <a:t> mare </a:t>
            </a:r>
            <a:r>
              <a:rPr lang="en-US" sz="2800" err="1">
                <a:latin typeface="Arial"/>
                <a:cs typeface="Arial"/>
              </a:rPr>
              <a:t>posibilă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fiind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limitat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constrângerile</a:t>
            </a:r>
            <a:r>
              <a:rPr lang="en-US" sz="2800" dirty="0">
                <a:latin typeface="Arial"/>
                <a:cs typeface="Arial"/>
              </a:rPr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357941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584933-9E56-AB77-8922-2CDBEC88E5E8}"/>
              </a:ext>
            </a:extLst>
          </p:cNvPr>
          <p:cNvSpPr txBox="1"/>
          <p:nvPr/>
        </p:nvSpPr>
        <p:spPr>
          <a:xfrm>
            <a:off x="3547139" y="2504003"/>
            <a:ext cx="50926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latin typeface="Arial"/>
                <a:cs typeface="Arial"/>
              </a:rPr>
              <a:t>Vă</a:t>
            </a:r>
            <a:r>
              <a:rPr lang="en-US" sz="5400" dirty="0">
                <a:latin typeface="Arial"/>
                <a:cs typeface="Arial"/>
              </a:rPr>
              <a:t> </a:t>
            </a:r>
            <a:r>
              <a:rPr lang="en-US" sz="5400" err="1">
                <a:latin typeface="Arial"/>
                <a:cs typeface="Arial"/>
              </a:rPr>
              <a:t>mulțumesc</a:t>
            </a:r>
            <a:r>
              <a:rPr lang="en-US" sz="5400" dirty="0">
                <a:latin typeface="Arial"/>
                <a:cs typeface="Arial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68652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group of squares with red and blue squares&#10;&#10;AI-generated content may be incorrect.">
            <a:extLst>
              <a:ext uri="{FF2B5EF4-FFF2-40B4-BE49-F238E27FC236}">
                <a16:creationId xmlns:a16="http://schemas.microsoft.com/office/drawing/2014/main" id="{1B4D963A-052B-5986-451F-99398DC0B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898" y="5079"/>
            <a:ext cx="7336869" cy="685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479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group of squares with numbers&#10;&#10;AI-generated content may be incorrect.">
            <a:extLst>
              <a:ext uri="{FF2B5EF4-FFF2-40B4-BE49-F238E27FC236}">
                <a16:creationId xmlns:a16="http://schemas.microsoft.com/office/drawing/2014/main" id="{DDB9FBDC-9042-63B5-B80E-C5049EB8B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82" y="46314"/>
            <a:ext cx="6586423" cy="67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511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46542-04BD-8DC4-F7DF-0288E548FEC3}"/>
              </a:ext>
            </a:extLst>
          </p:cNvPr>
          <p:cNvSpPr txBox="1"/>
          <p:nvPr/>
        </p:nvSpPr>
        <p:spPr>
          <a:xfrm>
            <a:off x="1657977" y="694114"/>
            <a:ext cx="10267949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Adâncime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Căutare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Adaptivă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Minimax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setarea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unei</a:t>
            </a:r>
            <a:r>
              <a:rPr lang="en-US" sz="2800" dirty="0">
                <a:latin typeface="Arial"/>
                <a:cs typeface="Arial"/>
              </a:rPr>
              <a:t> cote de </a:t>
            </a:r>
            <a:r>
              <a:rPr lang="en-US" sz="2800" err="1">
                <a:latin typeface="Arial"/>
                <a:cs typeface="Arial"/>
              </a:rPr>
              <a:t>câte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noduri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dorim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vizităm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fiecare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subarbore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parte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devine</a:t>
            </a:r>
            <a:r>
              <a:rPr lang="en-US" sz="2800" dirty="0">
                <a:latin typeface="Arial"/>
                <a:cs typeface="Arial"/>
              </a:rPr>
              <a:t> o </a:t>
            </a:r>
            <a:r>
              <a:rPr lang="en-US" sz="2800" err="1">
                <a:latin typeface="Arial"/>
                <a:cs typeface="Arial"/>
              </a:rPr>
              <a:t>adâncime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maximă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adaptivă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dacă</a:t>
            </a:r>
            <a:r>
              <a:rPr lang="en-US" sz="2800" dirty="0">
                <a:latin typeface="Arial"/>
                <a:cs typeface="Arial"/>
              </a:rPr>
              <a:t> nu </a:t>
            </a:r>
            <a:r>
              <a:rPr lang="en-US" sz="2800" err="1">
                <a:latin typeface="Arial"/>
                <a:cs typeface="Arial"/>
              </a:rPr>
              <a:t>atingem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cota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un </a:t>
            </a:r>
            <a:r>
              <a:rPr lang="en-US" sz="2800" err="1">
                <a:latin typeface="Arial"/>
                <a:cs typeface="Arial"/>
              </a:rPr>
              <a:t>subarbore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atunci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restul</a:t>
            </a:r>
            <a:r>
              <a:rPr lang="en-US" sz="2800" dirty="0">
                <a:latin typeface="Arial"/>
                <a:cs typeface="Arial"/>
              </a:rPr>
              <a:t> se </a:t>
            </a:r>
            <a:r>
              <a:rPr lang="en-US" sz="2800" err="1">
                <a:latin typeface="Arial"/>
                <a:cs typeface="Arial"/>
              </a:rPr>
              <a:t>distribuie</a:t>
            </a:r>
            <a:r>
              <a:rPr lang="en-US" sz="2800" dirty="0">
                <a:latin typeface="Arial"/>
                <a:cs typeface="Arial"/>
              </a:rPr>
              <a:t> uniform </a:t>
            </a:r>
            <a:r>
              <a:rPr lang="en-US" sz="2800" err="1">
                <a:latin typeface="Arial"/>
                <a:cs typeface="Arial"/>
              </a:rPr>
              <a:t>fraților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rădăcinii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subarborelui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respectiv</a:t>
            </a:r>
            <a:endParaRPr lang="en-US" sz="2800">
              <a:latin typeface="Arial"/>
              <a:cs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ideea</a:t>
            </a:r>
            <a:r>
              <a:rPr lang="en-US" sz="2800" dirty="0">
                <a:latin typeface="Arial"/>
                <a:cs typeface="Arial"/>
              </a:rPr>
              <a:t> s-a </a:t>
            </a:r>
            <a:r>
              <a:rPr lang="en-US" sz="2800" err="1">
                <a:latin typeface="Arial"/>
                <a:cs typeface="Arial"/>
              </a:rPr>
              <a:t>dovedit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utilă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endgame-</a:t>
            </a:r>
            <a:r>
              <a:rPr lang="en-US" sz="2800" err="1">
                <a:latin typeface="Arial"/>
                <a:cs typeface="Arial"/>
              </a:rPr>
              <a:t>uri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unde</a:t>
            </a:r>
            <a:r>
              <a:rPr lang="en-US" sz="2800" dirty="0">
                <a:latin typeface="Arial"/>
                <a:cs typeface="Arial"/>
              </a:rPr>
              <a:t> branching factor-ul la </a:t>
            </a:r>
            <a:r>
              <a:rPr lang="en-US" sz="2800" err="1">
                <a:latin typeface="Arial"/>
                <a:cs typeface="Arial"/>
              </a:rPr>
              <a:t>arborele</a:t>
            </a:r>
            <a:r>
              <a:rPr lang="en-US" sz="2800" dirty="0">
                <a:latin typeface="Arial"/>
                <a:cs typeface="Arial"/>
              </a:rPr>
              <a:t> Minimax </a:t>
            </a:r>
            <a:r>
              <a:rPr lang="en-US" sz="2800" err="1">
                <a:latin typeface="Arial"/>
                <a:cs typeface="Arial"/>
              </a:rPr>
              <a:t>scade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ducând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err="1">
                <a:latin typeface="Arial"/>
                <a:cs typeface="Arial"/>
              </a:rPr>
              <a:t>mărirea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adâncimii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căutare</a:t>
            </a:r>
            <a:r>
              <a:rPr lang="en-US" sz="2800" dirty="0">
                <a:latin typeface="Arial"/>
                <a:cs typeface="Arial"/>
              </a:rPr>
              <a:t> (cu o </a:t>
            </a:r>
            <a:r>
              <a:rPr lang="en-US" sz="2800" err="1">
                <a:latin typeface="Arial"/>
                <a:cs typeface="Arial"/>
              </a:rPr>
              <a:t>adâncime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fixă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Minimax, </a:t>
            </a:r>
            <a:r>
              <a:rPr lang="en-US" sz="2800" err="1">
                <a:latin typeface="Arial"/>
                <a:cs typeface="Arial"/>
              </a:rPr>
              <a:t>algoritmul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devine</a:t>
            </a:r>
            <a:r>
              <a:rPr lang="en-US" sz="2800" dirty="0">
                <a:latin typeface="Arial"/>
                <a:cs typeface="Arial"/>
              </a:rPr>
              <a:t> din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mai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puțin</a:t>
            </a:r>
            <a:r>
              <a:rPr lang="en-US" sz="2800" dirty="0">
                <a:latin typeface="Arial"/>
                <a:cs typeface="Arial"/>
              </a:rPr>
              <a:t> performant pe </a:t>
            </a:r>
            <a:r>
              <a:rPr lang="en-US" sz="2800" err="1">
                <a:latin typeface="Arial"/>
                <a:cs typeface="Arial"/>
              </a:rPr>
              <a:t>măsură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ne </a:t>
            </a:r>
            <a:r>
              <a:rPr lang="en-US" sz="2800" err="1">
                <a:latin typeface="Arial"/>
                <a:cs typeface="Arial"/>
              </a:rPr>
              <a:t>apropiem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finalul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meci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merge </a:t>
            </a:r>
            <a:r>
              <a:rPr lang="en-US" sz="2800" err="1">
                <a:latin typeface="Arial"/>
                <a:cs typeface="Arial"/>
              </a:rPr>
              <a:t>doar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dacă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arborele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este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parcurs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secvențial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parcurgere</a:t>
            </a:r>
            <a:r>
              <a:rPr lang="en-US" sz="2800" dirty="0">
                <a:latin typeface="Arial"/>
                <a:cs typeface="Arial"/>
              </a:rPr>
              <a:t> DFS pe un </a:t>
            </a:r>
            <a:r>
              <a:rPr lang="en-US" sz="2800" err="1">
                <a:latin typeface="Arial"/>
                <a:cs typeface="Arial"/>
              </a:rPr>
              <a:t>singur</a:t>
            </a:r>
            <a:r>
              <a:rPr lang="en-US" sz="2800" dirty="0">
                <a:latin typeface="Arial"/>
                <a:cs typeface="Arial"/>
              </a:rPr>
              <a:t> fir de </a:t>
            </a:r>
            <a:r>
              <a:rPr lang="en-US" sz="2800" err="1">
                <a:latin typeface="Arial"/>
                <a:cs typeface="Arial"/>
              </a:rPr>
              <a:t>execuție</a:t>
            </a:r>
            <a:r>
              <a:rPr lang="en-US" sz="28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21270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4370B0-0785-1A51-889E-BD7A2BF26F51}"/>
              </a:ext>
            </a:extLst>
          </p:cNvPr>
          <p:cNvSpPr txBox="1"/>
          <p:nvPr/>
        </p:nvSpPr>
        <p:spPr>
          <a:xfrm>
            <a:off x="1713495" y="721739"/>
            <a:ext cx="10236200" cy="60016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 err="1">
                <a:latin typeface="Arial"/>
                <a:cs typeface="Arial"/>
              </a:rPr>
              <a:t>Funcția</a:t>
            </a:r>
            <a:r>
              <a:rPr lang="en-US" sz="3200" dirty="0">
                <a:latin typeface="Arial"/>
                <a:cs typeface="Arial"/>
              </a:rPr>
              <a:t> de </a:t>
            </a:r>
            <a:r>
              <a:rPr lang="en-US" sz="3200" dirty="0" err="1">
                <a:latin typeface="Arial"/>
                <a:cs typeface="Arial"/>
              </a:rPr>
              <a:t>Evaluare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Statică</a:t>
            </a:r>
            <a:r>
              <a:rPr lang="en-US" sz="3200" dirty="0">
                <a:latin typeface="Arial"/>
                <a:cs typeface="Arial"/>
              </a:rPr>
              <a:t> (</a:t>
            </a:r>
            <a:r>
              <a:rPr lang="en-US" sz="3200" dirty="0" err="1">
                <a:latin typeface="Arial"/>
                <a:cs typeface="Arial"/>
              </a:rPr>
              <a:t>Funcția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Euristică</a:t>
            </a:r>
            <a:r>
              <a:rPr lang="en-US" sz="3200" dirty="0">
                <a:latin typeface="Arial"/>
                <a:cs typeface="Arial"/>
              </a:rPr>
              <a:t>)</a:t>
            </a:r>
          </a:p>
          <a:p>
            <a:endParaRPr lang="en-US" sz="32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3200" dirty="0" err="1">
                <a:latin typeface="Arial"/>
                <a:cs typeface="Arial"/>
              </a:rPr>
              <a:t>este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apelată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în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frunzele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arborelui</a:t>
            </a:r>
            <a:r>
              <a:rPr lang="en-US" sz="3200" dirty="0">
                <a:latin typeface="Arial"/>
                <a:cs typeface="Arial"/>
              </a:rPr>
              <a:t> Minimax </a:t>
            </a:r>
            <a:r>
              <a:rPr lang="en-US" sz="3200" dirty="0" err="1">
                <a:latin typeface="Arial"/>
                <a:cs typeface="Arial"/>
              </a:rPr>
              <a:t>pentru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configurația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respectivă</a:t>
            </a:r>
            <a:r>
              <a:rPr lang="en-US" sz="3200" dirty="0">
                <a:latin typeface="Arial"/>
                <a:cs typeface="Arial"/>
              </a:rPr>
              <a:t> din nod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>
                <a:latin typeface="Arial"/>
                <a:cs typeface="Arial"/>
              </a:rPr>
              <a:t>este</a:t>
            </a:r>
            <a:r>
              <a:rPr lang="en-US" sz="3200" dirty="0">
                <a:latin typeface="Arial"/>
                <a:cs typeface="Arial"/>
              </a:rPr>
              <a:t> un zero-sum (</a:t>
            </a:r>
            <a:r>
              <a:rPr lang="en-US" sz="3200" dirty="0" err="1">
                <a:latin typeface="Arial"/>
                <a:cs typeface="Arial"/>
              </a:rPr>
              <a:t>rezultatul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este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pozitiv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dacă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alb</a:t>
            </a:r>
            <a:r>
              <a:rPr lang="en-US" sz="3200" dirty="0">
                <a:latin typeface="Arial"/>
                <a:cs typeface="Arial"/>
              </a:rPr>
              <a:t> are </a:t>
            </a:r>
            <a:r>
              <a:rPr lang="en-US" sz="3200" dirty="0" err="1">
                <a:latin typeface="Arial"/>
                <a:cs typeface="Arial"/>
              </a:rPr>
              <a:t>avantaj</a:t>
            </a:r>
            <a:r>
              <a:rPr lang="en-US" sz="3200" dirty="0">
                <a:latin typeface="Arial"/>
                <a:cs typeface="Arial"/>
              </a:rPr>
              <a:t>, 0 </a:t>
            </a:r>
            <a:r>
              <a:rPr lang="en-US" sz="3200" dirty="0" err="1">
                <a:latin typeface="Arial"/>
                <a:cs typeface="Arial"/>
              </a:rPr>
              <a:t>dacă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tinde</a:t>
            </a:r>
            <a:r>
              <a:rPr lang="en-US" sz="3200" dirty="0">
                <a:latin typeface="Arial"/>
                <a:cs typeface="Arial"/>
              </a:rPr>
              <a:t> a fi </a:t>
            </a:r>
            <a:r>
              <a:rPr lang="en-US" sz="3200" dirty="0" err="1">
                <a:latin typeface="Arial"/>
                <a:cs typeface="Arial"/>
              </a:rPr>
              <a:t>remiză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și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negativ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dacă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negru</a:t>
            </a:r>
            <a:r>
              <a:rPr lang="en-US" sz="3200" dirty="0">
                <a:latin typeface="Arial"/>
                <a:cs typeface="Arial"/>
              </a:rPr>
              <a:t> are </a:t>
            </a:r>
            <a:r>
              <a:rPr lang="en-US" sz="3200" dirty="0" err="1">
                <a:latin typeface="Arial"/>
                <a:cs typeface="Arial"/>
              </a:rPr>
              <a:t>avantaj</a:t>
            </a:r>
            <a:r>
              <a:rPr lang="en-US" sz="3200" dirty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>
                <a:latin typeface="Arial"/>
                <a:cs typeface="Arial"/>
              </a:rPr>
              <a:t>este</a:t>
            </a:r>
            <a:r>
              <a:rPr lang="en-US" sz="3200" dirty="0">
                <a:latin typeface="Arial"/>
                <a:cs typeface="Arial"/>
              </a:rPr>
              <a:t> o </a:t>
            </a:r>
            <a:r>
              <a:rPr lang="en-US" sz="3200" dirty="0" err="1">
                <a:latin typeface="Arial"/>
                <a:cs typeface="Arial"/>
              </a:rPr>
              <a:t>combinație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liniară</a:t>
            </a:r>
            <a:r>
              <a:rPr lang="en-US" sz="3200" dirty="0">
                <a:latin typeface="Arial"/>
                <a:cs typeface="Arial"/>
              </a:rPr>
              <a:t> care </a:t>
            </a:r>
            <a:r>
              <a:rPr lang="en-US" sz="3200" dirty="0" err="1">
                <a:latin typeface="Arial"/>
                <a:cs typeface="Arial"/>
              </a:rPr>
              <a:t>ține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cont</a:t>
            </a:r>
            <a:r>
              <a:rPr lang="en-US" sz="3200" dirty="0">
                <a:latin typeface="Arial"/>
                <a:cs typeface="Arial"/>
              </a:rPr>
              <a:t> de </a:t>
            </a:r>
            <a:r>
              <a:rPr lang="en-US" sz="3200" dirty="0" err="1">
                <a:latin typeface="Arial"/>
                <a:cs typeface="Arial"/>
              </a:rPr>
              <a:t>piesele</a:t>
            </a:r>
            <a:r>
              <a:rPr lang="en-US" sz="3200" dirty="0">
                <a:latin typeface="Arial"/>
                <a:cs typeface="Arial"/>
              </a:rPr>
              <a:t> de pe </a:t>
            </a:r>
            <a:r>
              <a:rPr lang="en-US" sz="3200" dirty="0" err="1">
                <a:latin typeface="Arial"/>
                <a:cs typeface="Arial"/>
              </a:rPr>
              <a:t>tablă</a:t>
            </a:r>
            <a:r>
              <a:rPr lang="en-US" sz="3200" dirty="0">
                <a:latin typeface="Arial"/>
                <a:cs typeface="Arial"/>
              </a:rPr>
              <a:t> (</a:t>
            </a:r>
            <a:r>
              <a:rPr lang="en-US" sz="3200" dirty="0" err="1">
                <a:latin typeface="Arial"/>
                <a:cs typeface="Arial"/>
              </a:rPr>
              <a:t>materialele</a:t>
            </a:r>
            <a:r>
              <a:rPr lang="en-US" sz="3200" dirty="0">
                <a:latin typeface="Arial"/>
                <a:cs typeface="Arial"/>
              </a:rPr>
              <a:t>), </a:t>
            </a:r>
            <a:r>
              <a:rPr lang="en-US" sz="3200" dirty="0" err="1">
                <a:latin typeface="Arial"/>
                <a:cs typeface="Arial"/>
              </a:rPr>
              <a:t>pozițiile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aflate</a:t>
            </a:r>
            <a:r>
              <a:rPr lang="en-US" sz="3200" dirty="0">
                <a:latin typeface="Arial"/>
                <a:cs typeface="Arial"/>
              </a:rPr>
              <a:t> sub </a:t>
            </a:r>
            <a:r>
              <a:rPr lang="en-US" sz="3200" dirty="0" err="1">
                <a:latin typeface="Arial"/>
                <a:cs typeface="Arial"/>
              </a:rPr>
              <a:t>atac</a:t>
            </a:r>
            <a:r>
              <a:rPr lang="en-US" sz="3200" dirty="0">
                <a:latin typeface="Arial"/>
                <a:cs typeface="Arial"/>
              </a:rPr>
              <a:t>, </a:t>
            </a:r>
            <a:r>
              <a:rPr lang="en-US" sz="3200" dirty="0" err="1">
                <a:latin typeface="Arial"/>
                <a:cs typeface="Arial"/>
              </a:rPr>
              <a:t>pozițiile</a:t>
            </a:r>
            <a:r>
              <a:rPr lang="en-US" sz="3200" dirty="0">
                <a:latin typeface="Arial"/>
                <a:cs typeface="Arial"/>
              </a:rPr>
              <a:t> de </a:t>
            </a:r>
            <a:r>
              <a:rPr lang="en-US" sz="3200" dirty="0" err="1">
                <a:latin typeface="Arial"/>
                <a:cs typeface="Arial"/>
              </a:rPr>
              <a:t>influență</a:t>
            </a:r>
            <a:r>
              <a:rPr lang="en-US" sz="3200" dirty="0">
                <a:latin typeface="Arial"/>
                <a:cs typeface="Arial"/>
              </a:rPr>
              <a:t>, etc..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err="1">
                <a:latin typeface="Arial"/>
                <a:cs typeface="Arial"/>
              </a:rPr>
              <a:t>ponderile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folosite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în</a:t>
            </a:r>
            <a:r>
              <a:rPr lang="en-US" sz="3200" dirty="0">
                <a:latin typeface="Arial"/>
                <a:cs typeface="Arial"/>
              </a:rPr>
              <a:t> </a:t>
            </a:r>
            <a:r>
              <a:rPr lang="en-US" sz="3200" dirty="0" err="1">
                <a:latin typeface="Arial"/>
                <a:cs typeface="Arial"/>
              </a:rPr>
              <a:t>calcul</a:t>
            </a:r>
            <a:r>
              <a:rPr lang="en-US" sz="3200" dirty="0">
                <a:latin typeface="Arial"/>
                <a:cs typeface="Arial"/>
              </a:rPr>
              <a:t> sunt </a:t>
            </a:r>
            <a:r>
              <a:rPr lang="en-US" sz="3200" dirty="0" err="1">
                <a:latin typeface="Arial"/>
                <a:cs typeface="Arial"/>
              </a:rPr>
              <a:t>stabilite</a:t>
            </a:r>
            <a:r>
              <a:rPr lang="en-US" sz="3200" dirty="0">
                <a:latin typeface="Arial"/>
                <a:cs typeface="Arial"/>
              </a:rPr>
              <a:t> manual (multiple </a:t>
            </a:r>
            <a:r>
              <a:rPr lang="en-US" sz="3200" dirty="0" err="1">
                <a:latin typeface="Arial"/>
                <a:cs typeface="Arial"/>
              </a:rPr>
              <a:t>experimente</a:t>
            </a:r>
            <a:r>
              <a:rPr lang="en-US" sz="3200" dirty="0">
                <a:latin typeface="Arial"/>
                <a:cs typeface="Arial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28061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6C9ACA-6D47-6399-2DC7-D5E92B039684}"/>
              </a:ext>
            </a:extLst>
          </p:cNvPr>
          <p:cNvSpPr txBox="1"/>
          <p:nvPr/>
        </p:nvSpPr>
        <p:spPr>
          <a:xfrm>
            <a:off x="2059319" y="2508640"/>
            <a:ext cx="87968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dirty="0" err="1">
                <a:latin typeface="Arial"/>
                <a:cs typeface="Arial"/>
              </a:rPr>
              <a:t>Generarea</a:t>
            </a:r>
            <a:r>
              <a:rPr lang="en-US" sz="5400" dirty="0">
                <a:latin typeface="Arial"/>
                <a:cs typeface="Arial"/>
              </a:rPr>
              <a:t> </a:t>
            </a:r>
            <a:r>
              <a:rPr lang="en-US" sz="5400" dirty="0" err="1">
                <a:latin typeface="Arial"/>
                <a:cs typeface="Arial"/>
              </a:rPr>
              <a:t>Mutărilor</a:t>
            </a:r>
            <a:r>
              <a:rPr lang="en-US" sz="5400" dirty="0">
                <a:latin typeface="Arial"/>
                <a:cs typeface="Arial"/>
              </a:rPr>
              <a:t> de </a:t>
            </a:r>
            <a:r>
              <a:rPr lang="en-US" sz="5400" dirty="0" err="1">
                <a:latin typeface="Arial"/>
                <a:cs typeface="Arial"/>
              </a:rPr>
              <a:t>Șah</a:t>
            </a:r>
            <a:endParaRPr lang="en-US" sz="5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766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27E737-5419-ED27-1DDB-2B9A855F35B1}"/>
              </a:ext>
            </a:extLst>
          </p:cNvPr>
          <p:cNvSpPr txBox="1"/>
          <p:nvPr/>
        </p:nvSpPr>
        <p:spPr>
          <a:xfrm>
            <a:off x="1679359" y="614662"/>
            <a:ext cx="9953335" cy="61247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Generarea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Mutărilor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Șah</a:t>
            </a:r>
            <a:endParaRPr lang="en-US" sz="2800">
              <a:latin typeface="Arial"/>
              <a:cs typeface="Arial"/>
            </a:endParaRPr>
          </a:p>
          <a:p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reprezintă</a:t>
            </a:r>
            <a:r>
              <a:rPr lang="en-US" sz="2800" dirty="0">
                <a:latin typeface="Arial"/>
                <a:cs typeface="Arial"/>
              </a:rPr>
              <a:t> bottleneck-ul </a:t>
            </a:r>
            <a:r>
              <a:rPr lang="en-US" sz="2800" err="1">
                <a:latin typeface="Arial"/>
                <a:cs typeface="Arial"/>
              </a:rPr>
              <a:t>algoritmului</a:t>
            </a:r>
            <a:r>
              <a:rPr lang="en-US" sz="2800" dirty="0">
                <a:latin typeface="Arial"/>
                <a:cs typeface="Arial"/>
              </a:rPr>
              <a:t> Minimax, </a:t>
            </a:r>
            <a:r>
              <a:rPr lang="en-US" sz="2800" err="1">
                <a:latin typeface="Arial"/>
                <a:cs typeface="Arial"/>
              </a:rPr>
              <a:t>dacă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putem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optimiza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generarea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mutări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obținem</a:t>
            </a:r>
            <a:r>
              <a:rPr lang="en-US" sz="2800" dirty="0">
                <a:latin typeface="Arial"/>
                <a:cs typeface="Arial"/>
              </a:rPr>
              <a:t> un agent </a:t>
            </a:r>
            <a:r>
              <a:rPr lang="en-US" sz="2800" err="1">
                <a:latin typeface="Arial"/>
                <a:cs typeface="Arial"/>
              </a:rPr>
              <a:t>mai</a:t>
            </a:r>
            <a:r>
              <a:rPr lang="en-US" sz="2800" dirty="0">
                <a:latin typeface="Arial"/>
                <a:cs typeface="Arial"/>
              </a:rPr>
              <a:t> performant/</a:t>
            </a:r>
            <a:r>
              <a:rPr lang="en-US" sz="2800" err="1">
                <a:latin typeface="Arial"/>
                <a:cs typeface="Arial"/>
              </a:rPr>
              <a:t>competitiv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folosim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variabile</a:t>
            </a:r>
            <a:r>
              <a:rPr lang="en-US" sz="2800" dirty="0">
                <a:latin typeface="Arial"/>
                <a:cs typeface="Arial"/>
              </a:rPr>
              <a:t> de tip long </a:t>
            </a:r>
            <a:r>
              <a:rPr lang="en-US" sz="2800" err="1">
                <a:latin typeface="Arial"/>
                <a:cs typeface="Arial"/>
              </a:rPr>
              <a:t>long</a:t>
            </a:r>
            <a:r>
              <a:rPr lang="en-US" sz="2800" dirty="0">
                <a:latin typeface="Arial"/>
                <a:cs typeface="Arial"/>
              </a:rPr>
              <a:t> din C++ (au 64 de bits, 64 = 8x8, </a:t>
            </a:r>
            <a:r>
              <a:rPr lang="en-US" sz="2800" err="1">
                <a:latin typeface="Arial"/>
                <a:cs typeface="Arial"/>
              </a:rPr>
              <a:t>dimensiunea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unei</a:t>
            </a:r>
            <a:r>
              <a:rPr lang="en-US" sz="2800" dirty="0">
                <a:latin typeface="Arial"/>
                <a:cs typeface="Arial"/>
              </a:rPr>
              <a:t> table de </a:t>
            </a:r>
            <a:r>
              <a:rPr lang="en-US" sz="2800" err="1">
                <a:latin typeface="Arial"/>
                <a:cs typeface="Arial"/>
              </a:rPr>
              <a:t>șah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a </a:t>
            </a:r>
            <a:r>
              <a:rPr lang="en-US" sz="2800" err="1">
                <a:latin typeface="Arial"/>
                <a:cs typeface="Arial"/>
              </a:rPr>
              <a:t>stoca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informații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binare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despre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configurația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tablei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având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suficiente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variabile</a:t>
            </a:r>
            <a:r>
              <a:rPr lang="en-US" sz="2800" dirty="0">
                <a:latin typeface="Arial"/>
                <a:cs typeface="Arial"/>
              </a:rPr>
              <a:t> long </a:t>
            </a:r>
            <a:r>
              <a:rPr lang="en-US" sz="2800" err="1">
                <a:latin typeface="Arial"/>
                <a:cs typeface="Arial"/>
              </a:rPr>
              <a:t>long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putem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stoca</a:t>
            </a:r>
            <a:r>
              <a:rPr lang="en-US" sz="2800" dirty="0">
                <a:latin typeface="Arial"/>
                <a:cs typeface="Arial"/>
              </a:rPr>
              <a:t> tot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trebuie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știut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despre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tabla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șah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aplicând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operații</a:t>
            </a:r>
            <a:r>
              <a:rPr lang="en-US" sz="2800" dirty="0">
                <a:latin typeface="Arial"/>
                <a:cs typeface="Arial"/>
              </a:rPr>
              <a:t> pe bits (&amp;-logic, l-logic, </a:t>
            </a:r>
            <a:r>
              <a:rPr lang="en-US" sz="2800" err="1">
                <a:latin typeface="Arial"/>
                <a:cs typeface="Arial"/>
              </a:rPr>
              <a:t>negare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logică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xor</a:t>
            </a:r>
            <a:r>
              <a:rPr lang="en-US" sz="2800" dirty="0">
                <a:latin typeface="Arial"/>
                <a:cs typeface="Arial"/>
              </a:rPr>
              <a:t>, shift-are pe bits la </a:t>
            </a:r>
            <a:r>
              <a:rPr lang="en-US" sz="2800" err="1">
                <a:latin typeface="Arial"/>
                <a:cs typeface="Arial"/>
              </a:rPr>
              <a:t>dreapta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la </a:t>
            </a:r>
            <a:r>
              <a:rPr lang="en-US" sz="2800" err="1">
                <a:latin typeface="Arial"/>
                <a:cs typeface="Arial"/>
              </a:rPr>
              <a:t>stânga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err="1">
                <a:latin typeface="Arial"/>
                <a:cs typeface="Arial"/>
              </a:rPr>
              <a:t>putem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precalcula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toate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zonele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atac</a:t>
            </a:r>
            <a:r>
              <a:rPr lang="en-US" sz="2800" dirty="0">
                <a:latin typeface="Arial"/>
                <a:cs typeface="Arial"/>
              </a:rPr>
              <a:t> ale </a:t>
            </a:r>
            <a:r>
              <a:rPr lang="en-US" sz="2800" err="1">
                <a:latin typeface="Arial"/>
                <a:cs typeface="Arial"/>
              </a:rPr>
              <a:t>pieselor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având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apoi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posibilitatea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răspundem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timp</a:t>
            </a:r>
            <a:r>
              <a:rPr lang="en-US" sz="2800" dirty="0">
                <a:latin typeface="Arial"/>
                <a:cs typeface="Arial"/>
              </a:rPr>
              <a:t> O(1) la </a:t>
            </a:r>
            <a:r>
              <a:rPr lang="en-US" sz="2800" err="1">
                <a:latin typeface="Arial"/>
                <a:cs typeface="Arial"/>
              </a:rPr>
              <a:t>asemenea</a:t>
            </a:r>
            <a:r>
              <a:rPr lang="en-US" sz="2800" dirty="0">
                <a:latin typeface="Arial"/>
                <a:cs typeface="Arial"/>
              </a:rPr>
              <a:t> query-</a:t>
            </a:r>
            <a:r>
              <a:rPr lang="en-US" sz="2800" err="1">
                <a:latin typeface="Arial"/>
                <a:cs typeface="Arial"/>
              </a:rPr>
              <a:t>uri</a:t>
            </a:r>
            <a:endParaRPr lang="en-US" sz="2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7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B69CCB-208F-1587-B578-C3383A64B415}"/>
              </a:ext>
            </a:extLst>
          </p:cNvPr>
          <p:cNvSpPr txBox="1"/>
          <p:nvPr/>
        </p:nvSpPr>
        <p:spPr>
          <a:xfrm>
            <a:off x="2355813" y="217052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30BB0-33FC-685C-B51E-87B323F9322E}"/>
              </a:ext>
            </a:extLst>
          </p:cNvPr>
          <p:cNvSpPr txBox="1"/>
          <p:nvPr/>
        </p:nvSpPr>
        <p:spPr>
          <a:xfrm>
            <a:off x="1761035" y="540073"/>
            <a:ext cx="994756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latin typeface="Arial"/>
                <a:cs typeface="Arial"/>
              </a:rPr>
              <a:t>2 </a:t>
            </a:r>
            <a:r>
              <a:rPr lang="en-US" sz="4800" err="1">
                <a:latin typeface="Arial"/>
                <a:cs typeface="Arial"/>
              </a:rPr>
              <a:t>moduri</a:t>
            </a:r>
            <a:r>
              <a:rPr lang="en-US" sz="4800" dirty="0">
                <a:latin typeface="Arial"/>
                <a:cs typeface="Arial"/>
              </a:rPr>
              <a:t> de </a:t>
            </a:r>
            <a:r>
              <a:rPr lang="en-US" sz="4800" err="1">
                <a:latin typeface="Arial"/>
                <a:cs typeface="Arial"/>
              </a:rPr>
              <a:t>joc</a:t>
            </a:r>
            <a:r>
              <a:rPr lang="en-US" sz="4800" dirty="0">
                <a:latin typeface="Arial"/>
                <a:cs typeface="Arial"/>
              </a:rPr>
              <a:t>:</a:t>
            </a:r>
          </a:p>
          <a:p>
            <a:endParaRPr lang="en-US" sz="4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4800" dirty="0">
                <a:latin typeface="Arial"/>
                <a:cs typeface="Arial"/>
              </a:rPr>
              <a:t>singleplayer, contra </a:t>
            </a:r>
            <a:r>
              <a:rPr lang="en-US" sz="4800" err="1">
                <a:latin typeface="Arial"/>
                <a:cs typeface="Arial"/>
              </a:rPr>
              <a:t>unui</a:t>
            </a:r>
            <a:r>
              <a:rPr lang="en-US" sz="4800" dirty="0">
                <a:latin typeface="Arial"/>
                <a:cs typeface="Arial"/>
              </a:rPr>
              <a:t> agent </a:t>
            </a:r>
            <a:r>
              <a:rPr lang="en-US" sz="4800" err="1">
                <a:latin typeface="Arial"/>
                <a:cs typeface="Arial"/>
              </a:rPr>
              <a:t>implementat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err="1">
                <a:latin typeface="Arial"/>
                <a:cs typeface="Arial"/>
              </a:rPr>
              <a:t>în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err="1">
                <a:latin typeface="Arial"/>
                <a:cs typeface="Arial"/>
              </a:rPr>
              <a:t>cadrul</a:t>
            </a:r>
            <a:r>
              <a:rPr lang="en-US" sz="4800" dirty="0">
                <a:latin typeface="Arial"/>
                <a:cs typeface="Arial"/>
              </a:rPr>
              <a:t> </a:t>
            </a:r>
            <a:r>
              <a:rPr lang="en-US" sz="4800" err="1">
                <a:latin typeface="Arial"/>
                <a:cs typeface="Arial"/>
              </a:rPr>
              <a:t>aplicației</a:t>
            </a:r>
            <a:endParaRPr lang="en-US" sz="4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4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4800" dirty="0">
                <a:latin typeface="Arial"/>
                <a:cs typeface="Arial"/>
              </a:rPr>
              <a:t>multiplayer, contra </a:t>
            </a:r>
            <a:r>
              <a:rPr lang="en-US" sz="4800" err="1">
                <a:latin typeface="Arial"/>
                <a:cs typeface="Arial"/>
              </a:rPr>
              <a:t>unui</a:t>
            </a:r>
            <a:r>
              <a:rPr lang="en-US" sz="4800" dirty="0">
                <a:latin typeface="Arial"/>
                <a:cs typeface="Arial"/>
              </a:rPr>
              <a:t> alt </a:t>
            </a:r>
            <a:r>
              <a:rPr lang="en-US" sz="4800" err="1">
                <a:latin typeface="Arial"/>
                <a:cs typeface="Arial"/>
              </a:rPr>
              <a:t>utilizator</a:t>
            </a:r>
            <a:endParaRPr lang="en-US" sz="48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353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F9EDA0-C905-C590-DEEC-243758198206}"/>
              </a:ext>
            </a:extLst>
          </p:cNvPr>
          <p:cNvSpPr txBox="1"/>
          <p:nvPr/>
        </p:nvSpPr>
        <p:spPr>
          <a:xfrm>
            <a:off x="1190211" y="1331633"/>
            <a:ext cx="10115796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Detalii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implementare</a:t>
            </a:r>
            <a:r>
              <a:rPr lang="en-US" sz="2800" dirty="0">
                <a:latin typeface="Arial"/>
                <a:cs typeface="Arial"/>
              </a:rPr>
              <a:t>: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Arial"/>
                <a:cs typeface="Arial"/>
              </a:rPr>
              <a:t>proiect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scris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C++, </a:t>
            </a:r>
            <a:r>
              <a:rPr lang="en-US" sz="2800" dirty="0" err="1">
                <a:latin typeface="Arial"/>
                <a:cs typeface="Arial"/>
              </a:rPr>
              <a:t>compilat</a:t>
            </a:r>
            <a:r>
              <a:rPr lang="en-US" sz="2800" dirty="0">
                <a:latin typeface="Arial"/>
                <a:cs typeface="Arial"/>
              </a:rPr>
              <a:t> pe 64-bit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elementele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grafice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realizate</a:t>
            </a:r>
            <a:r>
              <a:rPr lang="en-US" sz="2800" dirty="0">
                <a:latin typeface="Arial"/>
                <a:cs typeface="Arial"/>
              </a:rPr>
              <a:t> cu OpenGL (</a:t>
            </a:r>
            <a:r>
              <a:rPr lang="en-US" sz="2800" err="1">
                <a:latin typeface="Arial"/>
                <a:cs typeface="Arial"/>
              </a:rPr>
              <a:t>afișarea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butoanelor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err="1">
                <a:latin typeface="Arial"/>
                <a:cs typeface="Arial"/>
              </a:rPr>
              <a:t>pieselor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textului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biblioteca</a:t>
            </a:r>
            <a:r>
              <a:rPr lang="en-US" sz="2800" dirty="0">
                <a:latin typeface="Arial"/>
                <a:cs typeface="Arial"/>
              </a:rPr>
              <a:t> ENet </a:t>
            </a:r>
            <a:r>
              <a:rPr lang="en-US" sz="280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comunicarea</a:t>
            </a:r>
            <a:r>
              <a:rPr lang="en-US" sz="2800" dirty="0">
                <a:latin typeface="Arial"/>
                <a:cs typeface="Arial"/>
              </a:rPr>
              <a:t> Client-Server (</a:t>
            </a:r>
            <a:r>
              <a:rPr lang="en-US" sz="2800" err="1">
                <a:latin typeface="Arial"/>
                <a:cs typeface="Arial"/>
              </a:rPr>
              <a:t>necesară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cadrul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sesiunii</a:t>
            </a:r>
            <a:r>
              <a:rPr lang="en-US" sz="2800" dirty="0">
                <a:latin typeface="Arial"/>
                <a:cs typeface="Arial"/>
              </a:rPr>
              <a:t> de multiplayer)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Arial"/>
                <a:cs typeface="Arial"/>
              </a:rPr>
              <a:t>arhitectură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modulară</a:t>
            </a:r>
            <a:r>
              <a:rPr lang="en-US" sz="2800" dirty="0">
                <a:latin typeface="Arial"/>
                <a:cs typeface="Arial"/>
              </a:rPr>
              <a:t>, se </a:t>
            </a:r>
            <a:r>
              <a:rPr lang="en-US" sz="2800" dirty="0" err="1">
                <a:latin typeface="Arial"/>
                <a:cs typeface="Arial"/>
              </a:rPr>
              <a:t>folosesc</a:t>
            </a:r>
            <a:r>
              <a:rPr lang="en-US" sz="2800" dirty="0">
                <a:latin typeface="Arial"/>
                <a:cs typeface="Arial"/>
              </a:rPr>
              <a:t> principii ale </a:t>
            </a:r>
            <a:r>
              <a:rPr lang="en-US" sz="2800" dirty="0" err="1">
                <a:latin typeface="Arial"/>
                <a:cs typeface="Arial"/>
              </a:rPr>
              <a:t>programării</a:t>
            </a:r>
            <a:r>
              <a:rPr lang="en-US" sz="2800" dirty="0">
                <a:latin typeface="Arial"/>
                <a:cs typeface="Arial"/>
              </a:rPr>
              <a:t> orientate pe </a:t>
            </a:r>
            <a:r>
              <a:rPr lang="en-US" sz="2800" dirty="0" err="1">
                <a:latin typeface="Arial"/>
                <a:cs typeface="Arial"/>
              </a:rPr>
              <a:t>obiecte</a:t>
            </a:r>
            <a:r>
              <a:rPr lang="en-US" sz="2800" dirty="0">
                <a:latin typeface="Arial"/>
                <a:cs typeface="Arial"/>
              </a:rPr>
              <a:t>: </a:t>
            </a:r>
            <a:r>
              <a:rPr lang="en-US" sz="2800" dirty="0" err="1">
                <a:latin typeface="Arial"/>
                <a:cs typeface="Arial"/>
              </a:rPr>
              <a:t>moștenire</a:t>
            </a:r>
            <a:r>
              <a:rPr lang="en-US" sz="2800" dirty="0">
                <a:latin typeface="Arial"/>
                <a:cs typeface="Arial"/>
              </a:rPr>
              <a:t>, </a:t>
            </a:r>
            <a:r>
              <a:rPr lang="en-US" sz="2800" dirty="0" err="1">
                <a:latin typeface="Arial"/>
                <a:cs typeface="Arial"/>
              </a:rPr>
              <a:t>polimorfism</a:t>
            </a:r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șabloane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proiectare</a:t>
            </a:r>
            <a:r>
              <a:rPr lang="en-US" sz="2800" dirty="0">
                <a:latin typeface="Arial"/>
                <a:cs typeface="Arial"/>
              </a:rPr>
              <a:t>: singleton</a:t>
            </a:r>
          </a:p>
        </p:txBody>
      </p:sp>
    </p:spTree>
    <p:extLst>
      <p:ext uri="{BB962C8B-B14F-4D97-AF65-F5344CB8AC3E}">
        <p14:creationId xmlns:p14="http://schemas.microsoft.com/office/powerpoint/2010/main" val="130234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C7D0DB-C3D2-C353-D647-408C305A50BC}"/>
              </a:ext>
            </a:extLst>
          </p:cNvPr>
          <p:cNvSpPr txBox="1"/>
          <p:nvPr/>
        </p:nvSpPr>
        <p:spPr>
          <a:xfrm>
            <a:off x="2649592" y="2506429"/>
            <a:ext cx="71527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latin typeface="Arial"/>
                <a:cs typeface="Arial"/>
              </a:rPr>
              <a:t>Compentele</a:t>
            </a:r>
            <a:r>
              <a:rPr lang="en-US" sz="5400" dirty="0">
                <a:latin typeface="Arial"/>
                <a:cs typeface="Arial"/>
              </a:rPr>
              <a:t> </a:t>
            </a:r>
            <a:r>
              <a:rPr lang="en-US" sz="5400" err="1">
                <a:latin typeface="Arial"/>
                <a:cs typeface="Arial"/>
              </a:rPr>
              <a:t>Aplicației</a:t>
            </a:r>
            <a:endParaRPr lang="en-US" sz="5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755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915562-29F6-750F-3A6E-91D53499BA88}"/>
              </a:ext>
            </a:extLst>
          </p:cNvPr>
          <p:cNvSpPr txBox="1"/>
          <p:nvPr/>
        </p:nvSpPr>
        <p:spPr>
          <a:xfrm>
            <a:off x="2046817" y="2586567"/>
            <a:ext cx="875453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 err="1">
                <a:latin typeface="Arial"/>
                <a:cs typeface="Arial"/>
              </a:rPr>
              <a:t>Comunicarea</a:t>
            </a:r>
            <a:r>
              <a:rPr lang="en-US" sz="5400" dirty="0">
                <a:latin typeface="Arial"/>
                <a:cs typeface="Arial"/>
              </a:rPr>
              <a:t> Client-Server</a:t>
            </a:r>
          </a:p>
        </p:txBody>
      </p:sp>
    </p:spTree>
    <p:extLst>
      <p:ext uri="{BB962C8B-B14F-4D97-AF65-F5344CB8AC3E}">
        <p14:creationId xmlns:p14="http://schemas.microsoft.com/office/powerpoint/2010/main" val="212419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FE62F2-3BE1-5026-200A-50FCCD5686BC}"/>
              </a:ext>
            </a:extLst>
          </p:cNvPr>
          <p:cNvSpPr txBox="1"/>
          <p:nvPr/>
        </p:nvSpPr>
        <p:spPr>
          <a:xfrm>
            <a:off x="1631624" y="773817"/>
            <a:ext cx="10016835" cy="56938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Arial"/>
                <a:cs typeface="Arial"/>
              </a:rPr>
              <a:t>Comunicarea</a:t>
            </a:r>
            <a:r>
              <a:rPr lang="en-US" sz="2800" dirty="0">
                <a:latin typeface="Arial"/>
                <a:cs typeface="Arial"/>
              </a:rPr>
              <a:t> Client-Server</a:t>
            </a:r>
          </a:p>
          <a:p>
            <a:endParaRPr lang="en-US" sz="28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are loc </a:t>
            </a:r>
            <a:r>
              <a:rPr lang="en-US" sz="2800" err="1">
                <a:latin typeface="Arial"/>
                <a:cs typeface="Arial"/>
              </a:rPr>
              <a:t>în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timpul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unui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meci</a:t>
            </a:r>
            <a:r>
              <a:rPr lang="en-US" sz="2800" dirty="0">
                <a:latin typeface="Arial"/>
                <a:cs typeface="Arial"/>
              </a:rPr>
              <a:t> de Multiplayer</a:t>
            </a: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este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formată</a:t>
            </a:r>
            <a:r>
              <a:rPr lang="en-US" sz="2800" dirty="0">
                <a:latin typeface="Arial"/>
                <a:cs typeface="Arial"/>
              </a:rPr>
              <a:t> din 2 </a:t>
            </a:r>
            <a:r>
              <a:rPr lang="en-US" sz="2800" err="1">
                <a:latin typeface="Arial"/>
                <a:cs typeface="Arial"/>
              </a:rPr>
              <a:t>etape</a:t>
            </a:r>
            <a:r>
              <a:rPr lang="en-US" sz="2800" dirty="0">
                <a:latin typeface="Arial"/>
                <a:cs typeface="Arial"/>
              </a:rPr>
              <a:t>: </a:t>
            </a:r>
            <a:r>
              <a:rPr lang="en-US" sz="2800" err="1">
                <a:latin typeface="Arial"/>
                <a:cs typeface="Arial"/>
              </a:rPr>
              <a:t>conectarea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schimbul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inițial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informații</a:t>
            </a:r>
            <a:r>
              <a:rPr lang="en-US" sz="2800" dirty="0">
                <a:latin typeface="Arial"/>
                <a:cs typeface="Arial"/>
              </a:rPr>
              <a:t>) </a:t>
            </a:r>
            <a:r>
              <a:rPr lang="en-US" sz="280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interacțiunea</a:t>
            </a:r>
            <a:r>
              <a:rPr lang="en-US" sz="2800" dirty="0">
                <a:latin typeface="Arial"/>
                <a:cs typeface="Arial"/>
              </a:rPr>
              <a:t> pe </a:t>
            </a:r>
            <a:r>
              <a:rPr lang="en-US" sz="2800" err="1">
                <a:latin typeface="Arial"/>
                <a:cs typeface="Arial"/>
              </a:rPr>
              <a:t>parcursul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jocului</a:t>
            </a:r>
            <a:r>
              <a:rPr lang="en-US" sz="2800" dirty="0">
                <a:latin typeface="Arial"/>
                <a:cs typeface="Arial"/>
              </a:rPr>
              <a:t> (</a:t>
            </a:r>
            <a:r>
              <a:rPr lang="en-US" sz="2800" err="1">
                <a:latin typeface="Arial"/>
                <a:cs typeface="Arial"/>
              </a:rPr>
              <a:t>sistemul</a:t>
            </a:r>
            <a:r>
              <a:rPr lang="en-US" sz="2800" dirty="0">
                <a:latin typeface="Arial"/>
                <a:cs typeface="Arial"/>
              </a:rPr>
              <a:t> de pinging + </a:t>
            </a:r>
            <a:r>
              <a:rPr lang="en-US" sz="2800" err="1">
                <a:latin typeface="Arial"/>
                <a:cs typeface="Arial"/>
              </a:rPr>
              <a:t>transmiterea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mutărilor</a:t>
            </a:r>
            <a:r>
              <a:rPr lang="en-US" sz="2800" dirty="0">
                <a:latin typeface="Arial"/>
                <a:cs typeface="Arial"/>
              </a:rPr>
              <a:t> de pe </a:t>
            </a:r>
            <a:r>
              <a:rPr lang="en-US" sz="2800" err="1">
                <a:latin typeface="Arial"/>
                <a:cs typeface="Arial"/>
              </a:rPr>
              <a:t>tablă</a:t>
            </a:r>
            <a:r>
              <a:rPr lang="en-US" sz="2800" dirty="0">
                <a:latin typeface="Arial"/>
                <a:cs typeface="Arial"/>
              </a:rPr>
              <a:t>)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>
                <a:latin typeface="Arial"/>
                <a:cs typeface="Arial"/>
              </a:rPr>
              <a:t>se </a:t>
            </a:r>
            <a:r>
              <a:rPr lang="en-US" sz="2800" err="1">
                <a:latin typeface="Arial"/>
                <a:cs typeface="Arial"/>
              </a:rPr>
              <a:t>folosește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întotdeauna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instanța</a:t>
            </a:r>
            <a:r>
              <a:rPr lang="en-US" sz="2800" dirty="0">
                <a:latin typeface="Arial"/>
                <a:cs typeface="Arial"/>
              </a:rPr>
              <a:t> de server a </a:t>
            </a:r>
            <a:r>
              <a:rPr lang="en-US" sz="2800" err="1">
                <a:latin typeface="Arial"/>
                <a:cs typeface="Arial"/>
              </a:rPr>
              <a:t>utilizatorului</a:t>
            </a:r>
            <a:r>
              <a:rPr lang="en-US" sz="2800" dirty="0">
                <a:latin typeface="Arial"/>
                <a:cs typeface="Arial"/>
              </a:rPr>
              <a:t> creator al </a:t>
            </a:r>
            <a:r>
              <a:rPr lang="en-US" sz="2800" err="1">
                <a:latin typeface="Arial"/>
                <a:cs typeface="Arial"/>
              </a:rPr>
              <a:t>sesiunii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joc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err="1">
                <a:latin typeface="Arial"/>
                <a:cs typeface="Arial"/>
              </a:rPr>
              <a:t>utilizatorul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ce</a:t>
            </a:r>
            <a:r>
              <a:rPr lang="en-US" sz="2800" dirty="0">
                <a:latin typeface="Arial"/>
                <a:cs typeface="Arial"/>
              </a:rPr>
              <a:t> nu a </a:t>
            </a:r>
            <a:r>
              <a:rPr lang="en-US" sz="2800" err="1">
                <a:latin typeface="Arial"/>
                <a:cs typeface="Arial"/>
              </a:rPr>
              <a:t>creat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sesiunea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err="1">
                <a:latin typeface="Arial"/>
                <a:cs typeface="Arial"/>
              </a:rPr>
              <a:t>joc</a:t>
            </a:r>
            <a:r>
              <a:rPr lang="en-US" sz="2800" dirty="0">
                <a:latin typeface="Arial"/>
                <a:cs typeface="Arial"/>
              </a:rPr>
              <a:t> se </a:t>
            </a:r>
            <a:r>
              <a:rPr lang="en-US" sz="2800" err="1">
                <a:latin typeface="Arial"/>
                <a:cs typeface="Arial"/>
              </a:rPr>
              <a:t>va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conecta</a:t>
            </a:r>
            <a:r>
              <a:rPr lang="en-US" sz="2800" dirty="0">
                <a:latin typeface="Arial"/>
                <a:cs typeface="Arial"/>
              </a:rPr>
              <a:t> la server-ul </a:t>
            </a:r>
            <a:r>
              <a:rPr lang="en-US" sz="2800" err="1">
                <a:latin typeface="Arial"/>
                <a:cs typeface="Arial"/>
              </a:rPr>
              <a:t>celuilalt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err="1">
                <a:latin typeface="Arial"/>
                <a:cs typeface="Arial"/>
              </a:rPr>
              <a:t>jucător</a:t>
            </a:r>
            <a:endParaRPr lang="en-US" sz="28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2800" dirty="0" err="1">
                <a:latin typeface="Arial"/>
                <a:cs typeface="Arial"/>
              </a:rPr>
              <a:t>prezintă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mecanisme</a:t>
            </a:r>
            <a:r>
              <a:rPr lang="en-US" sz="2800" dirty="0">
                <a:latin typeface="Arial"/>
                <a:cs typeface="Arial"/>
              </a:rPr>
              <a:t> de </a:t>
            </a:r>
            <a:r>
              <a:rPr lang="en-US" sz="2800" dirty="0" err="1">
                <a:latin typeface="Arial"/>
                <a:cs typeface="Arial"/>
              </a:rPr>
              <a:t>așteptare</a:t>
            </a:r>
            <a:r>
              <a:rPr lang="en-US" sz="2800" dirty="0">
                <a:latin typeface="Arial"/>
                <a:cs typeface="Arial"/>
              </a:rPr>
              <a:t> </a:t>
            </a:r>
            <a:r>
              <a:rPr lang="en-US" sz="2800" dirty="0" err="1">
                <a:latin typeface="Arial"/>
                <a:cs typeface="Arial"/>
              </a:rPr>
              <a:t>și</a:t>
            </a:r>
            <a:r>
              <a:rPr lang="en-US" sz="2800" dirty="0">
                <a:latin typeface="Arial"/>
                <a:cs typeface="Arial"/>
              </a:rPr>
              <a:t> de pinging </a:t>
            </a:r>
            <a:r>
              <a:rPr lang="en-US" sz="2800" dirty="0" err="1">
                <a:latin typeface="Arial"/>
                <a:cs typeface="Arial"/>
              </a:rPr>
              <a:t>pentru</a:t>
            </a:r>
            <a:r>
              <a:rPr lang="en-US" sz="2800" dirty="0">
                <a:latin typeface="Arial"/>
                <a:cs typeface="Arial"/>
              </a:rPr>
              <a:t> a </a:t>
            </a:r>
            <a:r>
              <a:rPr lang="en-US" sz="2800" dirty="0" err="1">
                <a:latin typeface="Arial"/>
                <a:cs typeface="Arial"/>
              </a:rPr>
              <a:t>asigura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dirty="0" err="1">
                <a:latin typeface="Arial"/>
                <a:cs typeface="Arial"/>
              </a:rPr>
              <a:t>menținerea</a:t>
            </a:r>
            <a:r>
              <a:rPr lang="en-US" sz="2800" dirty="0">
                <a:latin typeface="Arial"/>
                <a:cs typeface="Arial"/>
              </a:rPr>
              <a:t> </a:t>
            </a:r>
            <a:r>
              <a:rPr lang="en-US" sz="2800" dirty="0" err="1">
                <a:latin typeface="Arial"/>
                <a:cs typeface="Arial"/>
              </a:rPr>
              <a:t>conexiunii</a:t>
            </a:r>
          </a:p>
          <a:p>
            <a:pPr marL="285750" indent="-285750">
              <a:buFont typeface="Arial"/>
              <a:buChar char="•"/>
            </a:pPr>
            <a:endParaRPr lang="en-US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657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2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AABE4B88-5F92-1DDE-EBE0-D5166920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14" y="-1104"/>
            <a:ext cx="10618340" cy="686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2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59C671B-1B22-4141-A9C0-2E7941FDA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B2F5A4B-FA0F-4625-82F7-1D3F11281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ACB0BAE-722F-4C91-8C2A-44EF768E8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3AC4D9F-59AC-421A-9FF3-C936CEC4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97BCE03-677D-4D65-A4D1-1FD721DD5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D007E5D0-0B4E-4094-988C-9917146C2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024DB804-C06B-4A0A-AC43-6BCCB7D76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6" name="Freeform 17">
              <a:extLst>
                <a:ext uri="{FF2B5EF4-FFF2-40B4-BE49-F238E27FC236}">
                  <a16:creationId xmlns:a16="http://schemas.microsoft.com/office/drawing/2014/main" id="{B51DC17A-305E-486E-A527-5E8068E9EF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B6CCA716-6D46-4523-BF96-FF1B0C546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8" name="Freeform 19">
              <a:extLst>
                <a:ext uri="{FF2B5EF4-FFF2-40B4-BE49-F238E27FC236}">
                  <a16:creationId xmlns:a16="http://schemas.microsoft.com/office/drawing/2014/main" id="{E632B09A-D30C-4268-B28B-ACD612763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9" name="Freeform 20">
              <a:extLst>
                <a:ext uri="{FF2B5EF4-FFF2-40B4-BE49-F238E27FC236}">
                  <a16:creationId xmlns:a16="http://schemas.microsoft.com/office/drawing/2014/main" id="{5FC839A4-228B-4EC0-8AF4-D8E38ECE6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8FFB1A1-5BB5-4551-87CD-F3365E6FE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D05AF173-8E70-41FA-9254-DF9AC3DDA2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D56A4CE-A3F4-4CFF-9A65-C029AC17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DF669161-0B30-4C76-96BF-962027487D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A5232353-CF7C-44DD-8BEE-1C8FF54CDD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AEA6CAE2-8741-4E88-A632-69C2B2EC5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014AC37D-4388-4AE6-9D4D-CCD99A608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FE084B0-333E-4F7C-83F1-F7D132527D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FDCFCB98-2E3A-4227-823C-80489BB28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252F94DE-A6A3-4463-BE05-34281F1C8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1" name="Freeform 34">
              <a:extLst>
                <a:ext uri="{FF2B5EF4-FFF2-40B4-BE49-F238E27FC236}">
                  <a16:creationId xmlns:a16="http://schemas.microsoft.com/office/drawing/2014/main" id="{16EA21FA-886F-43CF-9D44-C1342F3055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2" name="Freeform 35">
              <a:extLst>
                <a:ext uri="{FF2B5EF4-FFF2-40B4-BE49-F238E27FC236}">
                  <a16:creationId xmlns:a16="http://schemas.microsoft.com/office/drawing/2014/main" id="{88C821A5-BCF7-47FE-894F-0ADC5FDB2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F8337ECE-206A-472E-AFC4-0F230C91E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4" name="Freeform 37">
              <a:extLst>
                <a:ext uri="{FF2B5EF4-FFF2-40B4-BE49-F238E27FC236}">
                  <a16:creationId xmlns:a16="http://schemas.microsoft.com/office/drawing/2014/main" id="{90BB2EC4-D043-4B43-87E7-723A787EE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35" name="Freeform 38">
              <a:extLst>
                <a:ext uri="{FF2B5EF4-FFF2-40B4-BE49-F238E27FC236}">
                  <a16:creationId xmlns:a16="http://schemas.microsoft.com/office/drawing/2014/main" id="{04013015-AF71-47BC-BE4D-ED9EFA24FF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1B30B18-D920-4E3E-B931-1F310244C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C70EF50A-66E6-460A-8AF9-47A10D0D99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612726-6AD2-4BFC-B44A-BA092E156C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40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4B9C2C-FD52-48EF-8BDE-720C5030F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37129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Freeform 11">
            <a:extLst>
              <a:ext uri="{FF2B5EF4-FFF2-40B4-BE49-F238E27FC236}">
                <a16:creationId xmlns:a16="http://schemas.microsoft.com/office/drawing/2014/main" id="{A1DE0485-65C8-4D95-9B34-C55884FC2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E0C9155E-F4A2-A68B-9C1C-9AB83A183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213" y="-1663"/>
            <a:ext cx="10618341" cy="686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187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26</Slides>
  <Notes>0</Notes>
  <HiddenSlides>7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906</cp:revision>
  <dcterms:created xsi:type="dcterms:W3CDTF">2025-06-15T19:32:47Z</dcterms:created>
  <dcterms:modified xsi:type="dcterms:W3CDTF">2025-07-06T10:25:30Z</dcterms:modified>
</cp:coreProperties>
</file>