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80" r:id="rId12"/>
    <p:sldId id="267" r:id="rId13"/>
    <p:sldId id="270" r:id="rId14"/>
    <p:sldId id="269" r:id="rId15"/>
    <p:sldId id="273" r:id="rId16"/>
    <p:sldId id="275" r:id="rId17"/>
    <p:sldId id="278" r:id="rId18"/>
    <p:sldId id="279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87172-9958-6076-E51C-716682085F49}" v="899" dt="2025-05-12T19:19:51.547"/>
    <p1510:client id="{1FCE7380-D516-D810-734D-C5247A9560C9}" v="89" dt="2025-05-12T20:30:09.348"/>
    <p1510:client id="{4E2D0FED-F248-A368-8EDA-50E78AA32FD2}" v="36" dt="2025-05-12T20:25:49.995"/>
    <p1510:client id="{9C033377-B20F-DC63-8B99-DDE297C31CEF}" v="12" dt="2025-05-12T17:32:02.271"/>
    <p1510:client id="{A0B403F4-FB46-A69A-E48E-2430C6A4A83E}" v="269" dt="2025-05-12T16:24:21.546"/>
    <p1510:client id="{E15B9FD5-489A-FBA3-DDD7-671DA508418E}" v="1209" dt="2025-05-12T18:49:50.901"/>
    <p1510:client id="{F7DF100D-015A-3CBB-6015-1FFE50501A1F}" v="4150" dt="2025-05-12T16:10:52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6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4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80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71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1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98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8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77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3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0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6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2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5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9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8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zvan48/Proiect-Natural-Language-Processing-NLP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1587480"/>
            <a:ext cx="6778832" cy="893289"/>
          </a:xfrm>
        </p:spPr>
        <p:txBody>
          <a:bodyPr>
            <a:normAutofit fontScale="90000"/>
          </a:bodyPr>
          <a:lstStyle/>
          <a:p>
            <a:r>
              <a:rPr lang="en-US"/>
              <a:t>Humor and Jokes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507AD-CE13-CD0C-42F7-2FB1A5F25F8C}"/>
              </a:ext>
            </a:extLst>
          </p:cNvPr>
          <p:cNvSpPr txBox="1"/>
          <p:nvPr/>
        </p:nvSpPr>
        <p:spPr>
          <a:xfrm>
            <a:off x="4010177" y="3242552"/>
            <a:ext cx="2898444" cy="17734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042FD-C25D-0CA4-48F0-5CB695BFFFC9}"/>
              </a:ext>
            </a:extLst>
          </p:cNvPr>
          <p:cNvSpPr txBox="1"/>
          <p:nvPr/>
        </p:nvSpPr>
        <p:spPr>
          <a:xfrm>
            <a:off x="7263499" y="4407075"/>
            <a:ext cx="36833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Bucă</a:t>
            </a:r>
            <a:r>
              <a:rPr lang="en-US" dirty="0">
                <a:solidFill>
                  <a:schemeClr val="bg1"/>
                </a:solidFill>
              </a:rPr>
              <a:t> Mihnea-</a:t>
            </a:r>
            <a:r>
              <a:rPr lang="en-US" dirty="0" err="1">
                <a:solidFill>
                  <a:schemeClr val="bg1"/>
                </a:solidFill>
              </a:rPr>
              <a:t>Vicențiu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Căpățînă</a:t>
            </a:r>
            <a:r>
              <a:rPr lang="en-US" dirty="0">
                <a:solidFill>
                  <a:schemeClr val="bg1"/>
                </a:solidFill>
              </a:rPr>
              <a:t> Răzvan-Nicolae</a:t>
            </a:r>
          </a:p>
          <a:p>
            <a:r>
              <a:rPr lang="en-US" dirty="0">
                <a:solidFill>
                  <a:schemeClr val="bg1"/>
                </a:solidFill>
              </a:rPr>
              <a:t>Ciobanu Dragoș</a:t>
            </a:r>
          </a:p>
          <a:p>
            <a:r>
              <a:rPr lang="en-US" dirty="0">
                <a:solidFill>
                  <a:schemeClr val="bg1"/>
                </a:solidFill>
              </a:rPr>
              <a:t>Petre-</a:t>
            </a:r>
            <a:r>
              <a:rPr lang="en-US" dirty="0" err="1">
                <a:solidFill>
                  <a:schemeClr val="bg1"/>
                </a:solidFill>
              </a:rPr>
              <a:t>Șoldan</a:t>
            </a:r>
            <a:r>
              <a:rPr lang="en-US" dirty="0">
                <a:solidFill>
                  <a:schemeClr val="bg1"/>
                </a:solidFill>
              </a:rPr>
              <a:t> Adela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graph with a line graph and a blue dotted line&#10;&#10;AI-generated content may be incorrect.">
            <a:extLst>
              <a:ext uri="{FF2B5EF4-FFF2-40B4-BE49-F238E27FC236}">
                <a16:creationId xmlns:a16="http://schemas.microsoft.com/office/drawing/2014/main" id="{05113CA0-3BD9-5A39-B410-AD0C765581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51186" y="3427993"/>
            <a:ext cx="6081428" cy="2601009"/>
          </a:xfrm>
        </p:spPr>
      </p:pic>
      <p:pic>
        <p:nvPicPr>
          <p:cNvPr id="14" name="Content Placeholder 13" descr="A diagram of a confused matrix&#10;&#10;AI-generated content may be incorrect.">
            <a:extLst>
              <a:ext uri="{FF2B5EF4-FFF2-40B4-BE49-F238E27FC236}">
                <a16:creationId xmlns:a16="http://schemas.microsoft.com/office/drawing/2014/main" id="{EF651B05-34C8-18C0-5A21-2D0560AE62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55006" y="3090697"/>
            <a:ext cx="4167047" cy="345787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CA8FA2-D2FD-25E2-2C14-272E8562C8C2}"/>
              </a:ext>
            </a:extLst>
          </p:cNvPr>
          <p:cNvSpPr txBox="1"/>
          <p:nvPr/>
        </p:nvSpPr>
        <p:spPr>
          <a:xfrm>
            <a:off x="980873" y="710350"/>
            <a:ext cx="441564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Results on Test Set:</a:t>
            </a:r>
          </a:p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A44F16-672D-EF47-45DE-75DCC5220B71}"/>
              </a:ext>
            </a:extLst>
          </p:cNvPr>
          <p:cNvSpPr txBox="1"/>
          <p:nvPr/>
        </p:nvSpPr>
        <p:spPr>
          <a:xfrm>
            <a:off x="7316731" y="709511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Precision: 0.70</a:t>
            </a:r>
            <a:endParaRPr lang="en-US" sz="2400"/>
          </a:p>
          <a:p>
            <a:r>
              <a:rPr lang="en-US" sz="2400">
                <a:solidFill>
                  <a:schemeClr val="bg1"/>
                </a:solidFill>
              </a:rPr>
              <a:t>Recall: 0.58</a:t>
            </a:r>
          </a:p>
          <a:p>
            <a:r>
              <a:rPr lang="en-US" sz="2400">
                <a:solidFill>
                  <a:schemeClr val="bg1"/>
                </a:solidFill>
              </a:rPr>
              <a:t>F1 Score: 0.56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17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A665-41DA-3543-8863-A54216ED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Humorous Text Generation</a:t>
            </a:r>
            <a:endParaRPr lang="en-GB">
              <a:solidFill>
                <a:srgbClr val="000000"/>
              </a:solidFill>
            </a:endParaRP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F03E0-D22E-4B7B-5645-0C16CA095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>
                <a:solidFill>
                  <a:schemeClr val="tx1"/>
                </a:solidFill>
                <a:ea typeface="+mn-lt"/>
                <a:cs typeface="+mn-lt"/>
              </a:rPr>
              <a:t>Generation Approaches: </a:t>
            </a:r>
            <a:endParaRPr lang="en-GB" sz="3600">
              <a:solidFill>
                <a:schemeClr val="tx1"/>
              </a:solidFill>
            </a:endParaRPr>
          </a:p>
          <a:p>
            <a:r>
              <a:rPr lang="en-GB" sz="3600">
                <a:solidFill>
                  <a:schemeClr val="tx1"/>
                </a:solidFill>
                <a:ea typeface="+mn-lt"/>
                <a:cs typeface="+mn-lt"/>
              </a:rPr>
              <a:t>Custom transformer from scratch </a:t>
            </a:r>
            <a:endParaRPr lang="en-GB" sz="3600">
              <a:solidFill>
                <a:schemeClr val="tx1"/>
              </a:solidFill>
            </a:endParaRPr>
          </a:p>
          <a:p>
            <a:r>
              <a:rPr lang="en-GB" sz="3600">
                <a:solidFill>
                  <a:schemeClr val="tx1"/>
                </a:solidFill>
                <a:ea typeface="+mn-lt"/>
                <a:cs typeface="+mn-lt"/>
              </a:rPr>
              <a:t>Fine-tune language models (GPT-2, BART</a:t>
            </a:r>
            <a:endParaRPr lang="en-GB" sz="3600">
              <a:solidFill>
                <a:schemeClr val="tx1"/>
              </a:solidFill>
            </a:endParaRPr>
          </a:p>
          <a:p>
            <a:endParaRPr lang="en-GB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31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8E26-D929-02D8-8AE3-434F168D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Custom Transformer for Next-Token from scratch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D9B12-01CD-42B7-B0BE-6F38EFF3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97" y="2368178"/>
            <a:ext cx="12033526" cy="4492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ea typeface="+mn-lt"/>
                <a:cs typeface="+mn-lt"/>
              </a:rPr>
              <a:t>tensors dimensions = (sequences, </a:t>
            </a:r>
            <a:r>
              <a:rPr lang="en-US" sz="2000" err="1">
                <a:ea typeface="+mn-lt"/>
                <a:cs typeface="+mn-lt"/>
              </a:rPr>
              <a:t>token_ids</a:t>
            </a:r>
            <a:r>
              <a:rPr lang="en-US" sz="2000">
                <a:ea typeface="+mn-lt"/>
                <a:cs typeface="+mn-lt"/>
              </a:rPr>
              <a:t>, embedding).</a:t>
            </a:r>
          </a:p>
          <a:p>
            <a:r>
              <a:rPr lang="en-US" sz="2000">
                <a:ea typeface="+mn-lt"/>
                <a:cs typeface="+mn-lt"/>
              </a:rPr>
              <a:t>layers: embedding, positional encoding, followed by 2-4 encoders, then an average pooling layer to get tensor(sequences, embedding) and a final dense layer with </a:t>
            </a:r>
            <a:r>
              <a:rPr lang="en-US" sz="2000" err="1">
                <a:ea typeface="+mn-lt"/>
                <a:cs typeface="+mn-lt"/>
              </a:rPr>
              <a:t>softmax</a:t>
            </a:r>
            <a:r>
              <a:rPr lang="en-US" sz="2000">
                <a:ea typeface="+mn-lt"/>
                <a:cs typeface="+mn-lt"/>
              </a:rPr>
              <a:t> activation to return probabilities for each token</a:t>
            </a:r>
          </a:p>
          <a:p>
            <a:r>
              <a:rPr lang="en-US" sz="2000">
                <a:ea typeface="+mn-lt"/>
                <a:cs typeface="+mn-lt"/>
              </a:rPr>
              <a:t>encoder has self-attention, normalizations, feed forward layer with </a:t>
            </a:r>
            <a:r>
              <a:rPr lang="en-US" sz="2000" err="1">
                <a:ea typeface="+mn-lt"/>
                <a:cs typeface="+mn-lt"/>
              </a:rPr>
              <a:t>relu</a:t>
            </a:r>
            <a:r>
              <a:rPr lang="en-US" sz="2000">
                <a:ea typeface="+mn-lt"/>
                <a:cs typeface="+mn-lt"/>
              </a:rPr>
              <a:t> activation</a:t>
            </a:r>
          </a:p>
          <a:p>
            <a:r>
              <a:rPr lang="en-US" sz="2000">
                <a:ea typeface="+mn-lt"/>
                <a:cs typeface="+mn-lt"/>
              </a:rPr>
              <a:t>sparse categorical cross-entropy </a:t>
            </a:r>
            <a:endParaRPr lang="en-US" sz="2000"/>
          </a:p>
          <a:p>
            <a:r>
              <a:rPr lang="en-US" sz="2000"/>
              <a:t>joke start and punchline separated by "&lt;</a:t>
            </a:r>
            <a:r>
              <a:rPr lang="en-US" sz="2000" err="1"/>
              <a:t>sep</a:t>
            </a:r>
            <a:r>
              <a:rPr lang="en-US" sz="2000"/>
              <a:t>&gt;" character, then word-level tokenized, transformed into multiple sequences</a:t>
            </a:r>
          </a:p>
          <a:p>
            <a:r>
              <a:rPr lang="en-US" sz="2000">
                <a:ea typeface="+mn-lt"/>
                <a:cs typeface="+mn-lt"/>
              </a:rPr>
              <a:t>autoregressive generation: next token chosen based on all previous words</a:t>
            </a:r>
            <a:endParaRPr lang="en-US" sz="2000"/>
          </a:p>
          <a:p>
            <a:r>
              <a:rPr lang="en-US" sz="2000"/>
              <a:t>temperature prediction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20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A996-D5A7-92F2-0FA5-E6010290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BART Denoising autoencoder</a:t>
            </a:r>
            <a:endParaRPr lang="en-US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EDE2-CC13-C124-856C-519BE8A45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BART fine-tune jokes generation method:</a:t>
            </a:r>
          </a:p>
          <a:p>
            <a:r>
              <a:rPr lang="en-US">
                <a:ea typeface="+mn-lt"/>
                <a:cs typeface="+mn-lt"/>
              </a:rPr>
              <a:t>Input prompts and corresponding punchlines are tokenized using a BART tokenizer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Model is trained to reconstruct punchlines from prompts.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Architecture consists of an encoder-decoder transformer (Hugging Face Transformers for sequence-to-sequence joke generation)</a:t>
            </a:r>
            <a:endParaRPr lang="en-US">
              <a:solidFill>
                <a:srgbClr val="404040"/>
              </a:solidFill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At inference time, the model generates jokes autoregressively from a given prompt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92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236D8-9849-1214-DEFD-FF2CB13D4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FF56-8D98-740D-72E4-F5058EA0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on BART</a:t>
            </a:r>
          </a:p>
        </p:txBody>
      </p:sp>
      <p:pic>
        <p:nvPicPr>
          <p:cNvPr id="8" name="Content Placeholder 7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258A8E61-E0AE-ED62-2FF7-5628941312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9769" y="4286374"/>
            <a:ext cx="4825158" cy="720890"/>
          </a:xfrm>
        </p:spPr>
      </p:pic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C7ACBEB-81B1-04CC-4A0F-1966AE905C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282" r="-186" b="32231"/>
          <a:stretch>
            <a:fillRect/>
          </a:stretch>
        </p:blipFill>
        <p:spPr>
          <a:xfrm>
            <a:off x="6298141" y="4216252"/>
            <a:ext cx="5070830" cy="8589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D73C22-5397-D8DD-18D9-86BD0BE1EBCE}"/>
              </a:ext>
            </a:extLst>
          </p:cNvPr>
          <p:cNvSpPr txBox="1"/>
          <p:nvPr/>
        </p:nvSpPr>
        <p:spPr>
          <a:xfrm>
            <a:off x="2711621" y="3779998"/>
            <a:ext cx="15857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70C0"/>
                </a:solidFill>
              </a:rPr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87566-C13C-37C0-2F55-FE175DCAB68C}"/>
              </a:ext>
            </a:extLst>
          </p:cNvPr>
          <p:cNvSpPr txBox="1"/>
          <p:nvPr/>
        </p:nvSpPr>
        <p:spPr>
          <a:xfrm>
            <a:off x="7659917" y="3685924"/>
            <a:ext cx="2357190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GENERATED JOKE</a:t>
            </a:r>
          </a:p>
        </p:txBody>
      </p:sp>
    </p:spTree>
    <p:extLst>
      <p:ext uri="{BB962C8B-B14F-4D97-AF65-F5344CB8AC3E}">
        <p14:creationId xmlns:p14="http://schemas.microsoft.com/office/powerpoint/2010/main" val="2623938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CF3B-6500-EAA2-499C-C571FEC0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GPT-2 for Joke Generation</a:t>
            </a:r>
            <a:endParaRPr lang="en-GB">
              <a:solidFill>
                <a:srgbClr val="000000"/>
              </a:solidFill>
            </a:endParaRP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05C26-5F9C-1BF5-1F8E-DDC916B01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276929"/>
            <a:ext cx="8761412" cy="43663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used a pretrained GPT-2 language model for humor generation using HuggingFace TransFormers </a:t>
            </a:r>
            <a:endParaRPr lang="en-GB">
              <a:solidFill>
                <a:schemeClr val="tx1"/>
              </a:solidFill>
            </a:endParaRPr>
          </a:p>
          <a:p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a corpus of jokes is tokenized using a GPT-2 tokenizer with the EOS token as padding </a:t>
            </a:r>
            <a:endParaRPr lang="en-GB">
              <a:solidFill>
                <a:schemeClr val="tx1"/>
              </a:solidFill>
            </a:endParaRPr>
          </a:p>
          <a:p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the architecture is a unidirectional decoder-only transformer with causal self-attention </a:t>
            </a:r>
            <a:endParaRPr lang="en-GB">
              <a:solidFill>
                <a:schemeClr val="tx1"/>
              </a:solidFill>
            </a:endParaRPr>
          </a:p>
          <a:p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each joke is framed as a single language modeling task, where the model learns to predict the next token in the sequence </a:t>
            </a:r>
            <a:endParaRPr lang="en-GB">
              <a:solidFill>
                <a:schemeClr val="tx1"/>
              </a:solidFill>
            </a:endParaRPr>
          </a:p>
          <a:p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during training, we minimize the causal  language modeling loss over full joke texts </a:t>
            </a:r>
            <a:endParaRPr lang="en-GB">
              <a:solidFill>
                <a:schemeClr val="tx1"/>
              </a:solidFill>
            </a:endParaRPr>
          </a:p>
          <a:p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at inference time, the model generates jokes autoregressively from an initial seed using greedy or sampling-based decoding strategies</a:t>
            </a:r>
            <a:endParaRPr lang="en-GB">
              <a:solidFill>
                <a:schemeClr val="tx1"/>
              </a:solidFill>
            </a:endParaRPr>
          </a:p>
          <a:p>
            <a:endParaRPr lang="en-GB" sz="600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137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CC42-8004-E8D5-BD6D-20DE406D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814765" cy="74058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>
                <a:solidFill>
                  <a:schemeClr val="bg1"/>
                </a:solidFill>
              </a:rPr>
              <a:t>GPT-2 Fine-Tuning with Humor Detection Feedback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D200C-A927-7509-E4CA-68B5DCFD3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23353"/>
            <a:ext cx="8761412" cy="34163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>
                <a:solidFill>
                  <a:schemeClr val="tx1"/>
                </a:solidFill>
                <a:ea typeface="+mn-lt"/>
                <a:cs typeface="+mn-lt"/>
              </a:rPr>
              <a:t>fine-tuned a GPT-2 model using the HuggingFace Trainer API on a combined dataset of jokes from Jester, Reddit, and Stupidstuff, normalized and filtered using previously defined rating-based methods </a:t>
            </a:r>
          </a:p>
          <a:p>
            <a:r>
              <a:rPr lang="en-GB" sz="2400">
                <a:solidFill>
                  <a:schemeClr val="tx1"/>
                </a:solidFill>
                <a:ea typeface="+mn-lt"/>
                <a:cs typeface="+mn-lt"/>
              </a:rPr>
              <a:t>only clean samples with a normalized rating above 0.5 are retained </a:t>
            </a:r>
            <a:endParaRPr lang="en-GB" sz="2400">
              <a:solidFill>
                <a:schemeClr val="tx1"/>
              </a:solidFill>
            </a:endParaRPr>
          </a:p>
          <a:p>
            <a:r>
              <a:rPr lang="en-GB" sz="2400">
                <a:solidFill>
                  <a:schemeClr val="tx1"/>
                </a:solidFill>
                <a:ea typeface="+mn-lt"/>
                <a:cs typeface="+mn-lt"/>
              </a:rPr>
              <a:t>prompts are masked during loss computation to direct learning toward punchlines </a:t>
            </a:r>
            <a:endParaRPr lang="en-GB" sz="2400">
              <a:solidFill>
                <a:schemeClr val="tx1"/>
              </a:solidFill>
            </a:endParaRPr>
          </a:p>
          <a:p>
            <a:r>
              <a:rPr lang="en-GB" sz="2400">
                <a:solidFill>
                  <a:schemeClr val="tx1"/>
                </a:solidFill>
                <a:ea typeface="+mn-lt"/>
                <a:cs typeface="+mn-lt"/>
              </a:rPr>
              <a:t>training is run for 3 epochs using mixed precision and saved for later use</a:t>
            </a:r>
            <a:endParaRPr lang="en-GB" sz="2400">
              <a:solidFill>
                <a:schemeClr val="tx1"/>
              </a:solidFill>
            </a:endParaRPr>
          </a:p>
          <a:p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4231604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A58E-B717-A862-AB7C-02A8F856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002FC-B2AD-9F8C-1432-775468F2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214493" cy="34163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>
                <a:solidFill>
                  <a:schemeClr val="tx1"/>
                </a:solidFill>
              </a:rPr>
              <a:t>for classification, BERT’s contextual embeddings clearly improve precision at the cost of reduced sensitivity in comparison with TF-IDF + Neural Network approach</a:t>
            </a:r>
          </a:p>
          <a:p>
            <a:pPr>
              <a:spcBef>
                <a:spcPts val="0"/>
              </a:spcBef>
            </a:pPr>
            <a:r>
              <a:rPr lang="en-US" sz="2000">
                <a:solidFill>
                  <a:schemeClr val="tx1"/>
                </a:solidFill>
              </a:rPr>
              <a:t>the feedback-informed GPT-2 clearly produces the most engaging and varied jokes, demonstrating the value of using detection scores to filter and prioritize training examples</a:t>
            </a:r>
          </a:p>
          <a:p>
            <a:pPr>
              <a:spcBef>
                <a:spcPts val="0"/>
              </a:spcBef>
            </a:pPr>
            <a:r>
              <a:rPr lang="en-US" sz="2000">
                <a:solidFill>
                  <a:schemeClr val="tx1"/>
                </a:solidFill>
              </a:rPr>
              <a:t>building on these results, future systems can combine TF–IDF’s broad recall with BERT’s precision in a cascade and leverage detection-guided feedback loops to refine generative models. Jointly optimizing both tasks promises more robust, contextually aware humor agents capable of both spotting and crafting jokes in real time</a:t>
            </a:r>
          </a:p>
          <a:p>
            <a:pPr>
              <a:spcBef>
                <a:spcPts val="0"/>
              </a:spcBef>
            </a:pPr>
            <a:endParaRPr lang="en-US" sz="200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sz="200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sz="2000">
              <a:solidFill>
                <a:schemeClr val="tx1"/>
              </a:solidFill>
            </a:endParaRPr>
          </a:p>
          <a:p>
            <a:endParaRPr lang="en-GB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22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9FBE-586E-2711-B44E-1A1D076B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84D87-3637-56DC-08D5-E10625B85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18324"/>
            <a:ext cx="10285411" cy="475280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solidFill>
                  <a:srgbClr val="000000"/>
                </a:solidFill>
              </a:rPr>
              <a:t>Language and Cultural Scope:</a:t>
            </a: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>
                <a:solidFill>
                  <a:srgbClr val="000000"/>
                </a:solidFill>
              </a:rPr>
              <a:t>training done exclusively on English-language jokes and news articles, limiting applicability to other languages and cultural humor traditions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solidFill>
                  <a:srgbClr val="000000"/>
                </a:solidFill>
              </a:rPr>
              <a:t>Dataset Biases:</a:t>
            </a: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>
                <a:solidFill>
                  <a:srgbClr val="000000"/>
                </a:solidFill>
              </a:rPr>
              <a:t>public joke corpora overrepresent short puns and one-liners; longer narrative or situational humor remains underexplored, and rating distributions reflect community preferences rather than objective funniness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solidFill>
                  <a:srgbClr val="000000"/>
                </a:solidFill>
              </a:rPr>
              <a:t>Compute Requirements:</a:t>
            </a: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>
                <a:solidFill>
                  <a:srgbClr val="000000"/>
                </a:solidFill>
              </a:rPr>
              <a:t>fine-tuning transformer models (BERT, GPT-2, BART) requires GPUs with substantial memory, which</a:t>
            </a:r>
          </a:p>
          <a:p>
            <a:pPr>
              <a:spcBef>
                <a:spcPts val="0"/>
              </a:spcBef>
            </a:pPr>
            <a:r>
              <a:rPr lang="en-US" sz="2000">
                <a:solidFill>
                  <a:srgbClr val="000000"/>
                </a:solidFill>
              </a:rPr>
              <a:t>may not be accessible for smaller research groups or real-time deployment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solidFill>
                  <a:srgbClr val="000000"/>
                </a:solidFill>
              </a:rPr>
              <a:t>Evaluation Metrics:</a:t>
            </a: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>
                <a:solidFill>
                  <a:srgbClr val="000000"/>
                </a:solidFill>
              </a:rPr>
              <a:t>our reliance on regression MSE and binary F1 overlooks subjective dimensions of humor (e.g. novelty, appropriateness), motivating the development of richer, human-centered evaluation frameworks</a:t>
            </a:r>
          </a:p>
          <a:p>
            <a:pPr>
              <a:spcBef>
                <a:spcPts val="0"/>
              </a:spcBef>
            </a:pPr>
            <a:endParaRPr lang="en-US" sz="2000">
              <a:solidFill>
                <a:srgbClr val="000000"/>
              </a:solidFill>
            </a:endParaRPr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866288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015D-1848-F450-50E9-02D45806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Repository Link: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9DEE6-1EFD-33BE-E07B-729E577FBCBD}"/>
              </a:ext>
            </a:extLst>
          </p:cNvPr>
          <p:cNvSpPr txBox="1"/>
          <p:nvPr/>
        </p:nvSpPr>
        <p:spPr>
          <a:xfrm>
            <a:off x="487586" y="3873286"/>
            <a:ext cx="112142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+mn-lt"/>
                <a:cs typeface="+mn-lt"/>
                <a:hlinkClick r:id="rId2"/>
              </a:rPr>
              <a:t>Natural Language Processing Project GitHub Repository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10597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19027F-B0E9-FF3E-01D4-A721AC981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200">
                <a:ea typeface="+mn-lt"/>
                <a:cs typeface="+mn-lt"/>
              </a:rPr>
              <a:t>Proposed Tasks: </a:t>
            </a:r>
            <a:endParaRPr lang="en-US" sz="3200"/>
          </a:p>
          <a:p>
            <a:r>
              <a:rPr lang="en-GB" sz="3200">
                <a:ea typeface="+mn-lt"/>
                <a:cs typeface="+mn-lt"/>
              </a:rPr>
              <a:t>Classify text as being humorous or non-humorous </a:t>
            </a:r>
            <a:endParaRPr lang="en-US" sz="3200"/>
          </a:p>
          <a:p>
            <a:r>
              <a:rPr lang="en-GB" sz="3200">
                <a:ea typeface="+mn-lt"/>
                <a:cs typeface="+mn-lt"/>
              </a:rPr>
              <a:t>Generate humorous texts/jokes starting from a given prompt</a:t>
            </a:r>
            <a:endParaRPr lang="en-GB" sz="3200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7F747A-64C0-36A6-C3EA-922BA11AD1EE}"/>
              </a:ext>
            </a:extLst>
          </p:cNvPr>
          <p:cNvSpPr txBox="1"/>
          <p:nvPr/>
        </p:nvSpPr>
        <p:spPr>
          <a:xfrm>
            <a:off x="898232" y="771983"/>
            <a:ext cx="40593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7979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13BB-C956-6A39-7EDE-D241EC59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3" y="716369"/>
            <a:ext cx="8761413" cy="706964"/>
          </a:xfrm>
        </p:spPr>
        <p:txBody>
          <a:bodyPr/>
          <a:lstStyle/>
          <a:p>
            <a:r>
              <a:rPr lang="en-GB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0F6AC-0387-A69B-E536-E60839E99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622373" cy="411892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/>
              <a:t>5 datasets (4 for jokes, 1 for negative examples), pre-processed with columns: ID, Title, Category, Body, Rating</a:t>
            </a:r>
          </a:p>
          <a:p>
            <a:r>
              <a:rPr lang="en-GB" sz="2400"/>
              <a:t>jokes range from short to long phrases and satirical setups</a:t>
            </a:r>
          </a:p>
          <a:p>
            <a:r>
              <a:rPr lang="en-GB" sz="2400"/>
              <a:t>negative examples are obtained from news articles</a:t>
            </a:r>
          </a:p>
          <a:p>
            <a:r>
              <a:rPr lang="en-GB" sz="2400"/>
              <a:t>for preprocessing we filter inappropriate content with regular expressions, clean our text, eliminate duplicates, split the jokes into setup and punchline</a:t>
            </a:r>
          </a:p>
          <a:p>
            <a:r>
              <a:rPr lang="en-GB" sz="2400"/>
              <a:t>some datasets have a rating for each joke and we normalized them in range from 0 (non-joke, news) to 1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42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F4F19-786B-B5F9-2389-7DB84430F019}"/>
              </a:ext>
            </a:extLst>
          </p:cNvPr>
          <p:cNvSpPr txBox="1"/>
          <p:nvPr/>
        </p:nvSpPr>
        <p:spPr>
          <a:xfrm>
            <a:off x="688755" y="711526"/>
            <a:ext cx="82157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Humorous Text Classification Setup: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940B8-7AFC-1DC4-BC52-459EACBFE163}"/>
              </a:ext>
            </a:extLst>
          </p:cNvPr>
          <p:cNvSpPr txBox="1"/>
          <p:nvPr/>
        </p:nvSpPr>
        <p:spPr>
          <a:xfrm>
            <a:off x="1044625" y="5061165"/>
            <a:ext cx="946265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Train a regression model on these values and set a threshold above which samples will be considered jokes.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D59624D-8CC4-34B6-B596-B65806B8D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098" y="2405578"/>
            <a:ext cx="9622373" cy="26533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800">
                <a:solidFill>
                  <a:schemeClr val="tx1"/>
                </a:solidFill>
                <a:ea typeface="+mn-lt"/>
                <a:cs typeface="+mn-lt"/>
              </a:rPr>
              <a:t>Transform the problem into a regression task: 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GB" sz="2800" dirty="0">
                <a:solidFill>
                  <a:schemeClr val="tx1"/>
                </a:solidFill>
                <a:ea typeface="+mn-lt"/>
                <a:cs typeface="+mn-lt"/>
              </a:rPr>
              <a:t>assign a score between [0, 1] for each text 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GB" sz="2800" dirty="0">
                <a:solidFill>
                  <a:schemeClr val="tx1"/>
                </a:solidFill>
                <a:ea typeface="+mn-lt"/>
                <a:cs typeface="+mn-lt"/>
              </a:rPr>
              <a:t>non-jokes receive a score of 0, while jokes have a score &gt; 0 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GB" sz="2800" dirty="0">
                <a:solidFill>
                  <a:schemeClr val="tx1"/>
                </a:solidFill>
                <a:ea typeface="+mn-lt"/>
                <a:cs typeface="+mn-lt"/>
              </a:rPr>
              <a:t>higher scores means more humorous samples </a:t>
            </a:r>
            <a:endParaRPr lang="en-GB" sz="2800" dirty="0">
              <a:solidFill>
                <a:schemeClr val="tx1"/>
              </a:solidFill>
            </a:endParaRPr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70713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61F69C-501C-0ABA-D9ED-B9B9B351C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622373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 dirty="0">
                <a:ea typeface="+mn-lt"/>
                <a:cs typeface="+mn-lt"/>
              </a:rPr>
              <a:t>Classification Approaches:</a:t>
            </a:r>
            <a:endParaRPr lang="en-US" sz="3600" dirty="0">
              <a:ea typeface="+mn-lt"/>
              <a:cs typeface="+mn-lt"/>
            </a:endParaRPr>
          </a:p>
          <a:p>
            <a:r>
              <a:rPr lang="en-GB" sz="3600" dirty="0">
                <a:ea typeface="+mn-lt"/>
                <a:cs typeface="+mn-lt"/>
              </a:rPr>
              <a:t>Train model architecture from scratch (TF-IDF + Neural Network) </a:t>
            </a:r>
            <a:endParaRPr lang="en-US" sz="3600" dirty="0"/>
          </a:p>
          <a:p>
            <a:r>
              <a:rPr lang="en-GB" sz="3600" dirty="0">
                <a:ea typeface="+mn-lt"/>
                <a:cs typeface="+mn-lt"/>
              </a:rPr>
              <a:t>Fine-tune language model (BERT)</a:t>
            </a:r>
            <a:endParaRPr lang="en-GB" sz="3600" dirty="0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27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E32618F-238F-3513-E57C-CC6A8465E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982" y="4269656"/>
            <a:ext cx="8761412" cy="196625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000">
                <a:solidFill>
                  <a:schemeClr val="tx1"/>
                </a:solidFill>
                <a:ea typeface="+mn-lt"/>
                <a:cs typeface="+mn-lt"/>
              </a:rPr>
              <a:t>Used model architecture: </a:t>
            </a:r>
            <a:endParaRPr lang="en-GB" sz="2000">
              <a:solidFill>
                <a:schemeClr val="tx1"/>
              </a:solidFill>
            </a:endParaRPr>
          </a:p>
          <a:p>
            <a:r>
              <a:rPr lang="en-GB" sz="2000">
                <a:solidFill>
                  <a:schemeClr val="tx1"/>
                </a:solidFill>
                <a:ea typeface="+mn-lt"/>
                <a:cs typeface="+mn-lt"/>
              </a:rPr>
              <a:t>3 hidden fully-connected layers of size 512 neurons each </a:t>
            </a:r>
            <a:endParaRPr lang="en-GB" sz="2000">
              <a:solidFill>
                <a:schemeClr val="tx1"/>
              </a:solidFill>
            </a:endParaRPr>
          </a:p>
          <a:p>
            <a:r>
              <a:rPr lang="en-GB" sz="2000">
                <a:solidFill>
                  <a:schemeClr val="tx1"/>
                </a:solidFill>
                <a:ea typeface="+mn-lt"/>
                <a:cs typeface="+mn-lt"/>
              </a:rPr>
              <a:t>TF-IDF Vectorizer output is 4096 features</a:t>
            </a:r>
            <a:endParaRPr lang="en-GB" sz="2000">
              <a:solidFill>
                <a:schemeClr val="tx1"/>
              </a:solidFill>
            </a:endParaRPr>
          </a:p>
          <a:p>
            <a:endParaRPr lang="en-GB" sz="200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</a:rPr>
              <a:t>Trained the model on 10 epochs with constant learning rate of 0.001. Used Adam optimizer and MSE loss function.</a:t>
            </a:r>
            <a:endParaRPr lang="en-US"/>
          </a:p>
          <a:p>
            <a:endParaRPr lang="en-GB" sz="2000"/>
          </a:p>
          <a:p>
            <a:endParaRPr lang="en-GB" sz="200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74F07A2-56F8-66B9-29DD-9BFF8B622BA0}"/>
              </a:ext>
            </a:extLst>
          </p:cNvPr>
          <p:cNvSpPr txBox="1">
            <a:spLocks/>
          </p:cNvSpPr>
          <p:nvPr/>
        </p:nvSpPr>
        <p:spPr>
          <a:xfrm>
            <a:off x="1055994" y="2305279"/>
            <a:ext cx="9622373" cy="19674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>
                <a:solidFill>
                  <a:schemeClr val="tx1"/>
                </a:solidFill>
                <a:ea typeface="+mn-lt"/>
                <a:cs typeface="+mn-lt"/>
              </a:rPr>
              <a:t>TF-IDF Vectorizer and Neural Network Method: </a:t>
            </a:r>
            <a:endParaRPr lang="en-GB" sz="2000">
              <a:solidFill>
                <a:schemeClr val="tx1"/>
              </a:solidFill>
            </a:endParaRPr>
          </a:p>
          <a:p>
            <a:r>
              <a:rPr lang="en-GB" sz="2000">
                <a:solidFill>
                  <a:schemeClr val="tx1"/>
                </a:solidFill>
                <a:ea typeface="+mn-lt"/>
                <a:cs typeface="+mn-lt"/>
              </a:rPr>
              <a:t>Obtain features generated by TF-IDF for each sample text </a:t>
            </a:r>
            <a:endParaRPr lang="en-GB" sz="2000">
              <a:solidFill>
                <a:schemeClr val="tx1"/>
              </a:solidFill>
            </a:endParaRPr>
          </a:p>
          <a:p>
            <a:r>
              <a:rPr lang="en-GB" sz="2000">
                <a:solidFill>
                  <a:schemeClr val="tx1"/>
                </a:solidFill>
                <a:ea typeface="+mn-lt"/>
                <a:cs typeface="+mn-lt"/>
              </a:rPr>
              <a:t>Train the Neural Network using these features </a:t>
            </a:r>
            <a:endParaRPr lang="en-GB" sz="2000">
              <a:solidFill>
                <a:schemeClr val="tx1"/>
              </a:solidFill>
            </a:endParaRPr>
          </a:p>
          <a:p>
            <a:r>
              <a:rPr lang="en-GB" sz="2000">
                <a:solidFill>
                  <a:schemeClr val="tx1"/>
                </a:solidFill>
                <a:ea typeface="+mn-lt"/>
                <a:cs typeface="+mn-lt"/>
              </a:rPr>
              <a:t>The model will output a single value between [0, 1], the predicted rating for each text</a:t>
            </a:r>
            <a:endParaRPr lang="en-GB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4C668-72AA-9F38-E239-63E1A0536962}"/>
              </a:ext>
            </a:extLst>
          </p:cNvPr>
          <p:cNvSpPr txBox="1"/>
          <p:nvPr/>
        </p:nvSpPr>
        <p:spPr>
          <a:xfrm>
            <a:off x="874968" y="621749"/>
            <a:ext cx="86115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>
                <a:solidFill>
                  <a:schemeClr val="bg1"/>
                </a:solidFill>
              </a:rPr>
              <a:t>Model Architecture from Scratch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2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88763-4CB6-3E12-D1DA-BD6D984EC782}"/>
              </a:ext>
            </a:extLst>
          </p:cNvPr>
          <p:cNvSpPr txBox="1"/>
          <p:nvPr/>
        </p:nvSpPr>
        <p:spPr>
          <a:xfrm>
            <a:off x="925752" y="2270756"/>
            <a:ext cx="963088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Iteratively went through all possible sigmoid threshold values from 0 to 1 with a step size of 0.05 to find the best F1 score for the Validation Set. Kept the best threshold found.</a:t>
            </a:r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9E5E0E8F-070C-9F0E-56C8-F51369754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450" y="3198978"/>
            <a:ext cx="6377668" cy="352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8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96871F-B863-BD93-2097-330256619406}"/>
              </a:ext>
            </a:extLst>
          </p:cNvPr>
          <p:cNvSpPr txBox="1"/>
          <p:nvPr/>
        </p:nvSpPr>
        <p:spPr>
          <a:xfrm>
            <a:off x="800563" y="770007"/>
            <a:ext cx="49860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Results on Test Set:</a:t>
            </a:r>
          </a:p>
        </p:txBody>
      </p:sp>
      <p:pic>
        <p:nvPicPr>
          <p:cNvPr id="5" name="Picture 4" descr="A graph of a line graph&#10;&#10;AI-generated content may be incorrect.">
            <a:extLst>
              <a:ext uri="{FF2B5EF4-FFF2-40B4-BE49-F238E27FC236}">
                <a16:creationId xmlns:a16="http://schemas.microsoft.com/office/drawing/2014/main" id="{2E9D99D5-CEE9-82BA-F6E1-F2091757E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644" y="2354743"/>
            <a:ext cx="5400675" cy="4333875"/>
          </a:xfrm>
          <a:prstGeom prst="rect">
            <a:avLst/>
          </a:prstGeom>
        </p:spPr>
      </p:pic>
      <p:pic>
        <p:nvPicPr>
          <p:cNvPr id="6" name="Picture 5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EDBED106-51CA-AA3E-9E86-B2DA8DC35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2354743"/>
            <a:ext cx="5295900" cy="4333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E096AC-5289-31DD-A5CE-D5350E78D9E7}"/>
              </a:ext>
            </a:extLst>
          </p:cNvPr>
          <p:cNvSpPr txBox="1"/>
          <p:nvPr/>
        </p:nvSpPr>
        <p:spPr>
          <a:xfrm>
            <a:off x="7500993" y="810829"/>
            <a:ext cx="255629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Precision: 0.395</a:t>
            </a: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Recall: 0.805</a:t>
            </a: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F1 Score: 0.53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68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037C-10FE-692E-0FED-13100C25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590" y="973668"/>
            <a:ext cx="10750529" cy="944470"/>
          </a:xfrm>
        </p:spPr>
        <p:txBody>
          <a:bodyPr/>
          <a:lstStyle/>
          <a:p>
            <a:r>
              <a:rPr lang="en-GB">
                <a:ea typeface="+mj-lt"/>
                <a:cs typeface="+mj-lt"/>
              </a:rPr>
              <a:t>Transformer-Based </a:t>
            </a:r>
            <a:r>
              <a:rPr lang="en-GB" err="1">
                <a:ea typeface="+mj-lt"/>
                <a:cs typeface="+mj-lt"/>
              </a:rPr>
              <a:t>Humor</a:t>
            </a:r>
            <a:r>
              <a:rPr lang="en-GB">
                <a:ea typeface="+mj-lt"/>
                <a:cs typeface="+mj-lt"/>
              </a:rPr>
              <a:t> Regression with BERT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4EC85-A55C-B606-B924-86A719F1A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Fine-tune pre-trained bert-base-uncased7 model to predict continuous </a:t>
            </a:r>
            <a:r>
              <a:rPr lang="en-GB" err="1">
                <a:solidFill>
                  <a:schemeClr val="tx1"/>
                </a:solidFill>
                <a:ea typeface="+mn-lt"/>
                <a:cs typeface="+mn-lt"/>
              </a:rPr>
              <a:t>humor</a:t>
            </a:r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 scores</a:t>
            </a:r>
          </a:p>
          <a:p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After minimal cleaning, each joke is tokenized into 64 </a:t>
            </a:r>
            <a:r>
              <a:rPr lang="en-GB" err="1">
                <a:solidFill>
                  <a:schemeClr val="tx1"/>
                </a:solidFill>
                <a:ea typeface="+mn-lt"/>
                <a:cs typeface="+mn-lt"/>
              </a:rPr>
              <a:t>subword</a:t>
            </a:r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 tokens</a:t>
            </a:r>
          </a:p>
          <a:p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Replaced BERT’s classification head with a single linear output and train for 3–5 epochs using </a:t>
            </a:r>
            <a:r>
              <a:rPr lang="en-GB" err="1">
                <a:solidFill>
                  <a:schemeClr val="tx1"/>
                </a:solidFill>
                <a:ea typeface="+mn-lt"/>
                <a:cs typeface="+mn-lt"/>
              </a:rPr>
              <a:t>AdamW</a:t>
            </a:r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 (</a:t>
            </a:r>
            <a:r>
              <a:rPr lang="en-GB" err="1">
                <a:solidFill>
                  <a:schemeClr val="tx1"/>
                </a:solidFill>
                <a:ea typeface="+mn-lt"/>
                <a:cs typeface="+mn-lt"/>
              </a:rPr>
              <a:t>lr</a:t>
            </a:r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=5e-5) to minimize MSE</a:t>
            </a:r>
          </a:p>
          <a:p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Post-training, a sigmoid function is applied and an optimal threshold is selected on validation data to yield binary joke/non-joke predictions</a:t>
            </a:r>
          </a:p>
          <a:p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This pipeline leverages contextual embeddings to capture semantic and pragmatic </a:t>
            </a:r>
            <a:r>
              <a:rPr lang="en-GB" err="1">
                <a:solidFill>
                  <a:schemeClr val="tx1"/>
                </a:solidFill>
                <a:ea typeface="+mn-lt"/>
                <a:cs typeface="+mn-lt"/>
              </a:rPr>
              <a:t>humor</a:t>
            </a:r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 cues that sparse models cannot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69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 Boardroom</vt:lpstr>
      <vt:lpstr>Humor and Jokes</vt:lpstr>
      <vt:lpstr>PowerPoint Presentation</vt:lpstr>
      <vt:lpstr>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Transformer-Based Humor Regression with BERT</vt:lpstr>
      <vt:lpstr>PowerPoint Presentation</vt:lpstr>
      <vt:lpstr>Humorous Text Generation </vt:lpstr>
      <vt:lpstr>Custom Transformer for Next-Token from scratch</vt:lpstr>
      <vt:lpstr>BART Denoising autoencoder </vt:lpstr>
      <vt:lpstr>Results on BART</vt:lpstr>
      <vt:lpstr>GPT-2 for Joke Generation </vt:lpstr>
      <vt:lpstr>GPT-2 Fine-Tuning with Humor Detection Feedback </vt:lpstr>
      <vt:lpstr>Conclusions</vt:lpstr>
      <vt:lpstr>Limitations</vt:lpstr>
      <vt:lpstr>GitHub Repository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12</cp:revision>
  <dcterms:created xsi:type="dcterms:W3CDTF">2025-05-12T11:37:53Z</dcterms:created>
  <dcterms:modified xsi:type="dcterms:W3CDTF">2025-05-12T20:31:59Z</dcterms:modified>
</cp:coreProperties>
</file>