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33"/>
  </p:notesMasterIdLst>
  <p:sldIdLst>
    <p:sldId id="256" r:id="rId2"/>
    <p:sldId id="258" r:id="rId3"/>
    <p:sldId id="260" r:id="rId4"/>
    <p:sldId id="261" r:id="rId5"/>
    <p:sldId id="296" r:id="rId6"/>
    <p:sldId id="263" r:id="rId7"/>
    <p:sldId id="297" r:id="rId8"/>
    <p:sldId id="298" r:id="rId9"/>
    <p:sldId id="314" r:id="rId10"/>
    <p:sldId id="299" r:id="rId11"/>
    <p:sldId id="300" r:id="rId12"/>
    <p:sldId id="302" r:id="rId13"/>
    <p:sldId id="303" r:id="rId14"/>
    <p:sldId id="304" r:id="rId15"/>
    <p:sldId id="305" r:id="rId16"/>
    <p:sldId id="306" r:id="rId17"/>
    <p:sldId id="270" r:id="rId18"/>
    <p:sldId id="307" r:id="rId19"/>
    <p:sldId id="308" r:id="rId20"/>
    <p:sldId id="313" r:id="rId21"/>
    <p:sldId id="320" r:id="rId22"/>
    <p:sldId id="315" r:id="rId23"/>
    <p:sldId id="316" r:id="rId24"/>
    <p:sldId id="319" r:id="rId25"/>
    <p:sldId id="317" r:id="rId26"/>
    <p:sldId id="318" r:id="rId27"/>
    <p:sldId id="309" r:id="rId28"/>
    <p:sldId id="310" r:id="rId29"/>
    <p:sldId id="312" r:id="rId30"/>
    <p:sldId id="259" r:id="rId31"/>
    <p:sldId id="276" r:id="rId32"/>
  </p:sldIdLst>
  <p:sldSz cx="9144000" cy="5143500" type="screen16x9"/>
  <p:notesSz cx="6858000" cy="9144000"/>
  <p:embeddedFontLst>
    <p:embeddedFont>
      <p:font typeface="Anaheim" panose="020B0604020202020204" charset="0"/>
      <p:regular r:id="rId34"/>
      <p:bold r:id="rId35"/>
    </p:embeddedFont>
    <p:embeddedFont>
      <p:font typeface="Cairo" panose="020B0604020202020204" charset="-78"/>
      <p:regular r:id="rId36"/>
      <p:bold r:id="rId37"/>
    </p:embeddedFont>
    <p:embeddedFont>
      <p:font typeface="Nunito Light" pitchFamily="2" charset="0"/>
      <p:regular r:id="rId38"/>
      <p:italic r:id="rId39"/>
    </p:embeddedFont>
    <p:embeddedFont>
      <p:font typeface="Open Sans" panose="020B0606030504020204" pitchFamily="34" charset="0"/>
      <p:regular r:id="rId40"/>
      <p:bold r:id="rId41"/>
      <p:italic r:id="rId42"/>
      <p:boldItalic r:id="rId43"/>
    </p:embeddedFont>
    <p:embeddedFont>
      <p:font typeface="Raleway" pitchFamily="2" charset="0"/>
      <p:regular r:id="rId44"/>
      <p:bold r:id="rId45"/>
      <p:italic r:id="rId46"/>
      <p:boldItalic r:id="rId47"/>
    </p:embeddedFont>
    <p:embeddedFont>
      <p:font typeface="Space Grotesk" panose="020B0604020202020204" charset="0"/>
      <p:regular r:id="rId48"/>
      <p:bold r:id="rId49"/>
    </p:embeddedFont>
    <p:embeddedFont>
      <p:font typeface="Space Grotesk Medium" panose="020B0604020202020204" charset="0"/>
      <p:regular r:id="rId50"/>
      <p:bold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B8E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11CF81-5AFD-4243-9D3A-773DE3310958}">
  <a:tblStyle styleId="{F911CF81-5AFD-4243-9D3A-773DE33109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71E8313-E13E-44E9-8BDB-2ED73357258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447" autoAdjust="0"/>
  </p:normalViewPr>
  <p:slideViewPr>
    <p:cSldViewPr snapToGrid="0">
      <p:cViewPr varScale="1">
        <p:scale>
          <a:sx n="78" d="100"/>
          <a:sy n="78" d="100"/>
        </p:scale>
        <p:origin x="94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font" Target="fonts/font17.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366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0074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0315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319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57745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562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6276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443702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8482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5326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48677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d44c0c1fca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d44c0c1fca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7772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4621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5652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15658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2205375"/>
            <a:ext cx="5257800" cy="1614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solidFill>
                  <a:srgbClr val="241160"/>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885650"/>
            <a:ext cx="3690600" cy="468600"/>
          </a:xfrm>
          <a:prstGeom prst="rect">
            <a:avLst/>
          </a:prstGeom>
          <a:solidFill>
            <a:schemeClr val="dk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blip>
          <a:stretch>
            <a:fillRect/>
          </a:stretch>
        </p:blipFill>
        <p:spPr>
          <a:xfrm rot="10800000" flipH="1">
            <a:off x="0" y="0"/>
            <a:ext cx="4727801" cy="22568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10"/>
        <p:cNvGrpSpPr/>
        <p:nvPr/>
      </p:nvGrpSpPr>
      <p:grpSpPr>
        <a:xfrm>
          <a:off x="0" y="0"/>
          <a:ext cx="0" cy="0"/>
          <a:chOff x="0" y="0"/>
          <a:chExt cx="0" cy="0"/>
        </a:xfrm>
      </p:grpSpPr>
      <p:grpSp>
        <p:nvGrpSpPr>
          <p:cNvPr id="111" name="Google Shape;111;p14"/>
          <p:cNvGrpSpPr/>
          <p:nvPr/>
        </p:nvGrpSpPr>
        <p:grpSpPr>
          <a:xfrm>
            <a:off x="0" y="0"/>
            <a:ext cx="9144001" cy="5143500"/>
            <a:chOff x="0" y="0"/>
            <a:chExt cx="9144001" cy="5143500"/>
          </a:xfrm>
        </p:grpSpPr>
        <p:pic>
          <p:nvPicPr>
            <p:cNvPr id="112" name="Google Shape;112;p14"/>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113" name="Google Shape;113;p14"/>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114" name="Google Shape;114;p14"/>
          <p:cNvGrpSpPr/>
          <p:nvPr/>
        </p:nvGrpSpPr>
        <p:grpSpPr>
          <a:xfrm rot="10800000">
            <a:off x="6704226" y="3811697"/>
            <a:ext cx="4574075" cy="3479350"/>
            <a:chOff x="1522650" y="1117750"/>
            <a:chExt cx="4574075" cy="3479350"/>
          </a:xfrm>
        </p:grpSpPr>
        <p:sp>
          <p:nvSpPr>
            <p:cNvPr id="115" name="Google Shape;115;p14"/>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 name="Google Shape;117;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4_2">
    <p:spTree>
      <p:nvGrpSpPr>
        <p:cNvPr id="1" name="Shape 140"/>
        <p:cNvGrpSpPr/>
        <p:nvPr/>
      </p:nvGrpSpPr>
      <p:grpSpPr>
        <a:xfrm>
          <a:off x="0" y="0"/>
          <a:ext cx="0" cy="0"/>
          <a:chOff x="0" y="0"/>
          <a:chExt cx="0" cy="0"/>
        </a:xfrm>
      </p:grpSpPr>
      <p:grpSp>
        <p:nvGrpSpPr>
          <p:cNvPr id="141" name="Google Shape;141;p17"/>
          <p:cNvGrpSpPr/>
          <p:nvPr/>
        </p:nvGrpSpPr>
        <p:grpSpPr>
          <a:xfrm>
            <a:off x="0" y="4"/>
            <a:ext cx="9144004" cy="5143496"/>
            <a:chOff x="0" y="4"/>
            <a:chExt cx="9144004" cy="5143496"/>
          </a:xfrm>
        </p:grpSpPr>
        <p:pic>
          <p:nvPicPr>
            <p:cNvPr id="142" name="Google Shape;142;p17"/>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43" name="Google Shape;143;p17"/>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44" name="Google Shape;144;p17"/>
          <p:cNvGrpSpPr/>
          <p:nvPr/>
        </p:nvGrpSpPr>
        <p:grpSpPr>
          <a:xfrm rot="-10539848" flipH="1">
            <a:off x="6108563" y="4049075"/>
            <a:ext cx="4573901" cy="3479217"/>
            <a:chOff x="1522650" y="1117750"/>
            <a:chExt cx="4574075" cy="3479350"/>
          </a:xfrm>
        </p:grpSpPr>
        <p:sp>
          <p:nvSpPr>
            <p:cNvPr id="145" name="Google Shape;145;p17"/>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7"/>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8" name="Google Shape;148;p17"/>
          <p:cNvSpPr txBox="1">
            <a:spLocks noGrp="1"/>
          </p:cNvSpPr>
          <p:nvPr>
            <p:ph type="subTitle" idx="1"/>
          </p:nvPr>
        </p:nvSpPr>
        <p:spPr>
          <a:xfrm>
            <a:off x="719975" y="1164450"/>
            <a:ext cx="3748800" cy="11889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1200"/>
              <a:buChar char="●"/>
              <a:defRPr/>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72"/>
        <p:cNvGrpSpPr/>
        <p:nvPr/>
      </p:nvGrpSpPr>
      <p:grpSpPr>
        <a:xfrm>
          <a:off x="0" y="0"/>
          <a:ext cx="0" cy="0"/>
          <a:chOff x="0" y="0"/>
          <a:chExt cx="0" cy="0"/>
        </a:xfrm>
      </p:grpSpPr>
      <p:grpSp>
        <p:nvGrpSpPr>
          <p:cNvPr id="173" name="Google Shape;173;p20"/>
          <p:cNvGrpSpPr/>
          <p:nvPr/>
        </p:nvGrpSpPr>
        <p:grpSpPr>
          <a:xfrm>
            <a:off x="0" y="4"/>
            <a:ext cx="9144004" cy="5143496"/>
            <a:chOff x="0" y="4"/>
            <a:chExt cx="9144004" cy="5143496"/>
          </a:xfrm>
        </p:grpSpPr>
        <p:pic>
          <p:nvPicPr>
            <p:cNvPr id="174" name="Google Shape;174;p20"/>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75" name="Google Shape;175;p20"/>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76" name="Google Shape;176;p20"/>
          <p:cNvGrpSpPr/>
          <p:nvPr/>
        </p:nvGrpSpPr>
        <p:grpSpPr>
          <a:xfrm rot="-10539848" flipH="1">
            <a:off x="6108563" y="4049075"/>
            <a:ext cx="4573901" cy="3479217"/>
            <a:chOff x="1522650" y="1117750"/>
            <a:chExt cx="4574075" cy="3479350"/>
          </a:xfrm>
        </p:grpSpPr>
        <p:sp>
          <p:nvSpPr>
            <p:cNvPr id="177" name="Google Shape;177;p20"/>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0" name="Google Shape;180;p20"/>
          <p:cNvSpPr txBox="1">
            <a:spLocks noGrp="1"/>
          </p:cNvSpPr>
          <p:nvPr>
            <p:ph type="subTitle" idx="1"/>
          </p:nvPr>
        </p:nvSpPr>
        <p:spPr>
          <a:xfrm>
            <a:off x="1225674" y="1659425"/>
            <a:ext cx="3218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1" name="Google Shape;181;p20"/>
          <p:cNvSpPr txBox="1">
            <a:spLocks noGrp="1"/>
          </p:cNvSpPr>
          <p:nvPr>
            <p:ph type="subTitle" idx="2"/>
          </p:nvPr>
        </p:nvSpPr>
        <p:spPr>
          <a:xfrm>
            <a:off x="5052125" y="1659425"/>
            <a:ext cx="3218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2" name="Google Shape;182;p20"/>
          <p:cNvSpPr txBox="1">
            <a:spLocks noGrp="1"/>
          </p:cNvSpPr>
          <p:nvPr>
            <p:ph type="subTitle" idx="3"/>
          </p:nvPr>
        </p:nvSpPr>
        <p:spPr>
          <a:xfrm>
            <a:off x="1225674" y="3320000"/>
            <a:ext cx="3218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3" name="Google Shape;183;p20"/>
          <p:cNvSpPr txBox="1">
            <a:spLocks noGrp="1"/>
          </p:cNvSpPr>
          <p:nvPr>
            <p:ph type="subTitle" idx="4"/>
          </p:nvPr>
        </p:nvSpPr>
        <p:spPr>
          <a:xfrm>
            <a:off x="5052125" y="3320000"/>
            <a:ext cx="32187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84" name="Google Shape;184;p20"/>
          <p:cNvSpPr txBox="1">
            <a:spLocks noGrp="1"/>
          </p:cNvSpPr>
          <p:nvPr>
            <p:ph type="subTitle" idx="5"/>
          </p:nvPr>
        </p:nvSpPr>
        <p:spPr>
          <a:xfrm>
            <a:off x="1225675" y="1331675"/>
            <a:ext cx="32187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5" name="Google Shape;185;p20"/>
          <p:cNvSpPr txBox="1">
            <a:spLocks noGrp="1"/>
          </p:cNvSpPr>
          <p:nvPr>
            <p:ph type="subTitle" idx="6"/>
          </p:nvPr>
        </p:nvSpPr>
        <p:spPr>
          <a:xfrm>
            <a:off x="1225675" y="2992275"/>
            <a:ext cx="32187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6" name="Google Shape;186;p20"/>
          <p:cNvSpPr txBox="1">
            <a:spLocks noGrp="1"/>
          </p:cNvSpPr>
          <p:nvPr>
            <p:ph type="subTitle" idx="7"/>
          </p:nvPr>
        </p:nvSpPr>
        <p:spPr>
          <a:xfrm>
            <a:off x="5052099" y="1331675"/>
            <a:ext cx="32187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7" name="Google Shape;187;p20"/>
          <p:cNvSpPr txBox="1">
            <a:spLocks noGrp="1"/>
          </p:cNvSpPr>
          <p:nvPr>
            <p:ph type="subTitle" idx="8"/>
          </p:nvPr>
        </p:nvSpPr>
        <p:spPr>
          <a:xfrm>
            <a:off x="5052099" y="2992275"/>
            <a:ext cx="3218700" cy="41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88"/>
        <p:cNvGrpSpPr/>
        <p:nvPr/>
      </p:nvGrpSpPr>
      <p:grpSpPr>
        <a:xfrm>
          <a:off x="0" y="0"/>
          <a:ext cx="0" cy="0"/>
          <a:chOff x="0" y="0"/>
          <a:chExt cx="0" cy="0"/>
        </a:xfrm>
      </p:grpSpPr>
      <p:grpSp>
        <p:nvGrpSpPr>
          <p:cNvPr id="189" name="Google Shape;189;p21"/>
          <p:cNvGrpSpPr/>
          <p:nvPr/>
        </p:nvGrpSpPr>
        <p:grpSpPr>
          <a:xfrm>
            <a:off x="0" y="0"/>
            <a:ext cx="9144001" cy="5143500"/>
            <a:chOff x="0" y="0"/>
            <a:chExt cx="9144001" cy="5143500"/>
          </a:xfrm>
        </p:grpSpPr>
        <p:pic>
          <p:nvPicPr>
            <p:cNvPr id="190" name="Google Shape;190;p21"/>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191" name="Google Shape;191;p21"/>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192" name="Google Shape;192;p21"/>
          <p:cNvGrpSpPr/>
          <p:nvPr/>
        </p:nvGrpSpPr>
        <p:grpSpPr>
          <a:xfrm rot="10800000">
            <a:off x="6704226" y="3811697"/>
            <a:ext cx="4574075" cy="3479350"/>
            <a:chOff x="1522650" y="1117750"/>
            <a:chExt cx="4574075" cy="3479350"/>
          </a:xfrm>
        </p:grpSpPr>
        <p:sp>
          <p:nvSpPr>
            <p:cNvPr id="193" name="Google Shape;193;p21"/>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5" name="Google Shape;19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6" name="Google Shape;196;p21"/>
          <p:cNvSpPr txBox="1">
            <a:spLocks noGrp="1"/>
          </p:cNvSpPr>
          <p:nvPr>
            <p:ph type="subTitle" idx="1"/>
          </p:nvPr>
        </p:nvSpPr>
        <p:spPr>
          <a:xfrm>
            <a:off x="1162025" y="1656927"/>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7" name="Google Shape;197;p21"/>
          <p:cNvSpPr txBox="1">
            <a:spLocks noGrp="1"/>
          </p:cNvSpPr>
          <p:nvPr>
            <p:ph type="subTitle" idx="2"/>
          </p:nvPr>
        </p:nvSpPr>
        <p:spPr>
          <a:xfrm>
            <a:off x="3782975" y="1656925"/>
            <a:ext cx="1972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8" name="Google Shape;198;p21"/>
          <p:cNvSpPr txBox="1">
            <a:spLocks noGrp="1"/>
          </p:cNvSpPr>
          <p:nvPr>
            <p:ph type="subTitle" idx="3"/>
          </p:nvPr>
        </p:nvSpPr>
        <p:spPr>
          <a:xfrm>
            <a:off x="1162025" y="3387221"/>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9" name="Google Shape;199;p21"/>
          <p:cNvSpPr txBox="1">
            <a:spLocks noGrp="1"/>
          </p:cNvSpPr>
          <p:nvPr>
            <p:ph type="subTitle" idx="4"/>
          </p:nvPr>
        </p:nvSpPr>
        <p:spPr>
          <a:xfrm>
            <a:off x="3782975" y="3387221"/>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0" name="Google Shape;200;p21"/>
          <p:cNvSpPr txBox="1">
            <a:spLocks noGrp="1"/>
          </p:cNvSpPr>
          <p:nvPr>
            <p:ph type="subTitle" idx="5"/>
          </p:nvPr>
        </p:nvSpPr>
        <p:spPr>
          <a:xfrm>
            <a:off x="6403925" y="1656927"/>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1" name="Google Shape;201;p21"/>
          <p:cNvSpPr txBox="1">
            <a:spLocks noGrp="1"/>
          </p:cNvSpPr>
          <p:nvPr>
            <p:ph type="subTitle" idx="6"/>
          </p:nvPr>
        </p:nvSpPr>
        <p:spPr>
          <a:xfrm>
            <a:off x="6403925" y="3387221"/>
            <a:ext cx="1975200" cy="11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02" name="Google Shape;202;p21"/>
          <p:cNvSpPr txBox="1">
            <a:spLocks noGrp="1"/>
          </p:cNvSpPr>
          <p:nvPr>
            <p:ph type="subTitle" idx="7"/>
          </p:nvPr>
        </p:nvSpPr>
        <p:spPr>
          <a:xfrm>
            <a:off x="1162025" y="1359241"/>
            <a:ext cx="1975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3" name="Google Shape;203;p21"/>
          <p:cNvSpPr txBox="1">
            <a:spLocks noGrp="1"/>
          </p:cNvSpPr>
          <p:nvPr>
            <p:ph type="subTitle" idx="8"/>
          </p:nvPr>
        </p:nvSpPr>
        <p:spPr>
          <a:xfrm>
            <a:off x="3782975" y="1359241"/>
            <a:ext cx="1972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4" name="Google Shape;204;p21"/>
          <p:cNvSpPr txBox="1">
            <a:spLocks noGrp="1"/>
          </p:cNvSpPr>
          <p:nvPr>
            <p:ph type="subTitle" idx="9"/>
          </p:nvPr>
        </p:nvSpPr>
        <p:spPr>
          <a:xfrm>
            <a:off x="6403925" y="1359241"/>
            <a:ext cx="19728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5" name="Google Shape;205;p21"/>
          <p:cNvSpPr txBox="1">
            <a:spLocks noGrp="1"/>
          </p:cNvSpPr>
          <p:nvPr>
            <p:ph type="subTitle" idx="13"/>
          </p:nvPr>
        </p:nvSpPr>
        <p:spPr>
          <a:xfrm>
            <a:off x="1162025" y="3086317"/>
            <a:ext cx="1975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6" name="Google Shape;206;p21"/>
          <p:cNvSpPr txBox="1">
            <a:spLocks noGrp="1"/>
          </p:cNvSpPr>
          <p:nvPr>
            <p:ph type="subTitle" idx="14"/>
          </p:nvPr>
        </p:nvSpPr>
        <p:spPr>
          <a:xfrm>
            <a:off x="3782975" y="3086317"/>
            <a:ext cx="19722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07" name="Google Shape;207;p21"/>
          <p:cNvSpPr txBox="1">
            <a:spLocks noGrp="1"/>
          </p:cNvSpPr>
          <p:nvPr>
            <p:ph type="subTitle" idx="15"/>
          </p:nvPr>
        </p:nvSpPr>
        <p:spPr>
          <a:xfrm>
            <a:off x="6403925" y="3086317"/>
            <a:ext cx="19728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1"/>
        <p:cNvGrpSpPr/>
        <p:nvPr/>
      </p:nvGrpSpPr>
      <p:grpSpPr>
        <a:xfrm>
          <a:off x="0" y="0"/>
          <a:ext cx="0" cy="0"/>
          <a:chOff x="0" y="0"/>
          <a:chExt cx="0" cy="0"/>
        </a:xfrm>
      </p:grpSpPr>
      <p:grpSp>
        <p:nvGrpSpPr>
          <p:cNvPr id="222" name="Google Shape;222;p24"/>
          <p:cNvGrpSpPr/>
          <p:nvPr/>
        </p:nvGrpSpPr>
        <p:grpSpPr>
          <a:xfrm>
            <a:off x="0" y="0"/>
            <a:ext cx="9144001" cy="5143500"/>
            <a:chOff x="0" y="0"/>
            <a:chExt cx="9144001" cy="5143500"/>
          </a:xfrm>
        </p:grpSpPr>
        <p:pic>
          <p:nvPicPr>
            <p:cNvPr id="223" name="Google Shape;223;p24"/>
            <p:cNvPicPr preferRelativeResize="0"/>
            <p:nvPr/>
          </p:nvPicPr>
          <p:blipFill>
            <a:blip r:embed="rId2">
              <a:alphaModFix/>
            </a:blip>
            <a:stretch>
              <a:fillRect/>
            </a:stretch>
          </p:blipFill>
          <p:spPr>
            <a:xfrm rot="10800000" flipH="1">
              <a:off x="0" y="0"/>
              <a:ext cx="4727801" cy="2256875"/>
            </a:xfrm>
            <a:prstGeom prst="rect">
              <a:avLst/>
            </a:prstGeom>
            <a:noFill/>
            <a:ln>
              <a:noFill/>
            </a:ln>
          </p:spPr>
        </p:pic>
        <p:pic>
          <p:nvPicPr>
            <p:cNvPr id="224" name="Google Shape;224;p24"/>
            <p:cNvPicPr preferRelativeResize="0"/>
            <p:nvPr/>
          </p:nvPicPr>
          <p:blipFill>
            <a:blip r:embed="rId3">
              <a:alphaModFix/>
            </a:blip>
            <a:stretch>
              <a:fillRect/>
            </a:stretch>
          </p:blipFill>
          <p:spPr>
            <a:xfrm rot="10800000" flipH="1">
              <a:off x="5738810" y="0"/>
              <a:ext cx="3405191" cy="5143500"/>
            </a:xfrm>
            <a:prstGeom prst="rect">
              <a:avLst/>
            </a:prstGeom>
            <a:noFill/>
            <a:ln>
              <a:noFill/>
            </a:ln>
          </p:spPr>
        </p:pic>
      </p:grpSp>
      <p:grpSp>
        <p:nvGrpSpPr>
          <p:cNvPr id="225" name="Google Shape;225;p24"/>
          <p:cNvGrpSpPr/>
          <p:nvPr/>
        </p:nvGrpSpPr>
        <p:grpSpPr>
          <a:xfrm rot="756538">
            <a:off x="-1069833" y="-1842572"/>
            <a:ext cx="4574157" cy="3479412"/>
            <a:chOff x="1522650" y="1117750"/>
            <a:chExt cx="4574075" cy="3479350"/>
          </a:xfrm>
        </p:grpSpPr>
        <p:sp>
          <p:nvSpPr>
            <p:cNvPr id="226" name="Google Shape;226;p24"/>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4"/>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8"/>
        <p:cNvGrpSpPr/>
        <p:nvPr/>
      </p:nvGrpSpPr>
      <p:grpSpPr>
        <a:xfrm>
          <a:off x="0" y="0"/>
          <a:ext cx="0" cy="0"/>
          <a:chOff x="0" y="0"/>
          <a:chExt cx="0" cy="0"/>
        </a:xfrm>
      </p:grpSpPr>
      <p:grpSp>
        <p:nvGrpSpPr>
          <p:cNvPr id="229" name="Google Shape;229;p25"/>
          <p:cNvGrpSpPr/>
          <p:nvPr/>
        </p:nvGrpSpPr>
        <p:grpSpPr>
          <a:xfrm>
            <a:off x="0" y="0"/>
            <a:ext cx="9144001" cy="5143500"/>
            <a:chOff x="0" y="0"/>
            <a:chExt cx="9144001" cy="5143500"/>
          </a:xfrm>
        </p:grpSpPr>
        <p:pic>
          <p:nvPicPr>
            <p:cNvPr id="230" name="Google Shape;230;p25"/>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231" name="Google Shape;231;p25"/>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232" name="Google Shape;232;p25"/>
          <p:cNvGrpSpPr/>
          <p:nvPr/>
        </p:nvGrpSpPr>
        <p:grpSpPr>
          <a:xfrm>
            <a:off x="-1845124" y="-2180828"/>
            <a:ext cx="12652562" cy="9877041"/>
            <a:chOff x="-1845124" y="-2180828"/>
            <a:chExt cx="12652562" cy="9877041"/>
          </a:xfrm>
        </p:grpSpPr>
        <p:grpSp>
          <p:nvGrpSpPr>
            <p:cNvPr id="233" name="Google Shape;233;p25"/>
            <p:cNvGrpSpPr/>
            <p:nvPr/>
          </p:nvGrpSpPr>
          <p:grpSpPr>
            <a:xfrm>
              <a:off x="-1845124" y="-2180828"/>
              <a:ext cx="4574075" cy="3479350"/>
              <a:chOff x="1522650" y="1117750"/>
              <a:chExt cx="4574075" cy="3479350"/>
            </a:xfrm>
          </p:grpSpPr>
          <p:sp>
            <p:nvSpPr>
              <p:cNvPr id="234" name="Google Shape;234;p25"/>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25"/>
            <p:cNvGrpSpPr/>
            <p:nvPr/>
          </p:nvGrpSpPr>
          <p:grpSpPr>
            <a:xfrm rot="-10539848" flipH="1">
              <a:off x="6108563" y="4049075"/>
              <a:ext cx="4573901" cy="3479217"/>
              <a:chOff x="1522650" y="1117750"/>
              <a:chExt cx="4574075" cy="3479350"/>
            </a:xfrm>
          </p:grpSpPr>
          <p:sp>
            <p:nvSpPr>
              <p:cNvPr id="237" name="Google Shape;237;p25"/>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4047175" y="2388500"/>
            <a:ext cx="4383600" cy="1626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4047175" y="1438750"/>
            <a:ext cx="1230300" cy="8814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pic>
        <p:nvPicPr>
          <p:cNvPr id="15" name="Google Shape;15;p3"/>
          <p:cNvPicPr preferRelativeResize="0"/>
          <p:nvPr/>
        </p:nvPicPr>
        <p:blipFill>
          <a:blip r:embed="rId2">
            <a:alphaModFix/>
          </a:blip>
          <a:stretch>
            <a:fillRect/>
          </a:stretch>
        </p:blipFill>
        <p:spPr>
          <a:xfrm flipH="1">
            <a:off x="4416200" y="2886625"/>
            <a:ext cx="4727801" cy="22568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 name="Google Shape;27;p5"/>
          <p:cNvSpPr txBox="1">
            <a:spLocks noGrp="1"/>
          </p:cNvSpPr>
          <p:nvPr>
            <p:ph type="subTitle" idx="1"/>
          </p:nvPr>
        </p:nvSpPr>
        <p:spPr>
          <a:xfrm>
            <a:off x="4911639" y="2679824"/>
            <a:ext cx="2424300" cy="152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 name="Google Shape;28;p5"/>
          <p:cNvSpPr txBox="1">
            <a:spLocks noGrp="1"/>
          </p:cNvSpPr>
          <p:nvPr>
            <p:ph type="subTitle" idx="2"/>
          </p:nvPr>
        </p:nvSpPr>
        <p:spPr>
          <a:xfrm>
            <a:off x="1808050" y="2679824"/>
            <a:ext cx="2424300" cy="152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3"/>
          </p:nvPr>
        </p:nvSpPr>
        <p:spPr>
          <a:xfrm>
            <a:off x="1808050" y="2244217"/>
            <a:ext cx="2424300" cy="449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0" name="Google Shape;30;p5"/>
          <p:cNvSpPr txBox="1">
            <a:spLocks noGrp="1"/>
          </p:cNvSpPr>
          <p:nvPr>
            <p:ph type="subTitle" idx="4"/>
          </p:nvPr>
        </p:nvSpPr>
        <p:spPr>
          <a:xfrm>
            <a:off x="4911639" y="2244217"/>
            <a:ext cx="2424300" cy="449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31" name="Google Shape;31;p5"/>
          <p:cNvGrpSpPr/>
          <p:nvPr/>
        </p:nvGrpSpPr>
        <p:grpSpPr>
          <a:xfrm>
            <a:off x="0" y="4"/>
            <a:ext cx="9144004" cy="5143496"/>
            <a:chOff x="0" y="4"/>
            <a:chExt cx="9144004" cy="5143496"/>
          </a:xfrm>
        </p:grpSpPr>
        <p:pic>
          <p:nvPicPr>
            <p:cNvPr id="32" name="Google Shape;32;p5"/>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33" name="Google Shape;33;p5"/>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34" name="Google Shape;34;p5"/>
          <p:cNvGrpSpPr/>
          <p:nvPr/>
        </p:nvGrpSpPr>
        <p:grpSpPr>
          <a:xfrm rot="-10539848" flipH="1">
            <a:off x="6108563" y="4049075"/>
            <a:ext cx="4573901" cy="3479217"/>
            <a:chOff x="1522650" y="1117750"/>
            <a:chExt cx="4574075" cy="3479350"/>
          </a:xfrm>
        </p:grpSpPr>
        <p:sp>
          <p:nvSpPr>
            <p:cNvPr id="35" name="Google Shape;35;p5"/>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11975" y="829350"/>
            <a:ext cx="3993300" cy="98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7"/>
          <p:cNvSpPr txBox="1">
            <a:spLocks noGrp="1"/>
          </p:cNvSpPr>
          <p:nvPr>
            <p:ph type="subTitle" idx="1"/>
          </p:nvPr>
        </p:nvSpPr>
        <p:spPr>
          <a:xfrm>
            <a:off x="811975" y="1878550"/>
            <a:ext cx="39933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Open Sans"/>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48" name="Google Shape;48;p7"/>
          <p:cNvSpPr>
            <a:spLocks noGrp="1"/>
          </p:cNvSpPr>
          <p:nvPr>
            <p:ph type="pic" idx="2"/>
          </p:nvPr>
        </p:nvSpPr>
        <p:spPr>
          <a:xfrm>
            <a:off x="5088475" y="770400"/>
            <a:ext cx="3081600" cy="3602700"/>
          </a:xfrm>
          <a:prstGeom prst="roundRect">
            <a:avLst>
              <a:gd name="adj" fmla="val 16667"/>
            </a:avLst>
          </a:prstGeom>
          <a:noFill/>
          <a:ln>
            <a:noFill/>
          </a:ln>
        </p:spPr>
      </p:sp>
      <p:grpSp>
        <p:nvGrpSpPr>
          <p:cNvPr id="49" name="Google Shape;49;p7"/>
          <p:cNvGrpSpPr/>
          <p:nvPr/>
        </p:nvGrpSpPr>
        <p:grpSpPr>
          <a:xfrm>
            <a:off x="0" y="0"/>
            <a:ext cx="9144001" cy="5143500"/>
            <a:chOff x="0" y="0"/>
            <a:chExt cx="9144001" cy="5143500"/>
          </a:xfrm>
        </p:grpSpPr>
        <p:pic>
          <p:nvPicPr>
            <p:cNvPr id="50" name="Google Shape;50;p7"/>
            <p:cNvPicPr preferRelativeResize="0"/>
            <p:nvPr/>
          </p:nvPicPr>
          <p:blipFill>
            <a:blip r:embed="rId2">
              <a:alphaModFix/>
            </a:blip>
            <a:stretch>
              <a:fillRect/>
            </a:stretch>
          </p:blipFill>
          <p:spPr>
            <a:xfrm rot="10800000" flipH="1">
              <a:off x="0" y="2052950"/>
              <a:ext cx="4220500" cy="3090550"/>
            </a:xfrm>
            <a:prstGeom prst="rect">
              <a:avLst/>
            </a:prstGeom>
            <a:noFill/>
            <a:ln>
              <a:noFill/>
            </a:ln>
          </p:spPr>
        </p:pic>
        <p:pic>
          <p:nvPicPr>
            <p:cNvPr id="51" name="Google Shape;51;p7"/>
            <p:cNvPicPr preferRelativeResize="0"/>
            <p:nvPr/>
          </p:nvPicPr>
          <p:blipFill>
            <a:blip r:embed="rId3">
              <a:alphaModFix/>
            </a:blip>
            <a:stretch>
              <a:fillRect/>
            </a:stretch>
          </p:blipFill>
          <p:spPr>
            <a:xfrm rot="10800000" flipH="1">
              <a:off x="6764924" y="0"/>
              <a:ext cx="2379077" cy="3237334"/>
            </a:xfrm>
            <a:prstGeom prst="rect">
              <a:avLst/>
            </a:prstGeom>
            <a:noFill/>
            <a:ln>
              <a:noFill/>
            </a:ln>
          </p:spPr>
        </p:pic>
      </p:grpSp>
      <p:grpSp>
        <p:nvGrpSpPr>
          <p:cNvPr id="52" name="Google Shape;52;p7"/>
          <p:cNvGrpSpPr/>
          <p:nvPr/>
        </p:nvGrpSpPr>
        <p:grpSpPr>
          <a:xfrm rot="10800000">
            <a:off x="6704226" y="3811697"/>
            <a:ext cx="4574075" cy="3479350"/>
            <a:chOff x="1522650" y="1117750"/>
            <a:chExt cx="4574075" cy="3479350"/>
          </a:xfrm>
        </p:grpSpPr>
        <p:sp>
          <p:nvSpPr>
            <p:cNvPr id="53" name="Google Shape;53;p7"/>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
        <p:cNvGrpSpPr/>
        <p:nvPr/>
      </p:nvGrpSpPr>
      <p:grpSpPr>
        <a:xfrm>
          <a:off x="0" y="0"/>
          <a:ext cx="0" cy="0"/>
          <a:chOff x="0" y="0"/>
          <a:chExt cx="0" cy="0"/>
        </a:xfrm>
      </p:grpSpPr>
      <p:grpSp>
        <p:nvGrpSpPr>
          <p:cNvPr id="56" name="Google Shape;56;p8"/>
          <p:cNvGrpSpPr/>
          <p:nvPr/>
        </p:nvGrpSpPr>
        <p:grpSpPr>
          <a:xfrm>
            <a:off x="10" y="0"/>
            <a:ext cx="9143991" cy="5143500"/>
            <a:chOff x="10" y="0"/>
            <a:chExt cx="9143991" cy="5143500"/>
          </a:xfrm>
        </p:grpSpPr>
        <p:pic>
          <p:nvPicPr>
            <p:cNvPr id="57" name="Google Shape;57;p8"/>
            <p:cNvPicPr preferRelativeResize="0"/>
            <p:nvPr/>
          </p:nvPicPr>
          <p:blipFill>
            <a:blip r:embed="rId2">
              <a:alphaModFix/>
            </a:blip>
            <a:stretch>
              <a:fillRect/>
            </a:stretch>
          </p:blipFill>
          <p:spPr>
            <a:xfrm flipH="1">
              <a:off x="10" y="0"/>
              <a:ext cx="3405191" cy="5143500"/>
            </a:xfrm>
            <a:prstGeom prst="rect">
              <a:avLst/>
            </a:prstGeom>
            <a:noFill/>
            <a:ln>
              <a:noFill/>
            </a:ln>
          </p:spPr>
        </p:pic>
        <p:pic>
          <p:nvPicPr>
            <p:cNvPr id="58" name="Google Shape;58;p8"/>
            <p:cNvPicPr preferRelativeResize="0"/>
            <p:nvPr/>
          </p:nvPicPr>
          <p:blipFill>
            <a:blip r:embed="rId3">
              <a:alphaModFix/>
            </a:blip>
            <a:stretch>
              <a:fillRect/>
            </a:stretch>
          </p:blipFill>
          <p:spPr>
            <a:xfrm flipH="1">
              <a:off x="4416200" y="2886625"/>
              <a:ext cx="4727801" cy="2256875"/>
            </a:xfrm>
            <a:prstGeom prst="rect">
              <a:avLst/>
            </a:prstGeom>
            <a:noFill/>
            <a:ln>
              <a:noFill/>
            </a:ln>
          </p:spPr>
        </p:pic>
      </p:grpSp>
      <p:grpSp>
        <p:nvGrpSpPr>
          <p:cNvPr id="59" name="Google Shape;59;p8"/>
          <p:cNvGrpSpPr/>
          <p:nvPr/>
        </p:nvGrpSpPr>
        <p:grpSpPr>
          <a:xfrm rot="756538">
            <a:off x="5159567" y="-1927047"/>
            <a:ext cx="4574157" cy="3479412"/>
            <a:chOff x="1522650" y="1117750"/>
            <a:chExt cx="4574075" cy="3479350"/>
          </a:xfrm>
        </p:grpSpPr>
        <p:sp>
          <p:nvSpPr>
            <p:cNvPr id="60" name="Google Shape;60;p8"/>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62;p8"/>
          <p:cNvSpPr txBox="1">
            <a:spLocks noGrp="1"/>
          </p:cNvSpPr>
          <p:nvPr>
            <p:ph type="title"/>
          </p:nvPr>
        </p:nvSpPr>
        <p:spPr>
          <a:xfrm>
            <a:off x="3830000" y="1716400"/>
            <a:ext cx="4508100" cy="25293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grpSp>
        <p:nvGrpSpPr>
          <p:cNvPr id="64" name="Google Shape;64;p9"/>
          <p:cNvGrpSpPr/>
          <p:nvPr/>
        </p:nvGrpSpPr>
        <p:grpSpPr>
          <a:xfrm rot="756538">
            <a:off x="-714808" y="-2409347"/>
            <a:ext cx="4574157" cy="3479412"/>
            <a:chOff x="1522650" y="1117750"/>
            <a:chExt cx="4574075" cy="3479350"/>
          </a:xfrm>
        </p:grpSpPr>
        <p:sp>
          <p:nvSpPr>
            <p:cNvPr id="65" name="Google Shape;65;p9"/>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9"/>
          <p:cNvGrpSpPr/>
          <p:nvPr/>
        </p:nvGrpSpPr>
        <p:grpSpPr>
          <a:xfrm>
            <a:off x="0" y="0"/>
            <a:ext cx="9144001" cy="5143500"/>
            <a:chOff x="0" y="0"/>
            <a:chExt cx="9144001" cy="5143500"/>
          </a:xfrm>
        </p:grpSpPr>
        <p:pic>
          <p:nvPicPr>
            <p:cNvPr id="68" name="Google Shape;68;p9"/>
            <p:cNvPicPr preferRelativeResize="0"/>
            <p:nvPr/>
          </p:nvPicPr>
          <p:blipFill>
            <a:blip r:embed="rId2">
              <a:alphaModFix/>
            </a:blip>
            <a:stretch>
              <a:fillRect/>
            </a:stretch>
          </p:blipFill>
          <p:spPr>
            <a:xfrm rot="10800000" flipH="1">
              <a:off x="5738810" y="0"/>
              <a:ext cx="3405191" cy="5143500"/>
            </a:xfrm>
            <a:prstGeom prst="rect">
              <a:avLst/>
            </a:prstGeom>
            <a:noFill/>
            <a:ln>
              <a:noFill/>
            </a:ln>
          </p:spPr>
        </p:pic>
        <p:pic>
          <p:nvPicPr>
            <p:cNvPr id="69" name="Google Shape;69;p9"/>
            <p:cNvPicPr preferRelativeResize="0"/>
            <p:nvPr/>
          </p:nvPicPr>
          <p:blipFill>
            <a:blip r:embed="rId3">
              <a:alphaModFix/>
            </a:blip>
            <a:stretch>
              <a:fillRect/>
            </a:stretch>
          </p:blipFill>
          <p:spPr>
            <a:xfrm rot="10800000" flipH="1">
              <a:off x="0" y="0"/>
              <a:ext cx="4727801" cy="2256875"/>
            </a:xfrm>
            <a:prstGeom prst="rect">
              <a:avLst/>
            </a:prstGeom>
            <a:noFill/>
            <a:ln>
              <a:noFill/>
            </a:ln>
          </p:spPr>
        </p:pic>
      </p:grpSp>
      <p:sp>
        <p:nvSpPr>
          <p:cNvPr id="70" name="Google Shape;70;p9"/>
          <p:cNvSpPr txBox="1">
            <a:spLocks noGrp="1"/>
          </p:cNvSpPr>
          <p:nvPr>
            <p:ph type="title"/>
          </p:nvPr>
        </p:nvSpPr>
        <p:spPr>
          <a:xfrm>
            <a:off x="713225" y="1528900"/>
            <a:ext cx="4872900" cy="19644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1" name="Google Shape;71;p9"/>
          <p:cNvSpPr txBox="1">
            <a:spLocks noGrp="1"/>
          </p:cNvSpPr>
          <p:nvPr>
            <p:ph type="subTitle" idx="1"/>
          </p:nvPr>
        </p:nvSpPr>
        <p:spPr>
          <a:xfrm>
            <a:off x="713225" y="3640050"/>
            <a:ext cx="4872900" cy="45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sp>
        <p:nvSpPr>
          <p:cNvPr id="73" name="Google Shape;73;p10"/>
          <p:cNvSpPr>
            <a:spLocks noGrp="1"/>
          </p:cNvSpPr>
          <p:nvPr>
            <p:ph type="pic" idx="2"/>
          </p:nvPr>
        </p:nvSpPr>
        <p:spPr>
          <a:xfrm>
            <a:off x="0" y="0"/>
            <a:ext cx="9144000" cy="5143500"/>
          </a:xfrm>
          <a:prstGeom prst="rect">
            <a:avLst/>
          </a:prstGeom>
          <a:noFill/>
          <a:ln>
            <a:noFill/>
          </a:ln>
        </p:spPr>
      </p:sp>
      <p:sp>
        <p:nvSpPr>
          <p:cNvPr id="74" name="Google Shape;74;p10"/>
          <p:cNvSpPr txBox="1">
            <a:spLocks noGrp="1"/>
          </p:cNvSpPr>
          <p:nvPr>
            <p:ph type="title"/>
          </p:nvPr>
        </p:nvSpPr>
        <p:spPr>
          <a:xfrm>
            <a:off x="720000" y="4014450"/>
            <a:ext cx="5713200" cy="5727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75" name="Google Shape;75;p10"/>
          <p:cNvGrpSpPr/>
          <p:nvPr/>
        </p:nvGrpSpPr>
        <p:grpSpPr>
          <a:xfrm>
            <a:off x="0" y="4"/>
            <a:ext cx="9144004" cy="5143496"/>
            <a:chOff x="0" y="4"/>
            <a:chExt cx="9144004" cy="5143496"/>
          </a:xfrm>
        </p:grpSpPr>
        <p:pic>
          <p:nvPicPr>
            <p:cNvPr id="76" name="Google Shape;76;p10"/>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77" name="Google Shape;77;p10"/>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78" name="Google Shape;78;p10"/>
          <p:cNvGrpSpPr/>
          <p:nvPr/>
        </p:nvGrpSpPr>
        <p:grpSpPr>
          <a:xfrm>
            <a:off x="-896231" y="-2525369"/>
            <a:ext cx="11703669" cy="10221582"/>
            <a:chOff x="-896231" y="-2525369"/>
            <a:chExt cx="11703669" cy="10221582"/>
          </a:xfrm>
        </p:grpSpPr>
        <p:grpSp>
          <p:nvGrpSpPr>
            <p:cNvPr id="79" name="Google Shape;79;p10"/>
            <p:cNvGrpSpPr/>
            <p:nvPr/>
          </p:nvGrpSpPr>
          <p:grpSpPr>
            <a:xfrm rot="-10539848" flipH="1">
              <a:off x="6108563" y="4049075"/>
              <a:ext cx="4573901" cy="3479217"/>
              <a:chOff x="1522650" y="1117750"/>
              <a:chExt cx="4574075" cy="3479350"/>
            </a:xfrm>
          </p:grpSpPr>
          <p:sp>
            <p:nvSpPr>
              <p:cNvPr id="80" name="Google Shape;80;p10"/>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0"/>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10"/>
            <p:cNvGrpSpPr/>
            <p:nvPr/>
          </p:nvGrpSpPr>
          <p:grpSpPr>
            <a:xfrm>
              <a:off x="-896231" y="-2525369"/>
              <a:ext cx="4573618" cy="3479002"/>
              <a:chOff x="1522650" y="1117750"/>
              <a:chExt cx="4574075" cy="3479350"/>
            </a:xfrm>
          </p:grpSpPr>
          <p:sp>
            <p:nvSpPr>
              <p:cNvPr id="83" name="Google Shape;83;p10"/>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0"/>
        <p:cNvGrpSpPr/>
        <p:nvPr/>
      </p:nvGrpSpPr>
      <p:grpSpPr>
        <a:xfrm>
          <a:off x="0" y="0"/>
          <a:ext cx="0" cy="0"/>
          <a:chOff x="0" y="0"/>
          <a:chExt cx="0" cy="0"/>
        </a:xfrm>
      </p:grpSpPr>
      <p:sp>
        <p:nvSpPr>
          <p:cNvPr id="91" name="Google Shape;9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2" name="Google Shape;92;p13"/>
          <p:cNvSpPr txBox="1">
            <a:spLocks noGrp="1"/>
          </p:cNvSpPr>
          <p:nvPr>
            <p:ph type="title" idx="2" hasCustomPrompt="1"/>
          </p:nvPr>
        </p:nvSpPr>
        <p:spPr>
          <a:xfrm>
            <a:off x="720000" y="1480883"/>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3" hasCustomPrompt="1"/>
          </p:nvPr>
        </p:nvSpPr>
        <p:spPr>
          <a:xfrm>
            <a:off x="720000" y="2990491"/>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title" idx="4" hasCustomPrompt="1"/>
          </p:nvPr>
        </p:nvSpPr>
        <p:spPr>
          <a:xfrm>
            <a:off x="3306000" y="1480883"/>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a:spLocks noGrp="1"/>
          </p:cNvSpPr>
          <p:nvPr>
            <p:ph type="title" idx="5" hasCustomPrompt="1"/>
          </p:nvPr>
        </p:nvSpPr>
        <p:spPr>
          <a:xfrm>
            <a:off x="3306000" y="2990491"/>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6" name="Google Shape;96;p13"/>
          <p:cNvSpPr txBox="1">
            <a:spLocks noGrp="1"/>
          </p:cNvSpPr>
          <p:nvPr>
            <p:ph type="title" idx="6" hasCustomPrompt="1"/>
          </p:nvPr>
        </p:nvSpPr>
        <p:spPr>
          <a:xfrm>
            <a:off x="5892000" y="1480883"/>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title" idx="7" hasCustomPrompt="1"/>
          </p:nvPr>
        </p:nvSpPr>
        <p:spPr>
          <a:xfrm>
            <a:off x="5892000" y="2990491"/>
            <a:ext cx="734700" cy="447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subTitle" idx="1"/>
          </p:nvPr>
        </p:nvSpPr>
        <p:spPr>
          <a:xfrm>
            <a:off x="720000" y="2026450"/>
            <a:ext cx="2532000" cy="5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9" name="Google Shape;99;p13"/>
          <p:cNvSpPr txBox="1">
            <a:spLocks noGrp="1"/>
          </p:cNvSpPr>
          <p:nvPr>
            <p:ph type="subTitle" idx="8"/>
          </p:nvPr>
        </p:nvSpPr>
        <p:spPr>
          <a:xfrm>
            <a:off x="3306000" y="2026450"/>
            <a:ext cx="2532000" cy="5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0" name="Google Shape;100;p13"/>
          <p:cNvSpPr txBox="1">
            <a:spLocks noGrp="1"/>
          </p:cNvSpPr>
          <p:nvPr>
            <p:ph type="subTitle" idx="9"/>
          </p:nvPr>
        </p:nvSpPr>
        <p:spPr>
          <a:xfrm>
            <a:off x="5892000" y="2026450"/>
            <a:ext cx="2532000" cy="50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1" name="Google Shape;101;p13"/>
          <p:cNvSpPr txBox="1">
            <a:spLocks noGrp="1"/>
          </p:cNvSpPr>
          <p:nvPr>
            <p:ph type="subTitle" idx="13"/>
          </p:nvPr>
        </p:nvSpPr>
        <p:spPr>
          <a:xfrm>
            <a:off x="720000" y="3544900"/>
            <a:ext cx="2532000" cy="4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2" name="Google Shape;102;p13"/>
          <p:cNvSpPr txBox="1">
            <a:spLocks noGrp="1"/>
          </p:cNvSpPr>
          <p:nvPr>
            <p:ph type="subTitle" idx="14"/>
          </p:nvPr>
        </p:nvSpPr>
        <p:spPr>
          <a:xfrm>
            <a:off x="3306000" y="3544900"/>
            <a:ext cx="2532000" cy="4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3" name="Google Shape;103;p13"/>
          <p:cNvSpPr txBox="1">
            <a:spLocks noGrp="1"/>
          </p:cNvSpPr>
          <p:nvPr>
            <p:ph type="subTitle" idx="15"/>
          </p:nvPr>
        </p:nvSpPr>
        <p:spPr>
          <a:xfrm>
            <a:off x="5892000" y="3544900"/>
            <a:ext cx="2532000" cy="49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04" name="Google Shape;104;p13"/>
          <p:cNvGrpSpPr/>
          <p:nvPr/>
        </p:nvGrpSpPr>
        <p:grpSpPr>
          <a:xfrm>
            <a:off x="0" y="4"/>
            <a:ext cx="9144004" cy="5143496"/>
            <a:chOff x="0" y="4"/>
            <a:chExt cx="9144004" cy="5143496"/>
          </a:xfrm>
        </p:grpSpPr>
        <p:pic>
          <p:nvPicPr>
            <p:cNvPr id="105" name="Google Shape;105;p13"/>
            <p:cNvPicPr preferRelativeResize="0"/>
            <p:nvPr/>
          </p:nvPicPr>
          <p:blipFill>
            <a:blip r:embed="rId2">
              <a:alphaModFix/>
            </a:blip>
            <a:stretch>
              <a:fillRect/>
            </a:stretch>
          </p:blipFill>
          <p:spPr>
            <a:xfrm rot="-5400000">
              <a:off x="-564975" y="1487975"/>
              <a:ext cx="4220500" cy="3090550"/>
            </a:xfrm>
            <a:prstGeom prst="rect">
              <a:avLst/>
            </a:prstGeom>
            <a:noFill/>
            <a:ln>
              <a:noFill/>
            </a:ln>
          </p:spPr>
        </p:pic>
        <p:pic>
          <p:nvPicPr>
            <p:cNvPr id="106" name="Google Shape;106;p13"/>
            <p:cNvPicPr preferRelativeResize="0"/>
            <p:nvPr/>
          </p:nvPicPr>
          <p:blipFill>
            <a:blip r:embed="rId3">
              <a:alphaModFix/>
            </a:blip>
            <a:stretch>
              <a:fillRect/>
            </a:stretch>
          </p:blipFill>
          <p:spPr>
            <a:xfrm rot="-5400000">
              <a:off x="6335799" y="-429125"/>
              <a:ext cx="2379077" cy="3237334"/>
            </a:xfrm>
            <a:prstGeom prst="rect">
              <a:avLst/>
            </a:prstGeom>
            <a:noFill/>
            <a:ln>
              <a:noFill/>
            </a:ln>
          </p:spPr>
        </p:pic>
      </p:grpSp>
      <p:grpSp>
        <p:nvGrpSpPr>
          <p:cNvPr id="107" name="Google Shape;107;p13"/>
          <p:cNvGrpSpPr/>
          <p:nvPr/>
        </p:nvGrpSpPr>
        <p:grpSpPr>
          <a:xfrm rot="-10539848" flipH="1">
            <a:off x="6108563" y="4049075"/>
            <a:ext cx="4573901" cy="3479217"/>
            <a:chOff x="1522650" y="1117750"/>
            <a:chExt cx="4574075" cy="3479350"/>
          </a:xfrm>
        </p:grpSpPr>
        <p:sp>
          <p:nvSpPr>
            <p:cNvPr id="108" name="Google Shape;108;p13"/>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Grotesk"/>
              <a:buNone/>
              <a:defRPr sz="3000">
                <a:solidFill>
                  <a:schemeClr val="dk1"/>
                </a:solidFill>
                <a:latin typeface="Space Grotesk"/>
                <a:ea typeface="Space Grotesk"/>
                <a:cs typeface="Space Grotesk"/>
                <a:sym typeface="Space Grotesk"/>
              </a:defRPr>
            </a:lvl1pPr>
            <a:lvl2pPr lvl="1"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2pPr>
            <a:lvl3pPr lvl="2"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3pPr>
            <a:lvl4pPr lvl="3"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4pPr>
            <a:lvl5pPr lvl="4"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5pPr>
            <a:lvl6pPr lvl="5"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6pPr>
            <a:lvl7pPr lvl="6"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7pPr>
            <a:lvl8pPr lvl="7"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8pPr>
            <a:lvl9pPr lvl="8"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1pPr>
            <a:lvl2pPr marL="914400" lvl="1"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2pPr>
            <a:lvl3pPr marL="1371600" lvl="2"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3pPr>
            <a:lvl4pPr marL="1828800" lvl="3"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4pPr>
            <a:lvl5pPr marL="2286000" lvl="4"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5pPr>
            <a:lvl6pPr marL="2743200" lvl="5"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6pPr>
            <a:lvl7pPr marL="3200400" lvl="6"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7pPr>
            <a:lvl8pPr marL="3657600" lvl="7"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8pPr>
            <a:lvl9pPr marL="4114800" lvl="8" indent="-304800">
              <a:lnSpc>
                <a:spcPct val="100000"/>
              </a:lnSpc>
              <a:spcBef>
                <a:spcPts val="0"/>
              </a:spcBef>
              <a:spcAft>
                <a:spcPts val="0"/>
              </a:spcAft>
              <a:buClr>
                <a:schemeClr val="dk1"/>
              </a:buClr>
              <a:buSzPts val="1200"/>
              <a:buFont typeface="Cairo"/>
              <a:buChar char="■"/>
              <a:defRPr sz="1200">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0" r:id="rId10"/>
    <p:sldLayoutId id="2147483663" r:id="rId11"/>
    <p:sldLayoutId id="2147483666" r:id="rId12"/>
    <p:sldLayoutId id="2147483667" r:id="rId13"/>
    <p:sldLayoutId id="2147483670" r:id="rId14"/>
    <p:sldLayoutId id="2147483671"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5.xml"/><Relationship Id="rId5" Type="http://schemas.openxmlformats.org/officeDocument/2006/relationships/image" Target="../media/image35.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grpSp>
        <p:nvGrpSpPr>
          <p:cNvPr id="249" name="Google Shape;249;p29"/>
          <p:cNvGrpSpPr/>
          <p:nvPr/>
        </p:nvGrpSpPr>
        <p:grpSpPr>
          <a:xfrm rot="756538">
            <a:off x="-943408" y="-1494947"/>
            <a:ext cx="4574157" cy="3479412"/>
            <a:chOff x="1522650" y="1117750"/>
            <a:chExt cx="4574075" cy="3479350"/>
          </a:xfrm>
        </p:grpSpPr>
        <p:sp>
          <p:nvSpPr>
            <p:cNvPr id="250" name="Google Shape;250;p29"/>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52" name="Google Shape;252;p29"/>
          <p:cNvPicPr preferRelativeResize="0"/>
          <p:nvPr/>
        </p:nvPicPr>
        <p:blipFill>
          <a:blip r:embed="rId3">
            <a:alphaModFix/>
          </a:blip>
          <a:stretch>
            <a:fillRect/>
          </a:stretch>
        </p:blipFill>
        <p:spPr>
          <a:xfrm rot="10800000" flipH="1">
            <a:off x="7549505" y="-406401"/>
            <a:ext cx="3326295" cy="5629414"/>
          </a:xfrm>
          <a:prstGeom prst="rect">
            <a:avLst/>
          </a:prstGeom>
          <a:noFill/>
          <a:ln>
            <a:noFill/>
          </a:ln>
        </p:spPr>
      </p:pic>
      <p:sp>
        <p:nvSpPr>
          <p:cNvPr id="253" name="Google Shape;253;p29"/>
          <p:cNvSpPr txBox="1">
            <a:spLocks noGrp="1"/>
          </p:cNvSpPr>
          <p:nvPr>
            <p:ph type="ctrTitle"/>
          </p:nvPr>
        </p:nvSpPr>
        <p:spPr>
          <a:xfrm>
            <a:off x="798267" y="1143839"/>
            <a:ext cx="7547463" cy="158007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000" dirty="0"/>
              <a:t>Stock Price Prediction: Classical vs Modern Approaches</a:t>
            </a:r>
            <a:endParaRPr sz="3000" dirty="0">
              <a:solidFill>
                <a:schemeClr val="dk1"/>
              </a:solidFill>
            </a:endParaRPr>
          </a:p>
        </p:txBody>
      </p:sp>
      <p:sp>
        <p:nvSpPr>
          <p:cNvPr id="254" name="Google Shape;254;p29"/>
          <p:cNvSpPr txBox="1">
            <a:spLocks noGrp="1"/>
          </p:cNvSpPr>
          <p:nvPr>
            <p:ph type="subTitle" idx="1"/>
          </p:nvPr>
        </p:nvSpPr>
        <p:spPr>
          <a:xfrm>
            <a:off x="2393029" y="3209622"/>
            <a:ext cx="4357940" cy="880715"/>
          </a:xfrm>
          <a:prstGeom prst="rect">
            <a:avLst/>
          </a:prstGeom>
        </p:spPr>
        <p:txBody>
          <a:bodyPr spcFirstLastPara="1" wrap="square" lIns="91425" tIns="91425" rIns="91425" bIns="91425" anchor="t" anchorCtr="0">
            <a:noAutofit/>
          </a:bodyPr>
          <a:lstStyle/>
          <a:p>
            <a:pPr algn="ctr"/>
            <a:r>
              <a:rPr lang="en-US" dirty="0"/>
              <a:t>Student: Moga Răzvan-Andrei</a:t>
            </a:r>
          </a:p>
          <a:p>
            <a:pPr algn="ctr"/>
            <a:r>
              <a:rPr lang="en-GB" dirty="0"/>
              <a:t>Faculty of Mathematics and Computer Science,</a:t>
            </a:r>
          </a:p>
          <a:p>
            <a:pPr algn="ctr"/>
            <a:r>
              <a:rPr lang="en-GB" dirty="0"/>
              <a:t>Babes-Bolyai University Cluj-Napoca</a:t>
            </a:r>
            <a:endParaRPr lang="en-150" dirty="0"/>
          </a:p>
        </p:txBody>
      </p:sp>
      <p:pic>
        <p:nvPicPr>
          <p:cNvPr id="2" name="Google Shape;563;p49">
            <a:extLst>
              <a:ext uri="{FF2B5EF4-FFF2-40B4-BE49-F238E27FC236}">
                <a16:creationId xmlns:a16="http://schemas.microsoft.com/office/drawing/2014/main" id="{E977FBA5-6702-D722-EE07-B7953685004C}"/>
              </a:ext>
            </a:extLst>
          </p:cNvPr>
          <p:cNvPicPr preferRelativeResize="0"/>
          <p:nvPr/>
        </p:nvPicPr>
        <p:blipFill>
          <a:blip r:embed="rId4">
            <a:alphaModFix/>
          </a:blip>
          <a:stretch>
            <a:fillRect/>
          </a:stretch>
        </p:blipFill>
        <p:spPr>
          <a:xfrm rot="1047262">
            <a:off x="-958189" y="4046405"/>
            <a:ext cx="5252973" cy="210104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33"/>
          <p:cNvPicPr preferRelativeResize="0"/>
          <p:nvPr/>
        </p:nvPicPr>
        <p:blipFill>
          <a:blip r:embed="rId3">
            <a:alphaModFix/>
          </a:blip>
          <a:stretch>
            <a:fillRect/>
          </a:stretch>
        </p:blipFill>
        <p:spPr>
          <a:xfrm rot="2052492" flipH="1">
            <a:off x="-657155" y="-1547047"/>
            <a:ext cx="3895157" cy="5755646"/>
          </a:xfrm>
          <a:prstGeom prst="rect">
            <a:avLst/>
          </a:prstGeom>
          <a:noFill/>
          <a:ln>
            <a:noFill/>
          </a:ln>
        </p:spPr>
      </p:pic>
      <p:sp>
        <p:nvSpPr>
          <p:cNvPr id="293" name="Google Shape;293;p33"/>
          <p:cNvSpPr txBox="1">
            <a:spLocks noGrp="1"/>
          </p:cNvSpPr>
          <p:nvPr>
            <p:ph type="title"/>
          </p:nvPr>
        </p:nvSpPr>
        <p:spPr>
          <a:xfrm>
            <a:off x="4047174" y="2388500"/>
            <a:ext cx="4830125" cy="1626600"/>
          </a:xfrm>
          <a:prstGeom prst="rect">
            <a:avLst/>
          </a:prstGeom>
        </p:spPr>
        <p:txBody>
          <a:bodyPr spcFirstLastPara="1" wrap="square" lIns="91425" tIns="91425" rIns="91425" bIns="91425" anchor="t" anchorCtr="0">
            <a:noAutofit/>
          </a:bodyPr>
          <a:lstStyle/>
          <a:p>
            <a:r>
              <a:rPr lang="en-US" sz="4800" dirty="0"/>
              <a:t>Data Preprocessing</a:t>
            </a:r>
            <a:br>
              <a:rPr lang="en-US" sz="4800" dirty="0"/>
            </a:br>
            <a:br>
              <a:rPr lang="en-US" sz="4800" dirty="0"/>
            </a:br>
            <a:endParaRPr lang="en-US" sz="4800" dirty="0"/>
          </a:p>
        </p:txBody>
      </p:sp>
      <p:sp>
        <p:nvSpPr>
          <p:cNvPr id="294" name="Google Shape;294;p33"/>
          <p:cNvSpPr txBox="1">
            <a:spLocks noGrp="1"/>
          </p:cNvSpPr>
          <p:nvPr>
            <p:ph type="title" idx="2"/>
          </p:nvPr>
        </p:nvSpPr>
        <p:spPr>
          <a:xfrm>
            <a:off x="4047175" y="1438750"/>
            <a:ext cx="1230300" cy="88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grpSp>
        <p:nvGrpSpPr>
          <p:cNvPr id="295" name="Google Shape;295;p33"/>
          <p:cNvGrpSpPr/>
          <p:nvPr/>
        </p:nvGrpSpPr>
        <p:grpSpPr>
          <a:xfrm rot="756538">
            <a:off x="5159567" y="-1610422"/>
            <a:ext cx="4574157" cy="3479412"/>
            <a:chOff x="1522650" y="1117750"/>
            <a:chExt cx="4574075" cy="3479350"/>
          </a:xfrm>
        </p:grpSpPr>
        <p:sp>
          <p:nvSpPr>
            <p:cNvPr id="296" name="Google Shape;296;p33"/>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52943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subTitle" idx="6"/>
          </p:nvPr>
        </p:nvSpPr>
        <p:spPr>
          <a:xfrm>
            <a:off x="1238927" y="2457771"/>
            <a:ext cx="3218700" cy="41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dirty="0"/>
              <a:t>Normalization</a:t>
            </a:r>
            <a:endParaRPr dirty="0"/>
          </a:p>
        </p:txBody>
      </p:sp>
      <p:sp>
        <p:nvSpPr>
          <p:cNvPr id="331" name="Google Shape;331;p36"/>
          <p:cNvSpPr txBox="1">
            <a:spLocks noGrp="1"/>
          </p:cNvSpPr>
          <p:nvPr>
            <p:ph type="subTitle" idx="1"/>
          </p:nvPr>
        </p:nvSpPr>
        <p:spPr>
          <a:xfrm>
            <a:off x="1238926" y="1124921"/>
            <a:ext cx="3218700" cy="12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This step involved handling missing values, outliers, and irrelevant data. Missing values in closing prices or trading volumes were addressed by removing the affected records.</a:t>
            </a:r>
          </a:p>
        </p:txBody>
      </p:sp>
      <p:sp>
        <p:nvSpPr>
          <p:cNvPr id="332" name="Google Shape;332;p36"/>
          <p:cNvSpPr txBox="1">
            <a:spLocks noGrp="1"/>
          </p:cNvSpPr>
          <p:nvPr>
            <p:ph type="subTitle" idx="2"/>
          </p:nvPr>
        </p:nvSpPr>
        <p:spPr>
          <a:xfrm>
            <a:off x="5065377" y="1124921"/>
            <a:ext cx="3218700" cy="12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Sentiment analysis on the collected news headlines was performed using the VADER sentiment analysis tool. Compound sentiment scores were calculated for each headline and then averaged daily to produce a daily sentiment score for the target stock.</a:t>
            </a:r>
          </a:p>
        </p:txBody>
      </p:sp>
      <p:sp>
        <p:nvSpPr>
          <p:cNvPr id="333" name="Google Shape;333;p36"/>
          <p:cNvSpPr txBox="1">
            <a:spLocks noGrp="1"/>
          </p:cNvSpPr>
          <p:nvPr>
            <p:ph type="subTitle" idx="3"/>
          </p:nvPr>
        </p:nvSpPr>
        <p:spPr>
          <a:xfrm>
            <a:off x="1238926" y="2785496"/>
            <a:ext cx="3218700" cy="12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 </a:t>
            </a:r>
            <a:r>
              <a:rPr lang="en-GB" dirty="0" err="1"/>
              <a:t>MinMaxScaler</a:t>
            </a:r>
            <a:r>
              <a:rPr lang="en-GB" dirty="0"/>
              <a:t> from the </a:t>
            </a:r>
            <a:r>
              <a:rPr lang="en-GB" dirty="0" err="1"/>
              <a:t>sklearn.preprocessing</a:t>
            </a:r>
            <a:r>
              <a:rPr lang="en-GB" dirty="0"/>
              <a:t> module was used to normalize the financial data, scaling each feature to a specified range of [0, 1]. This process ensures that all features contribute equally to the model’s learning process.</a:t>
            </a:r>
          </a:p>
        </p:txBody>
      </p:sp>
      <p:sp>
        <p:nvSpPr>
          <p:cNvPr id="334" name="Google Shape;334;p36"/>
          <p:cNvSpPr txBox="1">
            <a:spLocks noGrp="1"/>
          </p:cNvSpPr>
          <p:nvPr>
            <p:ph type="subTitle" idx="4"/>
          </p:nvPr>
        </p:nvSpPr>
        <p:spPr>
          <a:xfrm>
            <a:off x="5065377" y="2785496"/>
            <a:ext cx="3218700" cy="12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Cleaned and normalized data from all sources were merged into a single dataset. The financial data, sentiment scores, and Google Trends data were aligned based on their timestamps, ensuring that the model received a comprehensive set of features for each day in the dataset.</a:t>
            </a:r>
          </a:p>
        </p:txBody>
      </p:sp>
      <p:sp>
        <p:nvSpPr>
          <p:cNvPr id="335" name="Google Shape;335;p36"/>
          <p:cNvSpPr txBox="1">
            <a:spLocks noGrp="1"/>
          </p:cNvSpPr>
          <p:nvPr>
            <p:ph type="subTitle" idx="5"/>
          </p:nvPr>
        </p:nvSpPr>
        <p:spPr>
          <a:xfrm>
            <a:off x="1238927" y="797171"/>
            <a:ext cx="3218700" cy="41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dirty="0"/>
              <a:t>Cleaning</a:t>
            </a:r>
            <a:endParaRPr dirty="0"/>
          </a:p>
        </p:txBody>
      </p:sp>
      <p:sp>
        <p:nvSpPr>
          <p:cNvPr id="336" name="Google Shape;336;p36"/>
          <p:cNvSpPr txBox="1">
            <a:spLocks noGrp="1"/>
          </p:cNvSpPr>
          <p:nvPr>
            <p:ph type="subTitle" idx="7"/>
          </p:nvPr>
        </p:nvSpPr>
        <p:spPr>
          <a:xfrm>
            <a:off x="5065351" y="797171"/>
            <a:ext cx="3218700" cy="41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dirty="0"/>
              <a:t>Sentiment Analysis</a:t>
            </a:r>
            <a:endParaRPr dirty="0"/>
          </a:p>
        </p:txBody>
      </p:sp>
      <p:sp>
        <p:nvSpPr>
          <p:cNvPr id="337" name="Google Shape;337;p36"/>
          <p:cNvSpPr txBox="1">
            <a:spLocks noGrp="1"/>
          </p:cNvSpPr>
          <p:nvPr>
            <p:ph type="subTitle" idx="8"/>
          </p:nvPr>
        </p:nvSpPr>
        <p:spPr>
          <a:xfrm>
            <a:off x="5065351" y="2457771"/>
            <a:ext cx="3218700" cy="41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dirty="0"/>
              <a:t>Integration</a:t>
            </a:r>
            <a:endParaRPr dirty="0"/>
          </a:p>
        </p:txBody>
      </p:sp>
      <p:grpSp>
        <p:nvGrpSpPr>
          <p:cNvPr id="350" name="Google Shape;350;p36"/>
          <p:cNvGrpSpPr>
            <a:grpSpLocks noGrp="1" noUngrp="1" noRot="1" noMove="1" noResize="1"/>
          </p:cNvGrpSpPr>
          <p:nvPr/>
        </p:nvGrpSpPr>
        <p:grpSpPr>
          <a:xfrm>
            <a:off x="812074" y="873222"/>
            <a:ext cx="338591" cy="329186"/>
            <a:chOff x="-31889075" y="2658950"/>
            <a:chExt cx="302475" cy="290775"/>
          </a:xfrm>
        </p:grpSpPr>
        <p:sp>
          <p:nvSpPr>
            <p:cNvPr id="351" name="Google Shape;351;p36"/>
            <p:cNvSpPr>
              <a:spLocks noGrp="1" noRot="1" noMove="1" noResize="1" noEditPoints="1" noAdjustHandles="1" noChangeArrowheads="1" noChangeShapeType="1"/>
            </p:cNvSpPr>
            <p:nvPr/>
          </p:nvSpPr>
          <p:spPr>
            <a:xfrm>
              <a:off x="-31889075" y="2658950"/>
              <a:ext cx="302475" cy="290775"/>
            </a:xfrm>
            <a:custGeom>
              <a:avLst/>
              <a:gdLst/>
              <a:ahLst/>
              <a:cxnLst/>
              <a:rect l="l" t="t" r="r" b="b"/>
              <a:pathLst>
                <a:path w="12099" h="11631" extrusionOk="0">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a:spLocks noGrp="1" noRot="1" noMove="1" noResize="1" noEditPoints="1" noAdjustHandles="1" noChangeArrowheads="1" noChangeShapeType="1"/>
            </p:cNvSpPr>
            <p:nvPr/>
          </p:nvSpPr>
          <p:spPr>
            <a:xfrm>
              <a:off x="-31838650" y="2838200"/>
              <a:ext cx="70100" cy="68550"/>
            </a:xfrm>
            <a:custGeom>
              <a:avLst/>
              <a:gdLst/>
              <a:ahLst/>
              <a:cxnLst/>
              <a:rect l="l" t="t" r="r" b="b"/>
              <a:pathLst>
                <a:path w="2804" h="2742" extrusionOk="0">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349;p36">
            <a:extLst>
              <a:ext uri="{FF2B5EF4-FFF2-40B4-BE49-F238E27FC236}">
                <a16:creationId xmlns:a16="http://schemas.microsoft.com/office/drawing/2014/main" id="{9CBBB22E-99DA-54D1-A3B2-BF54FC47D1F3}"/>
              </a:ext>
            </a:extLst>
          </p:cNvPr>
          <p:cNvSpPr>
            <a:spLocks noGrp="1" noRot="1" noMove="1" noResize="1" noEditPoints="1" noAdjustHandles="1" noChangeArrowheads="1" noChangeShapeType="1"/>
          </p:cNvSpPr>
          <p:nvPr/>
        </p:nvSpPr>
        <p:spPr>
          <a:xfrm>
            <a:off x="4644779" y="2577691"/>
            <a:ext cx="329170" cy="311403"/>
          </a:xfrm>
          <a:custGeom>
            <a:avLst/>
            <a:gdLst/>
            <a:ahLst/>
            <a:cxnLst/>
            <a:rect l="l" t="t" r="r" b="b"/>
            <a:pathLst>
              <a:path w="19326" h="18118" extrusionOk="0">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Google Shape;324;p35">
            <a:extLst>
              <a:ext uri="{FF2B5EF4-FFF2-40B4-BE49-F238E27FC236}">
                <a16:creationId xmlns:a16="http://schemas.microsoft.com/office/drawing/2014/main" id="{EEB86F6C-F3A4-4BD3-03BC-F561E5B55519}"/>
              </a:ext>
            </a:extLst>
          </p:cNvPr>
          <p:cNvSpPr>
            <a:spLocks noGrp="1" noRot="1" noMove="1" noResize="1" noEditPoints="1" noAdjustHandles="1" noChangeArrowheads="1" noChangeShapeType="1"/>
          </p:cNvSpPr>
          <p:nvPr/>
        </p:nvSpPr>
        <p:spPr>
          <a:xfrm>
            <a:off x="4644762" y="891005"/>
            <a:ext cx="329187" cy="329189"/>
          </a:xfrm>
          <a:custGeom>
            <a:avLst/>
            <a:gdLst/>
            <a:ahLst/>
            <a:cxnLst/>
            <a:rect l="l" t="t" r="r" b="b"/>
            <a:pathLst>
              <a:path w="11503" h="11479" extrusionOk="0">
                <a:moveTo>
                  <a:pt x="10169" y="2429"/>
                </a:moveTo>
                <a:cubicBezTo>
                  <a:pt x="10360" y="2429"/>
                  <a:pt x="10550" y="2620"/>
                  <a:pt x="10550" y="2834"/>
                </a:cubicBezTo>
                <a:cubicBezTo>
                  <a:pt x="10550" y="3024"/>
                  <a:pt x="10360" y="3215"/>
                  <a:pt x="10169" y="3215"/>
                </a:cubicBezTo>
                <a:cubicBezTo>
                  <a:pt x="9955" y="3215"/>
                  <a:pt x="9764" y="3024"/>
                  <a:pt x="9764" y="2834"/>
                </a:cubicBezTo>
                <a:cubicBezTo>
                  <a:pt x="9764" y="2620"/>
                  <a:pt x="9931" y="2429"/>
                  <a:pt x="10169" y="2429"/>
                </a:cubicBezTo>
                <a:close/>
                <a:moveTo>
                  <a:pt x="8669" y="4763"/>
                </a:moveTo>
                <a:cubicBezTo>
                  <a:pt x="8883" y="4763"/>
                  <a:pt x="9050" y="4930"/>
                  <a:pt x="9050" y="5144"/>
                </a:cubicBezTo>
                <a:cubicBezTo>
                  <a:pt x="9050" y="5358"/>
                  <a:pt x="8883" y="5525"/>
                  <a:pt x="8669" y="5525"/>
                </a:cubicBezTo>
                <a:cubicBezTo>
                  <a:pt x="8454" y="5525"/>
                  <a:pt x="8288" y="5358"/>
                  <a:pt x="8288" y="5144"/>
                </a:cubicBezTo>
                <a:cubicBezTo>
                  <a:pt x="8288" y="4930"/>
                  <a:pt x="8454" y="4763"/>
                  <a:pt x="8669" y="4763"/>
                </a:cubicBezTo>
                <a:close/>
                <a:moveTo>
                  <a:pt x="4335" y="5358"/>
                </a:moveTo>
                <a:cubicBezTo>
                  <a:pt x="4525" y="5358"/>
                  <a:pt x="4716" y="5525"/>
                  <a:pt x="4716" y="5739"/>
                </a:cubicBezTo>
                <a:cubicBezTo>
                  <a:pt x="4716" y="5954"/>
                  <a:pt x="4525" y="6120"/>
                  <a:pt x="4335" y="6120"/>
                </a:cubicBezTo>
                <a:cubicBezTo>
                  <a:pt x="4120" y="6120"/>
                  <a:pt x="3930" y="5954"/>
                  <a:pt x="3930" y="5739"/>
                </a:cubicBezTo>
                <a:cubicBezTo>
                  <a:pt x="3906" y="5525"/>
                  <a:pt x="4096" y="5358"/>
                  <a:pt x="4335" y="5358"/>
                </a:cubicBezTo>
                <a:close/>
                <a:moveTo>
                  <a:pt x="6716" y="6811"/>
                </a:moveTo>
                <a:cubicBezTo>
                  <a:pt x="6906" y="6811"/>
                  <a:pt x="7097" y="6978"/>
                  <a:pt x="7097" y="7192"/>
                </a:cubicBezTo>
                <a:cubicBezTo>
                  <a:pt x="7097" y="7406"/>
                  <a:pt x="6906" y="7573"/>
                  <a:pt x="6716" y="7573"/>
                </a:cubicBezTo>
                <a:cubicBezTo>
                  <a:pt x="6502" y="7573"/>
                  <a:pt x="6311" y="7406"/>
                  <a:pt x="6311" y="7192"/>
                </a:cubicBezTo>
                <a:cubicBezTo>
                  <a:pt x="6311" y="6978"/>
                  <a:pt x="6478" y="6811"/>
                  <a:pt x="6716" y="6811"/>
                </a:cubicBezTo>
                <a:close/>
                <a:moveTo>
                  <a:pt x="2715" y="7740"/>
                </a:moveTo>
                <a:cubicBezTo>
                  <a:pt x="2929" y="7740"/>
                  <a:pt x="3096" y="7906"/>
                  <a:pt x="3096" y="8121"/>
                </a:cubicBezTo>
                <a:cubicBezTo>
                  <a:pt x="3096" y="8335"/>
                  <a:pt x="2929" y="8502"/>
                  <a:pt x="2715" y="8502"/>
                </a:cubicBezTo>
                <a:cubicBezTo>
                  <a:pt x="2501" y="8502"/>
                  <a:pt x="2334" y="8335"/>
                  <a:pt x="2334" y="8121"/>
                </a:cubicBezTo>
                <a:cubicBezTo>
                  <a:pt x="2334" y="7906"/>
                  <a:pt x="2501" y="7740"/>
                  <a:pt x="2715" y="7740"/>
                </a:cubicBezTo>
                <a:close/>
                <a:moveTo>
                  <a:pt x="0" y="0"/>
                </a:moveTo>
                <a:lnTo>
                  <a:pt x="0" y="11479"/>
                </a:lnTo>
                <a:lnTo>
                  <a:pt x="11503" y="11479"/>
                </a:lnTo>
                <a:lnTo>
                  <a:pt x="11503" y="10264"/>
                </a:lnTo>
                <a:lnTo>
                  <a:pt x="10836" y="10264"/>
                </a:lnTo>
                <a:lnTo>
                  <a:pt x="10836" y="10288"/>
                </a:lnTo>
                <a:lnTo>
                  <a:pt x="10836" y="10836"/>
                </a:lnTo>
                <a:lnTo>
                  <a:pt x="691" y="10836"/>
                </a:lnTo>
                <a:lnTo>
                  <a:pt x="691" y="9883"/>
                </a:lnTo>
                <a:lnTo>
                  <a:pt x="2072" y="8954"/>
                </a:lnTo>
                <a:cubicBezTo>
                  <a:pt x="2243" y="9082"/>
                  <a:pt x="2490" y="9172"/>
                  <a:pt x="2746" y="9172"/>
                </a:cubicBezTo>
                <a:cubicBezTo>
                  <a:pt x="2775" y="9172"/>
                  <a:pt x="2805" y="9171"/>
                  <a:pt x="2834" y="9169"/>
                </a:cubicBezTo>
                <a:cubicBezTo>
                  <a:pt x="3334" y="9097"/>
                  <a:pt x="3739" y="8716"/>
                  <a:pt x="3787" y="8216"/>
                </a:cubicBezTo>
                <a:cubicBezTo>
                  <a:pt x="3811" y="7930"/>
                  <a:pt x="3739" y="7668"/>
                  <a:pt x="3620" y="7478"/>
                </a:cubicBezTo>
                <a:lnTo>
                  <a:pt x="4049" y="6716"/>
                </a:lnTo>
                <a:cubicBezTo>
                  <a:pt x="4144" y="6740"/>
                  <a:pt x="4239" y="6740"/>
                  <a:pt x="4335" y="6740"/>
                </a:cubicBezTo>
                <a:cubicBezTo>
                  <a:pt x="4596" y="6740"/>
                  <a:pt x="4835" y="6668"/>
                  <a:pt x="5001" y="6478"/>
                </a:cubicBezTo>
                <a:lnTo>
                  <a:pt x="5644" y="6930"/>
                </a:lnTo>
                <a:cubicBezTo>
                  <a:pt x="5597" y="7073"/>
                  <a:pt x="5597" y="7216"/>
                  <a:pt x="5644" y="7382"/>
                </a:cubicBezTo>
                <a:cubicBezTo>
                  <a:pt x="5716" y="7787"/>
                  <a:pt x="6049" y="8121"/>
                  <a:pt x="6478" y="8168"/>
                </a:cubicBezTo>
                <a:cubicBezTo>
                  <a:pt x="6542" y="8180"/>
                  <a:pt x="6606" y="8186"/>
                  <a:pt x="6669" y="8186"/>
                </a:cubicBezTo>
                <a:cubicBezTo>
                  <a:pt x="7234" y="8186"/>
                  <a:pt x="7716" y="7723"/>
                  <a:pt x="7716" y="7144"/>
                </a:cubicBezTo>
                <a:cubicBezTo>
                  <a:pt x="7716" y="6954"/>
                  <a:pt x="7692" y="6811"/>
                  <a:pt x="7597" y="6692"/>
                </a:cubicBezTo>
                <a:lnTo>
                  <a:pt x="8169" y="6073"/>
                </a:lnTo>
                <a:cubicBezTo>
                  <a:pt x="8289" y="6124"/>
                  <a:pt x="8434" y="6163"/>
                  <a:pt x="8585" y="6163"/>
                </a:cubicBezTo>
                <a:cubicBezTo>
                  <a:pt x="8644" y="6163"/>
                  <a:pt x="8704" y="6157"/>
                  <a:pt x="8764" y="6144"/>
                </a:cubicBezTo>
                <a:cubicBezTo>
                  <a:pt x="9240" y="6097"/>
                  <a:pt x="9621" y="5715"/>
                  <a:pt x="9693" y="5239"/>
                </a:cubicBezTo>
                <a:cubicBezTo>
                  <a:pt x="9717" y="4906"/>
                  <a:pt x="9621" y="4620"/>
                  <a:pt x="9407" y="4406"/>
                </a:cubicBezTo>
                <a:lnTo>
                  <a:pt x="9836" y="3810"/>
                </a:lnTo>
                <a:cubicBezTo>
                  <a:pt x="9907" y="3822"/>
                  <a:pt x="9979" y="3828"/>
                  <a:pt x="10056" y="3828"/>
                </a:cubicBezTo>
                <a:cubicBezTo>
                  <a:pt x="10133" y="3828"/>
                  <a:pt x="10217" y="3822"/>
                  <a:pt x="10312" y="3810"/>
                </a:cubicBezTo>
                <a:cubicBezTo>
                  <a:pt x="10717" y="3715"/>
                  <a:pt x="11050" y="3382"/>
                  <a:pt x="11145" y="2977"/>
                </a:cubicBezTo>
                <a:cubicBezTo>
                  <a:pt x="11277" y="2319"/>
                  <a:pt x="10762" y="1701"/>
                  <a:pt x="10121" y="1701"/>
                </a:cubicBezTo>
                <a:cubicBezTo>
                  <a:pt x="10067" y="1701"/>
                  <a:pt x="10011" y="1705"/>
                  <a:pt x="9955" y="1715"/>
                </a:cubicBezTo>
                <a:cubicBezTo>
                  <a:pt x="9478" y="1786"/>
                  <a:pt x="9097" y="2167"/>
                  <a:pt x="9026" y="2667"/>
                </a:cubicBezTo>
                <a:cubicBezTo>
                  <a:pt x="9002" y="2977"/>
                  <a:pt x="9097" y="3239"/>
                  <a:pt x="9264" y="3453"/>
                </a:cubicBezTo>
                <a:lnTo>
                  <a:pt x="8859" y="4072"/>
                </a:lnTo>
                <a:cubicBezTo>
                  <a:pt x="8788" y="4048"/>
                  <a:pt x="8693" y="4048"/>
                  <a:pt x="8645" y="4048"/>
                </a:cubicBezTo>
                <a:cubicBezTo>
                  <a:pt x="8050" y="4048"/>
                  <a:pt x="7573" y="4525"/>
                  <a:pt x="7573" y="5120"/>
                </a:cubicBezTo>
                <a:cubicBezTo>
                  <a:pt x="7573" y="5287"/>
                  <a:pt x="7621" y="5477"/>
                  <a:pt x="7692" y="5620"/>
                </a:cubicBezTo>
                <a:lnTo>
                  <a:pt x="7145" y="6216"/>
                </a:lnTo>
                <a:cubicBezTo>
                  <a:pt x="7002" y="6120"/>
                  <a:pt x="6835" y="6097"/>
                  <a:pt x="6668" y="6097"/>
                </a:cubicBezTo>
                <a:cubicBezTo>
                  <a:pt x="6406" y="6097"/>
                  <a:pt x="6168" y="6192"/>
                  <a:pt x="5954" y="6358"/>
                </a:cubicBezTo>
                <a:lnTo>
                  <a:pt x="5335" y="5906"/>
                </a:lnTo>
                <a:cubicBezTo>
                  <a:pt x="5359" y="5787"/>
                  <a:pt x="5359" y="5692"/>
                  <a:pt x="5335" y="5549"/>
                </a:cubicBezTo>
                <a:cubicBezTo>
                  <a:pt x="5287" y="5096"/>
                  <a:pt x="4882" y="4691"/>
                  <a:pt x="4382" y="4644"/>
                </a:cubicBezTo>
                <a:cubicBezTo>
                  <a:pt x="4344" y="4639"/>
                  <a:pt x="4306" y="4637"/>
                  <a:pt x="4269" y="4637"/>
                </a:cubicBezTo>
                <a:cubicBezTo>
                  <a:pt x="3698" y="4637"/>
                  <a:pt x="3215" y="5134"/>
                  <a:pt x="3215" y="5715"/>
                </a:cubicBezTo>
                <a:cubicBezTo>
                  <a:pt x="3215" y="5977"/>
                  <a:pt x="3310" y="6192"/>
                  <a:pt x="3453" y="6382"/>
                </a:cubicBezTo>
                <a:lnTo>
                  <a:pt x="3049" y="7073"/>
                </a:lnTo>
                <a:cubicBezTo>
                  <a:pt x="2953" y="7049"/>
                  <a:pt x="2834" y="7025"/>
                  <a:pt x="2715" y="7025"/>
                </a:cubicBezTo>
                <a:cubicBezTo>
                  <a:pt x="2120" y="7025"/>
                  <a:pt x="1643" y="7502"/>
                  <a:pt x="1643" y="8097"/>
                </a:cubicBezTo>
                <a:cubicBezTo>
                  <a:pt x="1643" y="8168"/>
                  <a:pt x="1643" y="8264"/>
                  <a:pt x="1667" y="8359"/>
                </a:cubicBezTo>
                <a:lnTo>
                  <a:pt x="691" y="9002"/>
                </a:lnTo>
                <a:lnTo>
                  <a:pt x="691" y="691"/>
                </a:lnTo>
                <a:lnTo>
                  <a:pt x="1239" y="691"/>
                </a:lnTo>
                <a:lnTo>
                  <a:pt x="12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6" name="Google Shape;400;p37">
            <a:extLst>
              <a:ext uri="{FF2B5EF4-FFF2-40B4-BE49-F238E27FC236}">
                <a16:creationId xmlns:a16="http://schemas.microsoft.com/office/drawing/2014/main" id="{62A8A002-F289-B2DB-64F6-E5681E3347FB}"/>
              </a:ext>
            </a:extLst>
          </p:cNvPr>
          <p:cNvSpPr>
            <a:spLocks noGrp="1" noRot="1" noMove="1" noResize="1" noEditPoints="1" noAdjustHandles="1" noChangeArrowheads="1" noChangeShapeType="1"/>
          </p:cNvSpPr>
          <p:nvPr/>
        </p:nvSpPr>
        <p:spPr>
          <a:xfrm>
            <a:off x="854178" y="2513353"/>
            <a:ext cx="314961" cy="357274"/>
          </a:xfrm>
          <a:custGeom>
            <a:avLst/>
            <a:gdLst/>
            <a:ahLst/>
            <a:cxnLst/>
            <a:rect l="l" t="t" r="r" b="b"/>
            <a:pathLst>
              <a:path w="10555" h="11973" extrusionOk="0">
                <a:moveTo>
                  <a:pt x="3151" y="2836"/>
                </a:moveTo>
                <a:cubicBezTo>
                  <a:pt x="3340" y="2836"/>
                  <a:pt x="3498" y="2994"/>
                  <a:pt x="3498" y="3183"/>
                </a:cubicBezTo>
                <a:lnTo>
                  <a:pt x="3498" y="3529"/>
                </a:lnTo>
                <a:lnTo>
                  <a:pt x="2805" y="3529"/>
                </a:lnTo>
                <a:lnTo>
                  <a:pt x="2805" y="3183"/>
                </a:lnTo>
                <a:cubicBezTo>
                  <a:pt x="2805" y="2994"/>
                  <a:pt x="2962" y="2836"/>
                  <a:pt x="3151" y="2836"/>
                </a:cubicBezTo>
                <a:close/>
                <a:moveTo>
                  <a:pt x="9862" y="4191"/>
                </a:moveTo>
                <a:lnTo>
                  <a:pt x="9862" y="5262"/>
                </a:lnTo>
                <a:cubicBezTo>
                  <a:pt x="9862" y="5451"/>
                  <a:pt x="9704" y="5609"/>
                  <a:pt x="9484" y="5609"/>
                </a:cubicBezTo>
                <a:cubicBezTo>
                  <a:pt x="9295" y="5609"/>
                  <a:pt x="9137" y="5451"/>
                  <a:pt x="9137" y="5262"/>
                </a:cubicBezTo>
                <a:lnTo>
                  <a:pt x="9137" y="4191"/>
                </a:lnTo>
                <a:close/>
                <a:moveTo>
                  <a:pt x="3151" y="5609"/>
                </a:moveTo>
                <a:cubicBezTo>
                  <a:pt x="3340" y="5609"/>
                  <a:pt x="3498" y="5766"/>
                  <a:pt x="3498" y="5987"/>
                </a:cubicBezTo>
                <a:cubicBezTo>
                  <a:pt x="3498" y="6176"/>
                  <a:pt x="3340" y="6333"/>
                  <a:pt x="3151" y="6333"/>
                </a:cubicBezTo>
                <a:cubicBezTo>
                  <a:pt x="2962" y="6333"/>
                  <a:pt x="2805" y="6176"/>
                  <a:pt x="2805" y="5987"/>
                </a:cubicBezTo>
                <a:cubicBezTo>
                  <a:pt x="2805" y="5766"/>
                  <a:pt x="2962" y="5609"/>
                  <a:pt x="3151" y="5609"/>
                </a:cubicBezTo>
                <a:close/>
                <a:moveTo>
                  <a:pt x="3592" y="4254"/>
                </a:moveTo>
                <a:cubicBezTo>
                  <a:pt x="4695" y="4443"/>
                  <a:pt x="5640" y="5451"/>
                  <a:pt x="5640" y="6680"/>
                </a:cubicBezTo>
                <a:lnTo>
                  <a:pt x="5640" y="8822"/>
                </a:lnTo>
                <a:cubicBezTo>
                  <a:pt x="5640" y="10145"/>
                  <a:pt x="4538" y="11248"/>
                  <a:pt x="3183" y="11248"/>
                </a:cubicBezTo>
                <a:cubicBezTo>
                  <a:pt x="1860" y="11248"/>
                  <a:pt x="757" y="10145"/>
                  <a:pt x="757" y="8822"/>
                </a:cubicBezTo>
                <a:lnTo>
                  <a:pt x="757" y="6680"/>
                </a:lnTo>
                <a:cubicBezTo>
                  <a:pt x="757" y="5451"/>
                  <a:pt x="1671" y="4443"/>
                  <a:pt x="2868" y="4254"/>
                </a:cubicBezTo>
                <a:lnTo>
                  <a:pt x="2868" y="4979"/>
                </a:lnTo>
                <a:cubicBezTo>
                  <a:pt x="2490" y="5136"/>
                  <a:pt x="2175" y="5546"/>
                  <a:pt x="2175" y="5987"/>
                </a:cubicBezTo>
                <a:cubicBezTo>
                  <a:pt x="2175" y="6396"/>
                  <a:pt x="2458" y="6837"/>
                  <a:pt x="2868" y="6963"/>
                </a:cubicBezTo>
                <a:lnTo>
                  <a:pt x="2868" y="7341"/>
                </a:lnTo>
                <a:cubicBezTo>
                  <a:pt x="2868" y="7562"/>
                  <a:pt x="3025" y="7719"/>
                  <a:pt x="3246" y="7719"/>
                </a:cubicBezTo>
                <a:cubicBezTo>
                  <a:pt x="3435" y="7719"/>
                  <a:pt x="3592" y="7562"/>
                  <a:pt x="3592" y="7341"/>
                </a:cubicBezTo>
                <a:lnTo>
                  <a:pt x="3592" y="6963"/>
                </a:lnTo>
                <a:cubicBezTo>
                  <a:pt x="3970" y="6806"/>
                  <a:pt x="4286" y="6396"/>
                  <a:pt x="4286" y="5987"/>
                </a:cubicBezTo>
                <a:cubicBezTo>
                  <a:pt x="4286" y="5546"/>
                  <a:pt x="4033" y="5105"/>
                  <a:pt x="3592" y="4979"/>
                </a:cubicBezTo>
                <a:lnTo>
                  <a:pt x="3592" y="4254"/>
                </a:lnTo>
                <a:close/>
                <a:moveTo>
                  <a:pt x="5294" y="1"/>
                </a:moveTo>
                <a:cubicBezTo>
                  <a:pt x="4033" y="1"/>
                  <a:pt x="2994" y="946"/>
                  <a:pt x="2836" y="2143"/>
                </a:cubicBezTo>
                <a:cubicBezTo>
                  <a:pt x="2427" y="2301"/>
                  <a:pt x="2143" y="2710"/>
                  <a:pt x="2143" y="3151"/>
                </a:cubicBezTo>
                <a:lnTo>
                  <a:pt x="2143" y="3687"/>
                </a:lnTo>
                <a:cubicBezTo>
                  <a:pt x="914" y="4128"/>
                  <a:pt x="1" y="5294"/>
                  <a:pt x="1" y="6680"/>
                </a:cubicBezTo>
                <a:lnTo>
                  <a:pt x="1" y="8822"/>
                </a:lnTo>
                <a:cubicBezTo>
                  <a:pt x="1" y="10555"/>
                  <a:pt x="1419" y="11973"/>
                  <a:pt x="3151" y="11973"/>
                </a:cubicBezTo>
                <a:cubicBezTo>
                  <a:pt x="4884" y="11973"/>
                  <a:pt x="6302" y="10555"/>
                  <a:pt x="6302" y="8822"/>
                </a:cubicBezTo>
                <a:lnTo>
                  <a:pt x="6302" y="6680"/>
                </a:lnTo>
                <a:cubicBezTo>
                  <a:pt x="6302" y="5294"/>
                  <a:pt x="5451" y="4128"/>
                  <a:pt x="4191" y="3687"/>
                </a:cubicBezTo>
                <a:lnTo>
                  <a:pt x="4191" y="3151"/>
                </a:lnTo>
                <a:cubicBezTo>
                  <a:pt x="4191" y="2710"/>
                  <a:pt x="3907" y="2301"/>
                  <a:pt x="3529" y="2143"/>
                </a:cubicBezTo>
                <a:cubicBezTo>
                  <a:pt x="3624" y="1293"/>
                  <a:pt x="4380" y="662"/>
                  <a:pt x="5262" y="662"/>
                </a:cubicBezTo>
                <a:cubicBezTo>
                  <a:pt x="6239" y="662"/>
                  <a:pt x="7026" y="1450"/>
                  <a:pt x="7026" y="2427"/>
                </a:cubicBezTo>
                <a:lnTo>
                  <a:pt x="7026" y="8413"/>
                </a:lnTo>
                <a:cubicBezTo>
                  <a:pt x="7026" y="9200"/>
                  <a:pt x="7657" y="9830"/>
                  <a:pt x="8444" y="9830"/>
                </a:cubicBezTo>
                <a:cubicBezTo>
                  <a:pt x="9232" y="9830"/>
                  <a:pt x="9862" y="9200"/>
                  <a:pt x="9862" y="8413"/>
                </a:cubicBezTo>
                <a:lnTo>
                  <a:pt x="9862" y="6239"/>
                </a:lnTo>
                <a:cubicBezTo>
                  <a:pt x="10240" y="6081"/>
                  <a:pt x="10555" y="5703"/>
                  <a:pt x="10555" y="5262"/>
                </a:cubicBezTo>
                <a:lnTo>
                  <a:pt x="10555" y="3844"/>
                </a:lnTo>
                <a:cubicBezTo>
                  <a:pt x="10555" y="3687"/>
                  <a:pt x="10397" y="3529"/>
                  <a:pt x="10208" y="3529"/>
                </a:cubicBezTo>
                <a:lnTo>
                  <a:pt x="9862" y="3529"/>
                </a:lnTo>
                <a:lnTo>
                  <a:pt x="9862" y="2458"/>
                </a:lnTo>
                <a:cubicBezTo>
                  <a:pt x="9862" y="2269"/>
                  <a:pt x="9704" y="2112"/>
                  <a:pt x="9515" y="2112"/>
                </a:cubicBezTo>
                <a:cubicBezTo>
                  <a:pt x="9295" y="2112"/>
                  <a:pt x="9137" y="2269"/>
                  <a:pt x="9137" y="2458"/>
                </a:cubicBezTo>
                <a:lnTo>
                  <a:pt x="9137" y="3529"/>
                </a:lnTo>
                <a:lnTo>
                  <a:pt x="8791" y="3529"/>
                </a:lnTo>
                <a:cubicBezTo>
                  <a:pt x="8602" y="3529"/>
                  <a:pt x="8444" y="3687"/>
                  <a:pt x="8444" y="3876"/>
                </a:cubicBezTo>
                <a:lnTo>
                  <a:pt x="8444" y="5294"/>
                </a:lnTo>
                <a:cubicBezTo>
                  <a:pt x="8444" y="5766"/>
                  <a:pt x="8728" y="6176"/>
                  <a:pt x="9137" y="6302"/>
                </a:cubicBezTo>
                <a:lnTo>
                  <a:pt x="9137" y="8444"/>
                </a:lnTo>
                <a:cubicBezTo>
                  <a:pt x="9137" y="8854"/>
                  <a:pt x="8822" y="9169"/>
                  <a:pt x="8444" y="9169"/>
                </a:cubicBezTo>
                <a:cubicBezTo>
                  <a:pt x="8035" y="9169"/>
                  <a:pt x="7720" y="8854"/>
                  <a:pt x="7720" y="8444"/>
                </a:cubicBezTo>
                <a:lnTo>
                  <a:pt x="7720" y="2458"/>
                </a:lnTo>
                <a:cubicBezTo>
                  <a:pt x="7720" y="1103"/>
                  <a:pt x="6617" y="1"/>
                  <a:pt x="5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1126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33"/>
          <p:cNvPicPr preferRelativeResize="0"/>
          <p:nvPr/>
        </p:nvPicPr>
        <p:blipFill>
          <a:blip r:embed="rId3">
            <a:alphaModFix/>
          </a:blip>
          <a:stretch>
            <a:fillRect/>
          </a:stretch>
        </p:blipFill>
        <p:spPr>
          <a:xfrm rot="2052492" flipH="1">
            <a:off x="-1449948" y="-1549430"/>
            <a:ext cx="3895157" cy="5755646"/>
          </a:xfrm>
          <a:prstGeom prst="rect">
            <a:avLst/>
          </a:prstGeom>
          <a:noFill/>
          <a:ln>
            <a:noFill/>
          </a:ln>
        </p:spPr>
      </p:pic>
      <p:sp>
        <p:nvSpPr>
          <p:cNvPr id="293" name="Google Shape;293;p33"/>
          <p:cNvSpPr txBox="1">
            <a:spLocks noGrp="1"/>
          </p:cNvSpPr>
          <p:nvPr>
            <p:ph type="title"/>
          </p:nvPr>
        </p:nvSpPr>
        <p:spPr>
          <a:xfrm>
            <a:off x="2232343" y="2420557"/>
            <a:ext cx="4383600" cy="1626600"/>
          </a:xfrm>
          <a:prstGeom prst="rect">
            <a:avLst/>
          </a:prstGeom>
        </p:spPr>
        <p:txBody>
          <a:bodyPr spcFirstLastPara="1" wrap="square" lIns="91425" tIns="91425" rIns="91425" bIns="91425" anchor="t" anchorCtr="0">
            <a:noAutofit/>
          </a:bodyPr>
          <a:lstStyle/>
          <a:p>
            <a:r>
              <a:rPr lang="en-US" sz="4800" dirty="0"/>
              <a:t>System Design</a:t>
            </a:r>
            <a:br>
              <a:rPr lang="en-US" sz="4800" dirty="0"/>
            </a:br>
            <a:br>
              <a:rPr lang="en-US" sz="4800" dirty="0"/>
            </a:br>
            <a:endParaRPr lang="en-US" sz="4800" dirty="0"/>
          </a:p>
        </p:txBody>
      </p:sp>
      <p:sp>
        <p:nvSpPr>
          <p:cNvPr id="294" name="Google Shape;294;p33"/>
          <p:cNvSpPr txBox="1">
            <a:spLocks noGrp="1"/>
          </p:cNvSpPr>
          <p:nvPr>
            <p:ph type="title" idx="2"/>
          </p:nvPr>
        </p:nvSpPr>
        <p:spPr>
          <a:xfrm>
            <a:off x="2232343" y="1470807"/>
            <a:ext cx="1230300" cy="88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grpSp>
        <p:nvGrpSpPr>
          <p:cNvPr id="295" name="Google Shape;295;p33"/>
          <p:cNvGrpSpPr/>
          <p:nvPr/>
        </p:nvGrpSpPr>
        <p:grpSpPr>
          <a:xfrm rot="756538">
            <a:off x="4920796" y="-576959"/>
            <a:ext cx="4574157" cy="3479412"/>
            <a:chOff x="1522650" y="1117750"/>
            <a:chExt cx="4574075" cy="3479350"/>
          </a:xfrm>
        </p:grpSpPr>
        <p:sp>
          <p:nvSpPr>
            <p:cNvPr id="296" name="Google Shape;296;p33"/>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22159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7"/>
          <p:cNvSpPr txBox="1">
            <a:spLocks noGrp="1"/>
          </p:cNvSpPr>
          <p:nvPr>
            <p:ph type="title"/>
          </p:nvPr>
        </p:nvSpPr>
        <p:spPr>
          <a:xfrm>
            <a:off x="786296" y="132224"/>
            <a:ext cx="2667454" cy="501163"/>
          </a:xfrm>
          <a:prstGeom prst="rect">
            <a:avLst/>
          </a:prstGeom>
        </p:spPr>
        <p:txBody>
          <a:bodyPr spcFirstLastPara="1" wrap="square" lIns="91425" tIns="91425" rIns="91425" bIns="91425" anchor="t" anchorCtr="0">
            <a:noAutofit/>
          </a:bodyPr>
          <a:lstStyle/>
          <a:p>
            <a:pPr marL="0" indent="0">
              <a:buNone/>
            </a:pPr>
            <a:r>
              <a:rPr lang="en-GB" sz="2500" b="1" dirty="0"/>
              <a:t>Components</a:t>
            </a:r>
          </a:p>
        </p:txBody>
      </p:sp>
      <p:sp>
        <p:nvSpPr>
          <p:cNvPr id="366" name="Google Shape;366;p37"/>
          <p:cNvSpPr txBox="1">
            <a:spLocks noGrp="1"/>
          </p:cNvSpPr>
          <p:nvPr>
            <p:ph type="subTitle" idx="1"/>
          </p:nvPr>
        </p:nvSpPr>
        <p:spPr>
          <a:xfrm>
            <a:off x="1576724" y="828037"/>
            <a:ext cx="2377111" cy="11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These modules are responsible for fetching historical stock prices, news headlines, and Google Trends data. The data is collected using APIs from Yahoo Finance, </a:t>
            </a:r>
            <a:r>
              <a:rPr lang="en-GB" dirty="0" err="1"/>
              <a:t>FinnHub</a:t>
            </a:r>
            <a:r>
              <a:rPr lang="en-GB" dirty="0"/>
              <a:t>, and </a:t>
            </a:r>
            <a:r>
              <a:rPr lang="en-GB" dirty="0" err="1"/>
              <a:t>pytrends</a:t>
            </a:r>
            <a:r>
              <a:rPr lang="en-GB" dirty="0"/>
              <a:t>.</a:t>
            </a:r>
          </a:p>
        </p:txBody>
      </p:sp>
      <p:sp>
        <p:nvSpPr>
          <p:cNvPr id="367" name="Google Shape;367;p37"/>
          <p:cNvSpPr txBox="1">
            <a:spLocks noGrp="1"/>
          </p:cNvSpPr>
          <p:nvPr>
            <p:ph type="subTitle" idx="2"/>
          </p:nvPr>
        </p:nvSpPr>
        <p:spPr>
          <a:xfrm>
            <a:off x="5425912" y="268513"/>
            <a:ext cx="2820635" cy="13984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This module trains the predictive models using the </a:t>
            </a:r>
            <a:r>
              <a:rPr lang="en-GB" dirty="0" err="1"/>
              <a:t>preprocessed</a:t>
            </a:r>
            <a:r>
              <a:rPr lang="en-GB" dirty="0"/>
              <a:t> data. It includes mechanisms for hyperparameter tuning and model validation to ensure optimal performance.</a:t>
            </a:r>
          </a:p>
        </p:txBody>
      </p:sp>
      <p:sp>
        <p:nvSpPr>
          <p:cNvPr id="368" name="Google Shape;368;p37"/>
          <p:cNvSpPr txBox="1">
            <a:spLocks noGrp="1"/>
          </p:cNvSpPr>
          <p:nvPr>
            <p:ph type="subTitle" idx="3"/>
          </p:nvPr>
        </p:nvSpPr>
        <p:spPr>
          <a:xfrm>
            <a:off x="1576724" y="2175125"/>
            <a:ext cx="2274470" cy="11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This module handles cleaning, normalization, and feature extraction from the collected data. It ensures that the data is in a suitable format for input into the predictive models.</a:t>
            </a:r>
          </a:p>
        </p:txBody>
      </p:sp>
      <p:sp>
        <p:nvSpPr>
          <p:cNvPr id="369" name="Google Shape;369;p37"/>
          <p:cNvSpPr txBox="1">
            <a:spLocks noGrp="1"/>
          </p:cNvSpPr>
          <p:nvPr>
            <p:ph type="subTitle" idx="4"/>
          </p:nvPr>
        </p:nvSpPr>
        <p:spPr>
          <a:xfrm>
            <a:off x="1576724" y="3509615"/>
            <a:ext cx="2322662" cy="11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 predictive models are a Long Short-Term Memory (LSTM) neural network, Phi-4, Llama-4 Maverick, Gemini 2.5 and </a:t>
            </a:r>
            <a:r>
              <a:rPr lang="en-GB" dirty="0" err="1"/>
              <a:t>Deepseek</a:t>
            </a:r>
            <a:r>
              <a:rPr lang="en-GB" dirty="0"/>
              <a:t> R1.</a:t>
            </a:r>
          </a:p>
        </p:txBody>
      </p:sp>
      <p:sp>
        <p:nvSpPr>
          <p:cNvPr id="370" name="Google Shape;370;p37"/>
          <p:cNvSpPr txBox="1">
            <a:spLocks noGrp="1"/>
          </p:cNvSpPr>
          <p:nvPr>
            <p:ph type="subTitle" idx="7"/>
          </p:nvPr>
        </p:nvSpPr>
        <p:spPr>
          <a:xfrm>
            <a:off x="329349" y="1149208"/>
            <a:ext cx="1278150" cy="4160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200" b="1" dirty="0"/>
              <a:t>Data Collection Modules</a:t>
            </a:r>
          </a:p>
        </p:txBody>
      </p:sp>
      <p:sp>
        <p:nvSpPr>
          <p:cNvPr id="371" name="Google Shape;371;p37"/>
          <p:cNvSpPr txBox="1">
            <a:spLocks noGrp="1"/>
          </p:cNvSpPr>
          <p:nvPr>
            <p:ph type="subTitle" idx="8"/>
          </p:nvPr>
        </p:nvSpPr>
        <p:spPr>
          <a:xfrm>
            <a:off x="4470836" y="591098"/>
            <a:ext cx="1175771"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200" b="1" dirty="0"/>
              <a:t>Model Training Module</a:t>
            </a:r>
          </a:p>
        </p:txBody>
      </p:sp>
      <p:sp>
        <p:nvSpPr>
          <p:cNvPr id="372" name="Google Shape;372;p37"/>
          <p:cNvSpPr txBox="1">
            <a:spLocks noGrp="1"/>
          </p:cNvSpPr>
          <p:nvPr>
            <p:ph type="subTitle" idx="9"/>
          </p:nvPr>
        </p:nvSpPr>
        <p:spPr>
          <a:xfrm>
            <a:off x="4453446" y="1600375"/>
            <a:ext cx="1421682"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200" b="1" dirty="0"/>
              <a:t>Evaluation Module</a:t>
            </a:r>
          </a:p>
        </p:txBody>
      </p:sp>
      <p:sp>
        <p:nvSpPr>
          <p:cNvPr id="373" name="Google Shape;373;p37"/>
          <p:cNvSpPr txBox="1">
            <a:spLocks noGrp="1"/>
          </p:cNvSpPr>
          <p:nvPr>
            <p:ph type="subTitle" idx="5"/>
          </p:nvPr>
        </p:nvSpPr>
        <p:spPr>
          <a:xfrm>
            <a:off x="5425912" y="1383150"/>
            <a:ext cx="3055050" cy="11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This module assesses the model’s performance using metrics such as Mean Absolute Error (MAE), Root Mean Squared Error (RMSE), Symmetric Mean Absolute Percentage Error (</a:t>
            </a:r>
            <a:r>
              <a:rPr lang="en-GB" dirty="0" err="1"/>
              <a:t>sMAPE</a:t>
            </a:r>
            <a:r>
              <a:rPr lang="en-GB" dirty="0"/>
              <a:t>), the Coefficient of Determination (</a:t>
            </a:r>
            <a:r>
              <a:rPr lang="en-US" b="0" i="1" dirty="0">
                <a:solidFill>
                  <a:srgbClr val="202122"/>
                </a:solidFill>
                <a:effectLst/>
                <a:latin typeface="Arial" panose="020B0604020202020204" pitchFamily="34" charset="0"/>
              </a:rPr>
              <a:t>R</a:t>
            </a:r>
            <a:r>
              <a:rPr lang="en-US" b="0" i="0" baseline="30000" dirty="0">
                <a:solidFill>
                  <a:srgbClr val="202122"/>
                </a:solidFill>
                <a:effectLst/>
                <a:latin typeface="Arial" panose="020B0604020202020204" pitchFamily="34" charset="0"/>
              </a:rPr>
              <a:t>2</a:t>
            </a:r>
            <a:r>
              <a:rPr lang="en-GB" dirty="0"/>
              <a:t>) and the Directional Accuracy (DA).</a:t>
            </a:r>
          </a:p>
        </p:txBody>
      </p:sp>
      <p:sp>
        <p:nvSpPr>
          <p:cNvPr id="375" name="Google Shape;375;p37"/>
          <p:cNvSpPr txBox="1">
            <a:spLocks noGrp="1"/>
          </p:cNvSpPr>
          <p:nvPr>
            <p:ph type="subTitle" idx="13"/>
          </p:nvPr>
        </p:nvSpPr>
        <p:spPr>
          <a:xfrm>
            <a:off x="337879" y="2474382"/>
            <a:ext cx="1421838"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200" b="1" dirty="0"/>
              <a:t>Data Preprocessing Module</a:t>
            </a:r>
          </a:p>
        </p:txBody>
      </p:sp>
      <p:sp>
        <p:nvSpPr>
          <p:cNvPr id="376" name="Google Shape;376;p37"/>
          <p:cNvSpPr txBox="1">
            <a:spLocks noGrp="1"/>
          </p:cNvSpPr>
          <p:nvPr>
            <p:ph type="subTitle" idx="14"/>
          </p:nvPr>
        </p:nvSpPr>
        <p:spPr>
          <a:xfrm>
            <a:off x="324305" y="3666763"/>
            <a:ext cx="1283193"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200" b="1" dirty="0"/>
              <a:t>Prediction Model</a:t>
            </a:r>
          </a:p>
        </p:txBody>
      </p:sp>
      <p:grpSp>
        <p:nvGrpSpPr>
          <p:cNvPr id="378" name="Google Shape;378;p37"/>
          <p:cNvGrpSpPr/>
          <p:nvPr/>
        </p:nvGrpSpPr>
        <p:grpSpPr>
          <a:xfrm flipH="1">
            <a:off x="4380620" y="1538932"/>
            <a:ext cx="104577" cy="104580"/>
            <a:chOff x="3282325" y="2035675"/>
            <a:chExt cx="459575" cy="454825"/>
          </a:xfrm>
        </p:grpSpPr>
        <p:sp>
          <p:nvSpPr>
            <p:cNvPr id="379" name="Google Shape;379;p37"/>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0" name="Google Shape;380;p37"/>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1" name="Google Shape;381;p37"/>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2" name="Google Shape;382;p37"/>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3" name="Google Shape;383;p37"/>
          <p:cNvGrpSpPr/>
          <p:nvPr/>
        </p:nvGrpSpPr>
        <p:grpSpPr>
          <a:xfrm flipH="1">
            <a:off x="285593" y="953402"/>
            <a:ext cx="104572" cy="104573"/>
            <a:chOff x="-46401050" y="2333325"/>
            <a:chExt cx="300125" cy="300100"/>
          </a:xfrm>
        </p:grpSpPr>
        <p:sp>
          <p:nvSpPr>
            <p:cNvPr id="384" name="Google Shape;384;p37"/>
            <p:cNvSpPr/>
            <p:nvPr/>
          </p:nvSpPr>
          <p:spPr>
            <a:xfrm>
              <a:off x="-46401050" y="2333325"/>
              <a:ext cx="300125" cy="300100"/>
            </a:xfrm>
            <a:custGeom>
              <a:avLst/>
              <a:gdLst/>
              <a:ahLst/>
              <a:cxnLst/>
              <a:rect l="l" t="t" r="r" b="b"/>
              <a:pathLst>
                <a:path w="12005" h="12004" extrusionOk="0">
                  <a:moveTo>
                    <a:pt x="7719" y="725"/>
                  </a:moveTo>
                  <a:lnTo>
                    <a:pt x="7719" y="2111"/>
                  </a:lnTo>
                  <a:lnTo>
                    <a:pt x="7026" y="2111"/>
                  </a:lnTo>
                  <a:lnTo>
                    <a:pt x="7026" y="725"/>
                  </a:lnTo>
                  <a:close/>
                  <a:moveTo>
                    <a:pt x="9137" y="725"/>
                  </a:moveTo>
                  <a:lnTo>
                    <a:pt x="9137" y="3498"/>
                  </a:lnTo>
                  <a:lnTo>
                    <a:pt x="2805" y="3498"/>
                  </a:lnTo>
                  <a:lnTo>
                    <a:pt x="2805" y="725"/>
                  </a:lnTo>
                  <a:lnTo>
                    <a:pt x="6302" y="725"/>
                  </a:lnTo>
                  <a:lnTo>
                    <a:pt x="6302" y="2489"/>
                  </a:lnTo>
                  <a:cubicBezTo>
                    <a:pt x="6302" y="2678"/>
                    <a:pt x="6459" y="2836"/>
                    <a:pt x="6648" y="2836"/>
                  </a:cubicBezTo>
                  <a:lnTo>
                    <a:pt x="8066" y="2836"/>
                  </a:lnTo>
                  <a:cubicBezTo>
                    <a:pt x="8255" y="2836"/>
                    <a:pt x="8413" y="2678"/>
                    <a:pt x="8413" y="2489"/>
                  </a:cubicBezTo>
                  <a:lnTo>
                    <a:pt x="8413" y="725"/>
                  </a:lnTo>
                  <a:close/>
                  <a:moveTo>
                    <a:pt x="2080" y="725"/>
                  </a:moveTo>
                  <a:lnTo>
                    <a:pt x="2080" y="3876"/>
                  </a:lnTo>
                  <a:cubicBezTo>
                    <a:pt x="2080" y="4065"/>
                    <a:pt x="2238" y="4222"/>
                    <a:pt x="2427" y="4222"/>
                  </a:cubicBezTo>
                  <a:lnTo>
                    <a:pt x="9452" y="4222"/>
                  </a:lnTo>
                  <a:cubicBezTo>
                    <a:pt x="9641" y="4222"/>
                    <a:pt x="9799" y="4065"/>
                    <a:pt x="9799" y="3876"/>
                  </a:cubicBezTo>
                  <a:lnTo>
                    <a:pt x="9799" y="1166"/>
                  </a:lnTo>
                  <a:lnTo>
                    <a:pt x="11217" y="2584"/>
                  </a:lnTo>
                  <a:lnTo>
                    <a:pt x="11217" y="11311"/>
                  </a:lnTo>
                  <a:lnTo>
                    <a:pt x="662" y="11311"/>
                  </a:lnTo>
                  <a:lnTo>
                    <a:pt x="662" y="725"/>
                  </a:lnTo>
                  <a:close/>
                  <a:moveTo>
                    <a:pt x="347" y="1"/>
                  </a:moveTo>
                  <a:cubicBezTo>
                    <a:pt x="158" y="1"/>
                    <a:pt x="1" y="158"/>
                    <a:pt x="1" y="347"/>
                  </a:cubicBezTo>
                  <a:lnTo>
                    <a:pt x="1" y="11657"/>
                  </a:lnTo>
                  <a:cubicBezTo>
                    <a:pt x="1" y="11846"/>
                    <a:pt x="158" y="12004"/>
                    <a:pt x="347" y="12004"/>
                  </a:cubicBezTo>
                  <a:lnTo>
                    <a:pt x="11658" y="12004"/>
                  </a:lnTo>
                  <a:cubicBezTo>
                    <a:pt x="11847" y="12004"/>
                    <a:pt x="12004" y="11846"/>
                    <a:pt x="12004" y="11657"/>
                  </a:cubicBezTo>
                  <a:lnTo>
                    <a:pt x="12004" y="2489"/>
                  </a:lnTo>
                  <a:cubicBezTo>
                    <a:pt x="11941" y="2395"/>
                    <a:pt x="11878" y="2300"/>
                    <a:pt x="11847" y="2237"/>
                  </a:cubicBezTo>
                  <a:lnTo>
                    <a:pt x="9736" y="127"/>
                  </a:lnTo>
                  <a:cubicBezTo>
                    <a:pt x="9641" y="32"/>
                    <a:pt x="9578" y="1"/>
                    <a:pt x="9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7"/>
            <p:cNvSpPr/>
            <p:nvPr/>
          </p:nvSpPr>
          <p:spPr>
            <a:xfrm>
              <a:off x="-46366400" y="2580650"/>
              <a:ext cx="35475" cy="17350"/>
            </a:xfrm>
            <a:custGeom>
              <a:avLst/>
              <a:gdLst/>
              <a:ahLst/>
              <a:cxnLst/>
              <a:rect l="l" t="t" r="r" b="b"/>
              <a:pathLst>
                <a:path w="1419" h="694" extrusionOk="0">
                  <a:moveTo>
                    <a:pt x="348" y="0"/>
                  </a:moveTo>
                  <a:cubicBezTo>
                    <a:pt x="159" y="0"/>
                    <a:pt x="1" y="158"/>
                    <a:pt x="1" y="347"/>
                  </a:cubicBezTo>
                  <a:cubicBezTo>
                    <a:pt x="1" y="536"/>
                    <a:pt x="159" y="693"/>
                    <a:pt x="348" y="693"/>
                  </a:cubicBezTo>
                  <a:lnTo>
                    <a:pt x="1041" y="693"/>
                  </a:lnTo>
                  <a:cubicBezTo>
                    <a:pt x="1261" y="693"/>
                    <a:pt x="1419" y="536"/>
                    <a:pt x="1419" y="347"/>
                  </a:cubicBezTo>
                  <a:cubicBezTo>
                    <a:pt x="1419" y="158"/>
                    <a:pt x="1261" y="0"/>
                    <a:pt x="10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7"/>
            <p:cNvSpPr/>
            <p:nvPr/>
          </p:nvSpPr>
          <p:spPr>
            <a:xfrm>
              <a:off x="-46313625" y="2457775"/>
              <a:ext cx="122900" cy="122100"/>
            </a:xfrm>
            <a:custGeom>
              <a:avLst/>
              <a:gdLst/>
              <a:ahLst/>
              <a:cxnLst/>
              <a:rect l="l" t="t" r="r" b="b"/>
              <a:pathLst>
                <a:path w="4916" h="4884" extrusionOk="0">
                  <a:moveTo>
                    <a:pt x="2458" y="662"/>
                  </a:moveTo>
                  <a:cubicBezTo>
                    <a:pt x="3435" y="662"/>
                    <a:pt x="4222" y="1450"/>
                    <a:pt x="4222" y="2426"/>
                  </a:cubicBezTo>
                  <a:cubicBezTo>
                    <a:pt x="4222" y="3403"/>
                    <a:pt x="3435" y="4190"/>
                    <a:pt x="2458" y="4190"/>
                  </a:cubicBezTo>
                  <a:cubicBezTo>
                    <a:pt x="1450" y="4190"/>
                    <a:pt x="662" y="3403"/>
                    <a:pt x="662" y="2426"/>
                  </a:cubicBezTo>
                  <a:cubicBezTo>
                    <a:pt x="662" y="1450"/>
                    <a:pt x="1450" y="662"/>
                    <a:pt x="2458" y="662"/>
                  </a:cubicBezTo>
                  <a:close/>
                  <a:moveTo>
                    <a:pt x="2458" y="0"/>
                  </a:moveTo>
                  <a:cubicBezTo>
                    <a:pt x="1103" y="0"/>
                    <a:pt x="1" y="1103"/>
                    <a:pt x="1" y="2426"/>
                  </a:cubicBezTo>
                  <a:cubicBezTo>
                    <a:pt x="1" y="3781"/>
                    <a:pt x="1103" y="4884"/>
                    <a:pt x="2458" y="4884"/>
                  </a:cubicBezTo>
                  <a:cubicBezTo>
                    <a:pt x="3781" y="4884"/>
                    <a:pt x="4884" y="3749"/>
                    <a:pt x="4884" y="2426"/>
                  </a:cubicBezTo>
                  <a:cubicBezTo>
                    <a:pt x="4916" y="1103"/>
                    <a:pt x="3813" y="0"/>
                    <a:pt x="24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7"/>
            <p:cNvSpPr/>
            <p:nvPr/>
          </p:nvSpPr>
          <p:spPr>
            <a:xfrm>
              <a:off x="-46278950" y="2493225"/>
              <a:ext cx="53575" cy="52775"/>
            </a:xfrm>
            <a:custGeom>
              <a:avLst/>
              <a:gdLst/>
              <a:ahLst/>
              <a:cxnLst/>
              <a:rect l="l" t="t" r="r" b="b"/>
              <a:pathLst>
                <a:path w="2143" h="2111" extrusionOk="0">
                  <a:moveTo>
                    <a:pt x="1071" y="662"/>
                  </a:moveTo>
                  <a:cubicBezTo>
                    <a:pt x="1260" y="662"/>
                    <a:pt x="1418" y="819"/>
                    <a:pt x="1418" y="1008"/>
                  </a:cubicBezTo>
                  <a:cubicBezTo>
                    <a:pt x="1418" y="1197"/>
                    <a:pt x="1260" y="1355"/>
                    <a:pt x="1071" y="1355"/>
                  </a:cubicBezTo>
                  <a:cubicBezTo>
                    <a:pt x="851" y="1355"/>
                    <a:pt x="693" y="1197"/>
                    <a:pt x="693" y="1008"/>
                  </a:cubicBezTo>
                  <a:cubicBezTo>
                    <a:pt x="693" y="819"/>
                    <a:pt x="851" y="662"/>
                    <a:pt x="1071" y="662"/>
                  </a:cubicBezTo>
                  <a:close/>
                  <a:moveTo>
                    <a:pt x="1071" y="0"/>
                  </a:moveTo>
                  <a:cubicBezTo>
                    <a:pt x="473" y="0"/>
                    <a:pt x="0" y="473"/>
                    <a:pt x="0" y="1040"/>
                  </a:cubicBezTo>
                  <a:cubicBezTo>
                    <a:pt x="0" y="1638"/>
                    <a:pt x="473" y="2111"/>
                    <a:pt x="1071" y="2111"/>
                  </a:cubicBezTo>
                  <a:cubicBezTo>
                    <a:pt x="1638" y="2111"/>
                    <a:pt x="2111" y="1638"/>
                    <a:pt x="2111" y="1040"/>
                  </a:cubicBezTo>
                  <a:cubicBezTo>
                    <a:pt x="2142" y="473"/>
                    <a:pt x="1638" y="0"/>
                    <a:pt x="1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 name="Google Shape;388;p37"/>
          <p:cNvSpPr/>
          <p:nvPr/>
        </p:nvSpPr>
        <p:spPr>
          <a:xfrm flipH="1">
            <a:off x="281036" y="3621972"/>
            <a:ext cx="93096" cy="104572"/>
          </a:xfrm>
          <a:custGeom>
            <a:avLst/>
            <a:gdLst/>
            <a:ahLst/>
            <a:cxnLst/>
            <a:rect l="l" t="t" r="r" b="b"/>
            <a:pathLst>
              <a:path w="11941" h="12091" extrusionOk="0">
                <a:moveTo>
                  <a:pt x="5955" y="796"/>
                </a:moveTo>
                <a:lnTo>
                  <a:pt x="10933" y="3915"/>
                </a:lnTo>
                <a:lnTo>
                  <a:pt x="5955" y="7034"/>
                </a:lnTo>
                <a:lnTo>
                  <a:pt x="977" y="3915"/>
                </a:lnTo>
                <a:lnTo>
                  <a:pt x="5955" y="796"/>
                </a:lnTo>
                <a:close/>
                <a:moveTo>
                  <a:pt x="9924" y="5428"/>
                </a:moveTo>
                <a:lnTo>
                  <a:pt x="10964" y="6058"/>
                </a:lnTo>
                <a:lnTo>
                  <a:pt x="5955" y="9145"/>
                </a:lnTo>
                <a:lnTo>
                  <a:pt x="977" y="6058"/>
                </a:lnTo>
                <a:lnTo>
                  <a:pt x="2017" y="5428"/>
                </a:lnTo>
                <a:lnTo>
                  <a:pt x="5797" y="7790"/>
                </a:lnTo>
                <a:cubicBezTo>
                  <a:pt x="5860" y="7822"/>
                  <a:pt x="5931" y="7838"/>
                  <a:pt x="5994" y="7838"/>
                </a:cubicBezTo>
                <a:cubicBezTo>
                  <a:pt x="6057" y="7838"/>
                  <a:pt x="6112" y="7822"/>
                  <a:pt x="6144" y="7790"/>
                </a:cubicBezTo>
                <a:lnTo>
                  <a:pt x="9924" y="5428"/>
                </a:lnTo>
                <a:close/>
                <a:moveTo>
                  <a:pt x="9956" y="7538"/>
                </a:moveTo>
                <a:lnTo>
                  <a:pt x="10964" y="8169"/>
                </a:lnTo>
                <a:lnTo>
                  <a:pt x="5986" y="11288"/>
                </a:lnTo>
                <a:lnTo>
                  <a:pt x="1040" y="8169"/>
                </a:lnTo>
                <a:lnTo>
                  <a:pt x="2048" y="7538"/>
                </a:lnTo>
                <a:lnTo>
                  <a:pt x="5829" y="9901"/>
                </a:lnTo>
                <a:cubicBezTo>
                  <a:pt x="5892" y="9949"/>
                  <a:pt x="5963" y="9972"/>
                  <a:pt x="6026" y="9972"/>
                </a:cubicBezTo>
                <a:cubicBezTo>
                  <a:pt x="6089" y="9972"/>
                  <a:pt x="6144" y="9949"/>
                  <a:pt x="6175" y="9901"/>
                </a:cubicBezTo>
                <a:lnTo>
                  <a:pt x="9956" y="7538"/>
                </a:lnTo>
                <a:close/>
                <a:moveTo>
                  <a:pt x="5959" y="1"/>
                </a:moveTo>
                <a:cubicBezTo>
                  <a:pt x="5900" y="1"/>
                  <a:pt x="5845" y="25"/>
                  <a:pt x="5797" y="72"/>
                </a:cubicBezTo>
                <a:lnTo>
                  <a:pt x="158" y="3600"/>
                </a:lnTo>
                <a:cubicBezTo>
                  <a:pt x="32" y="3695"/>
                  <a:pt x="0" y="3758"/>
                  <a:pt x="0" y="3915"/>
                </a:cubicBezTo>
                <a:cubicBezTo>
                  <a:pt x="0" y="4073"/>
                  <a:pt x="95" y="4136"/>
                  <a:pt x="158" y="4230"/>
                </a:cubicBezTo>
                <a:lnTo>
                  <a:pt x="1387" y="4987"/>
                </a:lnTo>
                <a:lnTo>
                  <a:pt x="158" y="5743"/>
                </a:lnTo>
                <a:cubicBezTo>
                  <a:pt x="32" y="5806"/>
                  <a:pt x="0" y="5869"/>
                  <a:pt x="0" y="6058"/>
                </a:cubicBezTo>
                <a:cubicBezTo>
                  <a:pt x="0" y="6152"/>
                  <a:pt x="95" y="6278"/>
                  <a:pt x="158" y="6373"/>
                </a:cubicBezTo>
                <a:lnTo>
                  <a:pt x="1387" y="7097"/>
                </a:lnTo>
                <a:lnTo>
                  <a:pt x="158" y="7854"/>
                </a:lnTo>
                <a:cubicBezTo>
                  <a:pt x="32" y="7948"/>
                  <a:pt x="0" y="8011"/>
                  <a:pt x="0" y="8169"/>
                </a:cubicBezTo>
                <a:cubicBezTo>
                  <a:pt x="0" y="8295"/>
                  <a:pt x="95" y="8421"/>
                  <a:pt x="158" y="8484"/>
                </a:cubicBezTo>
                <a:lnTo>
                  <a:pt x="5797" y="12044"/>
                </a:lnTo>
                <a:cubicBezTo>
                  <a:pt x="5860" y="12075"/>
                  <a:pt x="5931" y="12091"/>
                  <a:pt x="5994" y="12091"/>
                </a:cubicBezTo>
                <a:cubicBezTo>
                  <a:pt x="6057" y="12091"/>
                  <a:pt x="6112" y="12075"/>
                  <a:pt x="6144" y="12044"/>
                </a:cubicBezTo>
                <a:lnTo>
                  <a:pt x="11783" y="8484"/>
                </a:lnTo>
                <a:cubicBezTo>
                  <a:pt x="11909" y="8421"/>
                  <a:pt x="11941" y="8326"/>
                  <a:pt x="11941" y="8169"/>
                </a:cubicBezTo>
                <a:cubicBezTo>
                  <a:pt x="11941" y="8043"/>
                  <a:pt x="11846" y="7948"/>
                  <a:pt x="11783" y="7854"/>
                </a:cubicBezTo>
                <a:lnTo>
                  <a:pt x="10555" y="7097"/>
                </a:lnTo>
                <a:lnTo>
                  <a:pt x="11783" y="6373"/>
                </a:lnTo>
                <a:cubicBezTo>
                  <a:pt x="11909" y="6278"/>
                  <a:pt x="11941" y="6152"/>
                  <a:pt x="11941" y="6058"/>
                </a:cubicBezTo>
                <a:cubicBezTo>
                  <a:pt x="11941" y="5932"/>
                  <a:pt x="11846" y="5806"/>
                  <a:pt x="11783" y="5743"/>
                </a:cubicBezTo>
                <a:lnTo>
                  <a:pt x="10555" y="4987"/>
                </a:lnTo>
                <a:lnTo>
                  <a:pt x="11783" y="4230"/>
                </a:lnTo>
                <a:cubicBezTo>
                  <a:pt x="11909" y="4136"/>
                  <a:pt x="11941" y="4073"/>
                  <a:pt x="11941" y="3915"/>
                </a:cubicBezTo>
                <a:cubicBezTo>
                  <a:pt x="11941" y="3758"/>
                  <a:pt x="11846" y="3695"/>
                  <a:pt x="11783" y="3600"/>
                </a:cubicBezTo>
                <a:lnTo>
                  <a:pt x="6144" y="72"/>
                </a:lnTo>
                <a:cubicBezTo>
                  <a:pt x="6081" y="25"/>
                  <a:pt x="6018" y="1"/>
                  <a:pt x="5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9" name="Google Shape;389;p37"/>
          <p:cNvGrpSpPr/>
          <p:nvPr/>
        </p:nvGrpSpPr>
        <p:grpSpPr>
          <a:xfrm flipH="1">
            <a:off x="4394465" y="375785"/>
            <a:ext cx="104574" cy="104574"/>
            <a:chOff x="-44528075" y="1982825"/>
            <a:chExt cx="300900" cy="301700"/>
          </a:xfrm>
        </p:grpSpPr>
        <p:sp>
          <p:nvSpPr>
            <p:cNvPr id="390" name="Google Shape;390;p37"/>
            <p:cNvSpPr/>
            <p:nvPr/>
          </p:nvSpPr>
          <p:spPr>
            <a:xfrm>
              <a:off x="-44528075" y="1982825"/>
              <a:ext cx="300900" cy="301700"/>
            </a:xfrm>
            <a:custGeom>
              <a:avLst/>
              <a:gdLst/>
              <a:ahLst/>
              <a:cxnLst/>
              <a:rect l="l" t="t" r="r" b="b"/>
              <a:pathLst>
                <a:path w="12036" h="12068" extrusionOk="0">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7"/>
            <p:cNvSpPr/>
            <p:nvPr/>
          </p:nvSpPr>
          <p:spPr>
            <a:xfrm>
              <a:off x="-44455600" y="2053725"/>
              <a:ext cx="17350" cy="18125"/>
            </a:xfrm>
            <a:custGeom>
              <a:avLst/>
              <a:gdLst/>
              <a:ahLst/>
              <a:cxnLst/>
              <a:rect l="l" t="t" r="r" b="b"/>
              <a:pathLst>
                <a:path w="694" h="725" extrusionOk="0">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7"/>
            <p:cNvSpPr/>
            <p:nvPr/>
          </p:nvSpPr>
          <p:spPr>
            <a:xfrm>
              <a:off x="-44455600"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7"/>
            <p:cNvSpPr/>
            <p:nvPr/>
          </p:nvSpPr>
          <p:spPr>
            <a:xfrm>
              <a:off x="-44314625"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7"/>
            <p:cNvSpPr/>
            <p:nvPr/>
          </p:nvSpPr>
          <p:spPr>
            <a:xfrm>
              <a:off x="-44314625" y="2053725"/>
              <a:ext cx="17350" cy="18125"/>
            </a:xfrm>
            <a:custGeom>
              <a:avLst/>
              <a:gdLst/>
              <a:ahLst/>
              <a:cxnLst/>
              <a:rect l="l" t="t" r="r" b="b"/>
              <a:pathLst>
                <a:path w="694" h="725" extrusionOk="0">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7"/>
            <p:cNvSpPr/>
            <p:nvPr/>
          </p:nvSpPr>
          <p:spPr>
            <a:xfrm>
              <a:off x="-44447725" y="2062375"/>
              <a:ext cx="143350" cy="140225"/>
            </a:xfrm>
            <a:custGeom>
              <a:avLst/>
              <a:gdLst/>
              <a:ahLst/>
              <a:cxnLst/>
              <a:rect l="l" t="t" r="r" b="b"/>
              <a:pathLst>
                <a:path w="5734" h="5609" extrusionOk="0">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7"/>
            <p:cNvSpPr/>
            <p:nvPr/>
          </p:nvSpPr>
          <p:spPr>
            <a:xfrm>
              <a:off x="-44403625" y="2107275"/>
              <a:ext cx="53575" cy="52800"/>
            </a:xfrm>
            <a:custGeom>
              <a:avLst/>
              <a:gdLst/>
              <a:ahLst/>
              <a:cxnLst/>
              <a:rect l="l" t="t" r="r" b="b"/>
              <a:pathLst>
                <a:path w="2143" h="2112" extrusionOk="0">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37"/>
          <p:cNvSpPr/>
          <p:nvPr/>
        </p:nvSpPr>
        <p:spPr>
          <a:xfrm flipH="1">
            <a:off x="271855" y="2246980"/>
            <a:ext cx="100056" cy="113498"/>
          </a:xfrm>
          <a:custGeom>
            <a:avLst/>
            <a:gdLst/>
            <a:ahLst/>
            <a:cxnLst/>
            <a:rect l="l" t="t" r="r" b="b"/>
            <a:pathLst>
              <a:path w="10555" h="11973" extrusionOk="0">
                <a:moveTo>
                  <a:pt x="3151" y="2836"/>
                </a:moveTo>
                <a:cubicBezTo>
                  <a:pt x="3340" y="2836"/>
                  <a:pt x="3498" y="2994"/>
                  <a:pt x="3498" y="3183"/>
                </a:cubicBezTo>
                <a:lnTo>
                  <a:pt x="3498" y="3529"/>
                </a:lnTo>
                <a:lnTo>
                  <a:pt x="2805" y="3529"/>
                </a:lnTo>
                <a:lnTo>
                  <a:pt x="2805" y="3183"/>
                </a:lnTo>
                <a:cubicBezTo>
                  <a:pt x="2805" y="2994"/>
                  <a:pt x="2962" y="2836"/>
                  <a:pt x="3151" y="2836"/>
                </a:cubicBezTo>
                <a:close/>
                <a:moveTo>
                  <a:pt x="9862" y="4191"/>
                </a:moveTo>
                <a:lnTo>
                  <a:pt x="9862" y="5262"/>
                </a:lnTo>
                <a:cubicBezTo>
                  <a:pt x="9862" y="5451"/>
                  <a:pt x="9704" y="5609"/>
                  <a:pt x="9484" y="5609"/>
                </a:cubicBezTo>
                <a:cubicBezTo>
                  <a:pt x="9295" y="5609"/>
                  <a:pt x="9137" y="5451"/>
                  <a:pt x="9137" y="5262"/>
                </a:cubicBezTo>
                <a:lnTo>
                  <a:pt x="9137" y="4191"/>
                </a:lnTo>
                <a:close/>
                <a:moveTo>
                  <a:pt x="3151" y="5609"/>
                </a:moveTo>
                <a:cubicBezTo>
                  <a:pt x="3340" y="5609"/>
                  <a:pt x="3498" y="5766"/>
                  <a:pt x="3498" y="5987"/>
                </a:cubicBezTo>
                <a:cubicBezTo>
                  <a:pt x="3498" y="6176"/>
                  <a:pt x="3340" y="6333"/>
                  <a:pt x="3151" y="6333"/>
                </a:cubicBezTo>
                <a:cubicBezTo>
                  <a:pt x="2962" y="6333"/>
                  <a:pt x="2805" y="6176"/>
                  <a:pt x="2805" y="5987"/>
                </a:cubicBezTo>
                <a:cubicBezTo>
                  <a:pt x="2805" y="5766"/>
                  <a:pt x="2962" y="5609"/>
                  <a:pt x="3151" y="5609"/>
                </a:cubicBezTo>
                <a:close/>
                <a:moveTo>
                  <a:pt x="3592" y="4254"/>
                </a:moveTo>
                <a:cubicBezTo>
                  <a:pt x="4695" y="4443"/>
                  <a:pt x="5640" y="5451"/>
                  <a:pt x="5640" y="6680"/>
                </a:cubicBezTo>
                <a:lnTo>
                  <a:pt x="5640" y="8822"/>
                </a:lnTo>
                <a:cubicBezTo>
                  <a:pt x="5640" y="10145"/>
                  <a:pt x="4538" y="11248"/>
                  <a:pt x="3183" y="11248"/>
                </a:cubicBezTo>
                <a:cubicBezTo>
                  <a:pt x="1860" y="11248"/>
                  <a:pt x="757" y="10145"/>
                  <a:pt x="757" y="8822"/>
                </a:cubicBezTo>
                <a:lnTo>
                  <a:pt x="757" y="6680"/>
                </a:lnTo>
                <a:cubicBezTo>
                  <a:pt x="757" y="5451"/>
                  <a:pt x="1671" y="4443"/>
                  <a:pt x="2868" y="4254"/>
                </a:cubicBezTo>
                <a:lnTo>
                  <a:pt x="2868" y="4979"/>
                </a:lnTo>
                <a:cubicBezTo>
                  <a:pt x="2490" y="5136"/>
                  <a:pt x="2175" y="5546"/>
                  <a:pt x="2175" y="5987"/>
                </a:cubicBezTo>
                <a:cubicBezTo>
                  <a:pt x="2175" y="6396"/>
                  <a:pt x="2458" y="6837"/>
                  <a:pt x="2868" y="6963"/>
                </a:cubicBezTo>
                <a:lnTo>
                  <a:pt x="2868" y="7341"/>
                </a:lnTo>
                <a:cubicBezTo>
                  <a:pt x="2868" y="7562"/>
                  <a:pt x="3025" y="7719"/>
                  <a:pt x="3246" y="7719"/>
                </a:cubicBezTo>
                <a:cubicBezTo>
                  <a:pt x="3435" y="7719"/>
                  <a:pt x="3592" y="7562"/>
                  <a:pt x="3592" y="7341"/>
                </a:cubicBezTo>
                <a:lnTo>
                  <a:pt x="3592" y="6963"/>
                </a:lnTo>
                <a:cubicBezTo>
                  <a:pt x="3970" y="6806"/>
                  <a:pt x="4286" y="6396"/>
                  <a:pt x="4286" y="5987"/>
                </a:cubicBezTo>
                <a:cubicBezTo>
                  <a:pt x="4286" y="5546"/>
                  <a:pt x="4033" y="5105"/>
                  <a:pt x="3592" y="4979"/>
                </a:cubicBezTo>
                <a:lnTo>
                  <a:pt x="3592" y="4254"/>
                </a:lnTo>
                <a:close/>
                <a:moveTo>
                  <a:pt x="5294" y="1"/>
                </a:moveTo>
                <a:cubicBezTo>
                  <a:pt x="4033" y="1"/>
                  <a:pt x="2994" y="946"/>
                  <a:pt x="2836" y="2143"/>
                </a:cubicBezTo>
                <a:cubicBezTo>
                  <a:pt x="2427" y="2301"/>
                  <a:pt x="2143" y="2710"/>
                  <a:pt x="2143" y="3151"/>
                </a:cubicBezTo>
                <a:lnTo>
                  <a:pt x="2143" y="3687"/>
                </a:lnTo>
                <a:cubicBezTo>
                  <a:pt x="914" y="4128"/>
                  <a:pt x="1" y="5294"/>
                  <a:pt x="1" y="6680"/>
                </a:cubicBezTo>
                <a:lnTo>
                  <a:pt x="1" y="8822"/>
                </a:lnTo>
                <a:cubicBezTo>
                  <a:pt x="1" y="10555"/>
                  <a:pt x="1419" y="11973"/>
                  <a:pt x="3151" y="11973"/>
                </a:cubicBezTo>
                <a:cubicBezTo>
                  <a:pt x="4884" y="11973"/>
                  <a:pt x="6302" y="10555"/>
                  <a:pt x="6302" y="8822"/>
                </a:cubicBezTo>
                <a:lnTo>
                  <a:pt x="6302" y="6680"/>
                </a:lnTo>
                <a:cubicBezTo>
                  <a:pt x="6302" y="5294"/>
                  <a:pt x="5451" y="4128"/>
                  <a:pt x="4191" y="3687"/>
                </a:cubicBezTo>
                <a:lnTo>
                  <a:pt x="4191" y="3151"/>
                </a:lnTo>
                <a:cubicBezTo>
                  <a:pt x="4191" y="2710"/>
                  <a:pt x="3907" y="2301"/>
                  <a:pt x="3529" y="2143"/>
                </a:cubicBezTo>
                <a:cubicBezTo>
                  <a:pt x="3624" y="1293"/>
                  <a:pt x="4380" y="662"/>
                  <a:pt x="5262" y="662"/>
                </a:cubicBezTo>
                <a:cubicBezTo>
                  <a:pt x="6239" y="662"/>
                  <a:pt x="7026" y="1450"/>
                  <a:pt x="7026" y="2427"/>
                </a:cubicBezTo>
                <a:lnTo>
                  <a:pt x="7026" y="8413"/>
                </a:lnTo>
                <a:cubicBezTo>
                  <a:pt x="7026" y="9200"/>
                  <a:pt x="7657" y="9830"/>
                  <a:pt x="8444" y="9830"/>
                </a:cubicBezTo>
                <a:cubicBezTo>
                  <a:pt x="9232" y="9830"/>
                  <a:pt x="9862" y="9200"/>
                  <a:pt x="9862" y="8413"/>
                </a:cubicBezTo>
                <a:lnTo>
                  <a:pt x="9862" y="6239"/>
                </a:lnTo>
                <a:cubicBezTo>
                  <a:pt x="10240" y="6081"/>
                  <a:pt x="10555" y="5703"/>
                  <a:pt x="10555" y="5262"/>
                </a:cubicBezTo>
                <a:lnTo>
                  <a:pt x="10555" y="3844"/>
                </a:lnTo>
                <a:cubicBezTo>
                  <a:pt x="10555" y="3687"/>
                  <a:pt x="10397" y="3529"/>
                  <a:pt x="10208" y="3529"/>
                </a:cubicBezTo>
                <a:lnTo>
                  <a:pt x="9862" y="3529"/>
                </a:lnTo>
                <a:lnTo>
                  <a:pt x="9862" y="2458"/>
                </a:lnTo>
                <a:cubicBezTo>
                  <a:pt x="9862" y="2269"/>
                  <a:pt x="9704" y="2112"/>
                  <a:pt x="9515" y="2112"/>
                </a:cubicBezTo>
                <a:cubicBezTo>
                  <a:pt x="9295" y="2112"/>
                  <a:pt x="9137" y="2269"/>
                  <a:pt x="9137" y="2458"/>
                </a:cubicBezTo>
                <a:lnTo>
                  <a:pt x="9137" y="3529"/>
                </a:lnTo>
                <a:lnTo>
                  <a:pt x="8791" y="3529"/>
                </a:lnTo>
                <a:cubicBezTo>
                  <a:pt x="8602" y="3529"/>
                  <a:pt x="8444" y="3687"/>
                  <a:pt x="8444" y="3876"/>
                </a:cubicBezTo>
                <a:lnTo>
                  <a:pt x="8444" y="5294"/>
                </a:lnTo>
                <a:cubicBezTo>
                  <a:pt x="8444" y="5766"/>
                  <a:pt x="8728" y="6176"/>
                  <a:pt x="9137" y="6302"/>
                </a:cubicBezTo>
                <a:lnTo>
                  <a:pt x="9137" y="8444"/>
                </a:lnTo>
                <a:cubicBezTo>
                  <a:pt x="9137" y="8854"/>
                  <a:pt x="8822" y="9169"/>
                  <a:pt x="8444" y="9169"/>
                </a:cubicBezTo>
                <a:cubicBezTo>
                  <a:pt x="8035" y="9169"/>
                  <a:pt x="7720" y="8854"/>
                  <a:pt x="7720" y="8444"/>
                </a:cubicBezTo>
                <a:lnTo>
                  <a:pt x="7720" y="2458"/>
                </a:lnTo>
                <a:cubicBezTo>
                  <a:pt x="7720" y="1103"/>
                  <a:pt x="6617" y="1"/>
                  <a:pt x="5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descr="A diagram of different types of data&#10;&#10;Description automatically generated">
            <a:extLst>
              <a:ext uri="{FF2B5EF4-FFF2-40B4-BE49-F238E27FC236}">
                <a16:creationId xmlns:a16="http://schemas.microsoft.com/office/drawing/2014/main" id="{4A06DAAF-A5A5-CAAA-5642-8BBCE25943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9386" y="2769425"/>
            <a:ext cx="5175023" cy="2130892"/>
          </a:xfrm>
          <a:prstGeom prst="rect">
            <a:avLst/>
          </a:prstGeom>
        </p:spPr>
      </p:pic>
    </p:spTree>
    <p:extLst>
      <p:ext uri="{BB962C8B-B14F-4D97-AF65-F5344CB8AC3E}">
        <p14:creationId xmlns:p14="http://schemas.microsoft.com/office/powerpoint/2010/main" val="96139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33"/>
          <p:cNvPicPr preferRelativeResize="0"/>
          <p:nvPr/>
        </p:nvPicPr>
        <p:blipFill>
          <a:blip r:embed="rId3">
            <a:alphaModFix/>
          </a:blip>
          <a:stretch>
            <a:fillRect/>
          </a:stretch>
        </p:blipFill>
        <p:spPr>
          <a:xfrm rot="2052492" flipH="1">
            <a:off x="-657155" y="-1547047"/>
            <a:ext cx="3895157" cy="5755646"/>
          </a:xfrm>
          <a:prstGeom prst="rect">
            <a:avLst/>
          </a:prstGeom>
          <a:noFill/>
          <a:ln>
            <a:noFill/>
          </a:ln>
        </p:spPr>
      </p:pic>
      <p:sp>
        <p:nvSpPr>
          <p:cNvPr id="293" name="Google Shape;293;p33"/>
          <p:cNvSpPr txBox="1">
            <a:spLocks noGrp="1"/>
          </p:cNvSpPr>
          <p:nvPr>
            <p:ph type="title"/>
          </p:nvPr>
        </p:nvSpPr>
        <p:spPr>
          <a:xfrm>
            <a:off x="4047174" y="2380336"/>
            <a:ext cx="4830125" cy="1626600"/>
          </a:xfrm>
          <a:prstGeom prst="rect">
            <a:avLst/>
          </a:prstGeom>
        </p:spPr>
        <p:txBody>
          <a:bodyPr spcFirstLastPara="1" wrap="square" lIns="91425" tIns="91425" rIns="91425" bIns="91425" anchor="t" anchorCtr="0">
            <a:noAutofit/>
          </a:bodyPr>
          <a:lstStyle/>
          <a:p>
            <a:r>
              <a:rPr lang="en-US" sz="4800" dirty="0"/>
              <a:t>Model Architecture</a:t>
            </a:r>
            <a:br>
              <a:rPr lang="en-US" sz="4800" dirty="0"/>
            </a:br>
            <a:br>
              <a:rPr lang="en-US" sz="4800" dirty="0"/>
            </a:br>
            <a:br>
              <a:rPr lang="en-US" sz="4800" dirty="0"/>
            </a:br>
            <a:endParaRPr lang="en-US" sz="4800" dirty="0"/>
          </a:p>
        </p:txBody>
      </p:sp>
      <p:sp>
        <p:nvSpPr>
          <p:cNvPr id="294" name="Google Shape;294;p33"/>
          <p:cNvSpPr txBox="1">
            <a:spLocks noGrp="1"/>
          </p:cNvSpPr>
          <p:nvPr>
            <p:ph type="title" idx="2"/>
          </p:nvPr>
        </p:nvSpPr>
        <p:spPr>
          <a:xfrm>
            <a:off x="4047175" y="1438750"/>
            <a:ext cx="1230300" cy="88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07</a:t>
            </a:r>
            <a:endParaRPr dirty="0"/>
          </a:p>
        </p:txBody>
      </p:sp>
      <p:grpSp>
        <p:nvGrpSpPr>
          <p:cNvPr id="295" name="Google Shape;295;p33"/>
          <p:cNvGrpSpPr/>
          <p:nvPr/>
        </p:nvGrpSpPr>
        <p:grpSpPr>
          <a:xfrm rot="756538">
            <a:off x="5159567" y="-1610422"/>
            <a:ext cx="4574157" cy="3479412"/>
            <a:chOff x="1522650" y="1117750"/>
            <a:chExt cx="4574075" cy="3479350"/>
          </a:xfrm>
        </p:grpSpPr>
        <p:sp>
          <p:nvSpPr>
            <p:cNvPr id="296" name="Google Shape;296;p33"/>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79830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7"/>
          <p:cNvSpPr txBox="1">
            <a:spLocks noGrp="1"/>
          </p:cNvSpPr>
          <p:nvPr>
            <p:ph type="title"/>
          </p:nvPr>
        </p:nvSpPr>
        <p:spPr>
          <a:xfrm>
            <a:off x="786296" y="132224"/>
            <a:ext cx="2667454" cy="501163"/>
          </a:xfrm>
          <a:prstGeom prst="rect">
            <a:avLst/>
          </a:prstGeom>
        </p:spPr>
        <p:txBody>
          <a:bodyPr spcFirstLastPara="1" wrap="square" lIns="91425" tIns="91425" rIns="91425" bIns="91425" anchor="t" anchorCtr="0">
            <a:noAutofit/>
          </a:bodyPr>
          <a:lstStyle/>
          <a:p>
            <a:r>
              <a:rPr lang="en-GB" sz="2400" b="1" dirty="0"/>
              <a:t>LSTM Model:</a:t>
            </a:r>
            <a:br>
              <a:rPr lang="en-GB" sz="2400" dirty="0"/>
            </a:br>
            <a:endParaRPr lang="en-GB" sz="2500" b="1" dirty="0"/>
          </a:p>
        </p:txBody>
      </p:sp>
      <p:sp>
        <p:nvSpPr>
          <p:cNvPr id="366" name="Google Shape;366;p37"/>
          <p:cNvSpPr txBox="1">
            <a:spLocks noGrp="1"/>
          </p:cNvSpPr>
          <p:nvPr>
            <p:ph type="subTitle" idx="1"/>
          </p:nvPr>
        </p:nvSpPr>
        <p:spPr>
          <a:xfrm>
            <a:off x="1576724" y="828037"/>
            <a:ext cx="2593349" cy="11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Accepts sequences of stock-related features, including the closing price, trading volume, sentiment scores derived from news headlines, and Google Trends data.</a:t>
            </a:r>
          </a:p>
        </p:txBody>
      </p:sp>
      <p:sp>
        <p:nvSpPr>
          <p:cNvPr id="367" name="Google Shape;367;p37"/>
          <p:cNvSpPr txBox="1">
            <a:spLocks noGrp="1"/>
          </p:cNvSpPr>
          <p:nvPr>
            <p:ph type="subTitle" idx="2"/>
          </p:nvPr>
        </p:nvSpPr>
        <p:spPr>
          <a:xfrm>
            <a:off x="5164340" y="916744"/>
            <a:ext cx="2299348" cy="1398457"/>
          </a:xfrm>
          <a:prstGeom prst="rect">
            <a:avLst/>
          </a:prstGeom>
        </p:spPr>
        <p:txBody>
          <a:bodyPr spcFirstLastPara="1" wrap="square" lIns="91425" tIns="91425" rIns="91425" bIns="91425" anchor="t" anchorCtr="0">
            <a:noAutofit/>
          </a:bodyPr>
          <a:lstStyle/>
          <a:p>
            <a:pPr marL="0" indent="0"/>
            <a:r>
              <a:rPr lang="en-GB" dirty="0"/>
              <a:t>The final layer is a dense layer with a single unit, which outputs the predicted closing price.</a:t>
            </a:r>
          </a:p>
          <a:p>
            <a:pPr marL="0" lvl="0" indent="0" algn="l" rtl="0">
              <a:spcBef>
                <a:spcPts val="0"/>
              </a:spcBef>
              <a:spcAft>
                <a:spcPts val="0"/>
              </a:spcAft>
              <a:buNone/>
            </a:pPr>
            <a:endParaRPr lang="en-GB" dirty="0"/>
          </a:p>
        </p:txBody>
      </p:sp>
      <p:sp>
        <p:nvSpPr>
          <p:cNvPr id="368" name="Google Shape;368;p37"/>
          <p:cNvSpPr txBox="1">
            <a:spLocks noGrp="1"/>
          </p:cNvSpPr>
          <p:nvPr>
            <p:ph type="subTitle" idx="3"/>
          </p:nvPr>
        </p:nvSpPr>
        <p:spPr>
          <a:xfrm>
            <a:off x="1570057" y="1977450"/>
            <a:ext cx="2481371" cy="11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 core of the model consists of four LSTM layers, each containing 50 units, with dropout layers added after each LSTM layer to prevent overfitting.</a:t>
            </a:r>
          </a:p>
        </p:txBody>
      </p:sp>
      <p:sp>
        <p:nvSpPr>
          <p:cNvPr id="369" name="Google Shape;369;p37"/>
          <p:cNvSpPr txBox="1">
            <a:spLocks noGrp="1"/>
          </p:cNvSpPr>
          <p:nvPr>
            <p:ph type="subTitle" idx="4"/>
          </p:nvPr>
        </p:nvSpPr>
        <p:spPr>
          <a:xfrm>
            <a:off x="5127094" y="1663181"/>
            <a:ext cx="2999026" cy="11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 model is compiled using the Adam optimizer and MSE as the loss function.</a:t>
            </a:r>
          </a:p>
        </p:txBody>
      </p:sp>
      <p:sp>
        <p:nvSpPr>
          <p:cNvPr id="370" name="Google Shape;370;p37"/>
          <p:cNvSpPr txBox="1">
            <a:spLocks noGrp="1"/>
          </p:cNvSpPr>
          <p:nvPr>
            <p:ph type="subTitle" idx="7"/>
          </p:nvPr>
        </p:nvSpPr>
        <p:spPr>
          <a:xfrm>
            <a:off x="589123" y="747291"/>
            <a:ext cx="1975200" cy="4160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200" b="1" dirty="0"/>
              <a:t>Input Layer</a:t>
            </a:r>
          </a:p>
        </p:txBody>
      </p:sp>
      <p:sp>
        <p:nvSpPr>
          <p:cNvPr id="371" name="Google Shape;371;p37"/>
          <p:cNvSpPr txBox="1">
            <a:spLocks noGrp="1"/>
          </p:cNvSpPr>
          <p:nvPr>
            <p:ph type="subTitle" idx="8"/>
          </p:nvPr>
        </p:nvSpPr>
        <p:spPr>
          <a:xfrm>
            <a:off x="4176739" y="890115"/>
            <a:ext cx="162227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200" b="1" dirty="0"/>
              <a:t>Dense Layer </a:t>
            </a:r>
          </a:p>
        </p:txBody>
      </p:sp>
      <p:sp>
        <p:nvSpPr>
          <p:cNvPr id="372" name="Google Shape;372;p37"/>
          <p:cNvSpPr txBox="1">
            <a:spLocks noGrp="1"/>
          </p:cNvSpPr>
          <p:nvPr>
            <p:ph type="subTitle" idx="9"/>
          </p:nvPr>
        </p:nvSpPr>
        <p:spPr>
          <a:xfrm>
            <a:off x="4176739" y="2268908"/>
            <a:ext cx="1421682"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200" b="1" dirty="0"/>
              <a:t>Training</a:t>
            </a:r>
          </a:p>
        </p:txBody>
      </p:sp>
      <p:sp>
        <p:nvSpPr>
          <p:cNvPr id="373" name="Google Shape;373;p37"/>
          <p:cNvSpPr txBox="1">
            <a:spLocks noGrp="1"/>
          </p:cNvSpPr>
          <p:nvPr>
            <p:ph type="subTitle" idx="5"/>
          </p:nvPr>
        </p:nvSpPr>
        <p:spPr>
          <a:xfrm>
            <a:off x="5064403" y="2313286"/>
            <a:ext cx="3055050" cy="118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 model is trained on historical stock data using 80% of the dataset for training and 20% for testing.</a:t>
            </a:r>
          </a:p>
        </p:txBody>
      </p:sp>
      <p:sp>
        <p:nvSpPr>
          <p:cNvPr id="375" name="Google Shape;375;p37"/>
          <p:cNvSpPr txBox="1">
            <a:spLocks noGrp="1"/>
          </p:cNvSpPr>
          <p:nvPr>
            <p:ph type="subTitle" idx="13"/>
          </p:nvPr>
        </p:nvSpPr>
        <p:spPr>
          <a:xfrm>
            <a:off x="582457" y="1935222"/>
            <a:ext cx="1421838"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200" b="1" dirty="0"/>
              <a:t>LSTM Layers</a:t>
            </a:r>
          </a:p>
        </p:txBody>
      </p:sp>
      <p:sp>
        <p:nvSpPr>
          <p:cNvPr id="376" name="Google Shape;376;p37"/>
          <p:cNvSpPr txBox="1">
            <a:spLocks noGrp="1"/>
          </p:cNvSpPr>
          <p:nvPr>
            <p:ph type="subTitle" idx="14"/>
          </p:nvPr>
        </p:nvSpPr>
        <p:spPr>
          <a:xfrm>
            <a:off x="4170073" y="1651673"/>
            <a:ext cx="1145677"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200" b="1" dirty="0"/>
              <a:t>Compilation </a:t>
            </a:r>
          </a:p>
        </p:txBody>
      </p:sp>
      <p:grpSp>
        <p:nvGrpSpPr>
          <p:cNvPr id="21" name="Google Shape;389;p37">
            <a:extLst>
              <a:ext uri="{FF2B5EF4-FFF2-40B4-BE49-F238E27FC236}">
                <a16:creationId xmlns:a16="http://schemas.microsoft.com/office/drawing/2014/main" id="{E6A1977E-F2FD-53AB-9510-0F84D9CB37FB}"/>
              </a:ext>
            </a:extLst>
          </p:cNvPr>
          <p:cNvGrpSpPr/>
          <p:nvPr/>
        </p:nvGrpSpPr>
        <p:grpSpPr>
          <a:xfrm>
            <a:off x="475362" y="3164938"/>
            <a:ext cx="329185" cy="329185"/>
            <a:chOff x="-44528075" y="1982825"/>
            <a:chExt cx="300900" cy="301700"/>
          </a:xfrm>
        </p:grpSpPr>
        <p:sp>
          <p:nvSpPr>
            <p:cNvPr id="22" name="Google Shape;390;p37">
              <a:extLst>
                <a:ext uri="{FF2B5EF4-FFF2-40B4-BE49-F238E27FC236}">
                  <a16:creationId xmlns:a16="http://schemas.microsoft.com/office/drawing/2014/main" id="{6A202C12-2500-63A9-ADD2-A8A3C8B24949}"/>
                </a:ext>
              </a:extLst>
            </p:cNvPr>
            <p:cNvSpPr/>
            <p:nvPr/>
          </p:nvSpPr>
          <p:spPr>
            <a:xfrm>
              <a:off x="-44528075" y="1982825"/>
              <a:ext cx="300900" cy="301700"/>
            </a:xfrm>
            <a:custGeom>
              <a:avLst/>
              <a:gdLst/>
              <a:ahLst/>
              <a:cxnLst/>
              <a:rect l="l" t="t" r="r" b="b"/>
              <a:pathLst>
                <a:path w="12036" h="12068" extrusionOk="0">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91;p37">
              <a:extLst>
                <a:ext uri="{FF2B5EF4-FFF2-40B4-BE49-F238E27FC236}">
                  <a16:creationId xmlns:a16="http://schemas.microsoft.com/office/drawing/2014/main" id="{483CD620-51BC-55B2-8ABA-68F586092304}"/>
                </a:ext>
              </a:extLst>
            </p:cNvPr>
            <p:cNvSpPr/>
            <p:nvPr/>
          </p:nvSpPr>
          <p:spPr>
            <a:xfrm>
              <a:off x="-44455600" y="2053725"/>
              <a:ext cx="17350" cy="18125"/>
            </a:xfrm>
            <a:custGeom>
              <a:avLst/>
              <a:gdLst/>
              <a:ahLst/>
              <a:cxnLst/>
              <a:rect l="l" t="t" r="r" b="b"/>
              <a:pathLst>
                <a:path w="694" h="725" extrusionOk="0">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92;p37">
              <a:extLst>
                <a:ext uri="{FF2B5EF4-FFF2-40B4-BE49-F238E27FC236}">
                  <a16:creationId xmlns:a16="http://schemas.microsoft.com/office/drawing/2014/main" id="{FEA992EB-C209-B0FB-2D3F-62EF130F151D}"/>
                </a:ext>
              </a:extLst>
            </p:cNvPr>
            <p:cNvSpPr/>
            <p:nvPr/>
          </p:nvSpPr>
          <p:spPr>
            <a:xfrm>
              <a:off x="-44455600"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93;p37">
              <a:extLst>
                <a:ext uri="{FF2B5EF4-FFF2-40B4-BE49-F238E27FC236}">
                  <a16:creationId xmlns:a16="http://schemas.microsoft.com/office/drawing/2014/main" id="{105142B6-B1D9-A858-7BDA-F28CB3777701}"/>
                </a:ext>
              </a:extLst>
            </p:cNvPr>
            <p:cNvSpPr/>
            <p:nvPr/>
          </p:nvSpPr>
          <p:spPr>
            <a:xfrm>
              <a:off x="-44314625"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94;p37">
              <a:extLst>
                <a:ext uri="{FF2B5EF4-FFF2-40B4-BE49-F238E27FC236}">
                  <a16:creationId xmlns:a16="http://schemas.microsoft.com/office/drawing/2014/main" id="{9A8ABB75-5BBE-7BBF-59D8-56F9519DBA3D}"/>
                </a:ext>
              </a:extLst>
            </p:cNvPr>
            <p:cNvSpPr/>
            <p:nvPr/>
          </p:nvSpPr>
          <p:spPr>
            <a:xfrm>
              <a:off x="-44314625" y="2053725"/>
              <a:ext cx="17350" cy="18125"/>
            </a:xfrm>
            <a:custGeom>
              <a:avLst/>
              <a:gdLst/>
              <a:ahLst/>
              <a:cxnLst/>
              <a:rect l="l" t="t" r="r" b="b"/>
              <a:pathLst>
                <a:path w="694" h="725" extrusionOk="0">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95;p37">
              <a:extLst>
                <a:ext uri="{FF2B5EF4-FFF2-40B4-BE49-F238E27FC236}">
                  <a16:creationId xmlns:a16="http://schemas.microsoft.com/office/drawing/2014/main" id="{4273D1BC-E41D-F675-2E34-FF0581E22998}"/>
                </a:ext>
              </a:extLst>
            </p:cNvPr>
            <p:cNvSpPr/>
            <p:nvPr/>
          </p:nvSpPr>
          <p:spPr>
            <a:xfrm>
              <a:off x="-44447725" y="2062375"/>
              <a:ext cx="143350" cy="140225"/>
            </a:xfrm>
            <a:custGeom>
              <a:avLst/>
              <a:gdLst/>
              <a:ahLst/>
              <a:cxnLst/>
              <a:rect l="l" t="t" r="r" b="b"/>
              <a:pathLst>
                <a:path w="5734" h="5609" extrusionOk="0">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96;p37">
              <a:extLst>
                <a:ext uri="{FF2B5EF4-FFF2-40B4-BE49-F238E27FC236}">
                  <a16:creationId xmlns:a16="http://schemas.microsoft.com/office/drawing/2014/main" id="{71C564A2-5416-4594-FA8D-E87F492CCA2D}"/>
                </a:ext>
              </a:extLst>
            </p:cNvPr>
            <p:cNvSpPr/>
            <p:nvPr/>
          </p:nvSpPr>
          <p:spPr>
            <a:xfrm>
              <a:off x="-44403625" y="2107275"/>
              <a:ext cx="53575" cy="52800"/>
            </a:xfrm>
            <a:custGeom>
              <a:avLst/>
              <a:gdLst/>
              <a:ahLst/>
              <a:cxnLst/>
              <a:rect l="l" t="t" r="r" b="b"/>
              <a:pathLst>
                <a:path w="2143" h="2112" extrusionOk="0">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383;p37">
            <a:extLst>
              <a:ext uri="{FF2B5EF4-FFF2-40B4-BE49-F238E27FC236}">
                <a16:creationId xmlns:a16="http://schemas.microsoft.com/office/drawing/2014/main" id="{531FA5E4-8CAE-1F60-1709-B6901D29BE53}"/>
              </a:ext>
            </a:extLst>
          </p:cNvPr>
          <p:cNvGrpSpPr/>
          <p:nvPr/>
        </p:nvGrpSpPr>
        <p:grpSpPr>
          <a:xfrm>
            <a:off x="476669" y="196569"/>
            <a:ext cx="329177" cy="329180"/>
            <a:chOff x="-46401050" y="2333325"/>
            <a:chExt cx="300125" cy="300100"/>
          </a:xfrm>
        </p:grpSpPr>
        <p:sp>
          <p:nvSpPr>
            <p:cNvPr id="30" name="Google Shape;384;p37">
              <a:extLst>
                <a:ext uri="{FF2B5EF4-FFF2-40B4-BE49-F238E27FC236}">
                  <a16:creationId xmlns:a16="http://schemas.microsoft.com/office/drawing/2014/main" id="{CE8EDB8D-6E98-5CEA-6EF6-11838390C6D5}"/>
                </a:ext>
              </a:extLst>
            </p:cNvPr>
            <p:cNvSpPr/>
            <p:nvPr/>
          </p:nvSpPr>
          <p:spPr>
            <a:xfrm>
              <a:off x="-46401050" y="2333325"/>
              <a:ext cx="300125" cy="300100"/>
            </a:xfrm>
            <a:custGeom>
              <a:avLst/>
              <a:gdLst/>
              <a:ahLst/>
              <a:cxnLst/>
              <a:rect l="l" t="t" r="r" b="b"/>
              <a:pathLst>
                <a:path w="12005" h="12004" extrusionOk="0">
                  <a:moveTo>
                    <a:pt x="7719" y="725"/>
                  </a:moveTo>
                  <a:lnTo>
                    <a:pt x="7719" y="2111"/>
                  </a:lnTo>
                  <a:lnTo>
                    <a:pt x="7026" y="2111"/>
                  </a:lnTo>
                  <a:lnTo>
                    <a:pt x="7026" y="725"/>
                  </a:lnTo>
                  <a:close/>
                  <a:moveTo>
                    <a:pt x="9137" y="725"/>
                  </a:moveTo>
                  <a:lnTo>
                    <a:pt x="9137" y="3498"/>
                  </a:lnTo>
                  <a:lnTo>
                    <a:pt x="2805" y="3498"/>
                  </a:lnTo>
                  <a:lnTo>
                    <a:pt x="2805" y="725"/>
                  </a:lnTo>
                  <a:lnTo>
                    <a:pt x="6302" y="725"/>
                  </a:lnTo>
                  <a:lnTo>
                    <a:pt x="6302" y="2489"/>
                  </a:lnTo>
                  <a:cubicBezTo>
                    <a:pt x="6302" y="2678"/>
                    <a:pt x="6459" y="2836"/>
                    <a:pt x="6648" y="2836"/>
                  </a:cubicBezTo>
                  <a:lnTo>
                    <a:pt x="8066" y="2836"/>
                  </a:lnTo>
                  <a:cubicBezTo>
                    <a:pt x="8255" y="2836"/>
                    <a:pt x="8413" y="2678"/>
                    <a:pt x="8413" y="2489"/>
                  </a:cubicBezTo>
                  <a:lnTo>
                    <a:pt x="8413" y="725"/>
                  </a:lnTo>
                  <a:close/>
                  <a:moveTo>
                    <a:pt x="2080" y="725"/>
                  </a:moveTo>
                  <a:lnTo>
                    <a:pt x="2080" y="3876"/>
                  </a:lnTo>
                  <a:cubicBezTo>
                    <a:pt x="2080" y="4065"/>
                    <a:pt x="2238" y="4222"/>
                    <a:pt x="2427" y="4222"/>
                  </a:cubicBezTo>
                  <a:lnTo>
                    <a:pt x="9452" y="4222"/>
                  </a:lnTo>
                  <a:cubicBezTo>
                    <a:pt x="9641" y="4222"/>
                    <a:pt x="9799" y="4065"/>
                    <a:pt x="9799" y="3876"/>
                  </a:cubicBezTo>
                  <a:lnTo>
                    <a:pt x="9799" y="1166"/>
                  </a:lnTo>
                  <a:lnTo>
                    <a:pt x="11217" y="2584"/>
                  </a:lnTo>
                  <a:lnTo>
                    <a:pt x="11217" y="11311"/>
                  </a:lnTo>
                  <a:lnTo>
                    <a:pt x="662" y="11311"/>
                  </a:lnTo>
                  <a:lnTo>
                    <a:pt x="662" y="725"/>
                  </a:lnTo>
                  <a:close/>
                  <a:moveTo>
                    <a:pt x="347" y="1"/>
                  </a:moveTo>
                  <a:cubicBezTo>
                    <a:pt x="158" y="1"/>
                    <a:pt x="1" y="158"/>
                    <a:pt x="1" y="347"/>
                  </a:cubicBezTo>
                  <a:lnTo>
                    <a:pt x="1" y="11657"/>
                  </a:lnTo>
                  <a:cubicBezTo>
                    <a:pt x="1" y="11846"/>
                    <a:pt x="158" y="12004"/>
                    <a:pt x="347" y="12004"/>
                  </a:cubicBezTo>
                  <a:lnTo>
                    <a:pt x="11658" y="12004"/>
                  </a:lnTo>
                  <a:cubicBezTo>
                    <a:pt x="11847" y="12004"/>
                    <a:pt x="12004" y="11846"/>
                    <a:pt x="12004" y="11657"/>
                  </a:cubicBezTo>
                  <a:lnTo>
                    <a:pt x="12004" y="2489"/>
                  </a:lnTo>
                  <a:cubicBezTo>
                    <a:pt x="11941" y="2395"/>
                    <a:pt x="11878" y="2300"/>
                    <a:pt x="11847" y="2237"/>
                  </a:cubicBezTo>
                  <a:lnTo>
                    <a:pt x="9736" y="127"/>
                  </a:lnTo>
                  <a:cubicBezTo>
                    <a:pt x="9641" y="32"/>
                    <a:pt x="9578" y="1"/>
                    <a:pt x="9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5;p37">
              <a:extLst>
                <a:ext uri="{FF2B5EF4-FFF2-40B4-BE49-F238E27FC236}">
                  <a16:creationId xmlns:a16="http://schemas.microsoft.com/office/drawing/2014/main" id="{7FAA8768-07A4-7B33-8884-3CFFD3584370}"/>
                </a:ext>
              </a:extLst>
            </p:cNvPr>
            <p:cNvSpPr/>
            <p:nvPr/>
          </p:nvSpPr>
          <p:spPr>
            <a:xfrm>
              <a:off x="-46366400" y="2580650"/>
              <a:ext cx="35475" cy="17350"/>
            </a:xfrm>
            <a:custGeom>
              <a:avLst/>
              <a:gdLst/>
              <a:ahLst/>
              <a:cxnLst/>
              <a:rect l="l" t="t" r="r" b="b"/>
              <a:pathLst>
                <a:path w="1419" h="694" extrusionOk="0">
                  <a:moveTo>
                    <a:pt x="348" y="0"/>
                  </a:moveTo>
                  <a:cubicBezTo>
                    <a:pt x="159" y="0"/>
                    <a:pt x="1" y="158"/>
                    <a:pt x="1" y="347"/>
                  </a:cubicBezTo>
                  <a:cubicBezTo>
                    <a:pt x="1" y="536"/>
                    <a:pt x="159" y="693"/>
                    <a:pt x="348" y="693"/>
                  </a:cubicBezTo>
                  <a:lnTo>
                    <a:pt x="1041" y="693"/>
                  </a:lnTo>
                  <a:cubicBezTo>
                    <a:pt x="1261" y="693"/>
                    <a:pt x="1419" y="536"/>
                    <a:pt x="1419" y="347"/>
                  </a:cubicBezTo>
                  <a:cubicBezTo>
                    <a:pt x="1419" y="158"/>
                    <a:pt x="1261" y="0"/>
                    <a:pt x="10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6;p37">
              <a:extLst>
                <a:ext uri="{FF2B5EF4-FFF2-40B4-BE49-F238E27FC236}">
                  <a16:creationId xmlns:a16="http://schemas.microsoft.com/office/drawing/2014/main" id="{C7F3B26E-BF0E-EC7A-F68F-118C0F4BB247}"/>
                </a:ext>
              </a:extLst>
            </p:cNvPr>
            <p:cNvSpPr/>
            <p:nvPr/>
          </p:nvSpPr>
          <p:spPr>
            <a:xfrm>
              <a:off x="-46313625" y="2457775"/>
              <a:ext cx="122900" cy="122100"/>
            </a:xfrm>
            <a:custGeom>
              <a:avLst/>
              <a:gdLst/>
              <a:ahLst/>
              <a:cxnLst/>
              <a:rect l="l" t="t" r="r" b="b"/>
              <a:pathLst>
                <a:path w="4916" h="4884" extrusionOk="0">
                  <a:moveTo>
                    <a:pt x="2458" y="662"/>
                  </a:moveTo>
                  <a:cubicBezTo>
                    <a:pt x="3435" y="662"/>
                    <a:pt x="4222" y="1450"/>
                    <a:pt x="4222" y="2426"/>
                  </a:cubicBezTo>
                  <a:cubicBezTo>
                    <a:pt x="4222" y="3403"/>
                    <a:pt x="3435" y="4190"/>
                    <a:pt x="2458" y="4190"/>
                  </a:cubicBezTo>
                  <a:cubicBezTo>
                    <a:pt x="1450" y="4190"/>
                    <a:pt x="662" y="3403"/>
                    <a:pt x="662" y="2426"/>
                  </a:cubicBezTo>
                  <a:cubicBezTo>
                    <a:pt x="662" y="1450"/>
                    <a:pt x="1450" y="662"/>
                    <a:pt x="2458" y="662"/>
                  </a:cubicBezTo>
                  <a:close/>
                  <a:moveTo>
                    <a:pt x="2458" y="0"/>
                  </a:moveTo>
                  <a:cubicBezTo>
                    <a:pt x="1103" y="0"/>
                    <a:pt x="1" y="1103"/>
                    <a:pt x="1" y="2426"/>
                  </a:cubicBezTo>
                  <a:cubicBezTo>
                    <a:pt x="1" y="3781"/>
                    <a:pt x="1103" y="4884"/>
                    <a:pt x="2458" y="4884"/>
                  </a:cubicBezTo>
                  <a:cubicBezTo>
                    <a:pt x="3781" y="4884"/>
                    <a:pt x="4884" y="3749"/>
                    <a:pt x="4884" y="2426"/>
                  </a:cubicBezTo>
                  <a:cubicBezTo>
                    <a:pt x="4916" y="1103"/>
                    <a:pt x="3813" y="0"/>
                    <a:pt x="24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7;p37">
              <a:extLst>
                <a:ext uri="{FF2B5EF4-FFF2-40B4-BE49-F238E27FC236}">
                  <a16:creationId xmlns:a16="http://schemas.microsoft.com/office/drawing/2014/main" id="{97081D71-8065-5E8B-4A89-8617863957A3}"/>
                </a:ext>
              </a:extLst>
            </p:cNvPr>
            <p:cNvSpPr/>
            <p:nvPr/>
          </p:nvSpPr>
          <p:spPr>
            <a:xfrm>
              <a:off x="-46278950" y="2493225"/>
              <a:ext cx="53575" cy="52775"/>
            </a:xfrm>
            <a:custGeom>
              <a:avLst/>
              <a:gdLst/>
              <a:ahLst/>
              <a:cxnLst/>
              <a:rect l="l" t="t" r="r" b="b"/>
              <a:pathLst>
                <a:path w="2143" h="2111" extrusionOk="0">
                  <a:moveTo>
                    <a:pt x="1071" y="662"/>
                  </a:moveTo>
                  <a:cubicBezTo>
                    <a:pt x="1260" y="662"/>
                    <a:pt x="1418" y="819"/>
                    <a:pt x="1418" y="1008"/>
                  </a:cubicBezTo>
                  <a:cubicBezTo>
                    <a:pt x="1418" y="1197"/>
                    <a:pt x="1260" y="1355"/>
                    <a:pt x="1071" y="1355"/>
                  </a:cubicBezTo>
                  <a:cubicBezTo>
                    <a:pt x="851" y="1355"/>
                    <a:pt x="693" y="1197"/>
                    <a:pt x="693" y="1008"/>
                  </a:cubicBezTo>
                  <a:cubicBezTo>
                    <a:pt x="693" y="819"/>
                    <a:pt x="851" y="662"/>
                    <a:pt x="1071" y="662"/>
                  </a:cubicBezTo>
                  <a:close/>
                  <a:moveTo>
                    <a:pt x="1071" y="0"/>
                  </a:moveTo>
                  <a:cubicBezTo>
                    <a:pt x="473" y="0"/>
                    <a:pt x="0" y="473"/>
                    <a:pt x="0" y="1040"/>
                  </a:cubicBezTo>
                  <a:cubicBezTo>
                    <a:pt x="0" y="1638"/>
                    <a:pt x="473" y="2111"/>
                    <a:pt x="1071" y="2111"/>
                  </a:cubicBezTo>
                  <a:cubicBezTo>
                    <a:pt x="1638" y="2111"/>
                    <a:pt x="2111" y="1638"/>
                    <a:pt x="2111" y="1040"/>
                  </a:cubicBezTo>
                  <a:cubicBezTo>
                    <a:pt x="2142" y="473"/>
                    <a:pt x="1638" y="0"/>
                    <a:pt x="1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F3D6C2CD-18E3-22E4-9F14-F0176C881571}"/>
              </a:ext>
            </a:extLst>
          </p:cNvPr>
          <p:cNvSpPr txBox="1"/>
          <p:nvPr/>
        </p:nvSpPr>
        <p:spPr>
          <a:xfrm>
            <a:off x="778888" y="3122577"/>
            <a:ext cx="2026517" cy="461665"/>
          </a:xfrm>
          <a:prstGeom prst="rect">
            <a:avLst/>
          </a:prstGeom>
          <a:noFill/>
        </p:spPr>
        <p:txBody>
          <a:bodyPr wrap="none" rtlCol="0">
            <a:spAutoFit/>
          </a:bodyPr>
          <a:lstStyle/>
          <a:p>
            <a:r>
              <a:rPr lang="en-US" sz="2400" dirty="0">
                <a:solidFill>
                  <a:schemeClr val="tx1"/>
                </a:solidFill>
                <a:latin typeface="Space Grotesk Medium" panose="020B0604020202020204" charset="0"/>
                <a:cs typeface="Space Grotesk Medium" panose="020B0604020202020204" charset="0"/>
              </a:rPr>
              <a:t>LLM Models:</a:t>
            </a:r>
            <a:endParaRPr lang="en-150" sz="2400" dirty="0">
              <a:solidFill>
                <a:schemeClr val="tx1"/>
              </a:solidFill>
              <a:latin typeface="Space Grotesk Medium" panose="020B0604020202020204" charset="0"/>
              <a:cs typeface="Space Grotesk Medium" panose="020B0604020202020204" charset="0"/>
            </a:endParaRPr>
          </a:p>
        </p:txBody>
      </p:sp>
      <p:sp>
        <p:nvSpPr>
          <p:cNvPr id="4" name="TextBox 3">
            <a:extLst>
              <a:ext uri="{FF2B5EF4-FFF2-40B4-BE49-F238E27FC236}">
                <a16:creationId xmlns:a16="http://schemas.microsoft.com/office/drawing/2014/main" id="{4D7848C6-65E3-1E6C-F0CF-EC305512BF2B}"/>
              </a:ext>
            </a:extLst>
          </p:cNvPr>
          <p:cNvSpPr txBox="1"/>
          <p:nvPr/>
        </p:nvSpPr>
        <p:spPr>
          <a:xfrm>
            <a:off x="800240" y="3582689"/>
            <a:ext cx="2420856" cy="276999"/>
          </a:xfrm>
          <a:prstGeom prst="rect">
            <a:avLst/>
          </a:prstGeom>
          <a:noFill/>
        </p:spPr>
        <p:txBody>
          <a:bodyPr wrap="none" rtlCol="0">
            <a:spAutoFit/>
          </a:bodyPr>
          <a:lstStyle/>
          <a:p>
            <a:r>
              <a:rPr lang="en-US" sz="1200" b="1" i="0" dirty="0">
                <a:solidFill>
                  <a:schemeClr val="tx1"/>
                </a:solidFill>
                <a:effectLst/>
                <a:latin typeface="Cairo" panose="020B0604020202020204" charset="-78"/>
                <a:cs typeface="Cairo" panose="020B0604020202020204" charset="-78"/>
              </a:rPr>
              <a:t>Microsoft</a:t>
            </a:r>
            <a:r>
              <a:rPr lang="en-US" sz="1200" b="0" i="0" dirty="0">
                <a:solidFill>
                  <a:schemeClr val="tx1"/>
                </a:solidFill>
                <a:effectLst/>
                <a:latin typeface="Cairo" panose="020B0604020202020204" charset="-78"/>
                <a:cs typeface="Cairo" panose="020B0604020202020204" charset="-78"/>
              </a:rPr>
              <a:t>: Phi 4 – 14B parameters</a:t>
            </a:r>
          </a:p>
        </p:txBody>
      </p:sp>
      <p:sp>
        <p:nvSpPr>
          <p:cNvPr id="5" name="TextBox 4">
            <a:extLst>
              <a:ext uri="{FF2B5EF4-FFF2-40B4-BE49-F238E27FC236}">
                <a16:creationId xmlns:a16="http://schemas.microsoft.com/office/drawing/2014/main" id="{BB072800-D692-EE0E-33E0-25620711D149}"/>
              </a:ext>
            </a:extLst>
          </p:cNvPr>
          <p:cNvSpPr txBox="1"/>
          <p:nvPr/>
        </p:nvSpPr>
        <p:spPr>
          <a:xfrm>
            <a:off x="4418663" y="3561160"/>
            <a:ext cx="2760692" cy="276999"/>
          </a:xfrm>
          <a:prstGeom prst="rect">
            <a:avLst/>
          </a:prstGeom>
          <a:noFill/>
        </p:spPr>
        <p:txBody>
          <a:bodyPr wrap="none" rtlCol="0">
            <a:spAutoFit/>
          </a:bodyPr>
          <a:lstStyle/>
          <a:p>
            <a:r>
              <a:rPr lang="en-US" sz="1200" b="1" i="0" dirty="0">
                <a:solidFill>
                  <a:schemeClr val="tx1"/>
                </a:solidFill>
                <a:effectLst/>
                <a:latin typeface="Cairo" panose="020B0604020202020204" charset="-78"/>
                <a:cs typeface="Cairo" panose="020B0604020202020204" charset="-78"/>
              </a:rPr>
              <a:t>DeepSeek</a:t>
            </a:r>
            <a:r>
              <a:rPr lang="en-US" sz="1200" b="0" i="0" dirty="0">
                <a:solidFill>
                  <a:schemeClr val="tx1"/>
                </a:solidFill>
                <a:effectLst/>
                <a:latin typeface="Cairo" panose="020B0604020202020204" charset="-78"/>
                <a:cs typeface="Cairo" panose="020B0604020202020204" charset="-78"/>
              </a:rPr>
              <a:t>: R1 0528 – 671B parameters</a:t>
            </a:r>
          </a:p>
        </p:txBody>
      </p:sp>
      <p:sp>
        <p:nvSpPr>
          <p:cNvPr id="6" name="TextBox 5">
            <a:extLst>
              <a:ext uri="{FF2B5EF4-FFF2-40B4-BE49-F238E27FC236}">
                <a16:creationId xmlns:a16="http://schemas.microsoft.com/office/drawing/2014/main" id="{16CE2E41-C74A-99BB-A483-5DF579BE445E}"/>
              </a:ext>
            </a:extLst>
          </p:cNvPr>
          <p:cNvSpPr txBox="1"/>
          <p:nvPr/>
        </p:nvSpPr>
        <p:spPr>
          <a:xfrm>
            <a:off x="778888" y="3968263"/>
            <a:ext cx="3021981" cy="276999"/>
          </a:xfrm>
          <a:prstGeom prst="rect">
            <a:avLst/>
          </a:prstGeom>
          <a:noFill/>
        </p:spPr>
        <p:txBody>
          <a:bodyPr wrap="none" rtlCol="0">
            <a:spAutoFit/>
          </a:bodyPr>
          <a:lstStyle/>
          <a:p>
            <a:r>
              <a:rPr lang="en-US" sz="1200" b="1" i="0" dirty="0">
                <a:solidFill>
                  <a:schemeClr val="tx1"/>
                </a:solidFill>
                <a:effectLst/>
                <a:latin typeface="Cairo" panose="020B0604020202020204" charset="-78"/>
                <a:cs typeface="Cairo" panose="020B0604020202020204" charset="-78"/>
              </a:rPr>
              <a:t>Meta</a:t>
            </a:r>
            <a:r>
              <a:rPr lang="en-US" sz="1200" b="0" i="0" dirty="0">
                <a:solidFill>
                  <a:schemeClr val="tx1"/>
                </a:solidFill>
                <a:effectLst/>
                <a:latin typeface="Cairo" panose="020B0604020202020204" charset="-78"/>
                <a:cs typeface="Cairo" panose="020B0604020202020204" charset="-78"/>
              </a:rPr>
              <a:t>: Llama 4 Maverick – 400B parameters</a:t>
            </a:r>
          </a:p>
        </p:txBody>
      </p:sp>
      <p:sp>
        <p:nvSpPr>
          <p:cNvPr id="8" name="TextBox 7">
            <a:extLst>
              <a:ext uri="{FF2B5EF4-FFF2-40B4-BE49-F238E27FC236}">
                <a16:creationId xmlns:a16="http://schemas.microsoft.com/office/drawing/2014/main" id="{D63D0CE3-C5E5-2156-0E67-D3EDC9C4C707}"/>
              </a:ext>
            </a:extLst>
          </p:cNvPr>
          <p:cNvSpPr txBox="1"/>
          <p:nvPr/>
        </p:nvSpPr>
        <p:spPr>
          <a:xfrm>
            <a:off x="4418586" y="3968262"/>
            <a:ext cx="4078361" cy="276999"/>
          </a:xfrm>
          <a:prstGeom prst="rect">
            <a:avLst/>
          </a:prstGeom>
          <a:noFill/>
        </p:spPr>
        <p:txBody>
          <a:bodyPr wrap="none" rtlCol="0">
            <a:spAutoFit/>
          </a:bodyPr>
          <a:lstStyle/>
          <a:p>
            <a:r>
              <a:rPr lang="en-GB" sz="1200" b="1" i="0" dirty="0">
                <a:solidFill>
                  <a:schemeClr val="tx1"/>
                </a:solidFill>
                <a:effectLst/>
                <a:latin typeface="Cairo" panose="020B0604020202020204" charset="-78"/>
                <a:cs typeface="Cairo" panose="020B0604020202020204" charset="-78"/>
              </a:rPr>
              <a:t>Google</a:t>
            </a:r>
            <a:r>
              <a:rPr lang="en-GB" sz="1200" b="0" i="0" dirty="0">
                <a:solidFill>
                  <a:schemeClr val="tx1"/>
                </a:solidFill>
                <a:effectLst/>
                <a:latin typeface="Cairo" panose="020B0604020202020204" charset="-78"/>
                <a:cs typeface="Cairo" panose="020B0604020202020204" charset="-78"/>
              </a:rPr>
              <a:t>: Gemini 2.5 Flash Preview 05-20</a:t>
            </a:r>
            <a:r>
              <a:rPr lang="en-US" sz="1200" b="0" i="0" dirty="0">
                <a:solidFill>
                  <a:schemeClr val="tx1"/>
                </a:solidFill>
                <a:effectLst/>
                <a:latin typeface="Cairo" panose="020B0604020202020204" charset="-78"/>
                <a:cs typeface="Cairo" panose="020B0604020202020204" charset="-78"/>
              </a:rPr>
              <a:t> – 128B parameters</a:t>
            </a:r>
          </a:p>
        </p:txBody>
      </p:sp>
      <p:sp>
        <p:nvSpPr>
          <p:cNvPr id="9" name="TextBox 8">
            <a:extLst>
              <a:ext uri="{FF2B5EF4-FFF2-40B4-BE49-F238E27FC236}">
                <a16:creationId xmlns:a16="http://schemas.microsoft.com/office/drawing/2014/main" id="{DF161E64-65FD-5A2A-CA69-097A84854C93}"/>
              </a:ext>
            </a:extLst>
          </p:cNvPr>
          <p:cNvSpPr txBox="1"/>
          <p:nvPr/>
        </p:nvSpPr>
        <p:spPr>
          <a:xfrm>
            <a:off x="1805872" y="4429227"/>
            <a:ext cx="1080745" cy="338554"/>
          </a:xfrm>
          <a:prstGeom prst="rect">
            <a:avLst/>
          </a:prstGeom>
          <a:noFill/>
        </p:spPr>
        <p:txBody>
          <a:bodyPr wrap="none" rtlCol="0">
            <a:spAutoFit/>
          </a:bodyPr>
          <a:lstStyle/>
          <a:p>
            <a:r>
              <a:rPr lang="en-US" sz="1600" dirty="0">
                <a:solidFill>
                  <a:schemeClr val="tx1"/>
                </a:solidFill>
                <a:latin typeface="Space Grotesk Medium" panose="020B0604020202020204" charset="0"/>
                <a:cs typeface="Space Grotesk Medium" panose="020B0604020202020204" charset="0"/>
              </a:rPr>
              <a:t>Prompts:</a:t>
            </a:r>
            <a:endParaRPr lang="en-150" sz="1600" dirty="0">
              <a:solidFill>
                <a:schemeClr val="tx1"/>
              </a:solidFill>
              <a:latin typeface="Space Grotesk Medium" panose="020B0604020202020204" charset="0"/>
              <a:cs typeface="Space Grotesk Medium" panose="020B0604020202020204" charset="0"/>
            </a:endParaRPr>
          </a:p>
        </p:txBody>
      </p:sp>
      <p:sp>
        <p:nvSpPr>
          <p:cNvPr id="10" name="TextBox 9">
            <a:extLst>
              <a:ext uri="{FF2B5EF4-FFF2-40B4-BE49-F238E27FC236}">
                <a16:creationId xmlns:a16="http://schemas.microsoft.com/office/drawing/2014/main" id="{EA9FB587-8117-36B3-A4F1-3DE468FE962B}"/>
              </a:ext>
            </a:extLst>
          </p:cNvPr>
          <p:cNvSpPr txBox="1"/>
          <p:nvPr/>
        </p:nvSpPr>
        <p:spPr>
          <a:xfrm>
            <a:off x="2798517" y="4479867"/>
            <a:ext cx="4584909" cy="276999"/>
          </a:xfrm>
          <a:prstGeom prst="rect">
            <a:avLst/>
          </a:prstGeom>
          <a:noFill/>
        </p:spPr>
        <p:txBody>
          <a:bodyPr wrap="none" rtlCol="0">
            <a:spAutoFit/>
          </a:bodyPr>
          <a:lstStyle/>
          <a:p>
            <a:r>
              <a:rPr lang="en-US" sz="1200" dirty="0">
                <a:solidFill>
                  <a:schemeClr val="tx1"/>
                </a:solidFill>
                <a:latin typeface="Cairo" panose="020B0604020202020204" charset="-78"/>
                <a:cs typeface="Cairo" panose="020B0604020202020204" charset="-78"/>
              </a:rPr>
              <a:t>Used two separate prompts, one very simple and one more detailed.</a:t>
            </a:r>
            <a:endParaRPr lang="en-150" sz="1200" dirty="0">
              <a:solidFill>
                <a:schemeClr val="tx1"/>
              </a:solidFill>
              <a:latin typeface="Cairo" panose="020B0604020202020204" charset="-78"/>
              <a:cs typeface="Cairo" panose="020B0604020202020204" charset="-78"/>
            </a:endParaRPr>
          </a:p>
        </p:txBody>
      </p:sp>
    </p:spTree>
    <p:extLst>
      <p:ext uri="{BB962C8B-B14F-4D97-AF65-F5344CB8AC3E}">
        <p14:creationId xmlns:p14="http://schemas.microsoft.com/office/powerpoint/2010/main" val="2935310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33"/>
          <p:cNvPicPr preferRelativeResize="0"/>
          <p:nvPr/>
        </p:nvPicPr>
        <p:blipFill>
          <a:blip r:embed="rId3">
            <a:alphaModFix/>
          </a:blip>
          <a:stretch>
            <a:fillRect/>
          </a:stretch>
        </p:blipFill>
        <p:spPr>
          <a:xfrm rot="2052492" flipH="1">
            <a:off x="-1538303" y="-1863066"/>
            <a:ext cx="3895157" cy="5755646"/>
          </a:xfrm>
          <a:prstGeom prst="rect">
            <a:avLst/>
          </a:prstGeom>
          <a:noFill/>
          <a:ln>
            <a:noFill/>
          </a:ln>
        </p:spPr>
      </p:pic>
      <p:sp>
        <p:nvSpPr>
          <p:cNvPr id="293" name="Google Shape;293;p33"/>
          <p:cNvSpPr txBox="1">
            <a:spLocks noGrp="1"/>
          </p:cNvSpPr>
          <p:nvPr>
            <p:ph type="title"/>
          </p:nvPr>
        </p:nvSpPr>
        <p:spPr>
          <a:xfrm>
            <a:off x="3001178" y="1484591"/>
            <a:ext cx="5988422" cy="1626600"/>
          </a:xfrm>
          <a:prstGeom prst="rect">
            <a:avLst/>
          </a:prstGeom>
        </p:spPr>
        <p:txBody>
          <a:bodyPr spcFirstLastPara="1" wrap="square" lIns="91425" tIns="91425" rIns="91425" bIns="91425" anchor="t" anchorCtr="0">
            <a:noAutofit/>
          </a:bodyPr>
          <a:lstStyle/>
          <a:p>
            <a:r>
              <a:rPr lang="en-US" sz="4800" dirty="0"/>
              <a:t>Fine-Tuning and Hyperparameter Tuning</a:t>
            </a:r>
            <a:br>
              <a:rPr lang="en-US" sz="4800" dirty="0"/>
            </a:br>
            <a:br>
              <a:rPr lang="en-US" sz="4800" dirty="0"/>
            </a:br>
            <a:br>
              <a:rPr lang="en-US" sz="4800" dirty="0"/>
            </a:br>
            <a:endParaRPr lang="en-US" sz="4800" dirty="0"/>
          </a:p>
        </p:txBody>
      </p:sp>
      <p:sp>
        <p:nvSpPr>
          <p:cNvPr id="294" name="Google Shape;294;p33"/>
          <p:cNvSpPr txBox="1">
            <a:spLocks noGrp="1"/>
          </p:cNvSpPr>
          <p:nvPr>
            <p:ph type="title" idx="2"/>
          </p:nvPr>
        </p:nvSpPr>
        <p:spPr>
          <a:xfrm>
            <a:off x="3001178" y="534841"/>
            <a:ext cx="1230300" cy="88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08</a:t>
            </a:r>
            <a:endParaRPr dirty="0"/>
          </a:p>
        </p:txBody>
      </p:sp>
      <p:grpSp>
        <p:nvGrpSpPr>
          <p:cNvPr id="295" name="Google Shape;295;p33"/>
          <p:cNvGrpSpPr/>
          <p:nvPr/>
        </p:nvGrpSpPr>
        <p:grpSpPr>
          <a:xfrm rot="756538">
            <a:off x="-561187" y="3403794"/>
            <a:ext cx="4574157" cy="3479412"/>
            <a:chOff x="1522650" y="1117750"/>
            <a:chExt cx="4574075" cy="3479350"/>
          </a:xfrm>
        </p:grpSpPr>
        <p:sp>
          <p:nvSpPr>
            <p:cNvPr id="296" name="Google Shape;296;p33"/>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9471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3"/>
          <p:cNvSpPr txBox="1">
            <a:spLocks noGrp="1"/>
          </p:cNvSpPr>
          <p:nvPr>
            <p:ph type="title"/>
          </p:nvPr>
        </p:nvSpPr>
        <p:spPr>
          <a:xfrm>
            <a:off x="2080865" y="189275"/>
            <a:ext cx="498227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500" b="1" dirty="0"/>
              <a:t>Hyperparameters Considered</a:t>
            </a:r>
            <a:endParaRPr sz="2500" dirty="0"/>
          </a:p>
        </p:txBody>
      </p:sp>
      <p:sp>
        <p:nvSpPr>
          <p:cNvPr id="457" name="Google Shape;457;p43"/>
          <p:cNvSpPr/>
          <p:nvPr/>
        </p:nvSpPr>
        <p:spPr>
          <a:xfrm>
            <a:off x="1652300" y="925971"/>
            <a:ext cx="176400" cy="17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3"/>
          <p:cNvSpPr/>
          <p:nvPr/>
        </p:nvSpPr>
        <p:spPr>
          <a:xfrm>
            <a:off x="3540000" y="925971"/>
            <a:ext cx="176400" cy="17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3"/>
          <p:cNvSpPr/>
          <p:nvPr/>
        </p:nvSpPr>
        <p:spPr>
          <a:xfrm>
            <a:off x="5427700" y="925971"/>
            <a:ext cx="176400" cy="17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3"/>
          <p:cNvSpPr/>
          <p:nvPr/>
        </p:nvSpPr>
        <p:spPr>
          <a:xfrm>
            <a:off x="7315400" y="925971"/>
            <a:ext cx="176400" cy="17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3"/>
          <p:cNvSpPr txBox="1"/>
          <p:nvPr/>
        </p:nvSpPr>
        <p:spPr>
          <a:xfrm flipH="1">
            <a:off x="834300" y="1350646"/>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dirty="0">
                <a:solidFill>
                  <a:schemeClr val="dk1"/>
                </a:solidFill>
                <a:latin typeface="Cairo"/>
                <a:ea typeface="Cairo"/>
                <a:cs typeface="Cairo"/>
                <a:sym typeface="Cairo"/>
              </a:rPr>
              <a:t>Number of LSTM Units: </a:t>
            </a:r>
            <a:r>
              <a:rPr lang="en-GB" sz="1200" dirty="0">
                <a:solidFill>
                  <a:schemeClr val="dk1"/>
                </a:solidFill>
                <a:latin typeface="Cairo"/>
                <a:ea typeface="Cairo"/>
                <a:cs typeface="Cairo"/>
                <a:sym typeface="Cairo"/>
              </a:rPr>
              <a:t>Tested values of 25, 50, and 100 to determine the optimal number of units.</a:t>
            </a:r>
          </a:p>
        </p:txBody>
      </p:sp>
      <p:sp>
        <p:nvSpPr>
          <p:cNvPr id="462" name="Google Shape;462;p43"/>
          <p:cNvSpPr txBox="1"/>
          <p:nvPr/>
        </p:nvSpPr>
        <p:spPr>
          <a:xfrm flipH="1">
            <a:off x="2722000" y="1350646"/>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dirty="0">
                <a:solidFill>
                  <a:schemeClr val="dk1"/>
                </a:solidFill>
                <a:latin typeface="Cairo"/>
                <a:ea typeface="Cairo"/>
                <a:cs typeface="Cairo"/>
                <a:sym typeface="Cairo"/>
              </a:rPr>
              <a:t>Dropout Rate: </a:t>
            </a:r>
            <a:r>
              <a:rPr lang="en-GB" sz="1200" dirty="0">
                <a:solidFill>
                  <a:schemeClr val="dk1"/>
                </a:solidFill>
                <a:latin typeface="Cairo"/>
                <a:ea typeface="Cairo"/>
                <a:cs typeface="Cairo"/>
                <a:sym typeface="Cairo"/>
              </a:rPr>
              <a:t>Experimented with rates of 0.1, 0.2, and 0.3 to prevent overfitting.</a:t>
            </a:r>
          </a:p>
        </p:txBody>
      </p:sp>
      <p:sp>
        <p:nvSpPr>
          <p:cNvPr id="463" name="Google Shape;463;p43"/>
          <p:cNvSpPr txBox="1"/>
          <p:nvPr/>
        </p:nvSpPr>
        <p:spPr>
          <a:xfrm flipH="1">
            <a:off x="4609700" y="1350646"/>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dirty="0">
                <a:solidFill>
                  <a:schemeClr val="dk1"/>
                </a:solidFill>
                <a:latin typeface="Cairo"/>
                <a:ea typeface="Cairo"/>
                <a:cs typeface="Cairo"/>
                <a:sym typeface="Cairo"/>
              </a:rPr>
              <a:t>Batch Size:</a:t>
            </a:r>
            <a:r>
              <a:rPr lang="en-GB" sz="1200" dirty="0">
                <a:solidFill>
                  <a:schemeClr val="dk1"/>
                </a:solidFill>
                <a:latin typeface="Cairo"/>
                <a:ea typeface="Cairo"/>
                <a:cs typeface="Cairo"/>
                <a:sym typeface="Cairo"/>
              </a:rPr>
              <a:t> </a:t>
            </a:r>
          </a:p>
          <a:p>
            <a:pPr marL="0" lvl="0" indent="0" algn="ctr" rtl="0">
              <a:spcBef>
                <a:spcPts val="0"/>
              </a:spcBef>
              <a:spcAft>
                <a:spcPts val="0"/>
              </a:spcAft>
              <a:buNone/>
            </a:pPr>
            <a:r>
              <a:rPr lang="en-GB" sz="1200" dirty="0">
                <a:solidFill>
                  <a:schemeClr val="dk1"/>
                </a:solidFill>
                <a:latin typeface="Cairo"/>
                <a:ea typeface="Cairo"/>
                <a:cs typeface="Cairo"/>
                <a:sym typeface="Cairo"/>
              </a:rPr>
              <a:t>Evaluated sizes of 16, 32, and 64 to balance training speed and model convergence.</a:t>
            </a:r>
          </a:p>
        </p:txBody>
      </p:sp>
      <p:sp>
        <p:nvSpPr>
          <p:cNvPr id="464" name="Google Shape;464;p43"/>
          <p:cNvSpPr txBox="1"/>
          <p:nvPr/>
        </p:nvSpPr>
        <p:spPr>
          <a:xfrm flipH="1">
            <a:off x="6497400" y="1350646"/>
            <a:ext cx="18123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dirty="0">
                <a:solidFill>
                  <a:schemeClr val="dk1"/>
                </a:solidFill>
                <a:latin typeface="Cairo"/>
                <a:ea typeface="Cairo"/>
                <a:cs typeface="Cairo"/>
                <a:sym typeface="Cairo"/>
              </a:rPr>
              <a:t>Number of Epochs: </a:t>
            </a:r>
            <a:r>
              <a:rPr lang="en-GB" sz="1200" dirty="0">
                <a:solidFill>
                  <a:schemeClr val="dk1"/>
                </a:solidFill>
                <a:latin typeface="Cairo"/>
                <a:ea typeface="Cairo"/>
                <a:cs typeface="Cairo"/>
                <a:sym typeface="Cairo"/>
              </a:rPr>
              <a:t>Trained for 10, 20, and 50 epochs to find the optimal stopping point.</a:t>
            </a:r>
          </a:p>
        </p:txBody>
      </p:sp>
      <p:cxnSp>
        <p:nvCxnSpPr>
          <p:cNvPr id="465" name="Google Shape;465;p43"/>
          <p:cNvCxnSpPr>
            <a:stCxn id="457" idx="6"/>
            <a:endCxn id="458" idx="2"/>
          </p:cNvCxnSpPr>
          <p:nvPr/>
        </p:nvCxnSpPr>
        <p:spPr>
          <a:xfrm>
            <a:off x="1828700" y="1014171"/>
            <a:ext cx="1711200" cy="0"/>
          </a:xfrm>
          <a:prstGeom prst="straightConnector1">
            <a:avLst/>
          </a:prstGeom>
          <a:noFill/>
          <a:ln w="9525" cap="flat" cmpd="sng">
            <a:solidFill>
              <a:schemeClr val="dk1"/>
            </a:solidFill>
            <a:prstDash val="solid"/>
            <a:round/>
            <a:headEnd type="none" w="med" len="med"/>
            <a:tailEnd type="none" w="med" len="med"/>
          </a:ln>
        </p:spPr>
      </p:cxnSp>
      <p:cxnSp>
        <p:nvCxnSpPr>
          <p:cNvPr id="466" name="Google Shape;466;p43"/>
          <p:cNvCxnSpPr>
            <a:stCxn id="458" idx="6"/>
            <a:endCxn id="459" idx="2"/>
          </p:cNvCxnSpPr>
          <p:nvPr/>
        </p:nvCxnSpPr>
        <p:spPr>
          <a:xfrm>
            <a:off x="3716400" y="1014171"/>
            <a:ext cx="1711200" cy="0"/>
          </a:xfrm>
          <a:prstGeom prst="straightConnector1">
            <a:avLst/>
          </a:prstGeom>
          <a:noFill/>
          <a:ln w="9525" cap="flat" cmpd="sng">
            <a:solidFill>
              <a:schemeClr val="dk1"/>
            </a:solidFill>
            <a:prstDash val="solid"/>
            <a:round/>
            <a:headEnd type="none" w="med" len="med"/>
            <a:tailEnd type="none" w="med" len="med"/>
          </a:ln>
        </p:spPr>
      </p:cxnSp>
      <p:cxnSp>
        <p:nvCxnSpPr>
          <p:cNvPr id="467" name="Google Shape;467;p43"/>
          <p:cNvCxnSpPr>
            <a:stCxn id="459" idx="6"/>
            <a:endCxn id="460" idx="2"/>
          </p:cNvCxnSpPr>
          <p:nvPr/>
        </p:nvCxnSpPr>
        <p:spPr>
          <a:xfrm>
            <a:off x="5604100" y="1014171"/>
            <a:ext cx="1711200" cy="0"/>
          </a:xfrm>
          <a:prstGeom prst="straightConnector1">
            <a:avLst/>
          </a:prstGeom>
          <a:noFill/>
          <a:ln w="9525" cap="flat" cmpd="sng">
            <a:solidFill>
              <a:schemeClr val="dk1"/>
            </a:solidFill>
            <a:prstDash val="solid"/>
            <a:round/>
            <a:headEnd type="none" w="med" len="med"/>
            <a:tailEnd type="none" w="med" len="med"/>
          </a:ln>
        </p:spPr>
      </p:cxnSp>
      <p:cxnSp>
        <p:nvCxnSpPr>
          <p:cNvPr id="468" name="Google Shape;468;p43"/>
          <p:cNvCxnSpPr>
            <a:stCxn id="457" idx="4"/>
            <a:endCxn id="461" idx="0"/>
          </p:cNvCxnSpPr>
          <p:nvPr/>
        </p:nvCxnSpPr>
        <p:spPr>
          <a:xfrm>
            <a:off x="1740500" y="1102371"/>
            <a:ext cx="0" cy="248400"/>
          </a:xfrm>
          <a:prstGeom prst="straightConnector1">
            <a:avLst/>
          </a:prstGeom>
          <a:noFill/>
          <a:ln w="9525" cap="flat" cmpd="sng">
            <a:solidFill>
              <a:schemeClr val="dk1"/>
            </a:solidFill>
            <a:prstDash val="solid"/>
            <a:round/>
            <a:headEnd type="none" w="med" len="med"/>
            <a:tailEnd type="none" w="med" len="med"/>
          </a:ln>
        </p:spPr>
      </p:cxnSp>
      <p:cxnSp>
        <p:nvCxnSpPr>
          <p:cNvPr id="469" name="Google Shape;469;p43"/>
          <p:cNvCxnSpPr>
            <a:stCxn id="458" idx="4"/>
            <a:endCxn id="462" idx="0"/>
          </p:cNvCxnSpPr>
          <p:nvPr/>
        </p:nvCxnSpPr>
        <p:spPr>
          <a:xfrm>
            <a:off x="3628200" y="1102371"/>
            <a:ext cx="0" cy="248400"/>
          </a:xfrm>
          <a:prstGeom prst="straightConnector1">
            <a:avLst/>
          </a:prstGeom>
          <a:noFill/>
          <a:ln w="9525" cap="flat" cmpd="sng">
            <a:solidFill>
              <a:schemeClr val="dk1"/>
            </a:solidFill>
            <a:prstDash val="solid"/>
            <a:round/>
            <a:headEnd type="none" w="med" len="med"/>
            <a:tailEnd type="none" w="med" len="med"/>
          </a:ln>
        </p:spPr>
      </p:cxnSp>
      <p:cxnSp>
        <p:nvCxnSpPr>
          <p:cNvPr id="470" name="Google Shape;470;p43"/>
          <p:cNvCxnSpPr>
            <a:cxnSpLocks/>
            <a:stCxn id="459" idx="4"/>
            <a:endCxn id="463" idx="0"/>
          </p:cNvCxnSpPr>
          <p:nvPr/>
        </p:nvCxnSpPr>
        <p:spPr>
          <a:xfrm>
            <a:off x="5515900" y="1102371"/>
            <a:ext cx="0" cy="248400"/>
          </a:xfrm>
          <a:prstGeom prst="straightConnector1">
            <a:avLst/>
          </a:prstGeom>
          <a:noFill/>
          <a:ln w="9525" cap="flat" cmpd="sng">
            <a:solidFill>
              <a:schemeClr val="dk1"/>
            </a:solidFill>
            <a:prstDash val="solid"/>
            <a:round/>
            <a:headEnd type="none" w="med" len="med"/>
            <a:tailEnd type="none" w="med" len="med"/>
          </a:ln>
        </p:spPr>
      </p:cxnSp>
      <p:cxnSp>
        <p:nvCxnSpPr>
          <p:cNvPr id="471" name="Google Shape;471;p43"/>
          <p:cNvCxnSpPr>
            <a:stCxn id="460" idx="4"/>
            <a:endCxn id="464" idx="0"/>
          </p:cNvCxnSpPr>
          <p:nvPr/>
        </p:nvCxnSpPr>
        <p:spPr>
          <a:xfrm>
            <a:off x="7403600" y="1102371"/>
            <a:ext cx="0" cy="248400"/>
          </a:xfrm>
          <a:prstGeom prst="straightConnector1">
            <a:avLst/>
          </a:prstGeom>
          <a:noFill/>
          <a:ln w="9525" cap="flat" cmpd="sng">
            <a:solidFill>
              <a:schemeClr val="dk1"/>
            </a:solidFill>
            <a:prstDash val="solid"/>
            <a:round/>
            <a:headEnd type="none" w="med" len="med"/>
            <a:tailEnd type="none" w="med" len="med"/>
          </a:ln>
        </p:spPr>
      </p:cxnSp>
      <p:sp>
        <p:nvSpPr>
          <p:cNvPr id="472" name="Google Shape;472;p43"/>
          <p:cNvSpPr/>
          <p:nvPr/>
        </p:nvSpPr>
        <p:spPr>
          <a:xfrm>
            <a:off x="1686425" y="3353558"/>
            <a:ext cx="176400" cy="17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3"/>
          <p:cNvSpPr/>
          <p:nvPr/>
        </p:nvSpPr>
        <p:spPr>
          <a:xfrm>
            <a:off x="4483800" y="3353558"/>
            <a:ext cx="176400" cy="17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7403600" y="3363003"/>
            <a:ext cx="176400" cy="176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3"/>
          <p:cNvSpPr txBox="1"/>
          <p:nvPr/>
        </p:nvSpPr>
        <p:spPr>
          <a:xfrm flipH="1">
            <a:off x="357112" y="3642206"/>
            <a:ext cx="2835026"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dirty="0">
                <a:solidFill>
                  <a:schemeClr val="dk1"/>
                </a:solidFill>
                <a:latin typeface="Cairo"/>
                <a:ea typeface="Cairo"/>
                <a:cs typeface="Cairo"/>
                <a:sym typeface="Cairo"/>
              </a:rPr>
              <a:t>Model Checkpointing: </a:t>
            </a:r>
          </a:p>
          <a:p>
            <a:pPr marL="0" lvl="0" indent="0" algn="ctr" rtl="0">
              <a:spcBef>
                <a:spcPts val="0"/>
              </a:spcBef>
              <a:spcAft>
                <a:spcPts val="0"/>
              </a:spcAft>
              <a:buNone/>
            </a:pPr>
            <a:r>
              <a:rPr lang="en-GB" sz="1200" dirty="0">
                <a:solidFill>
                  <a:schemeClr val="dk1"/>
                </a:solidFill>
                <a:latin typeface="Cairo"/>
                <a:ea typeface="Cairo"/>
                <a:cs typeface="Cairo"/>
                <a:sym typeface="Cairo"/>
              </a:rPr>
              <a:t>The </a:t>
            </a:r>
            <a:r>
              <a:rPr lang="en-GB" sz="1200" dirty="0" err="1">
                <a:solidFill>
                  <a:schemeClr val="dk1"/>
                </a:solidFill>
                <a:latin typeface="Cairo"/>
                <a:ea typeface="Cairo"/>
                <a:cs typeface="Cairo"/>
                <a:sym typeface="Cairo"/>
              </a:rPr>
              <a:t>ModelCheckpoint</a:t>
            </a:r>
            <a:r>
              <a:rPr lang="en-GB" sz="1200" dirty="0">
                <a:solidFill>
                  <a:schemeClr val="dk1"/>
                </a:solidFill>
                <a:latin typeface="Cairo"/>
                <a:ea typeface="Cairo"/>
                <a:cs typeface="Cairo"/>
                <a:sym typeface="Cairo"/>
              </a:rPr>
              <a:t> callback saves the model with the lowest validation loss during training.</a:t>
            </a:r>
          </a:p>
        </p:txBody>
      </p:sp>
      <p:sp>
        <p:nvSpPr>
          <p:cNvPr id="477" name="Google Shape;477;p43"/>
          <p:cNvSpPr txBox="1"/>
          <p:nvPr/>
        </p:nvSpPr>
        <p:spPr>
          <a:xfrm flipH="1">
            <a:off x="3037292" y="3614317"/>
            <a:ext cx="3074637"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dirty="0">
                <a:solidFill>
                  <a:schemeClr val="dk1"/>
                </a:solidFill>
                <a:latin typeface="Cairo"/>
                <a:ea typeface="Cairo"/>
                <a:cs typeface="Cairo"/>
                <a:sym typeface="Cairo"/>
              </a:rPr>
              <a:t>K-Fold Cross-Validation: </a:t>
            </a:r>
            <a:r>
              <a:rPr lang="en-GB" sz="1200" dirty="0">
                <a:solidFill>
                  <a:schemeClr val="dk1"/>
                </a:solidFill>
                <a:latin typeface="Cairo"/>
                <a:ea typeface="Cairo"/>
                <a:cs typeface="Cairo"/>
                <a:sym typeface="Cairo"/>
              </a:rPr>
              <a:t>5-fold cross-validation was employed within the training set to ensure robust evaluation. The purpose of splitting the data then k-fold cross-validation was to simulate a 60-20-20 split.</a:t>
            </a:r>
          </a:p>
        </p:txBody>
      </p:sp>
      <p:sp>
        <p:nvSpPr>
          <p:cNvPr id="478" name="Google Shape;478;p43"/>
          <p:cNvSpPr txBox="1"/>
          <p:nvPr/>
        </p:nvSpPr>
        <p:spPr>
          <a:xfrm flipH="1">
            <a:off x="6113691" y="3628262"/>
            <a:ext cx="2756200" cy="852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b="1" dirty="0">
                <a:solidFill>
                  <a:schemeClr val="dk1"/>
                </a:solidFill>
                <a:latin typeface="Cairo"/>
                <a:ea typeface="Cairo"/>
                <a:cs typeface="Cairo"/>
                <a:sym typeface="Cairo"/>
              </a:rPr>
              <a:t>Early Stopping: </a:t>
            </a:r>
          </a:p>
          <a:p>
            <a:pPr marL="0" lvl="0" indent="0" algn="ctr" rtl="0">
              <a:spcBef>
                <a:spcPts val="0"/>
              </a:spcBef>
              <a:spcAft>
                <a:spcPts val="0"/>
              </a:spcAft>
              <a:buNone/>
            </a:pPr>
            <a:r>
              <a:rPr lang="en-GB" sz="1200" dirty="0">
                <a:solidFill>
                  <a:schemeClr val="dk1"/>
                </a:solidFill>
                <a:latin typeface="Cairo"/>
                <a:ea typeface="Cairo"/>
                <a:cs typeface="Cairo"/>
                <a:sym typeface="Cairo"/>
              </a:rPr>
              <a:t>The </a:t>
            </a:r>
            <a:r>
              <a:rPr lang="en-GB" sz="1200" dirty="0" err="1">
                <a:solidFill>
                  <a:schemeClr val="dk1"/>
                </a:solidFill>
                <a:latin typeface="Cairo"/>
                <a:ea typeface="Cairo"/>
                <a:cs typeface="Cairo"/>
                <a:sym typeface="Cairo"/>
              </a:rPr>
              <a:t>EarlyStopping</a:t>
            </a:r>
            <a:r>
              <a:rPr lang="en-GB" sz="1200" dirty="0">
                <a:solidFill>
                  <a:schemeClr val="dk1"/>
                </a:solidFill>
                <a:latin typeface="Cairo"/>
                <a:ea typeface="Cairo"/>
                <a:cs typeface="Cairo"/>
                <a:sym typeface="Cairo"/>
              </a:rPr>
              <a:t> callback was used to halt training if the validation loss did not improve for 10 consecutive epochs.</a:t>
            </a:r>
          </a:p>
        </p:txBody>
      </p:sp>
      <p:cxnSp>
        <p:nvCxnSpPr>
          <p:cNvPr id="480" name="Google Shape;480;p43"/>
          <p:cNvCxnSpPr>
            <a:stCxn id="472" idx="6"/>
            <a:endCxn id="473" idx="2"/>
          </p:cNvCxnSpPr>
          <p:nvPr/>
        </p:nvCxnSpPr>
        <p:spPr>
          <a:xfrm>
            <a:off x="1862825" y="3441758"/>
            <a:ext cx="2620975" cy="0"/>
          </a:xfrm>
          <a:prstGeom prst="straightConnector1">
            <a:avLst/>
          </a:prstGeom>
          <a:noFill/>
          <a:ln w="9525" cap="flat" cmpd="sng">
            <a:solidFill>
              <a:schemeClr val="dk1"/>
            </a:solidFill>
            <a:prstDash val="solid"/>
            <a:round/>
            <a:headEnd type="none" w="med" len="med"/>
            <a:tailEnd type="none" w="med" len="med"/>
          </a:ln>
        </p:spPr>
      </p:cxnSp>
      <p:cxnSp>
        <p:nvCxnSpPr>
          <p:cNvPr id="481" name="Google Shape;481;p43"/>
          <p:cNvCxnSpPr>
            <a:stCxn id="473" idx="6"/>
            <a:endCxn id="474" idx="2"/>
          </p:cNvCxnSpPr>
          <p:nvPr/>
        </p:nvCxnSpPr>
        <p:spPr>
          <a:xfrm>
            <a:off x="4660200" y="3441758"/>
            <a:ext cx="2743400" cy="9445"/>
          </a:xfrm>
          <a:prstGeom prst="straightConnector1">
            <a:avLst/>
          </a:prstGeom>
          <a:noFill/>
          <a:ln w="9525" cap="flat" cmpd="sng">
            <a:solidFill>
              <a:schemeClr val="dk1"/>
            </a:solidFill>
            <a:prstDash val="solid"/>
            <a:round/>
            <a:headEnd type="none" w="med" len="med"/>
            <a:tailEnd type="none" w="med" len="med"/>
          </a:ln>
        </p:spPr>
      </p:cxnSp>
      <p:cxnSp>
        <p:nvCxnSpPr>
          <p:cNvPr id="483" name="Google Shape;483;p43"/>
          <p:cNvCxnSpPr>
            <a:cxnSpLocks/>
            <a:stCxn id="472" idx="4"/>
            <a:endCxn id="476" idx="0"/>
          </p:cNvCxnSpPr>
          <p:nvPr/>
        </p:nvCxnSpPr>
        <p:spPr>
          <a:xfrm>
            <a:off x="1774625" y="3529958"/>
            <a:ext cx="0" cy="112248"/>
          </a:xfrm>
          <a:prstGeom prst="straightConnector1">
            <a:avLst/>
          </a:prstGeom>
          <a:noFill/>
          <a:ln w="9525" cap="flat" cmpd="sng">
            <a:solidFill>
              <a:schemeClr val="dk1"/>
            </a:solidFill>
            <a:prstDash val="solid"/>
            <a:round/>
            <a:headEnd type="none" w="med" len="med"/>
            <a:tailEnd type="none" w="med" len="med"/>
          </a:ln>
        </p:spPr>
      </p:cxnSp>
      <p:cxnSp>
        <p:nvCxnSpPr>
          <p:cNvPr id="484" name="Google Shape;484;p43"/>
          <p:cNvCxnSpPr>
            <a:cxnSpLocks/>
            <a:stCxn id="473" idx="4"/>
          </p:cNvCxnSpPr>
          <p:nvPr/>
        </p:nvCxnSpPr>
        <p:spPr>
          <a:xfrm>
            <a:off x="4572000" y="3529958"/>
            <a:ext cx="0" cy="149106"/>
          </a:xfrm>
          <a:prstGeom prst="straightConnector1">
            <a:avLst/>
          </a:prstGeom>
          <a:noFill/>
          <a:ln w="9525" cap="flat" cmpd="sng">
            <a:solidFill>
              <a:schemeClr val="dk1"/>
            </a:solidFill>
            <a:prstDash val="solid"/>
            <a:round/>
            <a:headEnd type="none" w="med" len="med"/>
            <a:tailEnd type="none" w="med" len="med"/>
          </a:ln>
        </p:spPr>
      </p:cxnSp>
      <p:cxnSp>
        <p:nvCxnSpPr>
          <p:cNvPr id="485" name="Google Shape;485;p43"/>
          <p:cNvCxnSpPr>
            <a:cxnSpLocks/>
            <a:stCxn id="474" idx="4"/>
            <a:endCxn id="478" idx="0"/>
          </p:cNvCxnSpPr>
          <p:nvPr/>
        </p:nvCxnSpPr>
        <p:spPr>
          <a:xfrm flipH="1">
            <a:off x="7491791" y="3539403"/>
            <a:ext cx="9" cy="88859"/>
          </a:xfrm>
          <a:prstGeom prst="straightConnector1">
            <a:avLst/>
          </a:prstGeom>
          <a:noFill/>
          <a:ln w="9525" cap="flat" cmpd="sng">
            <a:solidFill>
              <a:schemeClr val="dk1"/>
            </a:solidFill>
            <a:prstDash val="solid"/>
            <a:round/>
            <a:headEnd type="none" w="med" len="med"/>
            <a:tailEnd type="none" w="med" len="med"/>
          </a:ln>
        </p:spPr>
      </p:cxnSp>
      <p:cxnSp>
        <p:nvCxnSpPr>
          <p:cNvPr id="16" name="Straight Connector 15">
            <a:extLst>
              <a:ext uri="{FF2B5EF4-FFF2-40B4-BE49-F238E27FC236}">
                <a16:creationId xmlns:a16="http://schemas.microsoft.com/office/drawing/2014/main" id="{46AD22A7-889A-AFDC-3AB0-E4AD2C72FD67}"/>
              </a:ext>
            </a:extLst>
          </p:cNvPr>
          <p:cNvCxnSpPr>
            <a:cxnSpLocks/>
          </p:cNvCxnSpPr>
          <p:nvPr/>
        </p:nvCxnSpPr>
        <p:spPr>
          <a:xfrm>
            <a:off x="4572000" y="3149600"/>
            <a:ext cx="0" cy="203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Google Shape;456;p43">
            <a:extLst>
              <a:ext uri="{FF2B5EF4-FFF2-40B4-BE49-F238E27FC236}">
                <a16:creationId xmlns:a16="http://schemas.microsoft.com/office/drawing/2014/main" id="{BEEEEAEE-B46B-9A0C-794A-930DF15A12DD}"/>
              </a:ext>
            </a:extLst>
          </p:cNvPr>
          <p:cNvSpPr txBox="1">
            <a:spLocks/>
          </p:cNvSpPr>
          <p:nvPr/>
        </p:nvSpPr>
        <p:spPr>
          <a:xfrm>
            <a:off x="3129956" y="2654505"/>
            <a:ext cx="270758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9pPr>
          </a:lstStyle>
          <a:p>
            <a:r>
              <a:rPr lang="en-GB" sz="2400" b="1" dirty="0"/>
              <a:t>Techniques Used</a:t>
            </a:r>
            <a:endParaRPr lang="en-GB" sz="2400" dirty="0"/>
          </a:p>
        </p:txBody>
      </p:sp>
      <p:cxnSp>
        <p:nvCxnSpPr>
          <p:cNvPr id="22" name="Straight Connector 21">
            <a:extLst>
              <a:ext uri="{FF2B5EF4-FFF2-40B4-BE49-F238E27FC236}">
                <a16:creationId xmlns:a16="http://schemas.microsoft.com/office/drawing/2014/main" id="{91F7AAB5-2333-D3FC-B7CF-6A17AB11E504}"/>
              </a:ext>
            </a:extLst>
          </p:cNvPr>
          <p:cNvCxnSpPr>
            <a:cxnSpLocks/>
          </p:cNvCxnSpPr>
          <p:nvPr/>
        </p:nvCxnSpPr>
        <p:spPr>
          <a:xfrm>
            <a:off x="4572000" y="595970"/>
            <a:ext cx="0" cy="4182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9" name="Google Shape;8295;p61">
            <a:extLst>
              <a:ext uri="{FF2B5EF4-FFF2-40B4-BE49-F238E27FC236}">
                <a16:creationId xmlns:a16="http://schemas.microsoft.com/office/drawing/2014/main" id="{E0AF1175-E366-A137-11B9-CA685CC94533}"/>
              </a:ext>
            </a:extLst>
          </p:cNvPr>
          <p:cNvGrpSpPr/>
          <p:nvPr/>
        </p:nvGrpSpPr>
        <p:grpSpPr>
          <a:xfrm>
            <a:off x="2810334" y="2781044"/>
            <a:ext cx="319622" cy="319622"/>
            <a:chOff x="2676100" y="832575"/>
            <a:chExt cx="483125" cy="483125"/>
          </a:xfrm>
          <a:solidFill>
            <a:schemeClr val="accent1"/>
          </a:solidFill>
        </p:grpSpPr>
        <p:sp>
          <p:nvSpPr>
            <p:cNvPr id="40" name="Google Shape;8296;p61">
              <a:extLst>
                <a:ext uri="{FF2B5EF4-FFF2-40B4-BE49-F238E27FC236}">
                  <a16:creationId xmlns:a16="http://schemas.microsoft.com/office/drawing/2014/main" id="{D0B98F0A-12AE-3BE4-B352-EA1960F283A1}"/>
                </a:ext>
              </a:extLst>
            </p:cNvPr>
            <p:cNvSpPr/>
            <p:nvPr/>
          </p:nvSpPr>
          <p:spPr>
            <a:xfrm>
              <a:off x="2676100" y="832575"/>
              <a:ext cx="483125" cy="483125"/>
            </a:xfrm>
            <a:custGeom>
              <a:avLst/>
              <a:gdLst/>
              <a:ahLst/>
              <a:cxnLst/>
              <a:rect l="l" t="t" r="r" b="b"/>
              <a:pathLst>
                <a:path w="19325" h="19325" extrusionOk="0">
                  <a:moveTo>
                    <a:pt x="10351" y="1132"/>
                  </a:moveTo>
                  <a:lnTo>
                    <a:pt x="10562" y="2008"/>
                  </a:lnTo>
                  <a:cubicBezTo>
                    <a:pt x="10614" y="2226"/>
                    <a:pt x="10789" y="2392"/>
                    <a:pt x="11009" y="2434"/>
                  </a:cubicBezTo>
                  <a:cubicBezTo>
                    <a:pt x="12021" y="2618"/>
                    <a:pt x="12981" y="3014"/>
                    <a:pt x="13826" y="3596"/>
                  </a:cubicBezTo>
                  <a:cubicBezTo>
                    <a:pt x="13922" y="3663"/>
                    <a:pt x="14033" y="3696"/>
                    <a:pt x="14146" y="3696"/>
                  </a:cubicBezTo>
                  <a:cubicBezTo>
                    <a:pt x="14247" y="3696"/>
                    <a:pt x="14349" y="3669"/>
                    <a:pt x="14439" y="3614"/>
                  </a:cubicBezTo>
                  <a:lnTo>
                    <a:pt x="15179" y="3171"/>
                  </a:lnTo>
                  <a:lnTo>
                    <a:pt x="16154" y="4146"/>
                  </a:lnTo>
                  <a:lnTo>
                    <a:pt x="15711" y="4889"/>
                  </a:lnTo>
                  <a:cubicBezTo>
                    <a:pt x="15596" y="5079"/>
                    <a:pt x="15602" y="5317"/>
                    <a:pt x="15729" y="5499"/>
                  </a:cubicBezTo>
                  <a:cubicBezTo>
                    <a:pt x="16311" y="6344"/>
                    <a:pt x="16707" y="7304"/>
                    <a:pt x="16891" y="8316"/>
                  </a:cubicBezTo>
                  <a:cubicBezTo>
                    <a:pt x="16933" y="8536"/>
                    <a:pt x="17100" y="8711"/>
                    <a:pt x="17317" y="8763"/>
                  </a:cubicBezTo>
                  <a:lnTo>
                    <a:pt x="18193" y="8974"/>
                  </a:lnTo>
                  <a:lnTo>
                    <a:pt x="18193" y="10351"/>
                  </a:lnTo>
                  <a:lnTo>
                    <a:pt x="17317" y="10562"/>
                  </a:lnTo>
                  <a:cubicBezTo>
                    <a:pt x="17100" y="10614"/>
                    <a:pt x="16933" y="10789"/>
                    <a:pt x="16894" y="11009"/>
                  </a:cubicBezTo>
                  <a:cubicBezTo>
                    <a:pt x="16710" y="12021"/>
                    <a:pt x="16311" y="12981"/>
                    <a:pt x="15729" y="13826"/>
                  </a:cubicBezTo>
                  <a:cubicBezTo>
                    <a:pt x="15605" y="14007"/>
                    <a:pt x="15596" y="14246"/>
                    <a:pt x="15711" y="14436"/>
                  </a:cubicBezTo>
                  <a:lnTo>
                    <a:pt x="16154" y="15179"/>
                  </a:lnTo>
                  <a:lnTo>
                    <a:pt x="15179" y="16154"/>
                  </a:lnTo>
                  <a:lnTo>
                    <a:pt x="14439" y="15710"/>
                  </a:lnTo>
                  <a:cubicBezTo>
                    <a:pt x="14349" y="15656"/>
                    <a:pt x="14247" y="15629"/>
                    <a:pt x="14146" y="15629"/>
                  </a:cubicBezTo>
                  <a:cubicBezTo>
                    <a:pt x="14033" y="15629"/>
                    <a:pt x="13922" y="15662"/>
                    <a:pt x="13826" y="15729"/>
                  </a:cubicBezTo>
                  <a:cubicBezTo>
                    <a:pt x="12981" y="16311"/>
                    <a:pt x="12021" y="16707"/>
                    <a:pt x="11009" y="16891"/>
                  </a:cubicBezTo>
                  <a:cubicBezTo>
                    <a:pt x="10789" y="16933"/>
                    <a:pt x="10614" y="17099"/>
                    <a:pt x="10562" y="17317"/>
                  </a:cubicBezTo>
                  <a:lnTo>
                    <a:pt x="10351" y="18192"/>
                  </a:lnTo>
                  <a:lnTo>
                    <a:pt x="8974" y="18192"/>
                  </a:lnTo>
                  <a:lnTo>
                    <a:pt x="8763" y="17317"/>
                  </a:lnTo>
                  <a:cubicBezTo>
                    <a:pt x="8712" y="17099"/>
                    <a:pt x="8536" y="16933"/>
                    <a:pt x="8316" y="16891"/>
                  </a:cubicBezTo>
                  <a:cubicBezTo>
                    <a:pt x="7304" y="16707"/>
                    <a:pt x="6344" y="16311"/>
                    <a:pt x="5499" y="15729"/>
                  </a:cubicBezTo>
                  <a:cubicBezTo>
                    <a:pt x="5404" y="15662"/>
                    <a:pt x="5293" y="15629"/>
                    <a:pt x="5181" y="15629"/>
                  </a:cubicBezTo>
                  <a:cubicBezTo>
                    <a:pt x="5081" y="15629"/>
                    <a:pt x="4979" y="15656"/>
                    <a:pt x="4889" y="15710"/>
                  </a:cubicBezTo>
                  <a:lnTo>
                    <a:pt x="4146" y="16154"/>
                  </a:lnTo>
                  <a:lnTo>
                    <a:pt x="3171" y="15179"/>
                  </a:lnTo>
                  <a:lnTo>
                    <a:pt x="3615" y="14436"/>
                  </a:lnTo>
                  <a:cubicBezTo>
                    <a:pt x="3729" y="14246"/>
                    <a:pt x="3723" y="14007"/>
                    <a:pt x="3597" y="13826"/>
                  </a:cubicBezTo>
                  <a:cubicBezTo>
                    <a:pt x="3014" y="12981"/>
                    <a:pt x="2618" y="12021"/>
                    <a:pt x="2434" y="11009"/>
                  </a:cubicBezTo>
                  <a:cubicBezTo>
                    <a:pt x="2392" y="10789"/>
                    <a:pt x="2226" y="10614"/>
                    <a:pt x="2011" y="10562"/>
                  </a:cubicBezTo>
                  <a:lnTo>
                    <a:pt x="1133" y="10351"/>
                  </a:lnTo>
                  <a:lnTo>
                    <a:pt x="1133" y="8974"/>
                  </a:lnTo>
                  <a:lnTo>
                    <a:pt x="2008" y="8763"/>
                  </a:lnTo>
                  <a:cubicBezTo>
                    <a:pt x="2226" y="8711"/>
                    <a:pt x="2392" y="8536"/>
                    <a:pt x="2431" y="8316"/>
                  </a:cubicBezTo>
                  <a:cubicBezTo>
                    <a:pt x="2615" y="7304"/>
                    <a:pt x="3014" y="6344"/>
                    <a:pt x="3597" y="5499"/>
                  </a:cubicBezTo>
                  <a:cubicBezTo>
                    <a:pt x="3720" y="5317"/>
                    <a:pt x="3729" y="5079"/>
                    <a:pt x="3615" y="4889"/>
                  </a:cubicBezTo>
                  <a:lnTo>
                    <a:pt x="3171" y="4146"/>
                  </a:lnTo>
                  <a:lnTo>
                    <a:pt x="4146" y="3171"/>
                  </a:lnTo>
                  <a:lnTo>
                    <a:pt x="4889" y="3614"/>
                  </a:lnTo>
                  <a:cubicBezTo>
                    <a:pt x="4979" y="3669"/>
                    <a:pt x="5081" y="3696"/>
                    <a:pt x="5181" y="3696"/>
                  </a:cubicBezTo>
                  <a:cubicBezTo>
                    <a:pt x="5293" y="3696"/>
                    <a:pt x="5404" y="3663"/>
                    <a:pt x="5499" y="3596"/>
                  </a:cubicBezTo>
                  <a:cubicBezTo>
                    <a:pt x="6344" y="3014"/>
                    <a:pt x="7304" y="2618"/>
                    <a:pt x="8316" y="2434"/>
                  </a:cubicBezTo>
                  <a:cubicBezTo>
                    <a:pt x="8536" y="2392"/>
                    <a:pt x="8712" y="2226"/>
                    <a:pt x="8763" y="2008"/>
                  </a:cubicBezTo>
                  <a:lnTo>
                    <a:pt x="8974" y="1132"/>
                  </a:lnTo>
                  <a:close/>
                  <a:moveTo>
                    <a:pt x="8530" y="0"/>
                  </a:moveTo>
                  <a:cubicBezTo>
                    <a:pt x="8268" y="0"/>
                    <a:pt x="8041" y="178"/>
                    <a:pt x="7981" y="432"/>
                  </a:cubicBezTo>
                  <a:lnTo>
                    <a:pt x="7748" y="1392"/>
                  </a:lnTo>
                  <a:cubicBezTo>
                    <a:pt x="6833" y="1604"/>
                    <a:pt x="5961" y="1963"/>
                    <a:pt x="5167" y="2461"/>
                  </a:cubicBezTo>
                  <a:lnTo>
                    <a:pt x="4348" y="1969"/>
                  </a:lnTo>
                  <a:cubicBezTo>
                    <a:pt x="4260" y="1915"/>
                    <a:pt x="4160" y="1889"/>
                    <a:pt x="4061" y="1889"/>
                  </a:cubicBezTo>
                  <a:cubicBezTo>
                    <a:pt x="3913" y="1889"/>
                    <a:pt x="3767" y="1946"/>
                    <a:pt x="3657" y="2056"/>
                  </a:cubicBezTo>
                  <a:lnTo>
                    <a:pt x="2057" y="3657"/>
                  </a:lnTo>
                  <a:cubicBezTo>
                    <a:pt x="1872" y="3841"/>
                    <a:pt x="1839" y="4125"/>
                    <a:pt x="1972" y="4348"/>
                  </a:cubicBezTo>
                  <a:lnTo>
                    <a:pt x="2461" y="5163"/>
                  </a:lnTo>
                  <a:cubicBezTo>
                    <a:pt x="1963" y="5958"/>
                    <a:pt x="1604" y="6830"/>
                    <a:pt x="1395" y="7745"/>
                  </a:cubicBezTo>
                  <a:lnTo>
                    <a:pt x="435" y="7978"/>
                  </a:lnTo>
                  <a:cubicBezTo>
                    <a:pt x="179" y="8041"/>
                    <a:pt x="0" y="8267"/>
                    <a:pt x="0" y="8530"/>
                  </a:cubicBezTo>
                  <a:lnTo>
                    <a:pt x="0" y="10795"/>
                  </a:lnTo>
                  <a:cubicBezTo>
                    <a:pt x="0" y="11057"/>
                    <a:pt x="179" y="11284"/>
                    <a:pt x="432" y="11344"/>
                  </a:cubicBezTo>
                  <a:lnTo>
                    <a:pt x="1392" y="11580"/>
                  </a:lnTo>
                  <a:cubicBezTo>
                    <a:pt x="1604" y="12492"/>
                    <a:pt x="1963" y="13364"/>
                    <a:pt x="2461" y="14158"/>
                  </a:cubicBezTo>
                  <a:lnTo>
                    <a:pt x="1969" y="14977"/>
                  </a:lnTo>
                  <a:cubicBezTo>
                    <a:pt x="1836" y="15200"/>
                    <a:pt x="1872" y="15484"/>
                    <a:pt x="2057" y="15668"/>
                  </a:cubicBezTo>
                  <a:lnTo>
                    <a:pt x="3657" y="17268"/>
                  </a:lnTo>
                  <a:cubicBezTo>
                    <a:pt x="3766" y="17378"/>
                    <a:pt x="3911" y="17435"/>
                    <a:pt x="4057" y="17435"/>
                  </a:cubicBezTo>
                  <a:cubicBezTo>
                    <a:pt x="4157" y="17435"/>
                    <a:pt x="4258" y="17408"/>
                    <a:pt x="4348" y="17353"/>
                  </a:cubicBezTo>
                  <a:lnTo>
                    <a:pt x="5164" y="16864"/>
                  </a:lnTo>
                  <a:cubicBezTo>
                    <a:pt x="5958" y="17362"/>
                    <a:pt x="6830" y="17721"/>
                    <a:pt x="7745" y="17930"/>
                  </a:cubicBezTo>
                  <a:lnTo>
                    <a:pt x="7978" y="18890"/>
                  </a:lnTo>
                  <a:cubicBezTo>
                    <a:pt x="8041" y="19147"/>
                    <a:pt x="8268" y="19325"/>
                    <a:pt x="8530" y="19325"/>
                  </a:cubicBezTo>
                  <a:lnTo>
                    <a:pt x="10795" y="19325"/>
                  </a:lnTo>
                  <a:cubicBezTo>
                    <a:pt x="11058" y="19325"/>
                    <a:pt x="11284" y="19147"/>
                    <a:pt x="11344" y="18893"/>
                  </a:cubicBezTo>
                  <a:lnTo>
                    <a:pt x="11577" y="17933"/>
                  </a:lnTo>
                  <a:cubicBezTo>
                    <a:pt x="12492" y="17721"/>
                    <a:pt x="13364" y="17362"/>
                    <a:pt x="14159" y="16864"/>
                  </a:cubicBezTo>
                  <a:lnTo>
                    <a:pt x="14977" y="17356"/>
                  </a:lnTo>
                  <a:cubicBezTo>
                    <a:pt x="15066" y="17410"/>
                    <a:pt x="15166" y="17436"/>
                    <a:pt x="15266" y="17436"/>
                  </a:cubicBezTo>
                  <a:cubicBezTo>
                    <a:pt x="15413" y="17436"/>
                    <a:pt x="15559" y="17379"/>
                    <a:pt x="15668" y="17271"/>
                  </a:cubicBezTo>
                  <a:lnTo>
                    <a:pt x="17269" y="15668"/>
                  </a:lnTo>
                  <a:cubicBezTo>
                    <a:pt x="17453" y="15484"/>
                    <a:pt x="17489" y="15200"/>
                    <a:pt x="17353" y="14977"/>
                  </a:cubicBezTo>
                  <a:lnTo>
                    <a:pt x="16864" y="14161"/>
                  </a:lnTo>
                  <a:cubicBezTo>
                    <a:pt x="17362" y="13367"/>
                    <a:pt x="17722" y="12495"/>
                    <a:pt x="17930" y="11580"/>
                  </a:cubicBezTo>
                  <a:lnTo>
                    <a:pt x="18890" y="11347"/>
                  </a:lnTo>
                  <a:cubicBezTo>
                    <a:pt x="19147" y="11284"/>
                    <a:pt x="19325" y="11057"/>
                    <a:pt x="19325" y="10795"/>
                  </a:cubicBezTo>
                  <a:lnTo>
                    <a:pt x="19325" y="8530"/>
                  </a:lnTo>
                  <a:cubicBezTo>
                    <a:pt x="19325" y="8267"/>
                    <a:pt x="19147" y="8041"/>
                    <a:pt x="18893" y="7981"/>
                  </a:cubicBezTo>
                  <a:lnTo>
                    <a:pt x="17933" y="7748"/>
                  </a:lnTo>
                  <a:cubicBezTo>
                    <a:pt x="17722" y="6833"/>
                    <a:pt x="17362" y="5961"/>
                    <a:pt x="16864" y="5166"/>
                  </a:cubicBezTo>
                  <a:lnTo>
                    <a:pt x="17356" y="4348"/>
                  </a:lnTo>
                  <a:cubicBezTo>
                    <a:pt x="17489" y="4128"/>
                    <a:pt x="17453" y="3841"/>
                    <a:pt x="17272" y="3657"/>
                  </a:cubicBezTo>
                  <a:lnTo>
                    <a:pt x="15668" y="2056"/>
                  </a:lnTo>
                  <a:cubicBezTo>
                    <a:pt x="15559" y="1947"/>
                    <a:pt x="15415" y="1890"/>
                    <a:pt x="15268" y="1890"/>
                  </a:cubicBezTo>
                  <a:cubicBezTo>
                    <a:pt x="15168" y="1890"/>
                    <a:pt x="15068" y="1917"/>
                    <a:pt x="14977" y="1972"/>
                  </a:cubicBezTo>
                  <a:lnTo>
                    <a:pt x="14162" y="2461"/>
                  </a:lnTo>
                  <a:cubicBezTo>
                    <a:pt x="13367" y="1963"/>
                    <a:pt x="12495" y="1604"/>
                    <a:pt x="11580" y="1395"/>
                  </a:cubicBezTo>
                  <a:lnTo>
                    <a:pt x="11347" y="435"/>
                  </a:lnTo>
                  <a:cubicBezTo>
                    <a:pt x="11284" y="178"/>
                    <a:pt x="11058" y="0"/>
                    <a:pt x="107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8297;p61">
              <a:extLst>
                <a:ext uri="{FF2B5EF4-FFF2-40B4-BE49-F238E27FC236}">
                  <a16:creationId xmlns:a16="http://schemas.microsoft.com/office/drawing/2014/main" id="{13835178-DED7-308B-8964-A408153473E2}"/>
                </a:ext>
              </a:extLst>
            </p:cNvPr>
            <p:cNvSpPr/>
            <p:nvPr/>
          </p:nvSpPr>
          <p:spPr>
            <a:xfrm>
              <a:off x="2762000" y="918475"/>
              <a:ext cx="311400" cy="311400"/>
            </a:xfrm>
            <a:custGeom>
              <a:avLst/>
              <a:gdLst/>
              <a:ahLst/>
              <a:cxnLst/>
              <a:rect l="l" t="t" r="r" b="b"/>
              <a:pathLst>
                <a:path w="12456" h="12456" extrusionOk="0">
                  <a:moveTo>
                    <a:pt x="6227" y="1133"/>
                  </a:moveTo>
                  <a:cubicBezTo>
                    <a:pt x="9038" y="1133"/>
                    <a:pt x="11323" y="3418"/>
                    <a:pt x="11323" y="6226"/>
                  </a:cubicBezTo>
                  <a:cubicBezTo>
                    <a:pt x="11323" y="9038"/>
                    <a:pt x="9038" y="11323"/>
                    <a:pt x="6227" y="11323"/>
                  </a:cubicBezTo>
                  <a:cubicBezTo>
                    <a:pt x="3419" y="11323"/>
                    <a:pt x="1133" y="9038"/>
                    <a:pt x="1133" y="6226"/>
                  </a:cubicBezTo>
                  <a:cubicBezTo>
                    <a:pt x="1133" y="3418"/>
                    <a:pt x="3419" y="1133"/>
                    <a:pt x="6227" y="1133"/>
                  </a:cubicBezTo>
                  <a:close/>
                  <a:moveTo>
                    <a:pt x="6227" y="0"/>
                  </a:moveTo>
                  <a:cubicBezTo>
                    <a:pt x="2794" y="0"/>
                    <a:pt x="1" y="2793"/>
                    <a:pt x="1" y="6226"/>
                  </a:cubicBezTo>
                  <a:cubicBezTo>
                    <a:pt x="1" y="9663"/>
                    <a:pt x="2794" y="12456"/>
                    <a:pt x="6227" y="12456"/>
                  </a:cubicBezTo>
                  <a:cubicBezTo>
                    <a:pt x="9663" y="12456"/>
                    <a:pt x="12456" y="9663"/>
                    <a:pt x="12456" y="6226"/>
                  </a:cubicBezTo>
                  <a:cubicBezTo>
                    <a:pt x="12456" y="2793"/>
                    <a:pt x="9663" y="0"/>
                    <a:pt x="62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8298;p61">
              <a:extLst>
                <a:ext uri="{FF2B5EF4-FFF2-40B4-BE49-F238E27FC236}">
                  <a16:creationId xmlns:a16="http://schemas.microsoft.com/office/drawing/2014/main" id="{78C55F53-82F6-8F9E-E99D-14D8BE4D34B7}"/>
                </a:ext>
              </a:extLst>
            </p:cNvPr>
            <p:cNvSpPr/>
            <p:nvPr/>
          </p:nvSpPr>
          <p:spPr>
            <a:xfrm>
              <a:off x="2810775" y="975075"/>
              <a:ext cx="206025" cy="198150"/>
            </a:xfrm>
            <a:custGeom>
              <a:avLst/>
              <a:gdLst/>
              <a:ahLst/>
              <a:cxnLst/>
              <a:rect l="l" t="t" r="r" b="b"/>
              <a:pathLst>
                <a:path w="8241" h="7926" extrusionOk="0">
                  <a:moveTo>
                    <a:pt x="4275" y="1132"/>
                  </a:moveTo>
                  <a:cubicBezTo>
                    <a:pt x="4640" y="1132"/>
                    <a:pt x="5009" y="1203"/>
                    <a:pt x="5360" y="1348"/>
                  </a:cubicBezTo>
                  <a:cubicBezTo>
                    <a:pt x="6416" y="1785"/>
                    <a:pt x="7108" y="2818"/>
                    <a:pt x="7108" y="3962"/>
                  </a:cubicBezTo>
                  <a:cubicBezTo>
                    <a:pt x="7105" y="5527"/>
                    <a:pt x="5840" y="6792"/>
                    <a:pt x="4276" y="6795"/>
                  </a:cubicBezTo>
                  <a:cubicBezTo>
                    <a:pt x="3131" y="6795"/>
                    <a:pt x="2099" y="6103"/>
                    <a:pt x="1661" y="5046"/>
                  </a:cubicBezTo>
                  <a:cubicBezTo>
                    <a:pt x="1223" y="3987"/>
                    <a:pt x="1465" y="2770"/>
                    <a:pt x="2274" y="1961"/>
                  </a:cubicBezTo>
                  <a:cubicBezTo>
                    <a:pt x="2815" y="1419"/>
                    <a:pt x="3538" y="1132"/>
                    <a:pt x="4275" y="1132"/>
                  </a:cubicBezTo>
                  <a:close/>
                  <a:moveTo>
                    <a:pt x="4276" y="1"/>
                  </a:moveTo>
                  <a:cubicBezTo>
                    <a:pt x="2672" y="1"/>
                    <a:pt x="1229" y="964"/>
                    <a:pt x="613" y="2447"/>
                  </a:cubicBezTo>
                  <a:cubicBezTo>
                    <a:pt x="0" y="3926"/>
                    <a:pt x="341" y="5632"/>
                    <a:pt x="1474" y="6764"/>
                  </a:cubicBezTo>
                  <a:cubicBezTo>
                    <a:pt x="2232" y="7523"/>
                    <a:pt x="3247" y="7926"/>
                    <a:pt x="4279" y="7926"/>
                  </a:cubicBezTo>
                  <a:cubicBezTo>
                    <a:pt x="4789" y="7926"/>
                    <a:pt x="5302" y="7828"/>
                    <a:pt x="5791" y="7625"/>
                  </a:cubicBezTo>
                  <a:cubicBezTo>
                    <a:pt x="7274" y="7009"/>
                    <a:pt x="8240" y="5566"/>
                    <a:pt x="8240" y="3962"/>
                  </a:cubicBezTo>
                  <a:cubicBezTo>
                    <a:pt x="8237" y="1773"/>
                    <a:pt x="6465" y="1"/>
                    <a:pt x="42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3" name="Google Shape;8553;p62">
            <a:extLst>
              <a:ext uri="{FF2B5EF4-FFF2-40B4-BE49-F238E27FC236}">
                <a16:creationId xmlns:a16="http://schemas.microsoft.com/office/drawing/2014/main" id="{2A17E8CE-F0F3-97D8-325F-9FED1004D18A}"/>
              </a:ext>
            </a:extLst>
          </p:cNvPr>
          <p:cNvSpPr/>
          <p:nvPr/>
        </p:nvSpPr>
        <p:spPr>
          <a:xfrm>
            <a:off x="1751555" y="304800"/>
            <a:ext cx="329309" cy="335659"/>
          </a:xfrm>
          <a:custGeom>
            <a:avLst/>
            <a:gdLst/>
            <a:ahLst/>
            <a:cxnLst/>
            <a:rect l="l" t="t" r="r" b="b"/>
            <a:pathLst>
              <a:path w="12446" h="12686" extrusionOk="0">
                <a:moveTo>
                  <a:pt x="6176" y="808"/>
                </a:moveTo>
                <a:cubicBezTo>
                  <a:pt x="6428" y="808"/>
                  <a:pt x="6554" y="997"/>
                  <a:pt x="6554" y="1249"/>
                </a:cubicBezTo>
                <a:cubicBezTo>
                  <a:pt x="6554" y="1497"/>
                  <a:pt x="6359" y="1667"/>
                  <a:pt x="6153" y="1667"/>
                </a:cubicBezTo>
                <a:cubicBezTo>
                  <a:pt x="6097" y="1667"/>
                  <a:pt x="6041" y="1654"/>
                  <a:pt x="5987" y="1627"/>
                </a:cubicBezTo>
                <a:cubicBezTo>
                  <a:pt x="5829" y="1564"/>
                  <a:pt x="5735" y="1438"/>
                  <a:pt x="5735" y="1249"/>
                </a:cubicBezTo>
                <a:cubicBezTo>
                  <a:pt x="5766" y="997"/>
                  <a:pt x="5924" y="808"/>
                  <a:pt x="6176" y="808"/>
                </a:cubicBezTo>
                <a:close/>
                <a:moveTo>
                  <a:pt x="1986" y="2541"/>
                </a:moveTo>
                <a:lnTo>
                  <a:pt x="3088" y="5755"/>
                </a:lnTo>
                <a:lnTo>
                  <a:pt x="946" y="5755"/>
                </a:lnTo>
                <a:lnTo>
                  <a:pt x="1986" y="2541"/>
                </a:lnTo>
                <a:close/>
                <a:moveTo>
                  <a:pt x="10303" y="2541"/>
                </a:moveTo>
                <a:lnTo>
                  <a:pt x="11374" y="5755"/>
                </a:lnTo>
                <a:lnTo>
                  <a:pt x="9200" y="5755"/>
                </a:lnTo>
                <a:lnTo>
                  <a:pt x="10303" y="2541"/>
                </a:lnTo>
                <a:close/>
                <a:moveTo>
                  <a:pt x="3183" y="6605"/>
                </a:moveTo>
                <a:cubicBezTo>
                  <a:pt x="3025" y="7109"/>
                  <a:pt x="2584" y="7424"/>
                  <a:pt x="2049" y="7424"/>
                </a:cubicBezTo>
                <a:cubicBezTo>
                  <a:pt x="1481" y="7424"/>
                  <a:pt x="1040" y="7078"/>
                  <a:pt x="851" y="6605"/>
                </a:cubicBezTo>
                <a:close/>
                <a:moveTo>
                  <a:pt x="11437" y="6605"/>
                </a:moveTo>
                <a:cubicBezTo>
                  <a:pt x="11279" y="7109"/>
                  <a:pt x="10870" y="7424"/>
                  <a:pt x="10303" y="7424"/>
                </a:cubicBezTo>
                <a:cubicBezTo>
                  <a:pt x="9767" y="7424"/>
                  <a:pt x="9326" y="7078"/>
                  <a:pt x="9137" y="6605"/>
                </a:cubicBezTo>
                <a:close/>
                <a:moveTo>
                  <a:pt x="6617" y="2415"/>
                </a:moveTo>
                <a:lnTo>
                  <a:pt x="6617" y="8558"/>
                </a:lnTo>
                <a:lnTo>
                  <a:pt x="5766" y="8558"/>
                </a:lnTo>
                <a:lnTo>
                  <a:pt x="5766" y="2415"/>
                </a:lnTo>
                <a:cubicBezTo>
                  <a:pt x="5908" y="2462"/>
                  <a:pt x="6050" y="2486"/>
                  <a:pt x="6191" y="2486"/>
                </a:cubicBezTo>
                <a:cubicBezTo>
                  <a:pt x="6333" y="2486"/>
                  <a:pt x="6475" y="2462"/>
                  <a:pt x="6617" y="2415"/>
                </a:cubicBezTo>
                <a:close/>
                <a:moveTo>
                  <a:pt x="8255" y="9346"/>
                </a:moveTo>
                <a:lnTo>
                  <a:pt x="8255" y="10165"/>
                </a:lnTo>
                <a:lnTo>
                  <a:pt x="4128" y="10165"/>
                </a:lnTo>
                <a:lnTo>
                  <a:pt x="4128" y="9346"/>
                </a:lnTo>
                <a:close/>
                <a:moveTo>
                  <a:pt x="9074" y="11016"/>
                </a:moveTo>
                <a:lnTo>
                  <a:pt x="9074" y="11835"/>
                </a:lnTo>
                <a:lnTo>
                  <a:pt x="3309" y="11835"/>
                </a:lnTo>
                <a:lnTo>
                  <a:pt x="3309" y="11016"/>
                </a:lnTo>
                <a:close/>
                <a:moveTo>
                  <a:pt x="6265" y="1"/>
                </a:moveTo>
                <a:cubicBezTo>
                  <a:pt x="5747" y="1"/>
                  <a:pt x="5253" y="326"/>
                  <a:pt x="5073" y="840"/>
                </a:cubicBezTo>
                <a:lnTo>
                  <a:pt x="1292" y="840"/>
                </a:lnTo>
                <a:cubicBezTo>
                  <a:pt x="1103" y="840"/>
                  <a:pt x="914" y="997"/>
                  <a:pt x="851" y="1186"/>
                </a:cubicBezTo>
                <a:cubicBezTo>
                  <a:pt x="820" y="1438"/>
                  <a:pt x="1009" y="1659"/>
                  <a:pt x="1261" y="1659"/>
                </a:cubicBezTo>
                <a:lnTo>
                  <a:pt x="1481" y="1659"/>
                </a:lnTo>
                <a:cubicBezTo>
                  <a:pt x="30" y="6044"/>
                  <a:pt x="1" y="6133"/>
                  <a:pt x="1" y="6133"/>
                </a:cubicBezTo>
                <a:lnTo>
                  <a:pt x="1" y="6133"/>
                </a:lnTo>
                <a:cubicBezTo>
                  <a:pt x="1" y="6133"/>
                  <a:pt x="1" y="6133"/>
                  <a:pt x="1" y="6133"/>
                </a:cubicBezTo>
                <a:lnTo>
                  <a:pt x="1" y="6196"/>
                </a:lnTo>
                <a:cubicBezTo>
                  <a:pt x="1" y="6479"/>
                  <a:pt x="64" y="6763"/>
                  <a:pt x="158" y="6983"/>
                </a:cubicBezTo>
                <a:cubicBezTo>
                  <a:pt x="464" y="7784"/>
                  <a:pt x="1229" y="8250"/>
                  <a:pt x="2042" y="8250"/>
                </a:cubicBezTo>
                <a:cubicBezTo>
                  <a:pt x="2317" y="8250"/>
                  <a:pt x="2597" y="8197"/>
                  <a:pt x="2868" y="8086"/>
                </a:cubicBezTo>
                <a:cubicBezTo>
                  <a:pt x="3403" y="7865"/>
                  <a:pt x="3844" y="7393"/>
                  <a:pt x="4033" y="6794"/>
                </a:cubicBezTo>
                <a:cubicBezTo>
                  <a:pt x="4128" y="6542"/>
                  <a:pt x="4159" y="6290"/>
                  <a:pt x="4128" y="6164"/>
                </a:cubicBezTo>
                <a:lnTo>
                  <a:pt x="4128" y="6038"/>
                </a:lnTo>
                <a:cubicBezTo>
                  <a:pt x="4128" y="6007"/>
                  <a:pt x="2679" y="1659"/>
                  <a:pt x="2679" y="1627"/>
                </a:cubicBezTo>
                <a:lnTo>
                  <a:pt x="4978" y="1627"/>
                </a:lnTo>
                <a:lnTo>
                  <a:pt x="4978" y="8527"/>
                </a:lnTo>
                <a:lnTo>
                  <a:pt x="3781" y="8527"/>
                </a:lnTo>
                <a:cubicBezTo>
                  <a:pt x="3529" y="8527"/>
                  <a:pt x="3340" y="8716"/>
                  <a:pt x="3340" y="8968"/>
                </a:cubicBezTo>
                <a:lnTo>
                  <a:pt x="3340" y="10165"/>
                </a:lnTo>
                <a:lnTo>
                  <a:pt x="2931" y="10165"/>
                </a:lnTo>
                <a:cubicBezTo>
                  <a:pt x="2710" y="10165"/>
                  <a:pt x="2521" y="10386"/>
                  <a:pt x="2521" y="10606"/>
                </a:cubicBezTo>
                <a:lnTo>
                  <a:pt x="2521" y="12245"/>
                </a:lnTo>
                <a:cubicBezTo>
                  <a:pt x="2521" y="12497"/>
                  <a:pt x="2710" y="12686"/>
                  <a:pt x="2931" y="12686"/>
                </a:cubicBezTo>
                <a:lnTo>
                  <a:pt x="9547" y="12686"/>
                </a:lnTo>
                <a:cubicBezTo>
                  <a:pt x="9673" y="12686"/>
                  <a:pt x="9767" y="12654"/>
                  <a:pt x="9830" y="12560"/>
                </a:cubicBezTo>
                <a:cubicBezTo>
                  <a:pt x="9925" y="12497"/>
                  <a:pt x="9956" y="12371"/>
                  <a:pt x="9956" y="12308"/>
                </a:cubicBezTo>
                <a:lnTo>
                  <a:pt x="9956" y="10638"/>
                </a:lnTo>
                <a:cubicBezTo>
                  <a:pt x="9956" y="10417"/>
                  <a:pt x="9767" y="10228"/>
                  <a:pt x="9515" y="10228"/>
                </a:cubicBezTo>
                <a:lnTo>
                  <a:pt x="9137" y="10228"/>
                </a:lnTo>
                <a:lnTo>
                  <a:pt x="9137" y="8968"/>
                </a:lnTo>
                <a:cubicBezTo>
                  <a:pt x="9137" y="8716"/>
                  <a:pt x="8917" y="8527"/>
                  <a:pt x="8696" y="8527"/>
                </a:cubicBezTo>
                <a:lnTo>
                  <a:pt x="7467" y="8527"/>
                </a:lnTo>
                <a:lnTo>
                  <a:pt x="7467" y="1627"/>
                </a:lnTo>
                <a:lnTo>
                  <a:pt x="9799" y="1627"/>
                </a:lnTo>
                <a:cubicBezTo>
                  <a:pt x="9799" y="1659"/>
                  <a:pt x="8350" y="6038"/>
                  <a:pt x="8350" y="6070"/>
                </a:cubicBezTo>
                <a:lnTo>
                  <a:pt x="8350" y="6164"/>
                </a:lnTo>
                <a:lnTo>
                  <a:pt x="8350" y="6227"/>
                </a:lnTo>
                <a:cubicBezTo>
                  <a:pt x="8350" y="6952"/>
                  <a:pt x="8696" y="7550"/>
                  <a:pt x="9232" y="7928"/>
                </a:cubicBezTo>
                <a:cubicBezTo>
                  <a:pt x="9601" y="8178"/>
                  <a:pt x="10011" y="8295"/>
                  <a:pt x="10411" y="8295"/>
                </a:cubicBezTo>
                <a:cubicBezTo>
                  <a:pt x="11275" y="8295"/>
                  <a:pt x="12092" y="7751"/>
                  <a:pt x="12351" y="6826"/>
                </a:cubicBezTo>
                <a:cubicBezTo>
                  <a:pt x="12382" y="6637"/>
                  <a:pt x="12445" y="6448"/>
                  <a:pt x="12445" y="6227"/>
                </a:cubicBezTo>
                <a:cubicBezTo>
                  <a:pt x="12382" y="6164"/>
                  <a:pt x="12351" y="6133"/>
                  <a:pt x="12351" y="6070"/>
                </a:cubicBezTo>
                <a:lnTo>
                  <a:pt x="10901" y="1659"/>
                </a:lnTo>
                <a:lnTo>
                  <a:pt x="11153" y="1659"/>
                </a:lnTo>
                <a:cubicBezTo>
                  <a:pt x="11342" y="1659"/>
                  <a:pt x="11532" y="1501"/>
                  <a:pt x="11563" y="1312"/>
                </a:cubicBezTo>
                <a:cubicBezTo>
                  <a:pt x="11626" y="1092"/>
                  <a:pt x="11406" y="840"/>
                  <a:pt x="11185" y="840"/>
                </a:cubicBezTo>
                <a:lnTo>
                  <a:pt x="7404" y="840"/>
                </a:lnTo>
                <a:cubicBezTo>
                  <a:pt x="7278" y="462"/>
                  <a:pt x="6963" y="178"/>
                  <a:pt x="6617" y="52"/>
                </a:cubicBezTo>
                <a:cubicBezTo>
                  <a:pt x="6501" y="17"/>
                  <a:pt x="6382" y="1"/>
                  <a:pt x="62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33"/>
          <p:cNvPicPr preferRelativeResize="0"/>
          <p:nvPr/>
        </p:nvPicPr>
        <p:blipFill>
          <a:blip r:embed="rId3">
            <a:alphaModFix/>
          </a:blip>
          <a:stretch>
            <a:fillRect/>
          </a:stretch>
        </p:blipFill>
        <p:spPr>
          <a:xfrm flipH="1">
            <a:off x="10" y="0"/>
            <a:ext cx="3405191" cy="5143500"/>
          </a:xfrm>
          <a:prstGeom prst="rect">
            <a:avLst/>
          </a:prstGeom>
          <a:noFill/>
          <a:ln>
            <a:noFill/>
          </a:ln>
        </p:spPr>
      </p:pic>
      <p:sp>
        <p:nvSpPr>
          <p:cNvPr id="293" name="Google Shape;293;p33"/>
          <p:cNvSpPr txBox="1">
            <a:spLocks noGrp="1"/>
          </p:cNvSpPr>
          <p:nvPr>
            <p:ph type="title"/>
          </p:nvPr>
        </p:nvSpPr>
        <p:spPr>
          <a:xfrm>
            <a:off x="4047175" y="2388500"/>
            <a:ext cx="4383600" cy="1626600"/>
          </a:xfrm>
          <a:prstGeom prst="rect">
            <a:avLst/>
          </a:prstGeom>
        </p:spPr>
        <p:txBody>
          <a:bodyPr spcFirstLastPara="1" wrap="square" lIns="91425" tIns="91425" rIns="91425" bIns="91425" anchor="t" anchorCtr="0">
            <a:noAutofit/>
          </a:bodyPr>
          <a:lstStyle/>
          <a:p>
            <a:pPr marL="0" indent="0"/>
            <a:r>
              <a:rPr lang="en-US" sz="4800" dirty="0"/>
              <a:t>Comparison</a:t>
            </a:r>
            <a:br>
              <a:rPr lang="en-US" sz="4800" dirty="0"/>
            </a:br>
            <a:r>
              <a:rPr lang="en-US" sz="4800" dirty="0"/>
              <a:t>of Models</a:t>
            </a:r>
          </a:p>
        </p:txBody>
      </p:sp>
      <p:sp>
        <p:nvSpPr>
          <p:cNvPr id="294" name="Google Shape;294;p33"/>
          <p:cNvSpPr txBox="1">
            <a:spLocks noGrp="1"/>
          </p:cNvSpPr>
          <p:nvPr>
            <p:ph type="title" idx="2"/>
          </p:nvPr>
        </p:nvSpPr>
        <p:spPr>
          <a:xfrm>
            <a:off x="4047175" y="1438750"/>
            <a:ext cx="1230300" cy="88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09</a:t>
            </a:r>
            <a:endParaRPr dirty="0"/>
          </a:p>
        </p:txBody>
      </p:sp>
      <p:grpSp>
        <p:nvGrpSpPr>
          <p:cNvPr id="295" name="Google Shape;295;p33"/>
          <p:cNvGrpSpPr/>
          <p:nvPr/>
        </p:nvGrpSpPr>
        <p:grpSpPr>
          <a:xfrm rot="756538">
            <a:off x="5159567" y="-1610422"/>
            <a:ext cx="4574157" cy="3479412"/>
            <a:chOff x="1522650" y="1117750"/>
            <a:chExt cx="4574075" cy="3479350"/>
          </a:xfrm>
        </p:grpSpPr>
        <p:sp>
          <p:nvSpPr>
            <p:cNvPr id="296" name="Google Shape;296;p33"/>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51048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2" name="Google Shape;315;p35">
            <a:extLst>
              <a:ext uri="{FF2B5EF4-FFF2-40B4-BE49-F238E27FC236}">
                <a16:creationId xmlns:a16="http://schemas.microsoft.com/office/drawing/2014/main" id="{F7298F8F-47AB-0255-A6FA-8D56C6D2D34C}"/>
              </a:ext>
            </a:extLst>
          </p:cNvPr>
          <p:cNvSpPr txBox="1">
            <a:spLocks noGrp="1"/>
          </p:cNvSpPr>
          <p:nvPr>
            <p:ph type="title"/>
          </p:nvPr>
        </p:nvSpPr>
        <p:spPr>
          <a:xfrm>
            <a:off x="472970" y="144017"/>
            <a:ext cx="3595791" cy="572700"/>
          </a:xfrm>
          <a:prstGeom prst="rect">
            <a:avLst/>
          </a:prstGeom>
        </p:spPr>
        <p:txBody>
          <a:bodyPr spcFirstLastPara="1" wrap="square" lIns="91425" tIns="91425" rIns="91425" bIns="91425" anchor="t" anchorCtr="0">
            <a:noAutofit/>
          </a:bodyPr>
          <a:lstStyle/>
          <a:p>
            <a:pPr marL="0" indent="0">
              <a:buNone/>
            </a:pPr>
            <a:r>
              <a:rPr lang="en-GB" b="1" dirty="0"/>
              <a:t>LSTM:</a:t>
            </a:r>
            <a:endParaRPr lang="en-GB" dirty="0"/>
          </a:p>
        </p:txBody>
      </p:sp>
      <p:grpSp>
        <p:nvGrpSpPr>
          <p:cNvPr id="3" name="Google Shape;383;p37">
            <a:extLst>
              <a:ext uri="{FF2B5EF4-FFF2-40B4-BE49-F238E27FC236}">
                <a16:creationId xmlns:a16="http://schemas.microsoft.com/office/drawing/2014/main" id="{42F32CA0-7E1E-9F2C-E828-18059EC87825}"/>
              </a:ext>
            </a:extLst>
          </p:cNvPr>
          <p:cNvGrpSpPr/>
          <p:nvPr/>
        </p:nvGrpSpPr>
        <p:grpSpPr>
          <a:xfrm>
            <a:off x="222857" y="317500"/>
            <a:ext cx="250113" cy="250115"/>
            <a:chOff x="-46401050" y="2333325"/>
            <a:chExt cx="300125" cy="300100"/>
          </a:xfrm>
        </p:grpSpPr>
        <p:sp>
          <p:nvSpPr>
            <p:cNvPr id="4" name="Google Shape;384;p37">
              <a:extLst>
                <a:ext uri="{FF2B5EF4-FFF2-40B4-BE49-F238E27FC236}">
                  <a16:creationId xmlns:a16="http://schemas.microsoft.com/office/drawing/2014/main" id="{8F6CABCD-BD2A-DE9E-CFD1-76B266243C37}"/>
                </a:ext>
              </a:extLst>
            </p:cNvPr>
            <p:cNvSpPr/>
            <p:nvPr/>
          </p:nvSpPr>
          <p:spPr>
            <a:xfrm>
              <a:off x="-46401050" y="2333325"/>
              <a:ext cx="300125" cy="300100"/>
            </a:xfrm>
            <a:custGeom>
              <a:avLst/>
              <a:gdLst/>
              <a:ahLst/>
              <a:cxnLst/>
              <a:rect l="l" t="t" r="r" b="b"/>
              <a:pathLst>
                <a:path w="12005" h="12004" extrusionOk="0">
                  <a:moveTo>
                    <a:pt x="7719" y="725"/>
                  </a:moveTo>
                  <a:lnTo>
                    <a:pt x="7719" y="2111"/>
                  </a:lnTo>
                  <a:lnTo>
                    <a:pt x="7026" y="2111"/>
                  </a:lnTo>
                  <a:lnTo>
                    <a:pt x="7026" y="725"/>
                  </a:lnTo>
                  <a:close/>
                  <a:moveTo>
                    <a:pt x="9137" y="725"/>
                  </a:moveTo>
                  <a:lnTo>
                    <a:pt x="9137" y="3498"/>
                  </a:lnTo>
                  <a:lnTo>
                    <a:pt x="2805" y="3498"/>
                  </a:lnTo>
                  <a:lnTo>
                    <a:pt x="2805" y="725"/>
                  </a:lnTo>
                  <a:lnTo>
                    <a:pt x="6302" y="725"/>
                  </a:lnTo>
                  <a:lnTo>
                    <a:pt x="6302" y="2489"/>
                  </a:lnTo>
                  <a:cubicBezTo>
                    <a:pt x="6302" y="2678"/>
                    <a:pt x="6459" y="2836"/>
                    <a:pt x="6648" y="2836"/>
                  </a:cubicBezTo>
                  <a:lnTo>
                    <a:pt x="8066" y="2836"/>
                  </a:lnTo>
                  <a:cubicBezTo>
                    <a:pt x="8255" y="2836"/>
                    <a:pt x="8413" y="2678"/>
                    <a:pt x="8413" y="2489"/>
                  </a:cubicBezTo>
                  <a:lnTo>
                    <a:pt x="8413" y="725"/>
                  </a:lnTo>
                  <a:close/>
                  <a:moveTo>
                    <a:pt x="2080" y="725"/>
                  </a:moveTo>
                  <a:lnTo>
                    <a:pt x="2080" y="3876"/>
                  </a:lnTo>
                  <a:cubicBezTo>
                    <a:pt x="2080" y="4065"/>
                    <a:pt x="2238" y="4222"/>
                    <a:pt x="2427" y="4222"/>
                  </a:cubicBezTo>
                  <a:lnTo>
                    <a:pt x="9452" y="4222"/>
                  </a:lnTo>
                  <a:cubicBezTo>
                    <a:pt x="9641" y="4222"/>
                    <a:pt x="9799" y="4065"/>
                    <a:pt x="9799" y="3876"/>
                  </a:cubicBezTo>
                  <a:lnTo>
                    <a:pt x="9799" y="1166"/>
                  </a:lnTo>
                  <a:lnTo>
                    <a:pt x="11217" y="2584"/>
                  </a:lnTo>
                  <a:lnTo>
                    <a:pt x="11217" y="11311"/>
                  </a:lnTo>
                  <a:lnTo>
                    <a:pt x="662" y="11311"/>
                  </a:lnTo>
                  <a:lnTo>
                    <a:pt x="662" y="725"/>
                  </a:lnTo>
                  <a:close/>
                  <a:moveTo>
                    <a:pt x="347" y="1"/>
                  </a:moveTo>
                  <a:cubicBezTo>
                    <a:pt x="158" y="1"/>
                    <a:pt x="1" y="158"/>
                    <a:pt x="1" y="347"/>
                  </a:cubicBezTo>
                  <a:lnTo>
                    <a:pt x="1" y="11657"/>
                  </a:lnTo>
                  <a:cubicBezTo>
                    <a:pt x="1" y="11846"/>
                    <a:pt x="158" y="12004"/>
                    <a:pt x="347" y="12004"/>
                  </a:cubicBezTo>
                  <a:lnTo>
                    <a:pt x="11658" y="12004"/>
                  </a:lnTo>
                  <a:cubicBezTo>
                    <a:pt x="11847" y="12004"/>
                    <a:pt x="12004" y="11846"/>
                    <a:pt x="12004" y="11657"/>
                  </a:cubicBezTo>
                  <a:lnTo>
                    <a:pt x="12004" y="2489"/>
                  </a:lnTo>
                  <a:cubicBezTo>
                    <a:pt x="11941" y="2395"/>
                    <a:pt x="11878" y="2300"/>
                    <a:pt x="11847" y="2237"/>
                  </a:cubicBezTo>
                  <a:lnTo>
                    <a:pt x="9736" y="127"/>
                  </a:lnTo>
                  <a:cubicBezTo>
                    <a:pt x="9641" y="32"/>
                    <a:pt x="9578" y="1"/>
                    <a:pt x="9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85;p37">
              <a:extLst>
                <a:ext uri="{FF2B5EF4-FFF2-40B4-BE49-F238E27FC236}">
                  <a16:creationId xmlns:a16="http://schemas.microsoft.com/office/drawing/2014/main" id="{99661771-29E5-88DD-6A8F-0C64FAC21F2F}"/>
                </a:ext>
              </a:extLst>
            </p:cNvPr>
            <p:cNvSpPr/>
            <p:nvPr/>
          </p:nvSpPr>
          <p:spPr>
            <a:xfrm>
              <a:off x="-46366400" y="2580650"/>
              <a:ext cx="35475" cy="17350"/>
            </a:xfrm>
            <a:custGeom>
              <a:avLst/>
              <a:gdLst/>
              <a:ahLst/>
              <a:cxnLst/>
              <a:rect l="l" t="t" r="r" b="b"/>
              <a:pathLst>
                <a:path w="1419" h="694" extrusionOk="0">
                  <a:moveTo>
                    <a:pt x="348" y="0"/>
                  </a:moveTo>
                  <a:cubicBezTo>
                    <a:pt x="159" y="0"/>
                    <a:pt x="1" y="158"/>
                    <a:pt x="1" y="347"/>
                  </a:cubicBezTo>
                  <a:cubicBezTo>
                    <a:pt x="1" y="536"/>
                    <a:pt x="159" y="693"/>
                    <a:pt x="348" y="693"/>
                  </a:cubicBezTo>
                  <a:lnTo>
                    <a:pt x="1041" y="693"/>
                  </a:lnTo>
                  <a:cubicBezTo>
                    <a:pt x="1261" y="693"/>
                    <a:pt x="1419" y="536"/>
                    <a:pt x="1419" y="347"/>
                  </a:cubicBezTo>
                  <a:cubicBezTo>
                    <a:pt x="1419" y="158"/>
                    <a:pt x="1261" y="0"/>
                    <a:pt x="10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6;p37">
              <a:extLst>
                <a:ext uri="{FF2B5EF4-FFF2-40B4-BE49-F238E27FC236}">
                  <a16:creationId xmlns:a16="http://schemas.microsoft.com/office/drawing/2014/main" id="{EC8D3A83-A687-F9E9-9F84-83E6384885D4}"/>
                </a:ext>
              </a:extLst>
            </p:cNvPr>
            <p:cNvSpPr/>
            <p:nvPr/>
          </p:nvSpPr>
          <p:spPr>
            <a:xfrm>
              <a:off x="-46313625" y="2457775"/>
              <a:ext cx="122900" cy="122100"/>
            </a:xfrm>
            <a:custGeom>
              <a:avLst/>
              <a:gdLst/>
              <a:ahLst/>
              <a:cxnLst/>
              <a:rect l="l" t="t" r="r" b="b"/>
              <a:pathLst>
                <a:path w="4916" h="4884" extrusionOk="0">
                  <a:moveTo>
                    <a:pt x="2458" y="662"/>
                  </a:moveTo>
                  <a:cubicBezTo>
                    <a:pt x="3435" y="662"/>
                    <a:pt x="4222" y="1450"/>
                    <a:pt x="4222" y="2426"/>
                  </a:cubicBezTo>
                  <a:cubicBezTo>
                    <a:pt x="4222" y="3403"/>
                    <a:pt x="3435" y="4190"/>
                    <a:pt x="2458" y="4190"/>
                  </a:cubicBezTo>
                  <a:cubicBezTo>
                    <a:pt x="1450" y="4190"/>
                    <a:pt x="662" y="3403"/>
                    <a:pt x="662" y="2426"/>
                  </a:cubicBezTo>
                  <a:cubicBezTo>
                    <a:pt x="662" y="1450"/>
                    <a:pt x="1450" y="662"/>
                    <a:pt x="2458" y="662"/>
                  </a:cubicBezTo>
                  <a:close/>
                  <a:moveTo>
                    <a:pt x="2458" y="0"/>
                  </a:moveTo>
                  <a:cubicBezTo>
                    <a:pt x="1103" y="0"/>
                    <a:pt x="1" y="1103"/>
                    <a:pt x="1" y="2426"/>
                  </a:cubicBezTo>
                  <a:cubicBezTo>
                    <a:pt x="1" y="3781"/>
                    <a:pt x="1103" y="4884"/>
                    <a:pt x="2458" y="4884"/>
                  </a:cubicBezTo>
                  <a:cubicBezTo>
                    <a:pt x="3781" y="4884"/>
                    <a:pt x="4884" y="3749"/>
                    <a:pt x="4884" y="2426"/>
                  </a:cubicBezTo>
                  <a:cubicBezTo>
                    <a:pt x="4916" y="1103"/>
                    <a:pt x="3813" y="0"/>
                    <a:pt x="24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87;p37">
              <a:extLst>
                <a:ext uri="{FF2B5EF4-FFF2-40B4-BE49-F238E27FC236}">
                  <a16:creationId xmlns:a16="http://schemas.microsoft.com/office/drawing/2014/main" id="{7BDA4E9F-C045-F266-0EC3-F1F73F2DA469}"/>
                </a:ext>
              </a:extLst>
            </p:cNvPr>
            <p:cNvSpPr/>
            <p:nvPr/>
          </p:nvSpPr>
          <p:spPr>
            <a:xfrm>
              <a:off x="-46278950" y="2493225"/>
              <a:ext cx="53575" cy="52775"/>
            </a:xfrm>
            <a:custGeom>
              <a:avLst/>
              <a:gdLst/>
              <a:ahLst/>
              <a:cxnLst/>
              <a:rect l="l" t="t" r="r" b="b"/>
              <a:pathLst>
                <a:path w="2143" h="2111" extrusionOk="0">
                  <a:moveTo>
                    <a:pt x="1071" y="662"/>
                  </a:moveTo>
                  <a:cubicBezTo>
                    <a:pt x="1260" y="662"/>
                    <a:pt x="1418" y="819"/>
                    <a:pt x="1418" y="1008"/>
                  </a:cubicBezTo>
                  <a:cubicBezTo>
                    <a:pt x="1418" y="1197"/>
                    <a:pt x="1260" y="1355"/>
                    <a:pt x="1071" y="1355"/>
                  </a:cubicBezTo>
                  <a:cubicBezTo>
                    <a:pt x="851" y="1355"/>
                    <a:pt x="693" y="1197"/>
                    <a:pt x="693" y="1008"/>
                  </a:cubicBezTo>
                  <a:cubicBezTo>
                    <a:pt x="693" y="819"/>
                    <a:pt x="851" y="662"/>
                    <a:pt x="1071" y="662"/>
                  </a:cubicBezTo>
                  <a:close/>
                  <a:moveTo>
                    <a:pt x="1071" y="0"/>
                  </a:moveTo>
                  <a:cubicBezTo>
                    <a:pt x="473" y="0"/>
                    <a:pt x="0" y="473"/>
                    <a:pt x="0" y="1040"/>
                  </a:cubicBezTo>
                  <a:cubicBezTo>
                    <a:pt x="0" y="1638"/>
                    <a:pt x="473" y="2111"/>
                    <a:pt x="1071" y="2111"/>
                  </a:cubicBezTo>
                  <a:cubicBezTo>
                    <a:pt x="1638" y="2111"/>
                    <a:pt x="2111" y="1638"/>
                    <a:pt x="2111" y="1040"/>
                  </a:cubicBezTo>
                  <a:cubicBezTo>
                    <a:pt x="2142" y="473"/>
                    <a:pt x="1638" y="0"/>
                    <a:pt x="10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 name="Picture 18" descr="A line graph with blue lines&#10;&#10;AI-generated content may be incorrect.">
            <a:extLst>
              <a:ext uri="{FF2B5EF4-FFF2-40B4-BE49-F238E27FC236}">
                <a16:creationId xmlns:a16="http://schemas.microsoft.com/office/drawing/2014/main" id="{403C4E01-66B9-BE55-5095-402C569B7B6C}"/>
              </a:ext>
            </a:extLst>
          </p:cNvPr>
          <p:cNvPicPr>
            <a:picLocks noChangeAspect="1"/>
          </p:cNvPicPr>
          <p:nvPr/>
        </p:nvPicPr>
        <p:blipFill>
          <a:blip r:embed="rId3"/>
          <a:stretch>
            <a:fillRect/>
          </a:stretch>
        </p:blipFill>
        <p:spPr>
          <a:xfrm>
            <a:off x="0" y="812229"/>
            <a:ext cx="5588888" cy="1996031"/>
          </a:xfrm>
          <a:prstGeom prst="rect">
            <a:avLst/>
          </a:prstGeom>
        </p:spPr>
      </p:pic>
      <p:pic>
        <p:nvPicPr>
          <p:cNvPr id="21" name="Picture 20" descr="A line graph with a blue line&#10;&#10;AI-generated content may be incorrect.">
            <a:extLst>
              <a:ext uri="{FF2B5EF4-FFF2-40B4-BE49-F238E27FC236}">
                <a16:creationId xmlns:a16="http://schemas.microsoft.com/office/drawing/2014/main" id="{762DB136-5685-BB8E-72C2-A6F5998872A8}"/>
              </a:ext>
            </a:extLst>
          </p:cNvPr>
          <p:cNvPicPr>
            <a:picLocks noChangeAspect="1"/>
          </p:cNvPicPr>
          <p:nvPr/>
        </p:nvPicPr>
        <p:blipFill>
          <a:blip r:embed="rId4"/>
          <a:stretch>
            <a:fillRect/>
          </a:stretch>
        </p:blipFill>
        <p:spPr>
          <a:xfrm>
            <a:off x="-16351" y="2808261"/>
            <a:ext cx="5602326" cy="2000830"/>
          </a:xfrm>
          <a:prstGeom prst="rect">
            <a:avLst/>
          </a:prstGeom>
        </p:spPr>
      </p:pic>
      <p:pic>
        <p:nvPicPr>
          <p:cNvPr id="27" name="Picture 26" descr="A graph with different colored squares&#10;&#10;AI-generated content may be incorrect.">
            <a:extLst>
              <a:ext uri="{FF2B5EF4-FFF2-40B4-BE49-F238E27FC236}">
                <a16:creationId xmlns:a16="http://schemas.microsoft.com/office/drawing/2014/main" id="{5316D392-F4D2-6DFF-4EAB-B9BFBC08E607}"/>
              </a:ext>
            </a:extLst>
          </p:cNvPr>
          <p:cNvPicPr>
            <a:picLocks noChangeAspect="1"/>
          </p:cNvPicPr>
          <p:nvPr/>
        </p:nvPicPr>
        <p:blipFill>
          <a:blip r:embed="rId5"/>
          <a:stretch>
            <a:fillRect/>
          </a:stretch>
        </p:blipFill>
        <p:spPr>
          <a:xfrm>
            <a:off x="5373891" y="567615"/>
            <a:ext cx="2980193" cy="2235145"/>
          </a:xfrm>
          <a:prstGeom prst="rect">
            <a:avLst/>
          </a:prstGeom>
        </p:spPr>
      </p:pic>
      <p:pic>
        <p:nvPicPr>
          <p:cNvPr id="29" name="Picture 28" descr="A graph with a bar and a number of colored bars&#10;&#10;AI-generated content may be incorrect.">
            <a:extLst>
              <a:ext uri="{FF2B5EF4-FFF2-40B4-BE49-F238E27FC236}">
                <a16:creationId xmlns:a16="http://schemas.microsoft.com/office/drawing/2014/main" id="{CCE60200-601F-1684-E31E-34F712E54882}"/>
              </a:ext>
            </a:extLst>
          </p:cNvPr>
          <p:cNvPicPr>
            <a:picLocks noChangeAspect="1"/>
          </p:cNvPicPr>
          <p:nvPr/>
        </p:nvPicPr>
        <p:blipFill>
          <a:blip r:embed="rId6"/>
          <a:stretch>
            <a:fillRect/>
          </a:stretch>
        </p:blipFill>
        <p:spPr>
          <a:xfrm>
            <a:off x="5373892" y="2780236"/>
            <a:ext cx="2980193" cy="2235145"/>
          </a:xfrm>
          <a:prstGeom prst="rect">
            <a:avLst/>
          </a:prstGeom>
        </p:spPr>
      </p:pic>
    </p:spTree>
    <p:extLst>
      <p:ext uri="{BB962C8B-B14F-4D97-AF65-F5344CB8AC3E}">
        <p14:creationId xmlns:p14="http://schemas.microsoft.com/office/powerpoint/2010/main" val="1076374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1"/>
          <p:cNvSpPr txBox="1">
            <a:spLocks noGrp="1"/>
          </p:cNvSpPr>
          <p:nvPr>
            <p:ph type="title"/>
          </p:nvPr>
        </p:nvSpPr>
        <p:spPr>
          <a:xfrm>
            <a:off x="306780" y="-26121"/>
            <a:ext cx="2883986" cy="36013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Table of contents</a:t>
            </a:r>
            <a:endParaRPr sz="2000" dirty="0"/>
          </a:p>
        </p:txBody>
      </p:sp>
      <p:sp>
        <p:nvSpPr>
          <p:cNvPr id="269" name="Google Shape;269;p31"/>
          <p:cNvSpPr txBox="1">
            <a:spLocks noGrp="1"/>
          </p:cNvSpPr>
          <p:nvPr>
            <p:ph type="title" idx="2"/>
          </p:nvPr>
        </p:nvSpPr>
        <p:spPr>
          <a:xfrm>
            <a:off x="1377674" y="536135"/>
            <a:ext cx="535825" cy="32644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01</a:t>
            </a:r>
            <a:endParaRPr sz="2000" dirty="0"/>
          </a:p>
        </p:txBody>
      </p:sp>
      <p:sp>
        <p:nvSpPr>
          <p:cNvPr id="270" name="Google Shape;270;p31"/>
          <p:cNvSpPr txBox="1">
            <a:spLocks noGrp="1"/>
          </p:cNvSpPr>
          <p:nvPr>
            <p:ph type="title" idx="3"/>
          </p:nvPr>
        </p:nvSpPr>
        <p:spPr>
          <a:xfrm>
            <a:off x="1293337" y="1490982"/>
            <a:ext cx="535825" cy="32644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04</a:t>
            </a:r>
            <a:endParaRPr sz="2000" dirty="0"/>
          </a:p>
        </p:txBody>
      </p:sp>
      <p:sp>
        <p:nvSpPr>
          <p:cNvPr id="271" name="Google Shape;271;p31"/>
          <p:cNvSpPr txBox="1">
            <a:spLocks noGrp="1"/>
          </p:cNvSpPr>
          <p:nvPr>
            <p:ph type="title" idx="4"/>
          </p:nvPr>
        </p:nvSpPr>
        <p:spPr>
          <a:xfrm>
            <a:off x="3583533" y="536135"/>
            <a:ext cx="535825" cy="32644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t>02</a:t>
            </a:r>
            <a:endParaRPr sz="2000" dirty="0"/>
          </a:p>
        </p:txBody>
      </p:sp>
      <p:sp>
        <p:nvSpPr>
          <p:cNvPr id="272" name="Google Shape;272;p31"/>
          <p:cNvSpPr txBox="1">
            <a:spLocks noGrp="1"/>
          </p:cNvSpPr>
          <p:nvPr>
            <p:ph type="title" idx="5"/>
          </p:nvPr>
        </p:nvSpPr>
        <p:spPr>
          <a:xfrm>
            <a:off x="3516857" y="1487946"/>
            <a:ext cx="535825" cy="32644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05</a:t>
            </a:r>
            <a:endParaRPr sz="2000"/>
          </a:p>
        </p:txBody>
      </p:sp>
      <p:sp>
        <p:nvSpPr>
          <p:cNvPr id="273" name="Google Shape;273;p31"/>
          <p:cNvSpPr txBox="1">
            <a:spLocks noGrp="1"/>
          </p:cNvSpPr>
          <p:nvPr>
            <p:ph type="title" idx="6"/>
          </p:nvPr>
        </p:nvSpPr>
        <p:spPr>
          <a:xfrm>
            <a:off x="6169533" y="536135"/>
            <a:ext cx="535825" cy="32644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03</a:t>
            </a:r>
            <a:endParaRPr sz="2000"/>
          </a:p>
        </p:txBody>
      </p:sp>
      <p:sp>
        <p:nvSpPr>
          <p:cNvPr id="274" name="Google Shape;274;p31"/>
          <p:cNvSpPr txBox="1">
            <a:spLocks noGrp="1"/>
          </p:cNvSpPr>
          <p:nvPr>
            <p:ph type="title" idx="7"/>
          </p:nvPr>
        </p:nvSpPr>
        <p:spPr>
          <a:xfrm>
            <a:off x="6102856" y="1483178"/>
            <a:ext cx="535825" cy="32644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06</a:t>
            </a:r>
            <a:endParaRPr sz="2000"/>
          </a:p>
        </p:txBody>
      </p:sp>
      <p:sp>
        <p:nvSpPr>
          <p:cNvPr id="275" name="Google Shape;275;p31"/>
          <p:cNvSpPr txBox="1">
            <a:spLocks noGrp="1"/>
          </p:cNvSpPr>
          <p:nvPr>
            <p:ph type="subTitle" idx="1"/>
          </p:nvPr>
        </p:nvSpPr>
        <p:spPr>
          <a:xfrm>
            <a:off x="1265445" y="759721"/>
            <a:ext cx="1772139" cy="5257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a:t>Introduction</a:t>
            </a:r>
            <a:endParaRPr sz="1500" dirty="0"/>
          </a:p>
        </p:txBody>
      </p:sp>
      <p:sp>
        <p:nvSpPr>
          <p:cNvPr id="276" name="Google Shape;276;p31"/>
          <p:cNvSpPr txBox="1">
            <a:spLocks noGrp="1"/>
          </p:cNvSpPr>
          <p:nvPr>
            <p:ph type="subTitle" idx="8"/>
          </p:nvPr>
        </p:nvSpPr>
        <p:spPr>
          <a:xfrm>
            <a:off x="3471304" y="759721"/>
            <a:ext cx="1772139" cy="5257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a:t>Related Works</a:t>
            </a:r>
            <a:endParaRPr sz="1500" dirty="0"/>
          </a:p>
        </p:txBody>
      </p:sp>
      <p:sp>
        <p:nvSpPr>
          <p:cNvPr id="277" name="Google Shape;277;p31"/>
          <p:cNvSpPr txBox="1">
            <a:spLocks noGrp="1"/>
          </p:cNvSpPr>
          <p:nvPr>
            <p:ph type="subTitle" idx="9"/>
          </p:nvPr>
        </p:nvSpPr>
        <p:spPr>
          <a:xfrm>
            <a:off x="6057304" y="759721"/>
            <a:ext cx="1772139" cy="52573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a:t>Data Collection</a:t>
            </a:r>
            <a:endParaRPr sz="1500" dirty="0"/>
          </a:p>
        </p:txBody>
      </p:sp>
      <p:sp>
        <p:nvSpPr>
          <p:cNvPr id="278" name="Google Shape;278;p31"/>
          <p:cNvSpPr txBox="1">
            <a:spLocks noGrp="1"/>
          </p:cNvSpPr>
          <p:nvPr>
            <p:ph type="subTitle" idx="13"/>
          </p:nvPr>
        </p:nvSpPr>
        <p:spPr>
          <a:xfrm>
            <a:off x="1181111" y="1723562"/>
            <a:ext cx="2105014" cy="5222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a:t>Data Preprocessing</a:t>
            </a:r>
            <a:endParaRPr sz="1500" dirty="0"/>
          </a:p>
        </p:txBody>
      </p:sp>
      <p:sp>
        <p:nvSpPr>
          <p:cNvPr id="280" name="Google Shape;280;p31"/>
          <p:cNvSpPr txBox="1">
            <a:spLocks noGrp="1"/>
          </p:cNvSpPr>
          <p:nvPr>
            <p:ph type="subTitle" idx="15"/>
          </p:nvPr>
        </p:nvSpPr>
        <p:spPr>
          <a:xfrm>
            <a:off x="3471303" y="1720368"/>
            <a:ext cx="1970920" cy="5222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a:t>System Design</a:t>
            </a:r>
            <a:endParaRPr sz="1500" dirty="0"/>
          </a:p>
        </p:txBody>
      </p:sp>
      <p:sp>
        <p:nvSpPr>
          <p:cNvPr id="2" name="Google Shape;270;p31">
            <a:extLst>
              <a:ext uri="{FF2B5EF4-FFF2-40B4-BE49-F238E27FC236}">
                <a16:creationId xmlns:a16="http://schemas.microsoft.com/office/drawing/2014/main" id="{3E634571-CCD8-EAC4-236E-5797623183FF}"/>
              </a:ext>
            </a:extLst>
          </p:cNvPr>
          <p:cNvSpPr txBox="1">
            <a:spLocks/>
          </p:cNvSpPr>
          <p:nvPr/>
        </p:nvSpPr>
        <p:spPr>
          <a:xfrm>
            <a:off x="1347547" y="2449442"/>
            <a:ext cx="535825" cy="32644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9pPr>
          </a:lstStyle>
          <a:p>
            <a:r>
              <a:rPr lang="en" sz="2000" dirty="0"/>
              <a:t>07</a:t>
            </a:r>
          </a:p>
        </p:txBody>
      </p:sp>
      <p:sp>
        <p:nvSpPr>
          <p:cNvPr id="3" name="Google Shape;278;p31">
            <a:extLst>
              <a:ext uri="{FF2B5EF4-FFF2-40B4-BE49-F238E27FC236}">
                <a16:creationId xmlns:a16="http://schemas.microsoft.com/office/drawing/2014/main" id="{7FD46FC0-D821-47DA-859F-03C866CB4F91}"/>
              </a:ext>
            </a:extLst>
          </p:cNvPr>
          <p:cNvSpPr txBox="1">
            <a:spLocks/>
          </p:cNvSpPr>
          <p:nvPr/>
        </p:nvSpPr>
        <p:spPr>
          <a:xfrm>
            <a:off x="5978771" y="1687389"/>
            <a:ext cx="1772138" cy="5222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Space Grotesk Medium"/>
                <a:ea typeface="Space Grotesk Medium"/>
                <a:cs typeface="Space Grotesk Medium"/>
                <a:sym typeface="Space Grotesk Medium"/>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sz="1500" dirty="0"/>
              <a:t>Model Architecture</a:t>
            </a:r>
          </a:p>
        </p:txBody>
      </p:sp>
      <p:sp>
        <p:nvSpPr>
          <p:cNvPr id="4" name="Google Shape;270;p31">
            <a:extLst>
              <a:ext uri="{FF2B5EF4-FFF2-40B4-BE49-F238E27FC236}">
                <a16:creationId xmlns:a16="http://schemas.microsoft.com/office/drawing/2014/main" id="{7099F473-71A4-151A-48FB-34F580238F21}"/>
              </a:ext>
            </a:extLst>
          </p:cNvPr>
          <p:cNvSpPr txBox="1">
            <a:spLocks/>
          </p:cNvSpPr>
          <p:nvPr/>
        </p:nvSpPr>
        <p:spPr>
          <a:xfrm>
            <a:off x="3545588" y="2444985"/>
            <a:ext cx="535825" cy="32644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9pPr>
          </a:lstStyle>
          <a:p>
            <a:r>
              <a:rPr lang="en" sz="2000" dirty="0"/>
              <a:t>08</a:t>
            </a:r>
          </a:p>
        </p:txBody>
      </p:sp>
      <p:sp>
        <p:nvSpPr>
          <p:cNvPr id="5" name="Google Shape;278;p31">
            <a:extLst>
              <a:ext uri="{FF2B5EF4-FFF2-40B4-BE49-F238E27FC236}">
                <a16:creationId xmlns:a16="http://schemas.microsoft.com/office/drawing/2014/main" id="{6F9A71CD-6C81-2A70-BCC8-C8ED45439B77}"/>
              </a:ext>
            </a:extLst>
          </p:cNvPr>
          <p:cNvSpPr txBox="1">
            <a:spLocks/>
          </p:cNvSpPr>
          <p:nvPr/>
        </p:nvSpPr>
        <p:spPr>
          <a:xfrm>
            <a:off x="1268054" y="2703231"/>
            <a:ext cx="2315479" cy="6730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Space Grotesk Medium"/>
                <a:ea typeface="Space Grotesk Medium"/>
                <a:cs typeface="Space Grotesk Medium"/>
                <a:sym typeface="Space Grotesk Medium"/>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sz="1500" dirty="0"/>
              <a:t>Fine-Tuning and Hyperparameter Tuning</a:t>
            </a:r>
          </a:p>
        </p:txBody>
      </p:sp>
      <p:sp>
        <p:nvSpPr>
          <p:cNvPr id="6" name="Google Shape;270;p31">
            <a:extLst>
              <a:ext uri="{FF2B5EF4-FFF2-40B4-BE49-F238E27FC236}">
                <a16:creationId xmlns:a16="http://schemas.microsoft.com/office/drawing/2014/main" id="{123ECA9C-F5D4-A306-00D7-7E0922EC14F5}"/>
              </a:ext>
            </a:extLst>
          </p:cNvPr>
          <p:cNvSpPr txBox="1">
            <a:spLocks/>
          </p:cNvSpPr>
          <p:nvPr/>
        </p:nvSpPr>
        <p:spPr>
          <a:xfrm>
            <a:off x="6169531" y="2444985"/>
            <a:ext cx="535825" cy="32644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9pPr>
          </a:lstStyle>
          <a:p>
            <a:r>
              <a:rPr lang="en" sz="2000" dirty="0"/>
              <a:t>09</a:t>
            </a:r>
          </a:p>
        </p:txBody>
      </p:sp>
      <p:sp>
        <p:nvSpPr>
          <p:cNvPr id="7" name="Google Shape;278;p31">
            <a:extLst>
              <a:ext uri="{FF2B5EF4-FFF2-40B4-BE49-F238E27FC236}">
                <a16:creationId xmlns:a16="http://schemas.microsoft.com/office/drawing/2014/main" id="{0D122CF1-242D-2F83-F389-7F9869FCB360}"/>
              </a:ext>
            </a:extLst>
          </p:cNvPr>
          <p:cNvSpPr txBox="1">
            <a:spLocks/>
          </p:cNvSpPr>
          <p:nvPr/>
        </p:nvSpPr>
        <p:spPr>
          <a:xfrm>
            <a:off x="3431686" y="2674552"/>
            <a:ext cx="1851374" cy="5222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Space Grotesk Medium"/>
                <a:ea typeface="Space Grotesk Medium"/>
                <a:cs typeface="Space Grotesk Medium"/>
                <a:sym typeface="Space Grotesk Medium"/>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sz="1500" dirty="0"/>
              <a:t>Comparison</a:t>
            </a:r>
          </a:p>
          <a:p>
            <a:pPr marL="0" indent="0"/>
            <a:r>
              <a:rPr lang="en-US" sz="1500" dirty="0"/>
              <a:t>of Models</a:t>
            </a:r>
          </a:p>
        </p:txBody>
      </p:sp>
      <p:sp>
        <p:nvSpPr>
          <p:cNvPr id="15" name="Google Shape;278;p31">
            <a:extLst>
              <a:ext uri="{FF2B5EF4-FFF2-40B4-BE49-F238E27FC236}">
                <a16:creationId xmlns:a16="http://schemas.microsoft.com/office/drawing/2014/main" id="{2668CF9C-C670-FD10-A1A8-5CA4D5FEFBE7}"/>
              </a:ext>
            </a:extLst>
          </p:cNvPr>
          <p:cNvSpPr txBox="1">
            <a:spLocks/>
          </p:cNvSpPr>
          <p:nvPr/>
        </p:nvSpPr>
        <p:spPr>
          <a:xfrm>
            <a:off x="6057304" y="2683225"/>
            <a:ext cx="1925321" cy="5222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Space Grotesk Medium"/>
                <a:ea typeface="Space Grotesk Medium"/>
                <a:cs typeface="Space Grotesk Medium"/>
                <a:sym typeface="Space Grotesk Medium"/>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sz="1500" dirty="0"/>
              <a:t>Accuracy Metrics and Results</a:t>
            </a:r>
          </a:p>
        </p:txBody>
      </p:sp>
      <p:sp>
        <p:nvSpPr>
          <p:cNvPr id="16" name="Google Shape;270;p31">
            <a:extLst>
              <a:ext uri="{FF2B5EF4-FFF2-40B4-BE49-F238E27FC236}">
                <a16:creationId xmlns:a16="http://schemas.microsoft.com/office/drawing/2014/main" id="{7C052A69-09F3-3A92-A4DB-A8DD867A0E1E}"/>
              </a:ext>
            </a:extLst>
          </p:cNvPr>
          <p:cNvSpPr txBox="1">
            <a:spLocks/>
          </p:cNvSpPr>
          <p:nvPr/>
        </p:nvSpPr>
        <p:spPr>
          <a:xfrm>
            <a:off x="3565460" y="3572942"/>
            <a:ext cx="535825" cy="326440"/>
          </a:xfrm>
          <a:prstGeom prst="rect">
            <a:avLst/>
          </a:prstGeom>
          <a:solidFill>
            <a:schemeClr val="dk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9pPr>
          </a:lstStyle>
          <a:p>
            <a:r>
              <a:rPr lang="en" sz="2000" dirty="0"/>
              <a:t>10</a:t>
            </a:r>
          </a:p>
        </p:txBody>
      </p:sp>
      <p:sp>
        <p:nvSpPr>
          <p:cNvPr id="17" name="Google Shape;278;p31">
            <a:extLst>
              <a:ext uri="{FF2B5EF4-FFF2-40B4-BE49-F238E27FC236}">
                <a16:creationId xmlns:a16="http://schemas.microsoft.com/office/drawing/2014/main" id="{6D9B43C0-9451-D457-2DC3-708F0C9D0704}"/>
              </a:ext>
            </a:extLst>
          </p:cNvPr>
          <p:cNvSpPr txBox="1">
            <a:spLocks/>
          </p:cNvSpPr>
          <p:nvPr/>
        </p:nvSpPr>
        <p:spPr>
          <a:xfrm>
            <a:off x="3471303" y="3971969"/>
            <a:ext cx="1873740" cy="5222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Space Grotesk Medium"/>
                <a:ea typeface="Space Grotesk Medium"/>
                <a:cs typeface="Space Grotesk Medium"/>
                <a:sym typeface="Space Grotesk Medium"/>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endParaRPr lang="en-US" sz="1500" dirty="0"/>
          </a:p>
        </p:txBody>
      </p:sp>
      <p:sp>
        <p:nvSpPr>
          <p:cNvPr id="19" name="Google Shape;278;p31">
            <a:extLst>
              <a:ext uri="{FF2B5EF4-FFF2-40B4-BE49-F238E27FC236}">
                <a16:creationId xmlns:a16="http://schemas.microsoft.com/office/drawing/2014/main" id="{B746ACAA-89FC-5FC2-4913-4DE4EA181992}"/>
              </a:ext>
            </a:extLst>
          </p:cNvPr>
          <p:cNvSpPr txBox="1">
            <a:spLocks/>
          </p:cNvSpPr>
          <p:nvPr/>
        </p:nvSpPr>
        <p:spPr>
          <a:xfrm>
            <a:off x="3471305" y="3899382"/>
            <a:ext cx="1772138" cy="5222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Space Grotesk Medium"/>
                <a:ea typeface="Space Grotesk Medium"/>
                <a:cs typeface="Space Grotesk Medium"/>
                <a:sym typeface="Space Grotesk Medium"/>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sz="1500" dirty="0"/>
              <a:t>Conclusion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EDA5B45-A88B-9DAB-9AA0-82F090314E2B}"/>
              </a:ext>
            </a:extLst>
          </p:cNvPr>
          <p:cNvSpPr>
            <a:spLocks noGrp="1"/>
          </p:cNvSpPr>
          <p:nvPr>
            <p:ph type="subTitle" idx="1"/>
          </p:nvPr>
        </p:nvSpPr>
        <p:spPr/>
        <p:txBody>
          <a:bodyPr/>
          <a:lstStyle/>
          <a:p>
            <a:endParaRPr lang="en-150" dirty="0"/>
          </a:p>
        </p:txBody>
      </p:sp>
      <p:sp>
        <p:nvSpPr>
          <p:cNvPr id="4" name="Subtitle 3">
            <a:extLst>
              <a:ext uri="{FF2B5EF4-FFF2-40B4-BE49-F238E27FC236}">
                <a16:creationId xmlns:a16="http://schemas.microsoft.com/office/drawing/2014/main" id="{CD500DD1-53F9-0F70-52D8-164032281D03}"/>
              </a:ext>
            </a:extLst>
          </p:cNvPr>
          <p:cNvSpPr>
            <a:spLocks noGrp="1"/>
          </p:cNvSpPr>
          <p:nvPr>
            <p:ph type="subTitle" idx="2"/>
          </p:nvPr>
        </p:nvSpPr>
        <p:spPr/>
        <p:txBody>
          <a:bodyPr/>
          <a:lstStyle/>
          <a:p>
            <a:endParaRPr lang="en-150"/>
          </a:p>
        </p:txBody>
      </p:sp>
      <p:pic>
        <p:nvPicPr>
          <p:cNvPr id="25" name="Picture 24" descr="A graph with a line&#10;&#10;AI-generated content may be incorrect.">
            <a:extLst>
              <a:ext uri="{FF2B5EF4-FFF2-40B4-BE49-F238E27FC236}">
                <a16:creationId xmlns:a16="http://schemas.microsoft.com/office/drawing/2014/main" id="{46302339-0818-F13F-A9E9-BDA079C25E4A}"/>
              </a:ext>
            </a:extLst>
          </p:cNvPr>
          <p:cNvPicPr>
            <a:picLocks noChangeAspect="1"/>
          </p:cNvPicPr>
          <p:nvPr/>
        </p:nvPicPr>
        <p:blipFill>
          <a:blip r:embed="rId2"/>
          <a:stretch>
            <a:fillRect/>
          </a:stretch>
        </p:blipFill>
        <p:spPr>
          <a:xfrm>
            <a:off x="0" y="2571750"/>
            <a:ext cx="5658295" cy="2020819"/>
          </a:xfrm>
          <a:prstGeom prst="rect">
            <a:avLst/>
          </a:prstGeom>
        </p:spPr>
      </p:pic>
      <p:pic>
        <p:nvPicPr>
          <p:cNvPr id="23" name="Picture 22" descr="A blue line graph on a white background&#10;&#10;AI-generated content may be incorrect.">
            <a:extLst>
              <a:ext uri="{FF2B5EF4-FFF2-40B4-BE49-F238E27FC236}">
                <a16:creationId xmlns:a16="http://schemas.microsoft.com/office/drawing/2014/main" id="{5C17EA8B-C46A-79EA-5137-41888C68EDA7}"/>
              </a:ext>
            </a:extLst>
          </p:cNvPr>
          <p:cNvPicPr>
            <a:picLocks noChangeAspect="1"/>
          </p:cNvPicPr>
          <p:nvPr/>
        </p:nvPicPr>
        <p:blipFill>
          <a:blip r:embed="rId3"/>
          <a:stretch>
            <a:fillRect/>
          </a:stretch>
        </p:blipFill>
        <p:spPr>
          <a:xfrm>
            <a:off x="75138" y="223399"/>
            <a:ext cx="5658289" cy="2020818"/>
          </a:xfrm>
          <a:prstGeom prst="rect">
            <a:avLst/>
          </a:prstGeom>
        </p:spPr>
      </p:pic>
      <p:pic>
        <p:nvPicPr>
          <p:cNvPr id="16" name="Picture 15" descr="A graph of a bar graph&#10;&#10;AI-generated content may be incorrect.">
            <a:extLst>
              <a:ext uri="{FF2B5EF4-FFF2-40B4-BE49-F238E27FC236}">
                <a16:creationId xmlns:a16="http://schemas.microsoft.com/office/drawing/2014/main" id="{EC767E27-D25A-690F-6334-BF0CE1B2F047}"/>
              </a:ext>
            </a:extLst>
          </p:cNvPr>
          <p:cNvPicPr>
            <a:picLocks noChangeAspect="1"/>
          </p:cNvPicPr>
          <p:nvPr/>
        </p:nvPicPr>
        <p:blipFill>
          <a:blip r:embed="rId4"/>
          <a:stretch>
            <a:fillRect/>
          </a:stretch>
        </p:blipFill>
        <p:spPr>
          <a:xfrm>
            <a:off x="5570694" y="82562"/>
            <a:ext cx="3321938" cy="2491454"/>
          </a:xfrm>
          <a:prstGeom prst="rect">
            <a:avLst/>
          </a:prstGeom>
        </p:spPr>
      </p:pic>
      <p:pic>
        <p:nvPicPr>
          <p:cNvPr id="18" name="Picture 17" descr="A graph with red squares and numbers&#10;&#10;AI-generated content may be incorrect.">
            <a:extLst>
              <a:ext uri="{FF2B5EF4-FFF2-40B4-BE49-F238E27FC236}">
                <a16:creationId xmlns:a16="http://schemas.microsoft.com/office/drawing/2014/main" id="{25E693F7-5103-2914-7523-F9495EA2E787}"/>
              </a:ext>
            </a:extLst>
          </p:cNvPr>
          <p:cNvPicPr>
            <a:picLocks noChangeAspect="1"/>
          </p:cNvPicPr>
          <p:nvPr/>
        </p:nvPicPr>
        <p:blipFill>
          <a:blip r:embed="rId5"/>
          <a:stretch>
            <a:fillRect/>
          </a:stretch>
        </p:blipFill>
        <p:spPr>
          <a:xfrm>
            <a:off x="5573715" y="2571750"/>
            <a:ext cx="3318917" cy="2489188"/>
          </a:xfrm>
          <a:prstGeom prst="rect">
            <a:avLst/>
          </a:prstGeom>
        </p:spPr>
      </p:pic>
    </p:spTree>
    <p:extLst>
      <p:ext uri="{BB962C8B-B14F-4D97-AF65-F5344CB8AC3E}">
        <p14:creationId xmlns:p14="http://schemas.microsoft.com/office/powerpoint/2010/main" val="2595165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a:extLst>
              <a:ext uri="{FF2B5EF4-FFF2-40B4-BE49-F238E27FC236}">
                <a16:creationId xmlns:a16="http://schemas.microsoft.com/office/drawing/2014/main" id="{D909EEF1-6667-D76C-9A79-0FE113443A81}"/>
              </a:ext>
            </a:extLst>
          </p:cNvPr>
          <p:cNvSpPr txBox="1"/>
          <p:nvPr/>
        </p:nvSpPr>
        <p:spPr>
          <a:xfrm>
            <a:off x="1263994" y="1367855"/>
            <a:ext cx="3872954" cy="2246769"/>
          </a:xfrm>
          <a:prstGeom prst="rect">
            <a:avLst/>
          </a:prstGeom>
          <a:noFill/>
        </p:spPr>
        <p:txBody>
          <a:bodyPr wrap="square" rtlCol="0">
            <a:spAutoFit/>
          </a:bodyPr>
          <a:lstStyle/>
          <a:p>
            <a:r>
              <a:rPr lang="en-US" dirty="0">
                <a:solidFill>
                  <a:schemeClr val="tx1"/>
                </a:solidFill>
                <a:latin typeface="Cairo" panose="020B0604020202020204" charset="-78"/>
                <a:cs typeface="Cairo" panose="020B0604020202020204" charset="-78"/>
              </a:rPr>
              <a:t>You are given a dataset containing the last 10 days of information about a company stock. The dataset contains the Date, Price, Volume, News </a:t>
            </a:r>
            <a:r>
              <a:rPr lang="en-US" dirty="0" err="1">
                <a:solidFill>
                  <a:schemeClr val="tx1"/>
                </a:solidFill>
                <a:latin typeface="Cairo" panose="020B0604020202020204" charset="-78"/>
                <a:cs typeface="Cairo" panose="020B0604020202020204" charset="-78"/>
              </a:rPr>
              <a:t>Healines</a:t>
            </a:r>
            <a:r>
              <a:rPr lang="en-US" dirty="0">
                <a:solidFill>
                  <a:schemeClr val="tx1"/>
                </a:solidFill>
                <a:latin typeface="Cairo" panose="020B0604020202020204" charset="-78"/>
                <a:cs typeface="Cairo" panose="020B0604020202020204" charset="-78"/>
              </a:rPr>
              <a:t> and Trend, all from a given day. Predict the price of the next 3 days. Only output the price.</a:t>
            </a:r>
          </a:p>
          <a:p>
            <a:endParaRPr lang="en-US" dirty="0">
              <a:solidFill>
                <a:schemeClr val="tx1"/>
              </a:solidFill>
              <a:latin typeface="Cairo" panose="020B0604020202020204" charset="-78"/>
              <a:cs typeface="Cairo" panose="020B0604020202020204" charset="-78"/>
            </a:endParaRPr>
          </a:p>
          <a:p>
            <a:r>
              <a:rPr lang="en-US" dirty="0">
                <a:solidFill>
                  <a:schemeClr val="tx1"/>
                </a:solidFill>
                <a:latin typeface="Cairo" panose="020B0604020202020204" charset="-78"/>
                <a:cs typeface="Cairo" panose="020B0604020202020204" charset="-78"/>
              </a:rPr>
              <a:t>Phi-4, the smallest model, did not listen to the formatting instruction, it responded with an entire analysis.</a:t>
            </a:r>
            <a:endParaRPr lang="en-150" dirty="0">
              <a:solidFill>
                <a:schemeClr val="tx1"/>
              </a:solidFill>
              <a:latin typeface="Cairo" panose="020B0604020202020204" charset="-78"/>
              <a:cs typeface="Cairo" panose="020B0604020202020204" charset="-78"/>
            </a:endParaRPr>
          </a:p>
        </p:txBody>
      </p:sp>
      <p:sp>
        <p:nvSpPr>
          <p:cNvPr id="7" name="Title 1">
            <a:extLst>
              <a:ext uri="{FF2B5EF4-FFF2-40B4-BE49-F238E27FC236}">
                <a16:creationId xmlns:a16="http://schemas.microsoft.com/office/drawing/2014/main" id="{BE382DAB-780C-2770-BDD3-68A7F6567CF1}"/>
              </a:ext>
            </a:extLst>
          </p:cNvPr>
          <p:cNvSpPr txBox="1">
            <a:spLocks/>
          </p:cNvSpPr>
          <p:nvPr/>
        </p:nvSpPr>
        <p:spPr>
          <a:xfrm>
            <a:off x="720000" y="510664"/>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9pPr>
          </a:lstStyle>
          <a:p>
            <a:r>
              <a:rPr lang="en-US" dirty="0"/>
              <a:t>LLMs basic prompt:</a:t>
            </a:r>
            <a:endParaRPr lang="en-150" dirty="0"/>
          </a:p>
        </p:txBody>
      </p:sp>
      <p:grpSp>
        <p:nvGrpSpPr>
          <p:cNvPr id="8" name="Google Shape;389;p37">
            <a:extLst>
              <a:ext uri="{FF2B5EF4-FFF2-40B4-BE49-F238E27FC236}">
                <a16:creationId xmlns:a16="http://schemas.microsoft.com/office/drawing/2014/main" id="{F57AFA04-4581-6AFE-4E31-22EE03070C71}"/>
              </a:ext>
            </a:extLst>
          </p:cNvPr>
          <p:cNvGrpSpPr/>
          <p:nvPr/>
        </p:nvGrpSpPr>
        <p:grpSpPr>
          <a:xfrm>
            <a:off x="409470" y="641749"/>
            <a:ext cx="310530" cy="310530"/>
            <a:chOff x="-44528075" y="1982825"/>
            <a:chExt cx="300900" cy="301700"/>
          </a:xfrm>
        </p:grpSpPr>
        <p:sp>
          <p:nvSpPr>
            <p:cNvPr id="9" name="Google Shape;390;p37">
              <a:extLst>
                <a:ext uri="{FF2B5EF4-FFF2-40B4-BE49-F238E27FC236}">
                  <a16:creationId xmlns:a16="http://schemas.microsoft.com/office/drawing/2014/main" id="{F07F9FE9-B1B8-6BBE-D56A-165D437187F8}"/>
                </a:ext>
              </a:extLst>
            </p:cNvPr>
            <p:cNvSpPr/>
            <p:nvPr/>
          </p:nvSpPr>
          <p:spPr>
            <a:xfrm>
              <a:off x="-44528075" y="1982825"/>
              <a:ext cx="300900" cy="301700"/>
            </a:xfrm>
            <a:custGeom>
              <a:avLst/>
              <a:gdLst/>
              <a:ahLst/>
              <a:cxnLst/>
              <a:rect l="l" t="t" r="r" b="b"/>
              <a:pathLst>
                <a:path w="12036" h="12068" extrusionOk="0">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91;p37">
              <a:extLst>
                <a:ext uri="{FF2B5EF4-FFF2-40B4-BE49-F238E27FC236}">
                  <a16:creationId xmlns:a16="http://schemas.microsoft.com/office/drawing/2014/main" id="{1632CF91-8830-4E41-D6AE-C0ADB958C23F}"/>
                </a:ext>
              </a:extLst>
            </p:cNvPr>
            <p:cNvSpPr/>
            <p:nvPr/>
          </p:nvSpPr>
          <p:spPr>
            <a:xfrm>
              <a:off x="-44455600" y="2053725"/>
              <a:ext cx="17350" cy="18125"/>
            </a:xfrm>
            <a:custGeom>
              <a:avLst/>
              <a:gdLst/>
              <a:ahLst/>
              <a:cxnLst/>
              <a:rect l="l" t="t" r="r" b="b"/>
              <a:pathLst>
                <a:path w="694" h="725" extrusionOk="0">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92;p37">
              <a:extLst>
                <a:ext uri="{FF2B5EF4-FFF2-40B4-BE49-F238E27FC236}">
                  <a16:creationId xmlns:a16="http://schemas.microsoft.com/office/drawing/2014/main" id="{314F92C3-AA05-F7DA-8075-E135436572BC}"/>
                </a:ext>
              </a:extLst>
            </p:cNvPr>
            <p:cNvSpPr/>
            <p:nvPr/>
          </p:nvSpPr>
          <p:spPr>
            <a:xfrm>
              <a:off x="-44455600"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93;p37">
              <a:extLst>
                <a:ext uri="{FF2B5EF4-FFF2-40B4-BE49-F238E27FC236}">
                  <a16:creationId xmlns:a16="http://schemas.microsoft.com/office/drawing/2014/main" id="{26630A69-3F97-4D20-B56C-EEF5648FC942}"/>
                </a:ext>
              </a:extLst>
            </p:cNvPr>
            <p:cNvSpPr/>
            <p:nvPr/>
          </p:nvSpPr>
          <p:spPr>
            <a:xfrm>
              <a:off x="-44314625"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94;p37">
              <a:extLst>
                <a:ext uri="{FF2B5EF4-FFF2-40B4-BE49-F238E27FC236}">
                  <a16:creationId xmlns:a16="http://schemas.microsoft.com/office/drawing/2014/main" id="{5792E35F-B699-E6F8-E80C-93101603A8BE}"/>
                </a:ext>
              </a:extLst>
            </p:cNvPr>
            <p:cNvSpPr/>
            <p:nvPr/>
          </p:nvSpPr>
          <p:spPr>
            <a:xfrm>
              <a:off x="-44314625" y="2053725"/>
              <a:ext cx="17350" cy="18125"/>
            </a:xfrm>
            <a:custGeom>
              <a:avLst/>
              <a:gdLst/>
              <a:ahLst/>
              <a:cxnLst/>
              <a:rect l="l" t="t" r="r" b="b"/>
              <a:pathLst>
                <a:path w="694" h="725" extrusionOk="0">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95;p37">
              <a:extLst>
                <a:ext uri="{FF2B5EF4-FFF2-40B4-BE49-F238E27FC236}">
                  <a16:creationId xmlns:a16="http://schemas.microsoft.com/office/drawing/2014/main" id="{673D4FCC-D4D1-4162-F12E-48E4F15298D9}"/>
                </a:ext>
              </a:extLst>
            </p:cNvPr>
            <p:cNvSpPr/>
            <p:nvPr/>
          </p:nvSpPr>
          <p:spPr>
            <a:xfrm>
              <a:off x="-44447725" y="2062375"/>
              <a:ext cx="143350" cy="140225"/>
            </a:xfrm>
            <a:custGeom>
              <a:avLst/>
              <a:gdLst/>
              <a:ahLst/>
              <a:cxnLst/>
              <a:rect l="l" t="t" r="r" b="b"/>
              <a:pathLst>
                <a:path w="5734" h="5609" extrusionOk="0">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96;p37">
              <a:extLst>
                <a:ext uri="{FF2B5EF4-FFF2-40B4-BE49-F238E27FC236}">
                  <a16:creationId xmlns:a16="http://schemas.microsoft.com/office/drawing/2014/main" id="{FCA91E5B-9EB5-3311-C17C-F08D5D53986A}"/>
                </a:ext>
              </a:extLst>
            </p:cNvPr>
            <p:cNvSpPr/>
            <p:nvPr/>
          </p:nvSpPr>
          <p:spPr>
            <a:xfrm>
              <a:off x="-44403625" y="2107275"/>
              <a:ext cx="53575" cy="52800"/>
            </a:xfrm>
            <a:custGeom>
              <a:avLst/>
              <a:gdLst/>
              <a:ahLst/>
              <a:cxnLst/>
              <a:rect l="l" t="t" r="r" b="b"/>
              <a:pathLst>
                <a:path w="2143" h="2112" extrusionOk="0">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57600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graph with colorful bars and text&#10;&#10;AI-generated content may be incorrect.">
            <a:extLst>
              <a:ext uri="{FF2B5EF4-FFF2-40B4-BE49-F238E27FC236}">
                <a16:creationId xmlns:a16="http://schemas.microsoft.com/office/drawing/2014/main" id="{0B9736FB-972B-DCE2-44EE-4023715ACFD0}"/>
              </a:ext>
            </a:extLst>
          </p:cNvPr>
          <p:cNvPicPr>
            <a:picLocks noChangeAspect="1"/>
          </p:cNvPicPr>
          <p:nvPr/>
        </p:nvPicPr>
        <p:blipFill>
          <a:blip r:embed="rId2"/>
          <a:stretch>
            <a:fillRect/>
          </a:stretch>
        </p:blipFill>
        <p:spPr>
          <a:xfrm>
            <a:off x="1104387" y="2835143"/>
            <a:ext cx="2891360" cy="2168520"/>
          </a:xfrm>
          <a:prstGeom prst="rect">
            <a:avLst/>
          </a:prstGeom>
        </p:spPr>
      </p:pic>
      <p:pic>
        <p:nvPicPr>
          <p:cNvPr id="34" name="Picture 33" descr="A graph with colorful bars and text&#10;&#10;AI-generated content may be incorrect.">
            <a:extLst>
              <a:ext uri="{FF2B5EF4-FFF2-40B4-BE49-F238E27FC236}">
                <a16:creationId xmlns:a16="http://schemas.microsoft.com/office/drawing/2014/main" id="{F91D31E5-11E9-B24C-8962-66CD525F06CF}"/>
              </a:ext>
            </a:extLst>
          </p:cNvPr>
          <p:cNvPicPr>
            <a:picLocks noChangeAspect="1"/>
          </p:cNvPicPr>
          <p:nvPr/>
        </p:nvPicPr>
        <p:blipFill>
          <a:blip r:embed="rId3"/>
          <a:stretch>
            <a:fillRect/>
          </a:stretch>
        </p:blipFill>
        <p:spPr>
          <a:xfrm>
            <a:off x="5339768" y="2835143"/>
            <a:ext cx="2891360" cy="2168520"/>
          </a:xfrm>
          <a:prstGeom prst="rect">
            <a:avLst/>
          </a:prstGeom>
        </p:spPr>
      </p:pic>
      <p:pic>
        <p:nvPicPr>
          <p:cNvPr id="36" name="Picture 35" descr="A graph with lines and text&#10;&#10;AI-generated content may be incorrect.">
            <a:extLst>
              <a:ext uri="{FF2B5EF4-FFF2-40B4-BE49-F238E27FC236}">
                <a16:creationId xmlns:a16="http://schemas.microsoft.com/office/drawing/2014/main" id="{89CF43B0-7864-F36B-BDEE-2E49B32DCE5C}"/>
              </a:ext>
            </a:extLst>
          </p:cNvPr>
          <p:cNvPicPr>
            <a:picLocks noChangeAspect="1"/>
          </p:cNvPicPr>
          <p:nvPr/>
        </p:nvPicPr>
        <p:blipFill>
          <a:blip r:embed="rId4"/>
          <a:stretch>
            <a:fillRect/>
          </a:stretch>
        </p:blipFill>
        <p:spPr>
          <a:xfrm>
            <a:off x="352837" y="293914"/>
            <a:ext cx="4235381" cy="2541229"/>
          </a:xfrm>
          <a:prstGeom prst="rect">
            <a:avLst/>
          </a:prstGeom>
        </p:spPr>
      </p:pic>
      <p:pic>
        <p:nvPicPr>
          <p:cNvPr id="38" name="Picture 37" descr="A graph with a line&#10;&#10;AI-generated content may be incorrect.">
            <a:extLst>
              <a:ext uri="{FF2B5EF4-FFF2-40B4-BE49-F238E27FC236}">
                <a16:creationId xmlns:a16="http://schemas.microsoft.com/office/drawing/2014/main" id="{B0285BDE-A739-BB02-C1F8-C2FDE69A3BC7}"/>
              </a:ext>
            </a:extLst>
          </p:cNvPr>
          <p:cNvPicPr>
            <a:picLocks noChangeAspect="1"/>
          </p:cNvPicPr>
          <p:nvPr/>
        </p:nvPicPr>
        <p:blipFill>
          <a:blip r:embed="rId5"/>
          <a:stretch>
            <a:fillRect/>
          </a:stretch>
        </p:blipFill>
        <p:spPr>
          <a:xfrm>
            <a:off x="4555782" y="293914"/>
            <a:ext cx="4235381" cy="2541229"/>
          </a:xfrm>
          <a:prstGeom prst="rect">
            <a:avLst/>
          </a:prstGeom>
        </p:spPr>
      </p:pic>
    </p:spTree>
    <p:extLst>
      <p:ext uri="{BB962C8B-B14F-4D97-AF65-F5344CB8AC3E}">
        <p14:creationId xmlns:p14="http://schemas.microsoft.com/office/powerpoint/2010/main" val="3193077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with colorful bars and text&#10;&#10;AI-generated content may be incorrect.">
            <a:extLst>
              <a:ext uri="{FF2B5EF4-FFF2-40B4-BE49-F238E27FC236}">
                <a16:creationId xmlns:a16="http://schemas.microsoft.com/office/drawing/2014/main" id="{EA80D6EC-D248-CBD2-52C9-D1741944A173}"/>
              </a:ext>
            </a:extLst>
          </p:cNvPr>
          <p:cNvPicPr>
            <a:picLocks noChangeAspect="1"/>
          </p:cNvPicPr>
          <p:nvPr/>
        </p:nvPicPr>
        <p:blipFill>
          <a:blip r:embed="rId2"/>
          <a:stretch>
            <a:fillRect/>
          </a:stretch>
        </p:blipFill>
        <p:spPr>
          <a:xfrm>
            <a:off x="1070085" y="2798721"/>
            <a:ext cx="2890027" cy="2167520"/>
          </a:xfrm>
          <a:prstGeom prst="rect">
            <a:avLst/>
          </a:prstGeom>
        </p:spPr>
      </p:pic>
      <p:pic>
        <p:nvPicPr>
          <p:cNvPr id="10" name="Picture 9" descr="A graph with colorful bars and text&#10;&#10;AI-generated content may be incorrect.">
            <a:extLst>
              <a:ext uri="{FF2B5EF4-FFF2-40B4-BE49-F238E27FC236}">
                <a16:creationId xmlns:a16="http://schemas.microsoft.com/office/drawing/2014/main" id="{7791A79C-BB88-B188-46DE-96DC5FC553D1}"/>
              </a:ext>
            </a:extLst>
          </p:cNvPr>
          <p:cNvPicPr>
            <a:picLocks noChangeAspect="1"/>
          </p:cNvPicPr>
          <p:nvPr/>
        </p:nvPicPr>
        <p:blipFill>
          <a:blip r:embed="rId3"/>
          <a:stretch>
            <a:fillRect/>
          </a:stretch>
        </p:blipFill>
        <p:spPr>
          <a:xfrm>
            <a:off x="5286685" y="2864392"/>
            <a:ext cx="2890027" cy="2167520"/>
          </a:xfrm>
          <a:prstGeom prst="rect">
            <a:avLst/>
          </a:prstGeom>
        </p:spPr>
      </p:pic>
      <p:pic>
        <p:nvPicPr>
          <p:cNvPr id="12" name="Picture 11" descr="A graph with lines and text&#10;&#10;AI-generated content may be incorrect.">
            <a:extLst>
              <a:ext uri="{FF2B5EF4-FFF2-40B4-BE49-F238E27FC236}">
                <a16:creationId xmlns:a16="http://schemas.microsoft.com/office/drawing/2014/main" id="{DFFC0E4C-DF77-0635-2DAF-E90D78513716}"/>
              </a:ext>
            </a:extLst>
          </p:cNvPr>
          <p:cNvPicPr>
            <a:picLocks noChangeAspect="1"/>
          </p:cNvPicPr>
          <p:nvPr/>
        </p:nvPicPr>
        <p:blipFill>
          <a:blip r:embed="rId4"/>
          <a:stretch>
            <a:fillRect/>
          </a:stretch>
        </p:blipFill>
        <p:spPr>
          <a:xfrm>
            <a:off x="232642" y="177259"/>
            <a:ext cx="4233428" cy="2540057"/>
          </a:xfrm>
          <a:prstGeom prst="rect">
            <a:avLst/>
          </a:prstGeom>
        </p:spPr>
      </p:pic>
      <p:pic>
        <p:nvPicPr>
          <p:cNvPr id="14" name="Picture 13" descr="A graph with a line&#10;&#10;AI-generated content may be incorrect.">
            <a:extLst>
              <a:ext uri="{FF2B5EF4-FFF2-40B4-BE49-F238E27FC236}">
                <a16:creationId xmlns:a16="http://schemas.microsoft.com/office/drawing/2014/main" id="{6F12221C-41C6-8377-4C89-5531CCCCC107}"/>
              </a:ext>
            </a:extLst>
          </p:cNvPr>
          <p:cNvPicPr>
            <a:picLocks noChangeAspect="1"/>
          </p:cNvPicPr>
          <p:nvPr/>
        </p:nvPicPr>
        <p:blipFill>
          <a:blip r:embed="rId5"/>
          <a:stretch>
            <a:fillRect/>
          </a:stretch>
        </p:blipFill>
        <p:spPr>
          <a:xfrm>
            <a:off x="4614984" y="177259"/>
            <a:ext cx="4233428" cy="2540057"/>
          </a:xfrm>
          <a:prstGeom prst="rect">
            <a:avLst/>
          </a:prstGeom>
        </p:spPr>
      </p:pic>
    </p:spTree>
    <p:extLst>
      <p:ext uri="{BB962C8B-B14F-4D97-AF65-F5344CB8AC3E}">
        <p14:creationId xmlns:p14="http://schemas.microsoft.com/office/powerpoint/2010/main" val="3303125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26DD1-43EC-CFAC-5E15-B1246741C8F6}"/>
              </a:ext>
            </a:extLst>
          </p:cNvPr>
          <p:cNvSpPr txBox="1">
            <a:spLocks/>
          </p:cNvSpPr>
          <p:nvPr/>
        </p:nvSpPr>
        <p:spPr>
          <a:xfrm>
            <a:off x="458440" y="132941"/>
            <a:ext cx="7836473" cy="40223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1"/>
                </a:solidFill>
                <a:latin typeface="Space Grotesk Medium" panose="020B0604020202020204" charset="0"/>
                <a:cs typeface="Space Grotesk Medium" panose="020B0604020202020204" charset="0"/>
              </a:rPr>
              <a:t>LLMs complex prompt:</a:t>
            </a:r>
            <a:endParaRPr lang="en-150" sz="1800" dirty="0">
              <a:solidFill>
                <a:schemeClr val="tx1"/>
              </a:solidFill>
              <a:latin typeface="Space Grotesk Medium" panose="020B0604020202020204" charset="0"/>
              <a:cs typeface="Space Grotesk Medium" panose="020B0604020202020204" charset="0"/>
            </a:endParaRPr>
          </a:p>
        </p:txBody>
      </p:sp>
      <p:sp>
        <p:nvSpPr>
          <p:cNvPr id="3" name="TextBox 2">
            <a:extLst>
              <a:ext uri="{FF2B5EF4-FFF2-40B4-BE49-F238E27FC236}">
                <a16:creationId xmlns:a16="http://schemas.microsoft.com/office/drawing/2014/main" id="{B576B6E0-3BD8-B1B7-A4F7-2F558D7DDF4C}"/>
              </a:ext>
            </a:extLst>
          </p:cNvPr>
          <p:cNvSpPr txBox="1"/>
          <p:nvPr/>
        </p:nvSpPr>
        <p:spPr>
          <a:xfrm>
            <a:off x="458440" y="455466"/>
            <a:ext cx="4309535" cy="4862870"/>
          </a:xfrm>
          <a:prstGeom prst="rect">
            <a:avLst/>
          </a:prstGeom>
          <a:noFill/>
        </p:spPr>
        <p:txBody>
          <a:bodyPr wrap="square" rtlCol="0">
            <a:spAutoFit/>
          </a:bodyPr>
          <a:lstStyle/>
          <a:p>
            <a:r>
              <a:rPr lang="en-GB" sz="1000" dirty="0">
                <a:solidFill>
                  <a:schemeClr val="tx1"/>
                </a:solidFill>
                <a:latin typeface="Cairo" panose="020B0604020202020204" charset="-78"/>
                <a:cs typeface="Cairo" panose="020B0604020202020204" charset="-78"/>
              </a:rPr>
              <a:t>&lt;role&gt;</a:t>
            </a:r>
          </a:p>
          <a:p>
            <a:r>
              <a:rPr lang="en-GB" sz="1000" dirty="0">
                <a:solidFill>
                  <a:schemeClr val="tx1"/>
                </a:solidFill>
                <a:latin typeface="Cairo" panose="020B0604020202020204" charset="-78"/>
                <a:cs typeface="Cairo" panose="020B0604020202020204" charset="-78"/>
              </a:rPr>
              <a:t>You are an expert financial analyst with 15+ years of experience in quantitative analysis, technical analysis, and market sentiment evaluation.</a:t>
            </a:r>
          </a:p>
          <a:p>
            <a:r>
              <a:rPr lang="en-GB" sz="1000" dirty="0">
                <a:solidFill>
                  <a:schemeClr val="tx1"/>
                </a:solidFill>
                <a:latin typeface="Cairo" panose="020B0604020202020204" charset="-78"/>
                <a:cs typeface="Cairo" panose="020B0604020202020204" charset="-78"/>
              </a:rPr>
              <a:t>&lt;/role&gt;</a:t>
            </a:r>
          </a:p>
          <a:p>
            <a:endParaRPr lang="en-GB" sz="1000" dirty="0">
              <a:solidFill>
                <a:schemeClr val="tx1"/>
              </a:solidFill>
              <a:latin typeface="Cairo" panose="020B0604020202020204" charset="-78"/>
              <a:cs typeface="Cairo" panose="020B0604020202020204" charset="-78"/>
            </a:endParaRPr>
          </a:p>
          <a:p>
            <a:r>
              <a:rPr lang="en-GB" sz="1000" dirty="0">
                <a:solidFill>
                  <a:schemeClr val="tx1"/>
                </a:solidFill>
                <a:latin typeface="Cairo" panose="020B0604020202020204" charset="-78"/>
                <a:cs typeface="Cairo" panose="020B0604020202020204" charset="-78"/>
              </a:rPr>
              <a:t>&lt;task&gt;</a:t>
            </a:r>
          </a:p>
          <a:p>
            <a:r>
              <a:rPr lang="en-GB" sz="1000" dirty="0">
                <a:solidFill>
                  <a:schemeClr val="tx1"/>
                </a:solidFill>
                <a:latin typeface="Cairo" panose="020B0604020202020204" charset="-78"/>
                <a:cs typeface="Cairo" panose="020B0604020202020204" charset="-78"/>
              </a:rPr>
              <a:t>Your task is to predict stock prices for the next 3 trading days based on comprehensive historical data analysis.</a:t>
            </a:r>
          </a:p>
          <a:p>
            <a:r>
              <a:rPr lang="en-GB" sz="1000" dirty="0">
                <a:solidFill>
                  <a:schemeClr val="tx1"/>
                </a:solidFill>
                <a:latin typeface="Cairo" panose="020B0604020202020204" charset="-78"/>
                <a:cs typeface="Cairo" panose="020B0604020202020204" charset="-78"/>
              </a:rPr>
              <a:t>&lt;/task&gt;</a:t>
            </a:r>
          </a:p>
          <a:p>
            <a:endParaRPr lang="en-GB" sz="1000" dirty="0">
              <a:solidFill>
                <a:schemeClr val="tx1"/>
              </a:solidFill>
              <a:latin typeface="Cairo" panose="020B0604020202020204" charset="-78"/>
              <a:cs typeface="Cairo" panose="020B0604020202020204" charset="-78"/>
            </a:endParaRPr>
          </a:p>
          <a:p>
            <a:r>
              <a:rPr lang="en-GB" sz="1000" dirty="0">
                <a:solidFill>
                  <a:schemeClr val="tx1"/>
                </a:solidFill>
                <a:latin typeface="Cairo" panose="020B0604020202020204" charset="-78"/>
                <a:cs typeface="Cairo" panose="020B0604020202020204" charset="-78"/>
              </a:rPr>
              <a:t>&lt;context&gt;</a:t>
            </a:r>
          </a:p>
          <a:p>
            <a:r>
              <a:rPr lang="en-GB" sz="1000" dirty="0">
                <a:solidFill>
                  <a:schemeClr val="tx1"/>
                </a:solidFill>
                <a:latin typeface="Cairo" panose="020B0604020202020204" charset="-78"/>
                <a:cs typeface="Cairo" panose="020B0604020202020204" charset="-78"/>
              </a:rPr>
              <a:t>You will receive 10 days of historical stock data with the following structure:</a:t>
            </a:r>
          </a:p>
          <a:p>
            <a:r>
              <a:rPr lang="en-GB" sz="1000" dirty="0">
                <a:solidFill>
                  <a:schemeClr val="tx1"/>
                </a:solidFill>
                <a:latin typeface="Cairo" panose="020B0604020202020204" charset="-78"/>
                <a:cs typeface="Cairo" panose="020B0604020202020204" charset="-78"/>
              </a:rPr>
              <a:t>- Date: Trading date</a:t>
            </a:r>
          </a:p>
          <a:p>
            <a:r>
              <a:rPr lang="en-GB" sz="1000" dirty="0">
                <a:solidFill>
                  <a:schemeClr val="tx1"/>
                </a:solidFill>
                <a:latin typeface="Cairo" panose="020B0604020202020204" charset="-78"/>
                <a:cs typeface="Cairo" panose="020B0604020202020204" charset="-78"/>
              </a:rPr>
              <a:t>- Headline: Key news headline for that date</a:t>
            </a:r>
          </a:p>
          <a:p>
            <a:r>
              <a:rPr lang="en-GB" sz="1000" dirty="0">
                <a:solidFill>
                  <a:schemeClr val="tx1"/>
                </a:solidFill>
                <a:latin typeface="Cairo" panose="020B0604020202020204" charset="-78"/>
                <a:cs typeface="Cairo" panose="020B0604020202020204" charset="-78"/>
              </a:rPr>
              <a:t>- Price: Stock price in USD</a:t>
            </a:r>
          </a:p>
          <a:p>
            <a:r>
              <a:rPr lang="en-GB" sz="1000" dirty="0">
                <a:solidFill>
                  <a:schemeClr val="tx1"/>
                </a:solidFill>
                <a:latin typeface="Cairo" panose="020B0604020202020204" charset="-78"/>
                <a:cs typeface="Cairo" panose="020B0604020202020204" charset="-78"/>
              </a:rPr>
              <a:t>- Volume: Trading volume</a:t>
            </a:r>
          </a:p>
          <a:p>
            <a:r>
              <a:rPr lang="en-GB" sz="1000" dirty="0">
                <a:solidFill>
                  <a:schemeClr val="tx1"/>
                </a:solidFill>
                <a:latin typeface="Cairo" panose="020B0604020202020204" charset="-78"/>
                <a:cs typeface="Cairo" panose="020B0604020202020204" charset="-78"/>
              </a:rPr>
              <a:t>- Trend: Google Trends score (0-100)</a:t>
            </a:r>
          </a:p>
          <a:p>
            <a:r>
              <a:rPr lang="en-GB" sz="1000" dirty="0">
                <a:solidFill>
                  <a:schemeClr val="tx1"/>
                </a:solidFill>
                <a:latin typeface="Cairo" panose="020B0604020202020204" charset="-78"/>
                <a:cs typeface="Cairo" panose="020B0604020202020204" charset="-78"/>
              </a:rPr>
              <a:t>&lt;/context&gt;</a:t>
            </a:r>
          </a:p>
          <a:p>
            <a:endParaRPr lang="en-GB" sz="1000" dirty="0">
              <a:solidFill>
                <a:schemeClr val="tx1"/>
              </a:solidFill>
              <a:latin typeface="Cairo" panose="020B0604020202020204" charset="-78"/>
              <a:cs typeface="Cairo" panose="020B0604020202020204" charset="-78"/>
            </a:endParaRPr>
          </a:p>
          <a:p>
            <a:r>
              <a:rPr lang="en-GB" sz="1000" dirty="0">
                <a:solidFill>
                  <a:schemeClr val="tx1"/>
                </a:solidFill>
                <a:latin typeface="Cairo" panose="020B0604020202020204" charset="-78"/>
                <a:cs typeface="Cairo" panose="020B0604020202020204" charset="-78"/>
              </a:rPr>
              <a:t>&lt;</a:t>
            </a:r>
            <a:r>
              <a:rPr lang="en-GB" sz="1000" dirty="0" err="1">
                <a:solidFill>
                  <a:schemeClr val="tx1"/>
                </a:solidFill>
                <a:latin typeface="Cairo" panose="020B0604020202020204" charset="-78"/>
                <a:cs typeface="Cairo" panose="020B0604020202020204" charset="-78"/>
              </a:rPr>
              <a:t>analysis_framework</a:t>
            </a:r>
            <a:r>
              <a:rPr lang="en-GB" sz="1000" dirty="0">
                <a:solidFill>
                  <a:schemeClr val="tx1"/>
                </a:solidFill>
                <a:latin typeface="Cairo" panose="020B0604020202020204" charset="-78"/>
                <a:cs typeface="Cairo" panose="020B0604020202020204" charset="-78"/>
              </a:rPr>
              <a:t>&gt;</a:t>
            </a:r>
          </a:p>
          <a:p>
            <a:r>
              <a:rPr lang="en-GB" sz="1000" dirty="0">
                <a:solidFill>
                  <a:schemeClr val="tx1"/>
                </a:solidFill>
                <a:latin typeface="Cairo" panose="020B0604020202020204" charset="-78"/>
                <a:cs typeface="Cairo" panose="020B0604020202020204" charset="-78"/>
              </a:rPr>
              <a:t>1. **Technical Analysis**: Examine price patterns, volume trends, and momentum indicators</a:t>
            </a:r>
          </a:p>
          <a:p>
            <a:r>
              <a:rPr lang="en-GB" sz="1000" dirty="0">
                <a:solidFill>
                  <a:schemeClr val="tx1"/>
                </a:solidFill>
                <a:latin typeface="Cairo" panose="020B0604020202020204" charset="-78"/>
                <a:cs typeface="Cairo" panose="020B0604020202020204" charset="-78"/>
              </a:rPr>
              <a:t>2. **Sentiment Analysis**: Evaluate news headlines for market sentiment impact</a:t>
            </a:r>
          </a:p>
          <a:p>
            <a:r>
              <a:rPr lang="en-GB" sz="1000" dirty="0">
                <a:solidFill>
                  <a:schemeClr val="tx1"/>
                </a:solidFill>
                <a:latin typeface="Cairo" panose="020B0604020202020204" charset="-78"/>
                <a:cs typeface="Cairo" panose="020B0604020202020204" charset="-78"/>
              </a:rPr>
              <a:t>3. **Trend Analysis**: Assess Google Trends data for public interest correlation</a:t>
            </a:r>
          </a:p>
          <a:p>
            <a:r>
              <a:rPr lang="en-GB" sz="1000" dirty="0">
                <a:solidFill>
                  <a:schemeClr val="tx1"/>
                </a:solidFill>
                <a:latin typeface="Cairo" panose="020B0604020202020204" charset="-78"/>
                <a:cs typeface="Cairo" panose="020B0604020202020204" charset="-78"/>
              </a:rPr>
              <a:t>4. **Pattern Recognition**: Identify recurring patterns in the 10-day historical window</a:t>
            </a:r>
          </a:p>
          <a:p>
            <a:r>
              <a:rPr lang="en-GB" sz="1000" dirty="0">
                <a:solidFill>
                  <a:schemeClr val="tx1"/>
                </a:solidFill>
                <a:latin typeface="Cairo" panose="020B0604020202020204" charset="-78"/>
                <a:cs typeface="Cairo" panose="020B0604020202020204" charset="-78"/>
              </a:rPr>
              <a:t>&lt;/</a:t>
            </a:r>
            <a:r>
              <a:rPr lang="en-GB" sz="1000" dirty="0" err="1">
                <a:solidFill>
                  <a:schemeClr val="tx1"/>
                </a:solidFill>
                <a:latin typeface="Cairo" panose="020B0604020202020204" charset="-78"/>
                <a:cs typeface="Cairo" panose="020B0604020202020204" charset="-78"/>
              </a:rPr>
              <a:t>analysis_framework</a:t>
            </a:r>
            <a:r>
              <a:rPr lang="en-GB" sz="1000" dirty="0">
                <a:solidFill>
                  <a:schemeClr val="tx1"/>
                </a:solidFill>
                <a:latin typeface="Cairo" panose="020B0604020202020204" charset="-78"/>
                <a:cs typeface="Cairo" panose="020B0604020202020204" charset="-78"/>
              </a:rPr>
              <a:t>&gt;</a:t>
            </a:r>
          </a:p>
          <a:p>
            <a:endParaRPr lang="en-GB" sz="1000" dirty="0">
              <a:solidFill>
                <a:schemeClr val="tx1"/>
              </a:solidFill>
              <a:latin typeface="Cairo" panose="020B0604020202020204" charset="-78"/>
              <a:cs typeface="Cairo" panose="020B0604020202020204" charset="-78"/>
            </a:endParaRPr>
          </a:p>
        </p:txBody>
      </p:sp>
      <p:sp>
        <p:nvSpPr>
          <p:cNvPr id="5" name="TextBox 4">
            <a:extLst>
              <a:ext uri="{FF2B5EF4-FFF2-40B4-BE49-F238E27FC236}">
                <a16:creationId xmlns:a16="http://schemas.microsoft.com/office/drawing/2014/main" id="{07F9B89F-155C-550A-6CAB-2BA2CD0B44A0}"/>
              </a:ext>
            </a:extLst>
          </p:cNvPr>
          <p:cNvSpPr txBox="1"/>
          <p:nvPr/>
        </p:nvSpPr>
        <p:spPr>
          <a:xfrm>
            <a:off x="4916139" y="455466"/>
            <a:ext cx="3574749" cy="4555093"/>
          </a:xfrm>
          <a:prstGeom prst="rect">
            <a:avLst/>
          </a:prstGeom>
          <a:noFill/>
        </p:spPr>
        <p:txBody>
          <a:bodyPr wrap="square">
            <a:spAutoFit/>
          </a:bodyPr>
          <a:lstStyle/>
          <a:p>
            <a:r>
              <a:rPr lang="en-GB" sz="1000" dirty="0">
                <a:solidFill>
                  <a:schemeClr val="tx1"/>
                </a:solidFill>
                <a:latin typeface="Cairo" panose="020B0604020202020204" charset="-78"/>
                <a:cs typeface="Cairo" panose="020B0604020202020204" charset="-78"/>
              </a:rPr>
              <a:t>&lt;instructions&gt;</a:t>
            </a:r>
          </a:p>
          <a:p>
            <a:r>
              <a:rPr lang="en-GB" sz="1000" dirty="0">
                <a:solidFill>
                  <a:schemeClr val="tx1"/>
                </a:solidFill>
                <a:latin typeface="Cairo" panose="020B0604020202020204" charset="-78"/>
                <a:cs typeface="Cairo" panose="020B0604020202020204" charset="-78"/>
              </a:rPr>
              <a:t>- Calculate price momentum and volatility from the historical data</a:t>
            </a:r>
          </a:p>
          <a:p>
            <a:r>
              <a:rPr lang="en-GB" sz="1000" dirty="0">
                <a:solidFill>
                  <a:schemeClr val="tx1"/>
                </a:solidFill>
                <a:latin typeface="Cairo" panose="020B0604020202020204" charset="-78"/>
                <a:cs typeface="Cairo" panose="020B0604020202020204" charset="-78"/>
              </a:rPr>
              <a:t>- Identify any correlation between news sentiment and price movements</a:t>
            </a:r>
          </a:p>
          <a:p>
            <a:r>
              <a:rPr lang="en-GB" sz="1000" dirty="0">
                <a:solidFill>
                  <a:schemeClr val="tx1"/>
                </a:solidFill>
                <a:latin typeface="Cairo" panose="020B0604020202020204" charset="-78"/>
                <a:cs typeface="Cairo" panose="020B0604020202020204" charset="-78"/>
              </a:rPr>
              <a:t>- Assess volume patterns for institutional vs retail activity indicators</a:t>
            </a:r>
          </a:p>
          <a:p>
            <a:r>
              <a:rPr lang="en-GB" sz="1000" dirty="0">
                <a:solidFill>
                  <a:schemeClr val="tx1"/>
                </a:solidFill>
                <a:latin typeface="Cairo" panose="020B0604020202020204" charset="-78"/>
                <a:cs typeface="Cairo" panose="020B0604020202020204" charset="-78"/>
              </a:rPr>
              <a:t>- Evaluate Google Trends correlation with price action</a:t>
            </a:r>
          </a:p>
          <a:p>
            <a:r>
              <a:rPr lang="en-GB" sz="1000" dirty="0">
                <a:solidFill>
                  <a:schemeClr val="tx1"/>
                </a:solidFill>
                <a:latin typeface="Cairo" panose="020B0604020202020204" charset="-78"/>
                <a:cs typeface="Cairo" panose="020B0604020202020204" charset="-78"/>
              </a:rPr>
              <a:t>- Consider any emerging patterns or breakout/breakdown signals</a:t>
            </a:r>
          </a:p>
          <a:p>
            <a:r>
              <a:rPr lang="en-GB" sz="1000" dirty="0">
                <a:solidFill>
                  <a:schemeClr val="tx1"/>
                </a:solidFill>
                <a:latin typeface="Cairo" panose="020B0604020202020204" charset="-78"/>
                <a:cs typeface="Cairo" panose="020B0604020202020204" charset="-78"/>
              </a:rPr>
              <a:t>- Account for weekend gaps and trading day adjustments</a:t>
            </a:r>
          </a:p>
          <a:p>
            <a:r>
              <a:rPr lang="en-GB" sz="1000" dirty="0">
                <a:solidFill>
                  <a:schemeClr val="tx1"/>
                </a:solidFill>
                <a:latin typeface="Cairo" panose="020B0604020202020204" charset="-78"/>
                <a:cs typeface="Cairo" panose="020B0604020202020204" charset="-78"/>
              </a:rPr>
              <a:t>&lt;/instructions&gt;</a:t>
            </a:r>
          </a:p>
          <a:p>
            <a:endParaRPr lang="en-GB" sz="1000" dirty="0">
              <a:solidFill>
                <a:schemeClr val="tx1"/>
              </a:solidFill>
              <a:latin typeface="Cairo" panose="020B0604020202020204" charset="-78"/>
              <a:cs typeface="Cairo" panose="020B0604020202020204" charset="-78"/>
            </a:endParaRPr>
          </a:p>
          <a:p>
            <a:r>
              <a:rPr lang="en-GB" sz="1000" dirty="0">
                <a:solidFill>
                  <a:schemeClr val="tx1"/>
                </a:solidFill>
                <a:latin typeface="Cairo" panose="020B0604020202020204" charset="-78"/>
                <a:cs typeface="Cairo" panose="020B0604020202020204" charset="-78"/>
              </a:rPr>
              <a:t>&lt;</a:t>
            </a:r>
            <a:r>
              <a:rPr lang="en-GB" sz="1000" dirty="0" err="1">
                <a:solidFill>
                  <a:schemeClr val="tx1"/>
                </a:solidFill>
                <a:latin typeface="Cairo" panose="020B0604020202020204" charset="-78"/>
                <a:cs typeface="Cairo" panose="020B0604020202020204" charset="-78"/>
              </a:rPr>
              <a:t>output_requirements</a:t>
            </a:r>
            <a:r>
              <a:rPr lang="en-GB" sz="1000" dirty="0">
                <a:solidFill>
                  <a:schemeClr val="tx1"/>
                </a:solidFill>
                <a:latin typeface="Cairo" panose="020B0604020202020204" charset="-78"/>
                <a:cs typeface="Cairo" panose="020B0604020202020204" charset="-78"/>
              </a:rPr>
              <a:t>&gt;</a:t>
            </a:r>
          </a:p>
          <a:p>
            <a:r>
              <a:rPr lang="en-GB" sz="1000" dirty="0">
                <a:solidFill>
                  <a:schemeClr val="tx1"/>
                </a:solidFill>
                <a:latin typeface="Cairo" panose="020B0604020202020204" charset="-78"/>
                <a:cs typeface="Cairo" panose="020B0604020202020204" charset="-78"/>
              </a:rPr>
              <a:t>You MUST respond with ONLY the 3 predicted prices in USD. NO explanations, NO reasoning, NO additional text whatsoever.</a:t>
            </a:r>
          </a:p>
          <a:p>
            <a:endParaRPr lang="en-GB" sz="1000" dirty="0">
              <a:solidFill>
                <a:schemeClr val="tx1"/>
              </a:solidFill>
              <a:latin typeface="Cairo" panose="020B0604020202020204" charset="-78"/>
              <a:cs typeface="Cairo" panose="020B0604020202020204" charset="-78"/>
            </a:endParaRPr>
          </a:p>
          <a:p>
            <a:r>
              <a:rPr lang="en-GB" sz="1000" dirty="0">
                <a:solidFill>
                  <a:schemeClr val="tx1"/>
                </a:solidFill>
                <a:latin typeface="Cairo" panose="020B0604020202020204" charset="-78"/>
                <a:cs typeface="Cairo" panose="020B0604020202020204" charset="-78"/>
              </a:rPr>
              <a:t>Format your response as exactly 3 numbers with dollar signs, separated by commas:</a:t>
            </a:r>
          </a:p>
          <a:p>
            <a:r>
              <a:rPr lang="en-GB" sz="1000" dirty="0">
                <a:solidFill>
                  <a:schemeClr val="tx1"/>
                </a:solidFill>
                <a:latin typeface="Cairo" panose="020B0604020202020204" charset="-78"/>
                <a:cs typeface="Cairo" panose="020B0604020202020204" charset="-78"/>
              </a:rPr>
              <a:t>$XX.XX, $XX.XX, $XX.XX</a:t>
            </a:r>
          </a:p>
          <a:p>
            <a:endParaRPr lang="en-GB" sz="1000" dirty="0">
              <a:solidFill>
                <a:schemeClr val="tx1"/>
              </a:solidFill>
              <a:latin typeface="Cairo" panose="020B0604020202020204" charset="-78"/>
              <a:cs typeface="Cairo" panose="020B0604020202020204" charset="-78"/>
            </a:endParaRPr>
          </a:p>
          <a:p>
            <a:r>
              <a:rPr lang="en-GB" sz="1000" dirty="0">
                <a:solidFill>
                  <a:schemeClr val="tx1"/>
                </a:solidFill>
                <a:latin typeface="Cairo" panose="020B0604020202020204" charset="-78"/>
                <a:cs typeface="Cairo" panose="020B0604020202020204" charset="-78"/>
              </a:rPr>
              <a:t>IMPORTANT: Do not include any other text, analysis, or commentary. Only the 3 prices.</a:t>
            </a:r>
          </a:p>
          <a:p>
            <a:r>
              <a:rPr lang="en-GB" sz="1000" dirty="0">
                <a:solidFill>
                  <a:schemeClr val="tx1"/>
                </a:solidFill>
                <a:latin typeface="Cairo" panose="020B0604020202020204" charset="-78"/>
                <a:cs typeface="Cairo" panose="020B0604020202020204" charset="-78"/>
              </a:rPr>
              <a:t>&lt;/</a:t>
            </a:r>
            <a:r>
              <a:rPr lang="en-GB" sz="1000" dirty="0" err="1">
                <a:solidFill>
                  <a:schemeClr val="tx1"/>
                </a:solidFill>
                <a:latin typeface="Cairo" panose="020B0604020202020204" charset="-78"/>
                <a:cs typeface="Cairo" panose="020B0604020202020204" charset="-78"/>
              </a:rPr>
              <a:t>output_requirements</a:t>
            </a:r>
            <a:r>
              <a:rPr lang="en-GB" sz="1000" dirty="0">
                <a:solidFill>
                  <a:schemeClr val="tx1"/>
                </a:solidFill>
                <a:latin typeface="Cairo" panose="020B0604020202020204" charset="-78"/>
                <a:cs typeface="Cairo" panose="020B0604020202020204" charset="-78"/>
              </a:rPr>
              <a:t>&gt;</a:t>
            </a:r>
          </a:p>
          <a:p>
            <a:endParaRPr lang="en-GB" sz="1000" dirty="0">
              <a:solidFill>
                <a:schemeClr val="tx1"/>
              </a:solidFill>
              <a:latin typeface="Cairo" panose="020B0604020202020204" charset="-78"/>
              <a:cs typeface="Cairo" panose="020B0604020202020204" charset="-78"/>
            </a:endParaRPr>
          </a:p>
          <a:p>
            <a:r>
              <a:rPr lang="en-GB" sz="1000" dirty="0">
                <a:solidFill>
                  <a:schemeClr val="tx1"/>
                </a:solidFill>
                <a:latin typeface="Cairo" panose="020B0604020202020204" charset="-78"/>
                <a:cs typeface="Cairo" panose="020B0604020202020204" charset="-78"/>
              </a:rPr>
              <a:t>&lt;dataset&gt;</a:t>
            </a:r>
          </a:p>
          <a:p>
            <a:r>
              <a:rPr lang="en-GB" sz="1000" dirty="0">
                <a:solidFill>
                  <a:schemeClr val="tx1"/>
                </a:solidFill>
                <a:latin typeface="Cairo" panose="020B0604020202020204" charset="-78"/>
                <a:cs typeface="Cairo" panose="020B0604020202020204" charset="-78"/>
              </a:rPr>
              <a:t>{</a:t>
            </a:r>
            <a:r>
              <a:rPr lang="en-GB" sz="1000" dirty="0" err="1">
                <a:solidFill>
                  <a:schemeClr val="tx1"/>
                </a:solidFill>
                <a:latin typeface="Cairo" panose="020B0604020202020204" charset="-78"/>
                <a:cs typeface="Cairo" panose="020B0604020202020204" charset="-78"/>
              </a:rPr>
              <a:t>df</a:t>
            </a:r>
            <a:r>
              <a:rPr lang="en-GB" sz="1000" dirty="0">
                <a:solidFill>
                  <a:schemeClr val="tx1"/>
                </a:solidFill>
                <a:latin typeface="Cairo" panose="020B0604020202020204" charset="-78"/>
                <a:cs typeface="Cairo" panose="020B0604020202020204" charset="-78"/>
              </a:rPr>
              <a:t>}</a:t>
            </a:r>
          </a:p>
          <a:p>
            <a:r>
              <a:rPr lang="en-GB" sz="1000" dirty="0">
                <a:solidFill>
                  <a:schemeClr val="tx1"/>
                </a:solidFill>
                <a:latin typeface="Cairo" panose="020B0604020202020204" charset="-78"/>
                <a:cs typeface="Cairo" panose="020B0604020202020204" charset="-78"/>
              </a:rPr>
              <a:t>&lt;/dataset&gt;</a:t>
            </a:r>
            <a:endParaRPr lang="en-150" sz="1000" dirty="0">
              <a:solidFill>
                <a:schemeClr val="tx1"/>
              </a:solidFill>
              <a:latin typeface="Cairo" panose="020B0604020202020204" charset="-78"/>
              <a:cs typeface="Cairo" panose="020B0604020202020204" charset="-78"/>
            </a:endParaRPr>
          </a:p>
        </p:txBody>
      </p:sp>
      <p:grpSp>
        <p:nvGrpSpPr>
          <p:cNvPr id="350" name="Google Shape;350;p36"/>
          <p:cNvGrpSpPr>
            <a:grpSpLocks/>
          </p:cNvGrpSpPr>
          <p:nvPr/>
        </p:nvGrpSpPr>
        <p:grpSpPr>
          <a:xfrm>
            <a:off x="262465" y="192107"/>
            <a:ext cx="210027" cy="204193"/>
            <a:chOff x="-31889075" y="2658950"/>
            <a:chExt cx="302475" cy="290775"/>
          </a:xfrm>
        </p:grpSpPr>
        <p:sp>
          <p:nvSpPr>
            <p:cNvPr id="351" name="Google Shape;351;p36"/>
            <p:cNvSpPr>
              <a:spLocks/>
            </p:cNvSpPr>
            <p:nvPr/>
          </p:nvSpPr>
          <p:spPr>
            <a:xfrm>
              <a:off x="-31889075" y="2658950"/>
              <a:ext cx="302475" cy="290775"/>
            </a:xfrm>
            <a:custGeom>
              <a:avLst/>
              <a:gdLst/>
              <a:ahLst/>
              <a:cxnLst/>
              <a:rect l="l" t="t" r="r" b="b"/>
              <a:pathLst>
                <a:path w="12099" h="11631" extrusionOk="0">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a:spLocks/>
            </p:cNvSpPr>
            <p:nvPr/>
          </p:nvSpPr>
          <p:spPr>
            <a:xfrm>
              <a:off x="-31838650" y="2838200"/>
              <a:ext cx="70100" cy="68550"/>
            </a:xfrm>
            <a:custGeom>
              <a:avLst/>
              <a:gdLst/>
              <a:ahLst/>
              <a:cxnLst/>
              <a:rect l="l" t="t" r="r" b="b"/>
              <a:pathLst>
                <a:path w="2804" h="2742" extrusionOk="0">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18810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with different colored bars&#10;&#10;AI-generated content may be incorrect.">
            <a:extLst>
              <a:ext uri="{FF2B5EF4-FFF2-40B4-BE49-F238E27FC236}">
                <a16:creationId xmlns:a16="http://schemas.microsoft.com/office/drawing/2014/main" id="{53302B3E-BA6D-EC01-A4A3-321DB70E83A3}"/>
              </a:ext>
            </a:extLst>
          </p:cNvPr>
          <p:cNvPicPr>
            <a:picLocks noChangeAspect="1"/>
          </p:cNvPicPr>
          <p:nvPr/>
        </p:nvPicPr>
        <p:blipFill>
          <a:blip r:embed="rId2"/>
          <a:stretch>
            <a:fillRect/>
          </a:stretch>
        </p:blipFill>
        <p:spPr>
          <a:xfrm>
            <a:off x="987878" y="3036529"/>
            <a:ext cx="2775065" cy="2081298"/>
          </a:xfrm>
          <a:prstGeom prst="rect">
            <a:avLst/>
          </a:prstGeom>
        </p:spPr>
      </p:pic>
      <p:pic>
        <p:nvPicPr>
          <p:cNvPr id="10" name="Picture 9" descr="A graph with colorful bars and text&#10;&#10;AI-generated content may be incorrect.">
            <a:extLst>
              <a:ext uri="{FF2B5EF4-FFF2-40B4-BE49-F238E27FC236}">
                <a16:creationId xmlns:a16="http://schemas.microsoft.com/office/drawing/2014/main" id="{A2E549E3-502F-BDD5-B19A-8994599DD545}"/>
              </a:ext>
            </a:extLst>
          </p:cNvPr>
          <p:cNvPicPr>
            <a:picLocks noChangeAspect="1"/>
          </p:cNvPicPr>
          <p:nvPr/>
        </p:nvPicPr>
        <p:blipFill>
          <a:blip r:embed="rId3"/>
          <a:stretch>
            <a:fillRect/>
          </a:stretch>
        </p:blipFill>
        <p:spPr>
          <a:xfrm>
            <a:off x="5546232" y="3036529"/>
            <a:ext cx="2704213" cy="2028160"/>
          </a:xfrm>
          <a:prstGeom prst="rect">
            <a:avLst/>
          </a:prstGeom>
        </p:spPr>
      </p:pic>
      <p:pic>
        <p:nvPicPr>
          <p:cNvPr id="12" name="Picture 11" descr="A graph showing a graph showing a graph&#10;&#10;AI-generated content may be incorrect.">
            <a:extLst>
              <a:ext uri="{FF2B5EF4-FFF2-40B4-BE49-F238E27FC236}">
                <a16:creationId xmlns:a16="http://schemas.microsoft.com/office/drawing/2014/main" id="{9611F3FF-0F48-B354-3B59-5D1D463E32AB}"/>
              </a:ext>
            </a:extLst>
          </p:cNvPr>
          <p:cNvPicPr>
            <a:picLocks noChangeAspect="1"/>
          </p:cNvPicPr>
          <p:nvPr/>
        </p:nvPicPr>
        <p:blipFill>
          <a:blip r:embed="rId4"/>
          <a:stretch>
            <a:fillRect/>
          </a:stretch>
        </p:blipFill>
        <p:spPr>
          <a:xfrm>
            <a:off x="61026" y="375877"/>
            <a:ext cx="4510974" cy="2706584"/>
          </a:xfrm>
          <a:prstGeom prst="rect">
            <a:avLst/>
          </a:prstGeom>
        </p:spPr>
      </p:pic>
      <p:pic>
        <p:nvPicPr>
          <p:cNvPr id="14" name="Picture 13" descr="A graph with a line&#10;&#10;AI-generated content may be incorrect.">
            <a:extLst>
              <a:ext uri="{FF2B5EF4-FFF2-40B4-BE49-F238E27FC236}">
                <a16:creationId xmlns:a16="http://schemas.microsoft.com/office/drawing/2014/main" id="{8B3293A3-5C31-21AA-1B72-866FE69A60B2}"/>
              </a:ext>
            </a:extLst>
          </p:cNvPr>
          <p:cNvPicPr>
            <a:picLocks noChangeAspect="1"/>
          </p:cNvPicPr>
          <p:nvPr/>
        </p:nvPicPr>
        <p:blipFill>
          <a:blip r:embed="rId5"/>
          <a:stretch>
            <a:fillRect/>
          </a:stretch>
        </p:blipFill>
        <p:spPr>
          <a:xfrm>
            <a:off x="4548528" y="375877"/>
            <a:ext cx="4510974" cy="2706584"/>
          </a:xfrm>
          <a:prstGeom prst="rect">
            <a:avLst/>
          </a:prstGeom>
        </p:spPr>
      </p:pic>
    </p:spTree>
    <p:extLst>
      <p:ext uri="{BB962C8B-B14F-4D97-AF65-F5344CB8AC3E}">
        <p14:creationId xmlns:p14="http://schemas.microsoft.com/office/powerpoint/2010/main" val="4052361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colorful bars and text&#10;&#10;AI-generated content may be incorrect.">
            <a:extLst>
              <a:ext uri="{FF2B5EF4-FFF2-40B4-BE49-F238E27FC236}">
                <a16:creationId xmlns:a16="http://schemas.microsoft.com/office/drawing/2014/main" id="{4E8D65EE-4CE0-94D1-4EE2-7559A3EC89FC}"/>
              </a:ext>
            </a:extLst>
          </p:cNvPr>
          <p:cNvPicPr>
            <a:picLocks noChangeAspect="1"/>
          </p:cNvPicPr>
          <p:nvPr/>
        </p:nvPicPr>
        <p:blipFill>
          <a:blip r:embed="rId2"/>
          <a:stretch>
            <a:fillRect/>
          </a:stretch>
        </p:blipFill>
        <p:spPr>
          <a:xfrm>
            <a:off x="851806" y="2848682"/>
            <a:ext cx="2944587" cy="2208440"/>
          </a:xfrm>
          <a:prstGeom prst="rect">
            <a:avLst/>
          </a:prstGeom>
        </p:spPr>
      </p:pic>
      <p:pic>
        <p:nvPicPr>
          <p:cNvPr id="5" name="Picture 4" descr="A graph with colorful bars and text&#10;&#10;AI-generated content may be incorrect.">
            <a:extLst>
              <a:ext uri="{FF2B5EF4-FFF2-40B4-BE49-F238E27FC236}">
                <a16:creationId xmlns:a16="http://schemas.microsoft.com/office/drawing/2014/main" id="{7B150DA6-3D9D-C7C7-CDE4-47BD6ED6ADB0}"/>
              </a:ext>
            </a:extLst>
          </p:cNvPr>
          <p:cNvPicPr>
            <a:picLocks noChangeAspect="1"/>
          </p:cNvPicPr>
          <p:nvPr/>
        </p:nvPicPr>
        <p:blipFill>
          <a:blip r:embed="rId3"/>
          <a:stretch>
            <a:fillRect/>
          </a:stretch>
        </p:blipFill>
        <p:spPr>
          <a:xfrm>
            <a:off x="5347609" y="2848682"/>
            <a:ext cx="2944587" cy="2208441"/>
          </a:xfrm>
          <a:prstGeom prst="rect">
            <a:avLst/>
          </a:prstGeom>
        </p:spPr>
      </p:pic>
      <p:pic>
        <p:nvPicPr>
          <p:cNvPr id="7" name="Picture 6" descr="A graph showing a graph&#10;&#10;AI-generated content may be incorrect.">
            <a:extLst>
              <a:ext uri="{FF2B5EF4-FFF2-40B4-BE49-F238E27FC236}">
                <a16:creationId xmlns:a16="http://schemas.microsoft.com/office/drawing/2014/main" id="{07AD67E9-6A2D-3B05-A9C6-ED324C9EF4AB}"/>
              </a:ext>
            </a:extLst>
          </p:cNvPr>
          <p:cNvPicPr>
            <a:picLocks noChangeAspect="1"/>
          </p:cNvPicPr>
          <p:nvPr/>
        </p:nvPicPr>
        <p:blipFill>
          <a:blip r:embed="rId4"/>
          <a:stretch>
            <a:fillRect/>
          </a:stretch>
        </p:blipFill>
        <p:spPr>
          <a:xfrm>
            <a:off x="0" y="219023"/>
            <a:ext cx="4382766" cy="2629659"/>
          </a:xfrm>
          <a:prstGeom prst="rect">
            <a:avLst/>
          </a:prstGeom>
        </p:spPr>
      </p:pic>
      <p:pic>
        <p:nvPicPr>
          <p:cNvPr id="9" name="Picture 8" descr="A graph with a line&#10;&#10;AI-generated content may be incorrect.">
            <a:extLst>
              <a:ext uri="{FF2B5EF4-FFF2-40B4-BE49-F238E27FC236}">
                <a16:creationId xmlns:a16="http://schemas.microsoft.com/office/drawing/2014/main" id="{D336BBA8-4680-B236-A23A-CD0113AC6DF0}"/>
              </a:ext>
            </a:extLst>
          </p:cNvPr>
          <p:cNvPicPr>
            <a:picLocks noChangeAspect="1"/>
          </p:cNvPicPr>
          <p:nvPr/>
        </p:nvPicPr>
        <p:blipFill>
          <a:blip r:embed="rId5"/>
          <a:stretch>
            <a:fillRect/>
          </a:stretch>
        </p:blipFill>
        <p:spPr>
          <a:xfrm>
            <a:off x="4454347" y="219023"/>
            <a:ext cx="4382766" cy="2629659"/>
          </a:xfrm>
          <a:prstGeom prst="rect">
            <a:avLst/>
          </a:prstGeom>
        </p:spPr>
      </p:pic>
    </p:spTree>
    <p:extLst>
      <p:ext uri="{BB962C8B-B14F-4D97-AF65-F5344CB8AC3E}">
        <p14:creationId xmlns:p14="http://schemas.microsoft.com/office/powerpoint/2010/main" val="3693691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33"/>
          <p:cNvPicPr preferRelativeResize="0"/>
          <p:nvPr/>
        </p:nvPicPr>
        <p:blipFill>
          <a:blip r:embed="rId3">
            <a:alphaModFix/>
          </a:blip>
          <a:stretch>
            <a:fillRect/>
          </a:stretch>
        </p:blipFill>
        <p:spPr>
          <a:xfrm rot="2052492" flipH="1">
            <a:off x="-1449948" y="-1565758"/>
            <a:ext cx="3895157" cy="5755646"/>
          </a:xfrm>
          <a:prstGeom prst="rect">
            <a:avLst/>
          </a:prstGeom>
          <a:noFill/>
          <a:ln>
            <a:noFill/>
          </a:ln>
        </p:spPr>
      </p:pic>
      <p:sp>
        <p:nvSpPr>
          <p:cNvPr id="293" name="Google Shape;293;p33"/>
          <p:cNvSpPr txBox="1">
            <a:spLocks noGrp="1"/>
          </p:cNvSpPr>
          <p:nvPr>
            <p:ph type="title"/>
          </p:nvPr>
        </p:nvSpPr>
        <p:spPr>
          <a:xfrm>
            <a:off x="2232342" y="2420557"/>
            <a:ext cx="6457131" cy="1626600"/>
          </a:xfrm>
          <a:prstGeom prst="rect">
            <a:avLst/>
          </a:prstGeom>
        </p:spPr>
        <p:txBody>
          <a:bodyPr spcFirstLastPara="1" wrap="square" lIns="91425" tIns="91425" rIns="91425" bIns="91425" anchor="t" anchorCtr="0">
            <a:noAutofit/>
          </a:bodyPr>
          <a:lstStyle/>
          <a:p>
            <a:r>
              <a:rPr lang="en-US" sz="4800" dirty="0"/>
              <a:t>Accuracy Metrics and Results</a:t>
            </a:r>
            <a:br>
              <a:rPr lang="en-US" sz="4800" dirty="0"/>
            </a:br>
            <a:br>
              <a:rPr lang="en-US" sz="4800" dirty="0"/>
            </a:br>
            <a:br>
              <a:rPr lang="en-US" sz="4800" dirty="0"/>
            </a:br>
            <a:endParaRPr lang="en-US" sz="4800" dirty="0"/>
          </a:p>
        </p:txBody>
      </p:sp>
      <p:sp>
        <p:nvSpPr>
          <p:cNvPr id="294" name="Google Shape;294;p33"/>
          <p:cNvSpPr txBox="1">
            <a:spLocks noGrp="1"/>
          </p:cNvSpPr>
          <p:nvPr>
            <p:ph type="title" idx="2"/>
          </p:nvPr>
        </p:nvSpPr>
        <p:spPr>
          <a:xfrm>
            <a:off x="2232343" y="1470807"/>
            <a:ext cx="1230300" cy="88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10</a:t>
            </a:r>
            <a:endParaRPr dirty="0"/>
          </a:p>
        </p:txBody>
      </p:sp>
      <p:grpSp>
        <p:nvGrpSpPr>
          <p:cNvPr id="295" name="Google Shape;295;p33"/>
          <p:cNvGrpSpPr/>
          <p:nvPr/>
        </p:nvGrpSpPr>
        <p:grpSpPr>
          <a:xfrm rot="756538">
            <a:off x="4896612" y="-912681"/>
            <a:ext cx="4574157" cy="3479412"/>
            <a:chOff x="1522650" y="1117750"/>
            <a:chExt cx="4574075" cy="3479350"/>
          </a:xfrm>
        </p:grpSpPr>
        <p:sp>
          <p:nvSpPr>
            <p:cNvPr id="296" name="Google Shape;296;p33"/>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2778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subTitle" idx="6"/>
          </p:nvPr>
        </p:nvSpPr>
        <p:spPr>
          <a:xfrm>
            <a:off x="865483" y="1042142"/>
            <a:ext cx="3218700" cy="41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dirty="0"/>
              <a:t>Best performing dataset</a:t>
            </a:r>
            <a:endParaRPr dirty="0"/>
          </a:p>
        </p:txBody>
      </p:sp>
      <p:sp>
        <p:nvSpPr>
          <p:cNvPr id="333" name="Google Shape;333;p36"/>
          <p:cNvSpPr txBox="1">
            <a:spLocks noGrp="1"/>
          </p:cNvSpPr>
          <p:nvPr>
            <p:ph type="subTitle" idx="3"/>
          </p:nvPr>
        </p:nvSpPr>
        <p:spPr>
          <a:xfrm>
            <a:off x="865483" y="1437366"/>
            <a:ext cx="3218700" cy="12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t>AMZN</a:t>
            </a:r>
          </a:p>
        </p:txBody>
      </p:sp>
      <p:sp>
        <p:nvSpPr>
          <p:cNvPr id="337" name="Google Shape;337;p36"/>
          <p:cNvSpPr txBox="1">
            <a:spLocks noGrp="1"/>
          </p:cNvSpPr>
          <p:nvPr>
            <p:ph type="subTitle" idx="8"/>
          </p:nvPr>
        </p:nvSpPr>
        <p:spPr>
          <a:xfrm>
            <a:off x="4743519" y="787432"/>
            <a:ext cx="5922416" cy="67392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dirty="0"/>
              <a:t>Best performing model</a:t>
            </a:r>
          </a:p>
        </p:txBody>
      </p:sp>
      <p:sp>
        <p:nvSpPr>
          <p:cNvPr id="5" name="Google Shape;324;p35">
            <a:extLst>
              <a:ext uri="{FF2B5EF4-FFF2-40B4-BE49-F238E27FC236}">
                <a16:creationId xmlns:a16="http://schemas.microsoft.com/office/drawing/2014/main" id="{EEB86F6C-F3A4-4BD3-03BC-F561E5B55519}"/>
              </a:ext>
            </a:extLst>
          </p:cNvPr>
          <p:cNvSpPr>
            <a:spLocks/>
          </p:cNvSpPr>
          <p:nvPr/>
        </p:nvSpPr>
        <p:spPr>
          <a:xfrm>
            <a:off x="3505814" y="309502"/>
            <a:ext cx="204194" cy="204195"/>
          </a:xfrm>
          <a:custGeom>
            <a:avLst/>
            <a:gdLst/>
            <a:ahLst/>
            <a:cxnLst/>
            <a:rect l="l" t="t" r="r" b="b"/>
            <a:pathLst>
              <a:path w="11503" h="11479" extrusionOk="0">
                <a:moveTo>
                  <a:pt x="10169" y="2429"/>
                </a:moveTo>
                <a:cubicBezTo>
                  <a:pt x="10360" y="2429"/>
                  <a:pt x="10550" y="2620"/>
                  <a:pt x="10550" y="2834"/>
                </a:cubicBezTo>
                <a:cubicBezTo>
                  <a:pt x="10550" y="3024"/>
                  <a:pt x="10360" y="3215"/>
                  <a:pt x="10169" y="3215"/>
                </a:cubicBezTo>
                <a:cubicBezTo>
                  <a:pt x="9955" y="3215"/>
                  <a:pt x="9764" y="3024"/>
                  <a:pt x="9764" y="2834"/>
                </a:cubicBezTo>
                <a:cubicBezTo>
                  <a:pt x="9764" y="2620"/>
                  <a:pt x="9931" y="2429"/>
                  <a:pt x="10169" y="2429"/>
                </a:cubicBezTo>
                <a:close/>
                <a:moveTo>
                  <a:pt x="8669" y="4763"/>
                </a:moveTo>
                <a:cubicBezTo>
                  <a:pt x="8883" y="4763"/>
                  <a:pt x="9050" y="4930"/>
                  <a:pt x="9050" y="5144"/>
                </a:cubicBezTo>
                <a:cubicBezTo>
                  <a:pt x="9050" y="5358"/>
                  <a:pt x="8883" y="5525"/>
                  <a:pt x="8669" y="5525"/>
                </a:cubicBezTo>
                <a:cubicBezTo>
                  <a:pt x="8454" y="5525"/>
                  <a:pt x="8288" y="5358"/>
                  <a:pt x="8288" y="5144"/>
                </a:cubicBezTo>
                <a:cubicBezTo>
                  <a:pt x="8288" y="4930"/>
                  <a:pt x="8454" y="4763"/>
                  <a:pt x="8669" y="4763"/>
                </a:cubicBezTo>
                <a:close/>
                <a:moveTo>
                  <a:pt x="4335" y="5358"/>
                </a:moveTo>
                <a:cubicBezTo>
                  <a:pt x="4525" y="5358"/>
                  <a:pt x="4716" y="5525"/>
                  <a:pt x="4716" y="5739"/>
                </a:cubicBezTo>
                <a:cubicBezTo>
                  <a:pt x="4716" y="5954"/>
                  <a:pt x="4525" y="6120"/>
                  <a:pt x="4335" y="6120"/>
                </a:cubicBezTo>
                <a:cubicBezTo>
                  <a:pt x="4120" y="6120"/>
                  <a:pt x="3930" y="5954"/>
                  <a:pt x="3930" y="5739"/>
                </a:cubicBezTo>
                <a:cubicBezTo>
                  <a:pt x="3906" y="5525"/>
                  <a:pt x="4096" y="5358"/>
                  <a:pt x="4335" y="5358"/>
                </a:cubicBezTo>
                <a:close/>
                <a:moveTo>
                  <a:pt x="6716" y="6811"/>
                </a:moveTo>
                <a:cubicBezTo>
                  <a:pt x="6906" y="6811"/>
                  <a:pt x="7097" y="6978"/>
                  <a:pt x="7097" y="7192"/>
                </a:cubicBezTo>
                <a:cubicBezTo>
                  <a:pt x="7097" y="7406"/>
                  <a:pt x="6906" y="7573"/>
                  <a:pt x="6716" y="7573"/>
                </a:cubicBezTo>
                <a:cubicBezTo>
                  <a:pt x="6502" y="7573"/>
                  <a:pt x="6311" y="7406"/>
                  <a:pt x="6311" y="7192"/>
                </a:cubicBezTo>
                <a:cubicBezTo>
                  <a:pt x="6311" y="6978"/>
                  <a:pt x="6478" y="6811"/>
                  <a:pt x="6716" y="6811"/>
                </a:cubicBezTo>
                <a:close/>
                <a:moveTo>
                  <a:pt x="2715" y="7740"/>
                </a:moveTo>
                <a:cubicBezTo>
                  <a:pt x="2929" y="7740"/>
                  <a:pt x="3096" y="7906"/>
                  <a:pt x="3096" y="8121"/>
                </a:cubicBezTo>
                <a:cubicBezTo>
                  <a:pt x="3096" y="8335"/>
                  <a:pt x="2929" y="8502"/>
                  <a:pt x="2715" y="8502"/>
                </a:cubicBezTo>
                <a:cubicBezTo>
                  <a:pt x="2501" y="8502"/>
                  <a:pt x="2334" y="8335"/>
                  <a:pt x="2334" y="8121"/>
                </a:cubicBezTo>
                <a:cubicBezTo>
                  <a:pt x="2334" y="7906"/>
                  <a:pt x="2501" y="7740"/>
                  <a:pt x="2715" y="7740"/>
                </a:cubicBezTo>
                <a:close/>
                <a:moveTo>
                  <a:pt x="0" y="0"/>
                </a:moveTo>
                <a:lnTo>
                  <a:pt x="0" y="11479"/>
                </a:lnTo>
                <a:lnTo>
                  <a:pt x="11503" y="11479"/>
                </a:lnTo>
                <a:lnTo>
                  <a:pt x="11503" y="10264"/>
                </a:lnTo>
                <a:lnTo>
                  <a:pt x="10836" y="10264"/>
                </a:lnTo>
                <a:lnTo>
                  <a:pt x="10836" y="10288"/>
                </a:lnTo>
                <a:lnTo>
                  <a:pt x="10836" y="10836"/>
                </a:lnTo>
                <a:lnTo>
                  <a:pt x="691" y="10836"/>
                </a:lnTo>
                <a:lnTo>
                  <a:pt x="691" y="9883"/>
                </a:lnTo>
                <a:lnTo>
                  <a:pt x="2072" y="8954"/>
                </a:lnTo>
                <a:cubicBezTo>
                  <a:pt x="2243" y="9082"/>
                  <a:pt x="2490" y="9172"/>
                  <a:pt x="2746" y="9172"/>
                </a:cubicBezTo>
                <a:cubicBezTo>
                  <a:pt x="2775" y="9172"/>
                  <a:pt x="2805" y="9171"/>
                  <a:pt x="2834" y="9169"/>
                </a:cubicBezTo>
                <a:cubicBezTo>
                  <a:pt x="3334" y="9097"/>
                  <a:pt x="3739" y="8716"/>
                  <a:pt x="3787" y="8216"/>
                </a:cubicBezTo>
                <a:cubicBezTo>
                  <a:pt x="3811" y="7930"/>
                  <a:pt x="3739" y="7668"/>
                  <a:pt x="3620" y="7478"/>
                </a:cubicBezTo>
                <a:lnTo>
                  <a:pt x="4049" y="6716"/>
                </a:lnTo>
                <a:cubicBezTo>
                  <a:pt x="4144" y="6740"/>
                  <a:pt x="4239" y="6740"/>
                  <a:pt x="4335" y="6740"/>
                </a:cubicBezTo>
                <a:cubicBezTo>
                  <a:pt x="4596" y="6740"/>
                  <a:pt x="4835" y="6668"/>
                  <a:pt x="5001" y="6478"/>
                </a:cubicBezTo>
                <a:lnTo>
                  <a:pt x="5644" y="6930"/>
                </a:lnTo>
                <a:cubicBezTo>
                  <a:pt x="5597" y="7073"/>
                  <a:pt x="5597" y="7216"/>
                  <a:pt x="5644" y="7382"/>
                </a:cubicBezTo>
                <a:cubicBezTo>
                  <a:pt x="5716" y="7787"/>
                  <a:pt x="6049" y="8121"/>
                  <a:pt x="6478" y="8168"/>
                </a:cubicBezTo>
                <a:cubicBezTo>
                  <a:pt x="6542" y="8180"/>
                  <a:pt x="6606" y="8186"/>
                  <a:pt x="6669" y="8186"/>
                </a:cubicBezTo>
                <a:cubicBezTo>
                  <a:pt x="7234" y="8186"/>
                  <a:pt x="7716" y="7723"/>
                  <a:pt x="7716" y="7144"/>
                </a:cubicBezTo>
                <a:cubicBezTo>
                  <a:pt x="7716" y="6954"/>
                  <a:pt x="7692" y="6811"/>
                  <a:pt x="7597" y="6692"/>
                </a:cubicBezTo>
                <a:lnTo>
                  <a:pt x="8169" y="6073"/>
                </a:lnTo>
                <a:cubicBezTo>
                  <a:pt x="8289" y="6124"/>
                  <a:pt x="8434" y="6163"/>
                  <a:pt x="8585" y="6163"/>
                </a:cubicBezTo>
                <a:cubicBezTo>
                  <a:pt x="8644" y="6163"/>
                  <a:pt x="8704" y="6157"/>
                  <a:pt x="8764" y="6144"/>
                </a:cubicBezTo>
                <a:cubicBezTo>
                  <a:pt x="9240" y="6097"/>
                  <a:pt x="9621" y="5715"/>
                  <a:pt x="9693" y="5239"/>
                </a:cubicBezTo>
                <a:cubicBezTo>
                  <a:pt x="9717" y="4906"/>
                  <a:pt x="9621" y="4620"/>
                  <a:pt x="9407" y="4406"/>
                </a:cubicBezTo>
                <a:lnTo>
                  <a:pt x="9836" y="3810"/>
                </a:lnTo>
                <a:cubicBezTo>
                  <a:pt x="9907" y="3822"/>
                  <a:pt x="9979" y="3828"/>
                  <a:pt x="10056" y="3828"/>
                </a:cubicBezTo>
                <a:cubicBezTo>
                  <a:pt x="10133" y="3828"/>
                  <a:pt x="10217" y="3822"/>
                  <a:pt x="10312" y="3810"/>
                </a:cubicBezTo>
                <a:cubicBezTo>
                  <a:pt x="10717" y="3715"/>
                  <a:pt x="11050" y="3382"/>
                  <a:pt x="11145" y="2977"/>
                </a:cubicBezTo>
                <a:cubicBezTo>
                  <a:pt x="11277" y="2319"/>
                  <a:pt x="10762" y="1701"/>
                  <a:pt x="10121" y="1701"/>
                </a:cubicBezTo>
                <a:cubicBezTo>
                  <a:pt x="10067" y="1701"/>
                  <a:pt x="10011" y="1705"/>
                  <a:pt x="9955" y="1715"/>
                </a:cubicBezTo>
                <a:cubicBezTo>
                  <a:pt x="9478" y="1786"/>
                  <a:pt x="9097" y="2167"/>
                  <a:pt x="9026" y="2667"/>
                </a:cubicBezTo>
                <a:cubicBezTo>
                  <a:pt x="9002" y="2977"/>
                  <a:pt x="9097" y="3239"/>
                  <a:pt x="9264" y="3453"/>
                </a:cubicBezTo>
                <a:lnTo>
                  <a:pt x="8859" y="4072"/>
                </a:lnTo>
                <a:cubicBezTo>
                  <a:pt x="8788" y="4048"/>
                  <a:pt x="8693" y="4048"/>
                  <a:pt x="8645" y="4048"/>
                </a:cubicBezTo>
                <a:cubicBezTo>
                  <a:pt x="8050" y="4048"/>
                  <a:pt x="7573" y="4525"/>
                  <a:pt x="7573" y="5120"/>
                </a:cubicBezTo>
                <a:cubicBezTo>
                  <a:pt x="7573" y="5287"/>
                  <a:pt x="7621" y="5477"/>
                  <a:pt x="7692" y="5620"/>
                </a:cubicBezTo>
                <a:lnTo>
                  <a:pt x="7145" y="6216"/>
                </a:lnTo>
                <a:cubicBezTo>
                  <a:pt x="7002" y="6120"/>
                  <a:pt x="6835" y="6097"/>
                  <a:pt x="6668" y="6097"/>
                </a:cubicBezTo>
                <a:cubicBezTo>
                  <a:pt x="6406" y="6097"/>
                  <a:pt x="6168" y="6192"/>
                  <a:pt x="5954" y="6358"/>
                </a:cubicBezTo>
                <a:lnTo>
                  <a:pt x="5335" y="5906"/>
                </a:lnTo>
                <a:cubicBezTo>
                  <a:pt x="5359" y="5787"/>
                  <a:pt x="5359" y="5692"/>
                  <a:pt x="5335" y="5549"/>
                </a:cubicBezTo>
                <a:cubicBezTo>
                  <a:pt x="5287" y="5096"/>
                  <a:pt x="4882" y="4691"/>
                  <a:pt x="4382" y="4644"/>
                </a:cubicBezTo>
                <a:cubicBezTo>
                  <a:pt x="4344" y="4639"/>
                  <a:pt x="4306" y="4637"/>
                  <a:pt x="4269" y="4637"/>
                </a:cubicBezTo>
                <a:cubicBezTo>
                  <a:pt x="3698" y="4637"/>
                  <a:pt x="3215" y="5134"/>
                  <a:pt x="3215" y="5715"/>
                </a:cubicBezTo>
                <a:cubicBezTo>
                  <a:pt x="3215" y="5977"/>
                  <a:pt x="3310" y="6192"/>
                  <a:pt x="3453" y="6382"/>
                </a:cubicBezTo>
                <a:lnTo>
                  <a:pt x="3049" y="7073"/>
                </a:lnTo>
                <a:cubicBezTo>
                  <a:pt x="2953" y="7049"/>
                  <a:pt x="2834" y="7025"/>
                  <a:pt x="2715" y="7025"/>
                </a:cubicBezTo>
                <a:cubicBezTo>
                  <a:pt x="2120" y="7025"/>
                  <a:pt x="1643" y="7502"/>
                  <a:pt x="1643" y="8097"/>
                </a:cubicBezTo>
                <a:cubicBezTo>
                  <a:pt x="1643" y="8168"/>
                  <a:pt x="1643" y="8264"/>
                  <a:pt x="1667" y="8359"/>
                </a:cubicBezTo>
                <a:lnTo>
                  <a:pt x="691" y="9002"/>
                </a:lnTo>
                <a:lnTo>
                  <a:pt x="691" y="691"/>
                </a:lnTo>
                <a:lnTo>
                  <a:pt x="1239" y="691"/>
                </a:lnTo>
                <a:lnTo>
                  <a:pt x="12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3" name="TextBox 2">
            <a:extLst>
              <a:ext uri="{FF2B5EF4-FFF2-40B4-BE49-F238E27FC236}">
                <a16:creationId xmlns:a16="http://schemas.microsoft.com/office/drawing/2014/main" id="{EB6B92C9-6272-46E2-741F-EDE00556EA9A}"/>
              </a:ext>
            </a:extLst>
          </p:cNvPr>
          <p:cNvSpPr txBox="1"/>
          <p:nvPr/>
        </p:nvSpPr>
        <p:spPr>
          <a:xfrm>
            <a:off x="3710008" y="180768"/>
            <a:ext cx="2055371" cy="461665"/>
          </a:xfrm>
          <a:prstGeom prst="rect">
            <a:avLst/>
          </a:prstGeom>
          <a:noFill/>
        </p:spPr>
        <p:txBody>
          <a:bodyPr wrap="none" rtlCol="0">
            <a:spAutoFit/>
          </a:bodyPr>
          <a:lstStyle/>
          <a:p>
            <a:r>
              <a:rPr lang="en-US" sz="2400" b="1" dirty="0">
                <a:solidFill>
                  <a:schemeClr val="tx1"/>
                </a:solidFill>
                <a:latin typeface="Space Grotesk Medium" panose="020B0604020202020204" charset="0"/>
                <a:cs typeface="Space Grotesk Medium" panose="020B0604020202020204" charset="0"/>
              </a:rPr>
              <a:t>Best Results</a:t>
            </a:r>
            <a:endParaRPr lang="en-150" sz="2400" b="1" dirty="0">
              <a:solidFill>
                <a:schemeClr val="tx1"/>
              </a:solidFill>
              <a:latin typeface="Space Grotesk Medium" panose="020B0604020202020204" charset="0"/>
              <a:cs typeface="Space Grotesk Medium" panose="020B0604020202020204" charset="0"/>
            </a:endParaRPr>
          </a:p>
        </p:txBody>
      </p:sp>
      <p:sp>
        <p:nvSpPr>
          <p:cNvPr id="17" name="Google Shape;333;p36">
            <a:extLst>
              <a:ext uri="{FF2B5EF4-FFF2-40B4-BE49-F238E27FC236}">
                <a16:creationId xmlns:a16="http://schemas.microsoft.com/office/drawing/2014/main" id="{4B93644B-0CF3-6AA1-0852-C286C1C6D7C5}"/>
              </a:ext>
            </a:extLst>
          </p:cNvPr>
          <p:cNvSpPr txBox="1">
            <a:spLocks/>
          </p:cNvSpPr>
          <p:nvPr/>
        </p:nvSpPr>
        <p:spPr>
          <a:xfrm>
            <a:off x="4743519" y="1437366"/>
            <a:ext cx="1806577" cy="3919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Cairo"/>
              <a:buNone/>
              <a:defRPr sz="1200" b="0" i="0" u="none" strike="noStrike" cap="none">
                <a:solidFill>
                  <a:schemeClr val="dk1"/>
                </a:solidFill>
                <a:latin typeface="Cairo"/>
                <a:ea typeface="Cairo"/>
                <a:cs typeface="Cairo"/>
                <a:sym typeface="Cairo"/>
              </a:defRPr>
            </a:lvl1pPr>
            <a:lvl2pPr marL="914400" marR="0" lvl="1" indent="-304800" algn="ctr" rtl="0">
              <a:lnSpc>
                <a:spcPct val="100000"/>
              </a:lnSpc>
              <a:spcBef>
                <a:spcPts val="0"/>
              </a:spcBef>
              <a:spcAft>
                <a:spcPts val="0"/>
              </a:spcAft>
              <a:buClr>
                <a:schemeClr val="dk1"/>
              </a:buClr>
              <a:buSzPts val="1200"/>
              <a:buFont typeface="Cairo"/>
              <a:buNone/>
              <a:defRPr sz="1200" b="0" i="0" u="none" strike="noStrike" cap="none">
                <a:solidFill>
                  <a:schemeClr val="dk1"/>
                </a:solidFill>
                <a:latin typeface="Cairo"/>
                <a:ea typeface="Cairo"/>
                <a:cs typeface="Cairo"/>
                <a:sym typeface="Cairo"/>
              </a:defRPr>
            </a:lvl2pPr>
            <a:lvl3pPr marL="1371600" marR="0" lvl="2" indent="-304800" algn="ctr" rtl="0">
              <a:lnSpc>
                <a:spcPct val="100000"/>
              </a:lnSpc>
              <a:spcBef>
                <a:spcPts val="0"/>
              </a:spcBef>
              <a:spcAft>
                <a:spcPts val="0"/>
              </a:spcAft>
              <a:buClr>
                <a:schemeClr val="dk1"/>
              </a:buClr>
              <a:buSzPts val="1200"/>
              <a:buFont typeface="Cairo"/>
              <a:buNone/>
              <a:defRPr sz="1200" b="0" i="0" u="none" strike="noStrike" cap="none">
                <a:solidFill>
                  <a:schemeClr val="dk1"/>
                </a:solidFill>
                <a:latin typeface="Cairo"/>
                <a:ea typeface="Cairo"/>
                <a:cs typeface="Cairo"/>
                <a:sym typeface="Cairo"/>
              </a:defRPr>
            </a:lvl3pPr>
            <a:lvl4pPr marL="1828800" marR="0" lvl="3" indent="-304800" algn="ctr" rtl="0">
              <a:lnSpc>
                <a:spcPct val="100000"/>
              </a:lnSpc>
              <a:spcBef>
                <a:spcPts val="0"/>
              </a:spcBef>
              <a:spcAft>
                <a:spcPts val="0"/>
              </a:spcAft>
              <a:buClr>
                <a:schemeClr val="dk1"/>
              </a:buClr>
              <a:buSzPts val="1200"/>
              <a:buFont typeface="Cairo"/>
              <a:buNone/>
              <a:defRPr sz="1200" b="0" i="0" u="none" strike="noStrike" cap="none">
                <a:solidFill>
                  <a:schemeClr val="dk1"/>
                </a:solidFill>
                <a:latin typeface="Cairo"/>
                <a:ea typeface="Cairo"/>
                <a:cs typeface="Cairo"/>
                <a:sym typeface="Cairo"/>
              </a:defRPr>
            </a:lvl4pPr>
            <a:lvl5pPr marL="2286000" marR="0" lvl="4" indent="-304800" algn="ctr" rtl="0">
              <a:lnSpc>
                <a:spcPct val="100000"/>
              </a:lnSpc>
              <a:spcBef>
                <a:spcPts val="0"/>
              </a:spcBef>
              <a:spcAft>
                <a:spcPts val="0"/>
              </a:spcAft>
              <a:buClr>
                <a:schemeClr val="dk1"/>
              </a:buClr>
              <a:buSzPts val="1200"/>
              <a:buFont typeface="Cairo"/>
              <a:buNone/>
              <a:defRPr sz="1200" b="0" i="0" u="none" strike="noStrike" cap="none">
                <a:solidFill>
                  <a:schemeClr val="dk1"/>
                </a:solidFill>
                <a:latin typeface="Cairo"/>
                <a:ea typeface="Cairo"/>
                <a:cs typeface="Cairo"/>
                <a:sym typeface="Cairo"/>
              </a:defRPr>
            </a:lvl5pPr>
            <a:lvl6pPr marL="2743200" marR="0" lvl="5" indent="-304800" algn="ctr" rtl="0">
              <a:lnSpc>
                <a:spcPct val="100000"/>
              </a:lnSpc>
              <a:spcBef>
                <a:spcPts val="0"/>
              </a:spcBef>
              <a:spcAft>
                <a:spcPts val="0"/>
              </a:spcAft>
              <a:buClr>
                <a:schemeClr val="dk1"/>
              </a:buClr>
              <a:buSzPts val="1200"/>
              <a:buFont typeface="Cairo"/>
              <a:buNone/>
              <a:defRPr sz="1200" b="0" i="0" u="none" strike="noStrike" cap="none">
                <a:solidFill>
                  <a:schemeClr val="dk1"/>
                </a:solidFill>
                <a:latin typeface="Cairo"/>
                <a:ea typeface="Cairo"/>
                <a:cs typeface="Cairo"/>
                <a:sym typeface="Cairo"/>
              </a:defRPr>
            </a:lvl6pPr>
            <a:lvl7pPr marL="3200400" marR="0" lvl="6" indent="-304800" algn="ctr" rtl="0">
              <a:lnSpc>
                <a:spcPct val="100000"/>
              </a:lnSpc>
              <a:spcBef>
                <a:spcPts val="0"/>
              </a:spcBef>
              <a:spcAft>
                <a:spcPts val="0"/>
              </a:spcAft>
              <a:buClr>
                <a:schemeClr val="dk1"/>
              </a:buClr>
              <a:buSzPts val="1200"/>
              <a:buFont typeface="Cairo"/>
              <a:buNone/>
              <a:defRPr sz="1200" b="0" i="0" u="none" strike="noStrike" cap="none">
                <a:solidFill>
                  <a:schemeClr val="dk1"/>
                </a:solidFill>
                <a:latin typeface="Cairo"/>
                <a:ea typeface="Cairo"/>
                <a:cs typeface="Cairo"/>
                <a:sym typeface="Cairo"/>
              </a:defRPr>
            </a:lvl7pPr>
            <a:lvl8pPr marL="3657600" marR="0" lvl="7" indent="-304800" algn="ctr" rtl="0">
              <a:lnSpc>
                <a:spcPct val="100000"/>
              </a:lnSpc>
              <a:spcBef>
                <a:spcPts val="0"/>
              </a:spcBef>
              <a:spcAft>
                <a:spcPts val="0"/>
              </a:spcAft>
              <a:buClr>
                <a:schemeClr val="dk1"/>
              </a:buClr>
              <a:buSzPts val="1200"/>
              <a:buFont typeface="Cairo"/>
              <a:buNone/>
              <a:defRPr sz="1200" b="0" i="0" u="none" strike="noStrike" cap="none">
                <a:solidFill>
                  <a:schemeClr val="dk1"/>
                </a:solidFill>
                <a:latin typeface="Cairo"/>
                <a:ea typeface="Cairo"/>
                <a:cs typeface="Cairo"/>
                <a:sym typeface="Cairo"/>
              </a:defRPr>
            </a:lvl8pPr>
            <a:lvl9pPr marL="4114800" marR="0" lvl="8" indent="-304800" algn="ctr" rtl="0">
              <a:lnSpc>
                <a:spcPct val="100000"/>
              </a:lnSpc>
              <a:spcBef>
                <a:spcPts val="0"/>
              </a:spcBef>
              <a:spcAft>
                <a:spcPts val="0"/>
              </a:spcAft>
              <a:buClr>
                <a:schemeClr val="dk1"/>
              </a:buClr>
              <a:buSzPts val="1200"/>
              <a:buFont typeface="Cairo"/>
              <a:buNone/>
              <a:defRPr sz="1200" b="0" i="0" u="none" strike="noStrike" cap="none">
                <a:solidFill>
                  <a:schemeClr val="dk1"/>
                </a:solidFill>
                <a:latin typeface="Cairo"/>
                <a:ea typeface="Cairo"/>
                <a:cs typeface="Cairo"/>
                <a:sym typeface="Cairo"/>
              </a:defRPr>
            </a:lvl9pPr>
          </a:lstStyle>
          <a:p>
            <a:pPr marL="0" indent="0"/>
            <a:r>
              <a:rPr lang="en-GB" b="1" dirty="0"/>
              <a:t>Meta: Llama-4 Maverick</a:t>
            </a:r>
          </a:p>
          <a:p>
            <a:pPr marL="0" indent="0"/>
            <a:endParaRPr lang="en-GB" b="1" dirty="0"/>
          </a:p>
        </p:txBody>
      </p:sp>
      <p:sp>
        <p:nvSpPr>
          <p:cNvPr id="18" name="TextBox 17">
            <a:extLst>
              <a:ext uri="{FF2B5EF4-FFF2-40B4-BE49-F238E27FC236}">
                <a16:creationId xmlns:a16="http://schemas.microsoft.com/office/drawing/2014/main" id="{0A529BA3-D23A-184B-A7AB-E00CDB70323A}"/>
              </a:ext>
            </a:extLst>
          </p:cNvPr>
          <p:cNvSpPr txBox="1"/>
          <p:nvPr/>
        </p:nvSpPr>
        <p:spPr>
          <a:xfrm>
            <a:off x="4743519" y="1743739"/>
            <a:ext cx="2334293" cy="1384995"/>
          </a:xfrm>
          <a:prstGeom prst="rect">
            <a:avLst/>
          </a:prstGeom>
          <a:noFill/>
        </p:spPr>
        <p:txBody>
          <a:bodyPr wrap="none" rtlCol="0">
            <a:spAutoFit/>
          </a:bodyPr>
          <a:lstStyle/>
          <a:p>
            <a:r>
              <a:rPr lang="en-US" sz="1200" dirty="0">
                <a:solidFill>
                  <a:schemeClr val="tx1"/>
                </a:solidFill>
                <a:latin typeface="Cairo" panose="020B0604020202020204" charset="-78"/>
                <a:cs typeface="Cairo" panose="020B0604020202020204" charset="-78"/>
              </a:rPr>
              <a:t>Best:</a:t>
            </a:r>
          </a:p>
          <a:p>
            <a:r>
              <a:rPr lang="en-US" sz="1200" dirty="0">
                <a:solidFill>
                  <a:schemeClr val="tx1"/>
                </a:solidFill>
                <a:latin typeface="Cairo" panose="020B0604020202020204" charset="-78"/>
                <a:cs typeface="Cairo" panose="020B0604020202020204" charset="-78"/>
              </a:rPr>
              <a:t>Ticker: MSFT</a:t>
            </a:r>
          </a:p>
          <a:p>
            <a:r>
              <a:rPr lang="en-US" sz="1200" dirty="0">
                <a:solidFill>
                  <a:schemeClr val="tx1"/>
                </a:solidFill>
                <a:latin typeface="Cairo" panose="020B0604020202020204" charset="-78"/>
                <a:cs typeface="Cairo" panose="020B0604020202020204" charset="-78"/>
              </a:rPr>
              <a:t>MAE: 0.6385</a:t>
            </a:r>
          </a:p>
          <a:p>
            <a:r>
              <a:rPr lang="en-US" sz="1200" dirty="0">
                <a:solidFill>
                  <a:schemeClr val="tx1"/>
                </a:solidFill>
                <a:latin typeface="Cairo" panose="020B0604020202020204" charset="-78"/>
                <a:cs typeface="Cairo" panose="020B0604020202020204" charset="-78"/>
              </a:rPr>
              <a:t>RMSE: 0.6451</a:t>
            </a:r>
          </a:p>
          <a:p>
            <a:r>
              <a:rPr lang="en-US" sz="1200" dirty="0" err="1">
                <a:solidFill>
                  <a:schemeClr val="tx1"/>
                </a:solidFill>
                <a:latin typeface="Cairo" panose="020B0604020202020204" charset="-78"/>
                <a:cs typeface="Cairo" panose="020B0604020202020204" charset="-78"/>
              </a:rPr>
              <a:t>sMAPE</a:t>
            </a:r>
            <a:r>
              <a:rPr lang="en-US" sz="1200" dirty="0">
                <a:solidFill>
                  <a:schemeClr val="tx1"/>
                </a:solidFill>
                <a:latin typeface="Cairo" panose="020B0604020202020204" charset="-78"/>
                <a:cs typeface="Cairo" panose="020B0604020202020204" charset="-78"/>
              </a:rPr>
              <a:t>: 0.15%</a:t>
            </a:r>
          </a:p>
          <a:p>
            <a:r>
              <a:rPr lang="en-US" sz="1200" dirty="0">
                <a:solidFill>
                  <a:schemeClr val="tx1"/>
                </a:solidFill>
                <a:latin typeface="Cairo" panose="020B0604020202020204" charset="-78"/>
                <a:cs typeface="Cairo" panose="020B0604020202020204" charset="-78"/>
              </a:rPr>
              <a:t>R2 Score: 0.9594</a:t>
            </a:r>
          </a:p>
          <a:p>
            <a:r>
              <a:rPr lang="en-US" sz="1200" dirty="0">
                <a:solidFill>
                  <a:schemeClr val="tx1"/>
                </a:solidFill>
                <a:latin typeface="Cairo" panose="020B0604020202020204" charset="-78"/>
                <a:cs typeface="Cairo" panose="020B0604020202020204" charset="-78"/>
              </a:rPr>
              <a:t>Directional Accuracy (DA): 1.0000</a:t>
            </a:r>
            <a:endParaRPr lang="en-150" sz="1200" dirty="0">
              <a:solidFill>
                <a:schemeClr val="tx1"/>
              </a:solidFill>
              <a:latin typeface="Cairo" panose="020B0604020202020204" charset="-78"/>
              <a:cs typeface="Cairo" panose="020B0604020202020204" charset="-78"/>
            </a:endParaRPr>
          </a:p>
        </p:txBody>
      </p:sp>
      <p:sp>
        <p:nvSpPr>
          <p:cNvPr id="19" name="TextBox 18">
            <a:extLst>
              <a:ext uri="{FF2B5EF4-FFF2-40B4-BE49-F238E27FC236}">
                <a16:creationId xmlns:a16="http://schemas.microsoft.com/office/drawing/2014/main" id="{306AC623-1A08-533D-55B2-D87CBAB1A20B}"/>
              </a:ext>
            </a:extLst>
          </p:cNvPr>
          <p:cNvSpPr txBox="1"/>
          <p:nvPr/>
        </p:nvSpPr>
        <p:spPr>
          <a:xfrm>
            <a:off x="4737694" y="3168255"/>
            <a:ext cx="2334293" cy="1384995"/>
          </a:xfrm>
          <a:prstGeom prst="rect">
            <a:avLst/>
          </a:prstGeom>
          <a:noFill/>
        </p:spPr>
        <p:txBody>
          <a:bodyPr wrap="none" rtlCol="0">
            <a:spAutoFit/>
          </a:bodyPr>
          <a:lstStyle/>
          <a:p>
            <a:r>
              <a:rPr lang="en-GB" sz="1200" dirty="0">
                <a:solidFill>
                  <a:schemeClr val="tx1"/>
                </a:solidFill>
                <a:latin typeface="Cairo" panose="020B0604020202020204" charset="-78"/>
                <a:cs typeface="Cairo" panose="020B0604020202020204" charset="-78"/>
              </a:rPr>
              <a:t>Worst:</a:t>
            </a:r>
          </a:p>
          <a:p>
            <a:r>
              <a:rPr lang="en-GB" sz="1200" dirty="0">
                <a:solidFill>
                  <a:schemeClr val="tx1"/>
                </a:solidFill>
                <a:latin typeface="Cairo" panose="020B0604020202020204" charset="-78"/>
                <a:cs typeface="Cairo" panose="020B0604020202020204" charset="-78"/>
              </a:rPr>
              <a:t>Ticker: GOOG</a:t>
            </a:r>
          </a:p>
          <a:p>
            <a:r>
              <a:rPr lang="en-GB" sz="1200" dirty="0">
                <a:solidFill>
                  <a:schemeClr val="tx1"/>
                </a:solidFill>
                <a:latin typeface="Cairo" panose="020B0604020202020204" charset="-78"/>
                <a:cs typeface="Cairo" panose="020B0604020202020204" charset="-78"/>
              </a:rPr>
              <a:t>MAE: 4.7590</a:t>
            </a:r>
          </a:p>
          <a:p>
            <a:r>
              <a:rPr lang="en-GB" sz="1200" dirty="0">
                <a:solidFill>
                  <a:schemeClr val="tx1"/>
                </a:solidFill>
                <a:latin typeface="Cairo" panose="020B0604020202020204" charset="-78"/>
                <a:cs typeface="Cairo" panose="020B0604020202020204" charset="-78"/>
              </a:rPr>
              <a:t>RMSE: 4.8326</a:t>
            </a:r>
          </a:p>
          <a:p>
            <a:r>
              <a:rPr lang="en-GB" sz="1200" dirty="0" err="1">
                <a:solidFill>
                  <a:schemeClr val="tx1"/>
                </a:solidFill>
                <a:latin typeface="Cairo" panose="020B0604020202020204" charset="-78"/>
                <a:cs typeface="Cairo" panose="020B0604020202020204" charset="-78"/>
              </a:rPr>
              <a:t>sMAPE</a:t>
            </a:r>
            <a:r>
              <a:rPr lang="en-GB" sz="1200" dirty="0">
                <a:solidFill>
                  <a:schemeClr val="tx1"/>
                </a:solidFill>
                <a:latin typeface="Cairo" panose="020B0604020202020204" charset="-78"/>
                <a:cs typeface="Cairo" panose="020B0604020202020204" charset="-78"/>
              </a:rPr>
              <a:t>: 3.27%</a:t>
            </a:r>
          </a:p>
          <a:p>
            <a:r>
              <a:rPr lang="en-GB" sz="1200" dirty="0">
                <a:solidFill>
                  <a:schemeClr val="tx1"/>
                </a:solidFill>
                <a:latin typeface="Cairo" panose="020B0604020202020204" charset="-78"/>
                <a:cs typeface="Cairo" panose="020B0604020202020204" charset="-78"/>
              </a:rPr>
              <a:t>R2 Score: -42.7385</a:t>
            </a:r>
          </a:p>
          <a:p>
            <a:r>
              <a:rPr lang="en-GB" sz="1200" dirty="0">
                <a:solidFill>
                  <a:schemeClr val="tx1"/>
                </a:solidFill>
                <a:latin typeface="Cairo" panose="020B0604020202020204" charset="-78"/>
                <a:cs typeface="Cairo" panose="020B0604020202020204" charset="-78"/>
              </a:rPr>
              <a:t>Directional Accuracy (DA): 0.5000</a:t>
            </a:r>
            <a:endParaRPr lang="en-150" sz="1200" dirty="0">
              <a:solidFill>
                <a:schemeClr val="tx1"/>
              </a:solidFill>
              <a:latin typeface="Cairo" panose="020B0604020202020204" charset="-78"/>
              <a:cs typeface="Cairo" panose="020B0604020202020204" charset="-78"/>
            </a:endParaRPr>
          </a:p>
        </p:txBody>
      </p:sp>
      <p:sp>
        <p:nvSpPr>
          <p:cNvPr id="20" name="TextBox 19">
            <a:extLst>
              <a:ext uri="{FF2B5EF4-FFF2-40B4-BE49-F238E27FC236}">
                <a16:creationId xmlns:a16="http://schemas.microsoft.com/office/drawing/2014/main" id="{0C8CF6C6-359F-9F0A-E624-9FA1EFEE6C91}"/>
              </a:ext>
            </a:extLst>
          </p:cNvPr>
          <p:cNvSpPr txBox="1"/>
          <p:nvPr/>
        </p:nvSpPr>
        <p:spPr>
          <a:xfrm>
            <a:off x="874715" y="1743739"/>
            <a:ext cx="2965877" cy="1569660"/>
          </a:xfrm>
          <a:prstGeom prst="rect">
            <a:avLst/>
          </a:prstGeom>
          <a:noFill/>
        </p:spPr>
        <p:txBody>
          <a:bodyPr wrap="none" rtlCol="0">
            <a:spAutoFit/>
          </a:bodyPr>
          <a:lstStyle/>
          <a:p>
            <a:r>
              <a:rPr lang="en-US" sz="1200" dirty="0">
                <a:solidFill>
                  <a:schemeClr val="tx1"/>
                </a:solidFill>
                <a:latin typeface="Cairo" panose="020B0604020202020204" charset="-78"/>
                <a:cs typeface="Cairo" panose="020B0604020202020204" charset="-78"/>
              </a:rPr>
              <a:t>Best:</a:t>
            </a:r>
          </a:p>
          <a:p>
            <a:r>
              <a:rPr lang="en-US" sz="1200" dirty="0">
                <a:solidFill>
                  <a:schemeClr val="tx1"/>
                </a:solidFill>
                <a:latin typeface="Cairo" panose="020B0604020202020204" charset="-78"/>
                <a:cs typeface="Cairo" panose="020B0604020202020204" charset="-78"/>
              </a:rPr>
              <a:t>Model: gemini_2.5_flash_preview_05_20</a:t>
            </a:r>
          </a:p>
          <a:p>
            <a:r>
              <a:rPr lang="en-US" sz="1200" dirty="0">
                <a:solidFill>
                  <a:schemeClr val="tx1"/>
                </a:solidFill>
                <a:latin typeface="Cairo" panose="020B0604020202020204" charset="-78"/>
                <a:cs typeface="Cairo" panose="020B0604020202020204" charset="-78"/>
              </a:rPr>
              <a:t>MAE: 0.5567</a:t>
            </a:r>
          </a:p>
          <a:p>
            <a:r>
              <a:rPr lang="en-US" sz="1200" dirty="0">
                <a:solidFill>
                  <a:schemeClr val="tx1"/>
                </a:solidFill>
                <a:latin typeface="Cairo" panose="020B0604020202020204" charset="-78"/>
                <a:cs typeface="Cairo" panose="020B0604020202020204" charset="-78"/>
              </a:rPr>
              <a:t>RMSE: 0.5776</a:t>
            </a:r>
          </a:p>
          <a:p>
            <a:r>
              <a:rPr lang="en-US" sz="1200" dirty="0" err="1">
                <a:solidFill>
                  <a:schemeClr val="tx1"/>
                </a:solidFill>
                <a:latin typeface="Cairo" panose="020B0604020202020204" charset="-78"/>
                <a:cs typeface="Cairo" panose="020B0604020202020204" charset="-78"/>
              </a:rPr>
              <a:t>sMAPE</a:t>
            </a:r>
            <a:r>
              <a:rPr lang="en-US" sz="1200" dirty="0">
                <a:solidFill>
                  <a:schemeClr val="tx1"/>
                </a:solidFill>
                <a:latin typeface="Cairo" panose="020B0604020202020204" charset="-78"/>
                <a:cs typeface="Cairo" panose="020B0604020202020204" charset="-78"/>
              </a:rPr>
              <a:t>: 0.32%</a:t>
            </a:r>
          </a:p>
          <a:p>
            <a:r>
              <a:rPr lang="en-US" sz="1200" dirty="0">
                <a:solidFill>
                  <a:schemeClr val="tx1"/>
                </a:solidFill>
                <a:latin typeface="Cairo" panose="020B0604020202020204" charset="-78"/>
                <a:cs typeface="Cairo" panose="020B0604020202020204" charset="-78"/>
              </a:rPr>
              <a:t>R2 Score: 0.8539</a:t>
            </a:r>
          </a:p>
          <a:p>
            <a:r>
              <a:rPr lang="en-US" sz="1200" dirty="0">
                <a:solidFill>
                  <a:schemeClr val="tx1"/>
                </a:solidFill>
                <a:latin typeface="Cairo" panose="020B0604020202020204" charset="-78"/>
                <a:cs typeface="Cairo" panose="020B0604020202020204" charset="-78"/>
              </a:rPr>
              <a:t>Directional Accuracy (DA): 1.0000</a:t>
            </a:r>
          </a:p>
          <a:p>
            <a:endParaRPr lang="en-150" sz="1200" dirty="0">
              <a:solidFill>
                <a:schemeClr val="tx1"/>
              </a:solidFill>
              <a:latin typeface="Cairo" panose="020B0604020202020204" charset="-78"/>
              <a:cs typeface="Cairo" panose="020B0604020202020204" charset="-78"/>
            </a:endParaRPr>
          </a:p>
        </p:txBody>
      </p:sp>
      <p:sp>
        <p:nvSpPr>
          <p:cNvPr id="21" name="TextBox 20">
            <a:extLst>
              <a:ext uri="{FF2B5EF4-FFF2-40B4-BE49-F238E27FC236}">
                <a16:creationId xmlns:a16="http://schemas.microsoft.com/office/drawing/2014/main" id="{70B91675-5D93-7B14-F6AD-4ED5E892D1B8}"/>
              </a:ext>
            </a:extLst>
          </p:cNvPr>
          <p:cNvSpPr txBox="1"/>
          <p:nvPr/>
        </p:nvSpPr>
        <p:spPr>
          <a:xfrm>
            <a:off x="874715" y="3168255"/>
            <a:ext cx="2334293" cy="1600438"/>
          </a:xfrm>
          <a:prstGeom prst="rect">
            <a:avLst/>
          </a:prstGeom>
          <a:noFill/>
        </p:spPr>
        <p:txBody>
          <a:bodyPr wrap="none" rtlCol="0">
            <a:spAutoFit/>
          </a:bodyPr>
          <a:lstStyle/>
          <a:p>
            <a:r>
              <a:rPr lang="en-US" sz="1200" dirty="0">
                <a:solidFill>
                  <a:schemeClr val="tx1"/>
                </a:solidFill>
                <a:latin typeface="Cairo" panose="020B0604020202020204" charset="-78"/>
                <a:cs typeface="Cairo" panose="020B0604020202020204" charset="-78"/>
              </a:rPr>
              <a:t>Worst:</a:t>
            </a:r>
          </a:p>
          <a:p>
            <a:r>
              <a:rPr lang="en-US" sz="1200" dirty="0">
                <a:solidFill>
                  <a:schemeClr val="tx1"/>
                </a:solidFill>
                <a:latin typeface="Cairo" panose="020B0604020202020204" charset="-78"/>
                <a:cs typeface="Cairo" panose="020B0604020202020204" charset="-78"/>
              </a:rPr>
              <a:t>Model: deepseek_r1_0528</a:t>
            </a:r>
          </a:p>
          <a:p>
            <a:r>
              <a:rPr lang="en-US" sz="1200" dirty="0">
                <a:solidFill>
                  <a:schemeClr val="tx1"/>
                </a:solidFill>
                <a:latin typeface="Cairo" panose="020B0604020202020204" charset="-78"/>
                <a:cs typeface="Cairo" panose="020B0604020202020204" charset="-78"/>
              </a:rPr>
              <a:t>MAE: 1.1767</a:t>
            </a:r>
          </a:p>
          <a:p>
            <a:r>
              <a:rPr lang="en-US" sz="1200" dirty="0">
                <a:solidFill>
                  <a:schemeClr val="tx1"/>
                </a:solidFill>
                <a:latin typeface="Cairo" panose="020B0604020202020204" charset="-78"/>
                <a:cs typeface="Cairo" panose="020B0604020202020204" charset="-78"/>
              </a:rPr>
              <a:t>RMSE: 1.4804</a:t>
            </a:r>
          </a:p>
          <a:p>
            <a:r>
              <a:rPr lang="en-US" sz="1200" dirty="0" err="1">
                <a:solidFill>
                  <a:schemeClr val="tx1"/>
                </a:solidFill>
                <a:latin typeface="Cairo" panose="020B0604020202020204" charset="-78"/>
                <a:cs typeface="Cairo" panose="020B0604020202020204" charset="-78"/>
              </a:rPr>
              <a:t>sMAPE</a:t>
            </a:r>
            <a:r>
              <a:rPr lang="en-US" sz="1200" dirty="0">
                <a:solidFill>
                  <a:schemeClr val="tx1"/>
                </a:solidFill>
                <a:latin typeface="Cairo" panose="020B0604020202020204" charset="-78"/>
                <a:cs typeface="Cairo" panose="020B0604020202020204" charset="-78"/>
              </a:rPr>
              <a:t>: 0.67%</a:t>
            </a:r>
          </a:p>
          <a:p>
            <a:r>
              <a:rPr lang="en-US" sz="1200" dirty="0">
                <a:solidFill>
                  <a:schemeClr val="tx1"/>
                </a:solidFill>
                <a:latin typeface="Cairo" panose="020B0604020202020204" charset="-78"/>
                <a:cs typeface="Cairo" panose="020B0604020202020204" charset="-78"/>
              </a:rPr>
              <a:t>R2 Score: 0.0401</a:t>
            </a:r>
          </a:p>
          <a:p>
            <a:r>
              <a:rPr lang="en-US" sz="1200" dirty="0">
                <a:solidFill>
                  <a:schemeClr val="tx1"/>
                </a:solidFill>
                <a:latin typeface="Cairo" panose="020B0604020202020204" charset="-78"/>
                <a:cs typeface="Cairo" panose="020B0604020202020204" charset="-78"/>
              </a:rPr>
              <a:t>Directional Accuracy (DA): 1.0000</a:t>
            </a:r>
          </a:p>
          <a:p>
            <a:endParaRPr lang="en-150" sz="1200" dirty="0">
              <a:solidFill>
                <a:schemeClr val="tx1"/>
              </a:solidFill>
              <a:latin typeface="Cairo" panose="020B0604020202020204" charset="-78"/>
              <a:cs typeface="Cairo" panose="020B0604020202020204" charset="-78"/>
            </a:endParaRPr>
          </a:p>
        </p:txBody>
      </p:sp>
    </p:spTree>
    <p:extLst>
      <p:ext uri="{BB962C8B-B14F-4D97-AF65-F5344CB8AC3E}">
        <p14:creationId xmlns:p14="http://schemas.microsoft.com/office/powerpoint/2010/main" val="110721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33"/>
          <p:cNvPicPr preferRelativeResize="0"/>
          <p:nvPr/>
        </p:nvPicPr>
        <p:blipFill>
          <a:blip r:embed="rId3">
            <a:alphaModFix/>
          </a:blip>
          <a:stretch>
            <a:fillRect/>
          </a:stretch>
        </p:blipFill>
        <p:spPr>
          <a:xfrm rot="2052492" flipH="1">
            <a:off x="-1449948" y="-1549430"/>
            <a:ext cx="3895157" cy="5755646"/>
          </a:xfrm>
          <a:prstGeom prst="rect">
            <a:avLst/>
          </a:prstGeom>
          <a:noFill/>
          <a:ln>
            <a:noFill/>
          </a:ln>
        </p:spPr>
      </p:pic>
      <p:sp>
        <p:nvSpPr>
          <p:cNvPr id="293" name="Google Shape;293;p33"/>
          <p:cNvSpPr txBox="1">
            <a:spLocks noGrp="1"/>
          </p:cNvSpPr>
          <p:nvPr>
            <p:ph type="title"/>
          </p:nvPr>
        </p:nvSpPr>
        <p:spPr>
          <a:xfrm>
            <a:off x="2232343" y="2420557"/>
            <a:ext cx="4383600" cy="1626600"/>
          </a:xfrm>
          <a:prstGeom prst="rect">
            <a:avLst/>
          </a:prstGeom>
        </p:spPr>
        <p:txBody>
          <a:bodyPr spcFirstLastPara="1" wrap="square" lIns="91425" tIns="91425" rIns="91425" bIns="91425" anchor="t" anchorCtr="0">
            <a:noAutofit/>
          </a:bodyPr>
          <a:lstStyle/>
          <a:p>
            <a:pPr marL="0" indent="0"/>
            <a:r>
              <a:rPr lang="en-US" sz="4800" dirty="0"/>
              <a:t>Conclusion</a:t>
            </a:r>
          </a:p>
        </p:txBody>
      </p:sp>
      <p:sp>
        <p:nvSpPr>
          <p:cNvPr id="294" name="Google Shape;294;p33"/>
          <p:cNvSpPr txBox="1">
            <a:spLocks noGrp="1"/>
          </p:cNvSpPr>
          <p:nvPr>
            <p:ph type="title" idx="2"/>
          </p:nvPr>
        </p:nvSpPr>
        <p:spPr>
          <a:xfrm>
            <a:off x="2232343" y="1470807"/>
            <a:ext cx="1230300" cy="88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12</a:t>
            </a:r>
            <a:endParaRPr dirty="0"/>
          </a:p>
        </p:txBody>
      </p:sp>
      <p:grpSp>
        <p:nvGrpSpPr>
          <p:cNvPr id="295" name="Google Shape;295;p33"/>
          <p:cNvGrpSpPr/>
          <p:nvPr/>
        </p:nvGrpSpPr>
        <p:grpSpPr>
          <a:xfrm rot="756538">
            <a:off x="4920796" y="-576959"/>
            <a:ext cx="4574157" cy="3479412"/>
            <a:chOff x="1522650" y="1117750"/>
            <a:chExt cx="4574075" cy="3479350"/>
          </a:xfrm>
        </p:grpSpPr>
        <p:sp>
          <p:nvSpPr>
            <p:cNvPr id="296" name="Google Shape;296;p33"/>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81550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33"/>
          <p:cNvPicPr preferRelativeResize="0"/>
          <p:nvPr/>
        </p:nvPicPr>
        <p:blipFill>
          <a:blip r:embed="rId3">
            <a:alphaModFix/>
          </a:blip>
          <a:stretch>
            <a:fillRect/>
          </a:stretch>
        </p:blipFill>
        <p:spPr>
          <a:xfrm flipH="1">
            <a:off x="10" y="0"/>
            <a:ext cx="3405191" cy="5143500"/>
          </a:xfrm>
          <a:prstGeom prst="rect">
            <a:avLst/>
          </a:prstGeom>
          <a:noFill/>
          <a:ln>
            <a:noFill/>
          </a:ln>
        </p:spPr>
      </p:pic>
      <p:sp>
        <p:nvSpPr>
          <p:cNvPr id="293" name="Google Shape;293;p33"/>
          <p:cNvSpPr txBox="1">
            <a:spLocks noGrp="1"/>
          </p:cNvSpPr>
          <p:nvPr>
            <p:ph type="title"/>
          </p:nvPr>
        </p:nvSpPr>
        <p:spPr>
          <a:xfrm>
            <a:off x="4047175" y="2388500"/>
            <a:ext cx="4383600" cy="16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4800" dirty="0"/>
              <a:t>Introduction</a:t>
            </a:r>
          </a:p>
        </p:txBody>
      </p:sp>
      <p:sp>
        <p:nvSpPr>
          <p:cNvPr id="294" name="Google Shape;294;p33"/>
          <p:cNvSpPr txBox="1">
            <a:spLocks noGrp="1"/>
          </p:cNvSpPr>
          <p:nvPr>
            <p:ph type="title" idx="2"/>
          </p:nvPr>
        </p:nvSpPr>
        <p:spPr>
          <a:xfrm>
            <a:off x="4047175" y="1438750"/>
            <a:ext cx="1230300" cy="88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grpSp>
        <p:nvGrpSpPr>
          <p:cNvPr id="295" name="Google Shape;295;p33"/>
          <p:cNvGrpSpPr/>
          <p:nvPr/>
        </p:nvGrpSpPr>
        <p:grpSpPr>
          <a:xfrm rot="756538">
            <a:off x="5159567" y="-1610422"/>
            <a:ext cx="4574157" cy="3479412"/>
            <a:chOff x="1522650" y="1117750"/>
            <a:chExt cx="4574075" cy="3479350"/>
          </a:xfrm>
        </p:grpSpPr>
        <p:sp>
          <p:nvSpPr>
            <p:cNvPr id="296" name="Google Shape;296;p33"/>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8" name="Google Shape;456;p43">
            <a:extLst>
              <a:ext uri="{FF2B5EF4-FFF2-40B4-BE49-F238E27FC236}">
                <a16:creationId xmlns:a16="http://schemas.microsoft.com/office/drawing/2014/main" id="{F5B69782-2683-E060-BDB0-6995426B8F73}"/>
              </a:ext>
            </a:extLst>
          </p:cNvPr>
          <p:cNvSpPr txBox="1">
            <a:spLocks noGrp="1"/>
          </p:cNvSpPr>
          <p:nvPr>
            <p:ph type="title"/>
          </p:nvPr>
        </p:nvSpPr>
        <p:spPr>
          <a:xfrm>
            <a:off x="344402" y="105019"/>
            <a:ext cx="4982270" cy="572700"/>
          </a:xfrm>
          <a:prstGeom prst="rect">
            <a:avLst/>
          </a:prstGeom>
        </p:spPr>
        <p:txBody>
          <a:bodyPr spcFirstLastPara="1" wrap="square" lIns="91425" tIns="91425" rIns="91425" bIns="91425" anchor="t" anchorCtr="0">
            <a:noAutofit/>
          </a:bodyPr>
          <a:lstStyle/>
          <a:p>
            <a:r>
              <a:rPr lang="en-GB" sz="2400" b="1" dirty="0"/>
              <a:t>Summary of Findings</a:t>
            </a:r>
            <a:endParaRPr lang="en-GB" sz="2400" dirty="0"/>
          </a:p>
        </p:txBody>
      </p:sp>
      <p:sp>
        <p:nvSpPr>
          <p:cNvPr id="10" name="Google Shape;331;p36">
            <a:extLst>
              <a:ext uri="{FF2B5EF4-FFF2-40B4-BE49-F238E27FC236}">
                <a16:creationId xmlns:a16="http://schemas.microsoft.com/office/drawing/2014/main" id="{A8193A67-AE78-0BCC-1D79-1D985D2A38CC}"/>
              </a:ext>
            </a:extLst>
          </p:cNvPr>
          <p:cNvSpPr txBox="1">
            <a:spLocks noGrp="1"/>
          </p:cNvSpPr>
          <p:nvPr>
            <p:ph type="subTitle" idx="1"/>
          </p:nvPr>
        </p:nvSpPr>
        <p:spPr>
          <a:xfrm>
            <a:off x="526880" y="739120"/>
            <a:ext cx="3852365" cy="12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 LLMs given with a complex prompt provided the best results, even though they were given less data than the LSTM due to input context restraints</a:t>
            </a:r>
          </a:p>
        </p:txBody>
      </p:sp>
      <p:grpSp>
        <p:nvGrpSpPr>
          <p:cNvPr id="13" name="Google Shape;350;p36">
            <a:extLst>
              <a:ext uri="{FF2B5EF4-FFF2-40B4-BE49-F238E27FC236}">
                <a16:creationId xmlns:a16="http://schemas.microsoft.com/office/drawing/2014/main" id="{22180141-A608-A4DD-24F4-0FB59D9661B3}"/>
              </a:ext>
            </a:extLst>
          </p:cNvPr>
          <p:cNvGrpSpPr>
            <a:grpSpLocks/>
          </p:cNvGrpSpPr>
          <p:nvPr/>
        </p:nvGrpSpPr>
        <p:grpSpPr>
          <a:xfrm>
            <a:off x="344402" y="802584"/>
            <a:ext cx="210027" cy="204193"/>
            <a:chOff x="-31889075" y="2658950"/>
            <a:chExt cx="302475" cy="290775"/>
          </a:xfrm>
        </p:grpSpPr>
        <p:sp>
          <p:nvSpPr>
            <p:cNvPr id="14" name="Google Shape;351;p36">
              <a:extLst>
                <a:ext uri="{FF2B5EF4-FFF2-40B4-BE49-F238E27FC236}">
                  <a16:creationId xmlns:a16="http://schemas.microsoft.com/office/drawing/2014/main" id="{AD9CB79D-7616-5D6F-DEF2-12D2BFA9F1A3}"/>
                </a:ext>
              </a:extLst>
            </p:cNvPr>
            <p:cNvSpPr>
              <a:spLocks/>
            </p:cNvSpPr>
            <p:nvPr/>
          </p:nvSpPr>
          <p:spPr>
            <a:xfrm>
              <a:off x="-31889075" y="2658950"/>
              <a:ext cx="302475" cy="290775"/>
            </a:xfrm>
            <a:custGeom>
              <a:avLst/>
              <a:gdLst/>
              <a:ahLst/>
              <a:cxnLst/>
              <a:rect l="l" t="t" r="r" b="b"/>
              <a:pathLst>
                <a:path w="12099" h="11631" extrusionOk="0">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52;p36">
              <a:extLst>
                <a:ext uri="{FF2B5EF4-FFF2-40B4-BE49-F238E27FC236}">
                  <a16:creationId xmlns:a16="http://schemas.microsoft.com/office/drawing/2014/main" id="{CD9FCB13-C300-3A7B-9E43-67A487AE82D3}"/>
                </a:ext>
              </a:extLst>
            </p:cNvPr>
            <p:cNvSpPr>
              <a:spLocks/>
            </p:cNvSpPr>
            <p:nvPr/>
          </p:nvSpPr>
          <p:spPr>
            <a:xfrm>
              <a:off x="-31838650" y="2838200"/>
              <a:ext cx="70100" cy="68550"/>
            </a:xfrm>
            <a:custGeom>
              <a:avLst/>
              <a:gdLst/>
              <a:ahLst/>
              <a:cxnLst/>
              <a:rect l="l" t="t" r="r" b="b"/>
              <a:pathLst>
                <a:path w="2804" h="2742" extrusionOk="0">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400;p37">
            <a:extLst>
              <a:ext uri="{FF2B5EF4-FFF2-40B4-BE49-F238E27FC236}">
                <a16:creationId xmlns:a16="http://schemas.microsoft.com/office/drawing/2014/main" id="{17DD029A-E6DC-CA4C-EA40-72874538E2E0}"/>
              </a:ext>
            </a:extLst>
          </p:cNvPr>
          <p:cNvSpPr>
            <a:spLocks/>
          </p:cNvSpPr>
          <p:nvPr/>
        </p:nvSpPr>
        <p:spPr>
          <a:xfrm>
            <a:off x="4505585" y="811983"/>
            <a:ext cx="195369" cy="221616"/>
          </a:xfrm>
          <a:custGeom>
            <a:avLst/>
            <a:gdLst/>
            <a:ahLst/>
            <a:cxnLst/>
            <a:rect l="l" t="t" r="r" b="b"/>
            <a:pathLst>
              <a:path w="10555" h="11973" extrusionOk="0">
                <a:moveTo>
                  <a:pt x="3151" y="2836"/>
                </a:moveTo>
                <a:cubicBezTo>
                  <a:pt x="3340" y="2836"/>
                  <a:pt x="3498" y="2994"/>
                  <a:pt x="3498" y="3183"/>
                </a:cubicBezTo>
                <a:lnTo>
                  <a:pt x="3498" y="3529"/>
                </a:lnTo>
                <a:lnTo>
                  <a:pt x="2805" y="3529"/>
                </a:lnTo>
                <a:lnTo>
                  <a:pt x="2805" y="3183"/>
                </a:lnTo>
                <a:cubicBezTo>
                  <a:pt x="2805" y="2994"/>
                  <a:pt x="2962" y="2836"/>
                  <a:pt x="3151" y="2836"/>
                </a:cubicBezTo>
                <a:close/>
                <a:moveTo>
                  <a:pt x="9862" y="4191"/>
                </a:moveTo>
                <a:lnTo>
                  <a:pt x="9862" y="5262"/>
                </a:lnTo>
                <a:cubicBezTo>
                  <a:pt x="9862" y="5451"/>
                  <a:pt x="9704" y="5609"/>
                  <a:pt x="9484" y="5609"/>
                </a:cubicBezTo>
                <a:cubicBezTo>
                  <a:pt x="9295" y="5609"/>
                  <a:pt x="9137" y="5451"/>
                  <a:pt x="9137" y="5262"/>
                </a:cubicBezTo>
                <a:lnTo>
                  <a:pt x="9137" y="4191"/>
                </a:lnTo>
                <a:close/>
                <a:moveTo>
                  <a:pt x="3151" y="5609"/>
                </a:moveTo>
                <a:cubicBezTo>
                  <a:pt x="3340" y="5609"/>
                  <a:pt x="3498" y="5766"/>
                  <a:pt x="3498" y="5987"/>
                </a:cubicBezTo>
                <a:cubicBezTo>
                  <a:pt x="3498" y="6176"/>
                  <a:pt x="3340" y="6333"/>
                  <a:pt x="3151" y="6333"/>
                </a:cubicBezTo>
                <a:cubicBezTo>
                  <a:pt x="2962" y="6333"/>
                  <a:pt x="2805" y="6176"/>
                  <a:pt x="2805" y="5987"/>
                </a:cubicBezTo>
                <a:cubicBezTo>
                  <a:pt x="2805" y="5766"/>
                  <a:pt x="2962" y="5609"/>
                  <a:pt x="3151" y="5609"/>
                </a:cubicBezTo>
                <a:close/>
                <a:moveTo>
                  <a:pt x="3592" y="4254"/>
                </a:moveTo>
                <a:cubicBezTo>
                  <a:pt x="4695" y="4443"/>
                  <a:pt x="5640" y="5451"/>
                  <a:pt x="5640" y="6680"/>
                </a:cubicBezTo>
                <a:lnTo>
                  <a:pt x="5640" y="8822"/>
                </a:lnTo>
                <a:cubicBezTo>
                  <a:pt x="5640" y="10145"/>
                  <a:pt x="4538" y="11248"/>
                  <a:pt x="3183" y="11248"/>
                </a:cubicBezTo>
                <a:cubicBezTo>
                  <a:pt x="1860" y="11248"/>
                  <a:pt x="757" y="10145"/>
                  <a:pt x="757" y="8822"/>
                </a:cubicBezTo>
                <a:lnTo>
                  <a:pt x="757" y="6680"/>
                </a:lnTo>
                <a:cubicBezTo>
                  <a:pt x="757" y="5451"/>
                  <a:pt x="1671" y="4443"/>
                  <a:pt x="2868" y="4254"/>
                </a:cubicBezTo>
                <a:lnTo>
                  <a:pt x="2868" y="4979"/>
                </a:lnTo>
                <a:cubicBezTo>
                  <a:pt x="2490" y="5136"/>
                  <a:pt x="2175" y="5546"/>
                  <a:pt x="2175" y="5987"/>
                </a:cubicBezTo>
                <a:cubicBezTo>
                  <a:pt x="2175" y="6396"/>
                  <a:pt x="2458" y="6837"/>
                  <a:pt x="2868" y="6963"/>
                </a:cubicBezTo>
                <a:lnTo>
                  <a:pt x="2868" y="7341"/>
                </a:lnTo>
                <a:cubicBezTo>
                  <a:pt x="2868" y="7562"/>
                  <a:pt x="3025" y="7719"/>
                  <a:pt x="3246" y="7719"/>
                </a:cubicBezTo>
                <a:cubicBezTo>
                  <a:pt x="3435" y="7719"/>
                  <a:pt x="3592" y="7562"/>
                  <a:pt x="3592" y="7341"/>
                </a:cubicBezTo>
                <a:lnTo>
                  <a:pt x="3592" y="6963"/>
                </a:lnTo>
                <a:cubicBezTo>
                  <a:pt x="3970" y="6806"/>
                  <a:pt x="4286" y="6396"/>
                  <a:pt x="4286" y="5987"/>
                </a:cubicBezTo>
                <a:cubicBezTo>
                  <a:pt x="4286" y="5546"/>
                  <a:pt x="4033" y="5105"/>
                  <a:pt x="3592" y="4979"/>
                </a:cubicBezTo>
                <a:lnTo>
                  <a:pt x="3592" y="4254"/>
                </a:lnTo>
                <a:close/>
                <a:moveTo>
                  <a:pt x="5294" y="1"/>
                </a:moveTo>
                <a:cubicBezTo>
                  <a:pt x="4033" y="1"/>
                  <a:pt x="2994" y="946"/>
                  <a:pt x="2836" y="2143"/>
                </a:cubicBezTo>
                <a:cubicBezTo>
                  <a:pt x="2427" y="2301"/>
                  <a:pt x="2143" y="2710"/>
                  <a:pt x="2143" y="3151"/>
                </a:cubicBezTo>
                <a:lnTo>
                  <a:pt x="2143" y="3687"/>
                </a:lnTo>
                <a:cubicBezTo>
                  <a:pt x="914" y="4128"/>
                  <a:pt x="1" y="5294"/>
                  <a:pt x="1" y="6680"/>
                </a:cubicBezTo>
                <a:lnTo>
                  <a:pt x="1" y="8822"/>
                </a:lnTo>
                <a:cubicBezTo>
                  <a:pt x="1" y="10555"/>
                  <a:pt x="1419" y="11973"/>
                  <a:pt x="3151" y="11973"/>
                </a:cubicBezTo>
                <a:cubicBezTo>
                  <a:pt x="4884" y="11973"/>
                  <a:pt x="6302" y="10555"/>
                  <a:pt x="6302" y="8822"/>
                </a:cubicBezTo>
                <a:lnTo>
                  <a:pt x="6302" y="6680"/>
                </a:lnTo>
                <a:cubicBezTo>
                  <a:pt x="6302" y="5294"/>
                  <a:pt x="5451" y="4128"/>
                  <a:pt x="4191" y="3687"/>
                </a:cubicBezTo>
                <a:lnTo>
                  <a:pt x="4191" y="3151"/>
                </a:lnTo>
                <a:cubicBezTo>
                  <a:pt x="4191" y="2710"/>
                  <a:pt x="3907" y="2301"/>
                  <a:pt x="3529" y="2143"/>
                </a:cubicBezTo>
                <a:cubicBezTo>
                  <a:pt x="3624" y="1293"/>
                  <a:pt x="4380" y="662"/>
                  <a:pt x="5262" y="662"/>
                </a:cubicBezTo>
                <a:cubicBezTo>
                  <a:pt x="6239" y="662"/>
                  <a:pt x="7026" y="1450"/>
                  <a:pt x="7026" y="2427"/>
                </a:cubicBezTo>
                <a:lnTo>
                  <a:pt x="7026" y="8413"/>
                </a:lnTo>
                <a:cubicBezTo>
                  <a:pt x="7026" y="9200"/>
                  <a:pt x="7657" y="9830"/>
                  <a:pt x="8444" y="9830"/>
                </a:cubicBezTo>
                <a:cubicBezTo>
                  <a:pt x="9232" y="9830"/>
                  <a:pt x="9862" y="9200"/>
                  <a:pt x="9862" y="8413"/>
                </a:cubicBezTo>
                <a:lnTo>
                  <a:pt x="9862" y="6239"/>
                </a:lnTo>
                <a:cubicBezTo>
                  <a:pt x="10240" y="6081"/>
                  <a:pt x="10555" y="5703"/>
                  <a:pt x="10555" y="5262"/>
                </a:cubicBezTo>
                <a:lnTo>
                  <a:pt x="10555" y="3844"/>
                </a:lnTo>
                <a:cubicBezTo>
                  <a:pt x="10555" y="3687"/>
                  <a:pt x="10397" y="3529"/>
                  <a:pt x="10208" y="3529"/>
                </a:cubicBezTo>
                <a:lnTo>
                  <a:pt x="9862" y="3529"/>
                </a:lnTo>
                <a:lnTo>
                  <a:pt x="9862" y="2458"/>
                </a:lnTo>
                <a:cubicBezTo>
                  <a:pt x="9862" y="2269"/>
                  <a:pt x="9704" y="2112"/>
                  <a:pt x="9515" y="2112"/>
                </a:cubicBezTo>
                <a:cubicBezTo>
                  <a:pt x="9295" y="2112"/>
                  <a:pt x="9137" y="2269"/>
                  <a:pt x="9137" y="2458"/>
                </a:cubicBezTo>
                <a:lnTo>
                  <a:pt x="9137" y="3529"/>
                </a:lnTo>
                <a:lnTo>
                  <a:pt x="8791" y="3529"/>
                </a:lnTo>
                <a:cubicBezTo>
                  <a:pt x="8602" y="3529"/>
                  <a:pt x="8444" y="3687"/>
                  <a:pt x="8444" y="3876"/>
                </a:cubicBezTo>
                <a:lnTo>
                  <a:pt x="8444" y="5294"/>
                </a:lnTo>
                <a:cubicBezTo>
                  <a:pt x="8444" y="5766"/>
                  <a:pt x="8728" y="6176"/>
                  <a:pt x="9137" y="6302"/>
                </a:cubicBezTo>
                <a:lnTo>
                  <a:pt x="9137" y="8444"/>
                </a:lnTo>
                <a:cubicBezTo>
                  <a:pt x="9137" y="8854"/>
                  <a:pt x="8822" y="9169"/>
                  <a:pt x="8444" y="9169"/>
                </a:cubicBezTo>
                <a:cubicBezTo>
                  <a:pt x="8035" y="9169"/>
                  <a:pt x="7720" y="8854"/>
                  <a:pt x="7720" y="8444"/>
                </a:cubicBezTo>
                <a:lnTo>
                  <a:pt x="7720" y="2458"/>
                </a:lnTo>
                <a:cubicBezTo>
                  <a:pt x="7720" y="1103"/>
                  <a:pt x="6617" y="1"/>
                  <a:pt x="5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1;p36">
            <a:extLst>
              <a:ext uri="{FF2B5EF4-FFF2-40B4-BE49-F238E27FC236}">
                <a16:creationId xmlns:a16="http://schemas.microsoft.com/office/drawing/2014/main" id="{BD844125-5F71-95D8-A540-B371B5F08053}"/>
              </a:ext>
            </a:extLst>
          </p:cNvPr>
          <p:cNvSpPr txBox="1">
            <a:spLocks/>
          </p:cNvSpPr>
          <p:nvPr/>
        </p:nvSpPr>
        <p:spPr>
          <a:xfrm>
            <a:off x="4700953" y="747284"/>
            <a:ext cx="3988055" cy="1207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AutoNum type="arabicPeriod"/>
              <a:defRPr sz="1200" b="0" i="0" u="none" strike="noStrike" cap="none">
                <a:solidFill>
                  <a:schemeClr val="dk1"/>
                </a:solidFill>
                <a:latin typeface="Cairo"/>
                <a:ea typeface="Cairo"/>
                <a:cs typeface="Cairo"/>
                <a:sym typeface="Cairo"/>
              </a:defRPr>
            </a:lvl1pPr>
            <a:lvl2pPr marL="914400" marR="0" lvl="1" indent="-304800" algn="ctr" rtl="0">
              <a:lnSpc>
                <a:spcPct val="100000"/>
              </a:lnSpc>
              <a:spcBef>
                <a:spcPts val="1000"/>
              </a:spcBef>
              <a:spcAft>
                <a:spcPts val="0"/>
              </a:spcAft>
              <a:buClr>
                <a:srgbClr val="E76A28"/>
              </a:buClr>
              <a:buSzPts val="1200"/>
              <a:buFont typeface="Nunito Light"/>
              <a:buAutoNum type="alphaLcPeriod"/>
              <a:defRPr sz="1200" b="0" i="0" u="none" strike="noStrike" cap="none">
                <a:solidFill>
                  <a:schemeClr val="dk1"/>
                </a:solidFill>
                <a:latin typeface="Cairo"/>
                <a:ea typeface="Cairo"/>
                <a:cs typeface="Cairo"/>
                <a:sym typeface="Cairo"/>
              </a:defRPr>
            </a:lvl2pPr>
            <a:lvl3pPr marL="1371600" marR="0" lvl="2" indent="-304800" algn="ctr" rtl="0">
              <a:lnSpc>
                <a:spcPct val="100000"/>
              </a:lnSpc>
              <a:spcBef>
                <a:spcPts val="0"/>
              </a:spcBef>
              <a:spcAft>
                <a:spcPts val="0"/>
              </a:spcAft>
              <a:buClr>
                <a:srgbClr val="E76A28"/>
              </a:buClr>
              <a:buSzPts val="1200"/>
              <a:buFont typeface="Nunito Light"/>
              <a:buAutoNum type="romanLcPeriod"/>
              <a:defRPr sz="1200" b="0" i="0" u="none" strike="noStrike" cap="none">
                <a:solidFill>
                  <a:schemeClr val="dk1"/>
                </a:solidFill>
                <a:latin typeface="Cairo"/>
                <a:ea typeface="Cairo"/>
                <a:cs typeface="Cairo"/>
                <a:sym typeface="Cairo"/>
              </a:defRPr>
            </a:lvl3pPr>
            <a:lvl4pPr marL="1828800" marR="0" lvl="3" indent="-304800" algn="ctr" rtl="0">
              <a:lnSpc>
                <a:spcPct val="100000"/>
              </a:lnSpc>
              <a:spcBef>
                <a:spcPts val="0"/>
              </a:spcBef>
              <a:spcAft>
                <a:spcPts val="0"/>
              </a:spcAft>
              <a:buClr>
                <a:srgbClr val="E76A28"/>
              </a:buClr>
              <a:buSzPts val="1200"/>
              <a:buFont typeface="Nunito Light"/>
              <a:buAutoNum type="arabicPeriod"/>
              <a:defRPr sz="1200" b="0" i="0" u="none" strike="noStrike" cap="none">
                <a:solidFill>
                  <a:schemeClr val="dk1"/>
                </a:solidFill>
                <a:latin typeface="Cairo"/>
                <a:ea typeface="Cairo"/>
                <a:cs typeface="Cairo"/>
                <a:sym typeface="Cairo"/>
              </a:defRPr>
            </a:lvl4pPr>
            <a:lvl5pPr marL="2286000" marR="0" lvl="4" indent="-304800" algn="ctr" rtl="0">
              <a:lnSpc>
                <a:spcPct val="100000"/>
              </a:lnSpc>
              <a:spcBef>
                <a:spcPts val="0"/>
              </a:spcBef>
              <a:spcAft>
                <a:spcPts val="0"/>
              </a:spcAft>
              <a:buClr>
                <a:srgbClr val="E76A28"/>
              </a:buClr>
              <a:buSzPts val="1200"/>
              <a:buFont typeface="Nunito Light"/>
              <a:buAutoNum type="alphaLcPeriod"/>
              <a:defRPr sz="1200" b="0" i="0" u="none" strike="noStrike" cap="none">
                <a:solidFill>
                  <a:schemeClr val="dk1"/>
                </a:solidFill>
                <a:latin typeface="Cairo"/>
                <a:ea typeface="Cairo"/>
                <a:cs typeface="Cairo"/>
                <a:sym typeface="Cairo"/>
              </a:defRPr>
            </a:lvl5pPr>
            <a:lvl6pPr marL="2743200" marR="0" lvl="5" indent="-304800" algn="ctr" rtl="0">
              <a:lnSpc>
                <a:spcPct val="100000"/>
              </a:lnSpc>
              <a:spcBef>
                <a:spcPts val="0"/>
              </a:spcBef>
              <a:spcAft>
                <a:spcPts val="0"/>
              </a:spcAft>
              <a:buClr>
                <a:srgbClr val="999999"/>
              </a:buClr>
              <a:buSzPts val="1200"/>
              <a:buFont typeface="Nunito Light"/>
              <a:buAutoNum type="romanLcPeriod"/>
              <a:defRPr sz="1200" b="0" i="0" u="none" strike="noStrike" cap="none">
                <a:solidFill>
                  <a:schemeClr val="dk1"/>
                </a:solidFill>
                <a:latin typeface="Cairo"/>
                <a:ea typeface="Cairo"/>
                <a:cs typeface="Cairo"/>
                <a:sym typeface="Cairo"/>
              </a:defRPr>
            </a:lvl6pPr>
            <a:lvl7pPr marL="3200400" marR="0" lvl="6" indent="-304800" algn="ctr" rtl="0">
              <a:lnSpc>
                <a:spcPct val="100000"/>
              </a:lnSpc>
              <a:spcBef>
                <a:spcPts val="0"/>
              </a:spcBef>
              <a:spcAft>
                <a:spcPts val="0"/>
              </a:spcAft>
              <a:buClr>
                <a:srgbClr val="999999"/>
              </a:buClr>
              <a:buSzPts val="1200"/>
              <a:buFont typeface="Nunito Light"/>
              <a:buAutoNum type="arabicPeriod"/>
              <a:defRPr sz="1200" b="0" i="0" u="none" strike="noStrike" cap="none">
                <a:solidFill>
                  <a:schemeClr val="dk1"/>
                </a:solidFill>
                <a:latin typeface="Cairo"/>
                <a:ea typeface="Cairo"/>
                <a:cs typeface="Cairo"/>
                <a:sym typeface="Cairo"/>
              </a:defRPr>
            </a:lvl7pPr>
            <a:lvl8pPr marL="3657600" marR="0" lvl="7" indent="-304800" algn="ctr" rtl="0">
              <a:lnSpc>
                <a:spcPct val="100000"/>
              </a:lnSpc>
              <a:spcBef>
                <a:spcPts val="0"/>
              </a:spcBef>
              <a:spcAft>
                <a:spcPts val="0"/>
              </a:spcAft>
              <a:buClr>
                <a:srgbClr val="999999"/>
              </a:buClr>
              <a:buSzPts val="1200"/>
              <a:buFont typeface="Nunito Light"/>
              <a:buAutoNum type="alphaLcPeriod"/>
              <a:defRPr sz="1200" b="0" i="0" u="none" strike="noStrike" cap="none">
                <a:solidFill>
                  <a:schemeClr val="dk1"/>
                </a:solidFill>
                <a:latin typeface="Cairo"/>
                <a:ea typeface="Cairo"/>
                <a:cs typeface="Cairo"/>
                <a:sym typeface="Cairo"/>
              </a:defRPr>
            </a:lvl8pPr>
            <a:lvl9pPr marL="4114800" marR="0" lvl="8" indent="-304800" algn="ctr" rtl="0">
              <a:lnSpc>
                <a:spcPct val="100000"/>
              </a:lnSpc>
              <a:spcBef>
                <a:spcPts val="0"/>
              </a:spcBef>
              <a:spcAft>
                <a:spcPts val="0"/>
              </a:spcAft>
              <a:buClr>
                <a:srgbClr val="999999"/>
              </a:buClr>
              <a:buSzPts val="1200"/>
              <a:buFont typeface="Nunito Light"/>
              <a:buAutoNum type="romanLcPeriod"/>
              <a:defRPr sz="1200" b="0" i="0" u="none" strike="noStrike" cap="none">
                <a:solidFill>
                  <a:schemeClr val="dk1"/>
                </a:solidFill>
                <a:latin typeface="Cairo"/>
                <a:ea typeface="Cairo"/>
                <a:cs typeface="Cairo"/>
                <a:sym typeface="Cairo"/>
              </a:defRPr>
            </a:lvl9pPr>
          </a:lstStyle>
          <a:p>
            <a:pPr marL="0" indent="0">
              <a:buFont typeface="Open Sans"/>
              <a:buNone/>
            </a:pPr>
            <a:r>
              <a:rPr lang="en-GB" dirty="0"/>
              <a:t>The integration of sentiment analysis and Google Trends data proved valuable in enhancing prediction accuracy, especially when given to LLMs that are trained to process human speech.</a:t>
            </a:r>
          </a:p>
          <a:p>
            <a:pPr marL="0" indent="0">
              <a:buFont typeface="Open Sans"/>
              <a:buNone/>
            </a:pPr>
            <a:endParaRPr lang="en-GB" dirty="0"/>
          </a:p>
        </p:txBody>
      </p:sp>
      <p:sp>
        <p:nvSpPr>
          <p:cNvPr id="18" name="Google Shape;456;p43">
            <a:extLst>
              <a:ext uri="{FF2B5EF4-FFF2-40B4-BE49-F238E27FC236}">
                <a16:creationId xmlns:a16="http://schemas.microsoft.com/office/drawing/2014/main" id="{1E4F7BDF-C3AE-BC9D-7C01-C0E7C49C8A8A}"/>
              </a:ext>
            </a:extLst>
          </p:cNvPr>
          <p:cNvSpPr txBox="1">
            <a:spLocks/>
          </p:cNvSpPr>
          <p:nvPr/>
        </p:nvSpPr>
        <p:spPr>
          <a:xfrm>
            <a:off x="3374406" y="2785511"/>
            <a:ext cx="177772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pace Grotesk"/>
              <a:buNone/>
              <a:defRPr sz="3000" b="0" i="0" u="none" strike="noStrike" cap="none">
                <a:solidFill>
                  <a:schemeClr val="dk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000"/>
              <a:buFont typeface="Space Grotesk"/>
              <a:buNone/>
              <a:defRPr sz="3000" b="1" i="0" u="none" strike="noStrike" cap="none">
                <a:solidFill>
                  <a:schemeClr val="dk1"/>
                </a:solidFill>
                <a:latin typeface="Space Grotesk"/>
                <a:ea typeface="Space Grotesk"/>
                <a:cs typeface="Space Grotesk"/>
                <a:sym typeface="Space Grotesk"/>
              </a:defRPr>
            </a:lvl9pPr>
          </a:lstStyle>
          <a:p>
            <a:r>
              <a:rPr lang="en-GB" sz="2000" b="1" dirty="0"/>
              <a:t>Future Work</a:t>
            </a:r>
            <a:endParaRPr lang="en-GB" sz="2000" dirty="0"/>
          </a:p>
        </p:txBody>
      </p:sp>
      <p:sp>
        <p:nvSpPr>
          <p:cNvPr id="33" name="Google Shape;331;p36">
            <a:extLst>
              <a:ext uri="{FF2B5EF4-FFF2-40B4-BE49-F238E27FC236}">
                <a16:creationId xmlns:a16="http://schemas.microsoft.com/office/drawing/2014/main" id="{FFC69D9F-7078-6FF0-A069-5CC9F8E7D342}"/>
              </a:ext>
            </a:extLst>
          </p:cNvPr>
          <p:cNvSpPr txBox="1">
            <a:spLocks/>
          </p:cNvSpPr>
          <p:nvPr/>
        </p:nvSpPr>
        <p:spPr>
          <a:xfrm>
            <a:off x="1044569" y="3505581"/>
            <a:ext cx="3218700" cy="6107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AutoNum type="arabicPeriod"/>
              <a:defRPr sz="1200" b="0" i="0" u="none" strike="noStrike" cap="none">
                <a:solidFill>
                  <a:schemeClr val="dk1"/>
                </a:solidFill>
                <a:latin typeface="Cairo"/>
                <a:ea typeface="Cairo"/>
                <a:cs typeface="Cairo"/>
                <a:sym typeface="Cairo"/>
              </a:defRPr>
            </a:lvl1pPr>
            <a:lvl2pPr marL="914400" marR="0" lvl="1" indent="-304800" algn="ctr" rtl="0">
              <a:lnSpc>
                <a:spcPct val="100000"/>
              </a:lnSpc>
              <a:spcBef>
                <a:spcPts val="1000"/>
              </a:spcBef>
              <a:spcAft>
                <a:spcPts val="0"/>
              </a:spcAft>
              <a:buClr>
                <a:srgbClr val="E76A28"/>
              </a:buClr>
              <a:buSzPts val="1200"/>
              <a:buFont typeface="Nunito Light"/>
              <a:buAutoNum type="alphaLcPeriod"/>
              <a:defRPr sz="1200" b="0" i="0" u="none" strike="noStrike" cap="none">
                <a:solidFill>
                  <a:schemeClr val="dk1"/>
                </a:solidFill>
                <a:latin typeface="Cairo"/>
                <a:ea typeface="Cairo"/>
                <a:cs typeface="Cairo"/>
                <a:sym typeface="Cairo"/>
              </a:defRPr>
            </a:lvl2pPr>
            <a:lvl3pPr marL="1371600" marR="0" lvl="2" indent="-304800" algn="ctr" rtl="0">
              <a:lnSpc>
                <a:spcPct val="100000"/>
              </a:lnSpc>
              <a:spcBef>
                <a:spcPts val="0"/>
              </a:spcBef>
              <a:spcAft>
                <a:spcPts val="0"/>
              </a:spcAft>
              <a:buClr>
                <a:srgbClr val="E76A28"/>
              </a:buClr>
              <a:buSzPts val="1200"/>
              <a:buFont typeface="Nunito Light"/>
              <a:buAutoNum type="romanLcPeriod"/>
              <a:defRPr sz="1200" b="0" i="0" u="none" strike="noStrike" cap="none">
                <a:solidFill>
                  <a:schemeClr val="dk1"/>
                </a:solidFill>
                <a:latin typeface="Cairo"/>
                <a:ea typeface="Cairo"/>
                <a:cs typeface="Cairo"/>
                <a:sym typeface="Cairo"/>
              </a:defRPr>
            </a:lvl3pPr>
            <a:lvl4pPr marL="1828800" marR="0" lvl="3" indent="-304800" algn="ctr" rtl="0">
              <a:lnSpc>
                <a:spcPct val="100000"/>
              </a:lnSpc>
              <a:spcBef>
                <a:spcPts val="0"/>
              </a:spcBef>
              <a:spcAft>
                <a:spcPts val="0"/>
              </a:spcAft>
              <a:buClr>
                <a:srgbClr val="E76A28"/>
              </a:buClr>
              <a:buSzPts val="1200"/>
              <a:buFont typeface="Nunito Light"/>
              <a:buAutoNum type="arabicPeriod"/>
              <a:defRPr sz="1200" b="0" i="0" u="none" strike="noStrike" cap="none">
                <a:solidFill>
                  <a:schemeClr val="dk1"/>
                </a:solidFill>
                <a:latin typeface="Cairo"/>
                <a:ea typeface="Cairo"/>
                <a:cs typeface="Cairo"/>
                <a:sym typeface="Cairo"/>
              </a:defRPr>
            </a:lvl4pPr>
            <a:lvl5pPr marL="2286000" marR="0" lvl="4" indent="-304800" algn="ctr" rtl="0">
              <a:lnSpc>
                <a:spcPct val="100000"/>
              </a:lnSpc>
              <a:spcBef>
                <a:spcPts val="0"/>
              </a:spcBef>
              <a:spcAft>
                <a:spcPts val="0"/>
              </a:spcAft>
              <a:buClr>
                <a:srgbClr val="E76A28"/>
              </a:buClr>
              <a:buSzPts val="1200"/>
              <a:buFont typeface="Nunito Light"/>
              <a:buAutoNum type="alphaLcPeriod"/>
              <a:defRPr sz="1200" b="0" i="0" u="none" strike="noStrike" cap="none">
                <a:solidFill>
                  <a:schemeClr val="dk1"/>
                </a:solidFill>
                <a:latin typeface="Cairo"/>
                <a:ea typeface="Cairo"/>
                <a:cs typeface="Cairo"/>
                <a:sym typeface="Cairo"/>
              </a:defRPr>
            </a:lvl5pPr>
            <a:lvl6pPr marL="2743200" marR="0" lvl="5" indent="-304800" algn="ctr" rtl="0">
              <a:lnSpc>
                <a:spcPct val="100000"/>
              </a:lnSpc>
              <a:spcBef>
                <a:spcPts val="0"/>
              </a:spcBef>
              <a:spcAft>
                <a:spcPts val="0"/>
              </a:spcAft>
              <a:buClr>
                <a:srgbClr val="999999"/>
              </a:buClr>
              <a:buSzPts val="1200"/>
              <a:buFont typeface="Nunito Light"/>
              <a:buAutoNum type="romanLcPeriod"/>
              <a:defRPr sz="1200" b="0" i="0" u="none" strike="noStrike" cap="none">
                <a:solidFill>
                  <a:schemeClr val="dk1"/>
                </a:solidFill>
                <a:latin typeface="Cairo"/>
                <a:ea typeface="Cairo"/>
                <a:cs typeface="Cairo"/>
                <a:sym typeface="Cairo"/>
              </a:defRPr>
            </a:lvl6pPr>
            <a:lvl7pPr marL="3200400" marR="0" lvl="6" indent="-304800" algn="ctr" rtl="0">
              <a:lnSpc>
                <a:spcPct val="100000"/>
              </a:lnSpc>
              <a:spcBef>
                <a:spcPts val="0"/>
              </a:spcBef>
              <a:spcAft>
                <a:spcPts val="0"/>
              </a:spcAft>
              <a:buClr>
                <a:srgbClr val="999999"/>
              </a:buClr>
              <a:buSzPts val="1200"/>
              <a:buFont typeface="Nunito Light"/>
              <a:buAutoNum type="arabicPeriod"/>
              <a:defRPr sz="1200" b="0" i="0" u="none" strike="noStrike" cap="none">
                <a:solidFill>
                  <a:schemeClr val="dk1"/>
                </a:solidFill>
                <a:latin typeface="Cairo"/>
                <a:ea typeface="Cairo"/>
                <a:cs typeface="Cairo"/>
                <a:sym typeface="Cairo"/>
              </a:defRPr>
            </a:lvl7pPr>
            <a:lvl8pPr marL="3657600" marR="0" lvl="7" indent="-304800" algn="ctr" rtl="0">
              <a:lnSpc>
                <a:spcPct val="100000"/>
              </a:lnSpc>
              <a:spcBef>
                <a:spcPts val="0"/>
              </a:spcBef>
              <a:spcAft>
                <a:spcPts val="0"/>
              </a:spcAft>
              <a:buClr>
                <a:srgbClr val="999999"/>
              </a:buClr>
              <a:buSzPts val="1200"/>
              <a:buFont typeface="Nunito Light"/>
              <a:buAutoNum type="alphaLcPeriod"/>
              <a:defRPr sz="1200" b="0" i="0" u="none" strike="noStrike" cap="none">
                <a:solidFill>
                  <a:schemeClr val="dk1"/>
                </a:solidFill>
                <a:latin typeface="Cairo"/>
                <a:ea typeface="Cairo"/>
                <a:cs typeface="Cairo"/>
                <a:sym typeface="Cairo"/>
              </a:defRPr>
            </a:lvl8pPr>
            <a:lvl9pPr marL="4114800" marR="0" lvl="8" indent="-304800" algn="ctr" rtl="0">
              <a:lnSpc>
                <a:spcPct val="100000"/>
              </a:lnSpc>
              <a:spcBef>
                <a:spcPts val="0"/>
              </a:spcBef>
              <a:spcAft>
                <a:spcPts val="0"/>
              </a:spcAft>
              <a:buClr>
                <a:srgbClr val="999999"/>
              </a:buClr>
              <a:buSzPts val="1200"/>
              <a:buFont typeface="Nunito Light"/>
              <a:buAutoNum type="romanLcPeriod"/>
              <a:defRPr sz="1200" b="0" i="0" u="none" strike="noStrike" cap="none">
                <a:solidFill>
                  <a:schemeClr val="dk1"/>
                </a:solidFill>
                <a:latin typeface="Cairo"/>
                <a:ea typeface="Cairo"/>
                <a:cs typeface="Cairo"/>
                <a:sym typeface="Cairo"/>
              </a:defRPr>
            </a:lvl9pPr>
          </a:lstStyle>
          <a:p>
            <a:pPr marL="0" indent="0">
              <a:buFont typeface="Open Sans"/>
              <a:buNone/>
            </a:pPr>
            <a:r>
              <a:rPr lang="en-GB" dirty="0"/>
              <a:t>Integrate more diverse data sources, such as social media sentiment, economic indicators, and geopolitical events, to further improve the model’s accuracy.</a:t>
            </a:r>
          </a:p>
          <a:p>
            <a:pPr marL="0" indent="0">
              <a:buFont typeface="Open Sans"/>
              <a:buNone/>
            </a:pPr>
            <a:endParaRPr lang="en-GB" dirty="0"/>
          </a:p>
        </p:txBody>
      </p:sp>
      <p:sp>
        <p:nvSpPr>
          <p:cNvPr id="37" name="Google Shape;335;p36">
            <a:extLst>
              <a:ext uri="{FF2B5EF4-FFF2-40B4-BE49-F238E27FC236}">
                <a16:creationId xmlns:a16="http://schemas.microsoft.com/office/drawing/2014/main" id="{8139B4C4-D2C7-89AB-B06E-CF54EB19ED6A}"/>
              </a:ext>
            </a:extLst>
          </p:cNvPr>
          <p:cNvSpPr txBox="1">
            <a:spLocks/>
          </p:cNvSpPr>
          <p:nvPr/>
        </p:nvSpPr>
        <p:spPr>
          <a:xfrm>
            <a:off x="1044569" y="3237255"/>
            <a:ext cx="3604212" cy="411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b="1" dirty="0">
                <a:latin typeface="Space Grotesk Medium" panose="020B0604020202020204" charset="0"/>
                <a:cs typeface="Space Grotesk Medium" panose="020B0604020202020204" charset="0"/>
              </a:rPr>
              <a:t>Incorporate Additional Data Sources</a:t>
            </a:r>
            <a:endParaRPr lang="en-GB" dirty="0">
              <a:latin typeface="Space Grotesk Medium" panose="020B0604020202020204" charset="0"/>
              <a:cs typeface="Space Grotesk Medium" panose="020B0604020202020204" charset="0"/>
            </a:endParaRPr>
          </a:p>
        </p:txBody>
      </p:sp>
      <p:grpSp>
        <p:nvGrpSpPr>
          <p:cNvPr id="40" name="Google Shape;350;p36">
            <a:extLst>
              <a:ext uri="{FF2B5EF4-FFF2-40B4-BE49-F238E27FC236}">
                <a16:creationId xmlns:a16="http://schemas.microsoft.com/office/drawing/2014/main" id="{FDDC3520-699D-1975-FE36-02E0381F7C96}"/>
              </a:ext>
            </a:extLst>
          </p:cNvPr>
          <p:cNvGrpSpPr>
            <a:grpSpLocks/>
          </p:cNvGrpSpPr>
          <p:nvPr/>
        </p:nvGrpSpPr>
        <p:grpSpPr>
          <a:xfrm>
            <a:off x="732909" y="3403484"/>
            <a:ext cx="210027" cy="204193"/>
            <a:chOff x="-31889075" y="2658950"/>
            <a:chExt cx="302475" cy="290775"/>
          </a:xfrm>
        </p:grpSpPr>
        <p:sp>
          <p:nvSpPr>
            <p:cNvPr id="41" name="Google Shape;351;p36">
              <a:extLst>
                <a:ext uri="{FF2B5EF4-FFF2-40B4-BE49-F238E27FC236}">
                  <a16:creationId xmlns:a16="http://schemas.microsoft.com/office/drawing/2014/main" id="{F99EA911-CC40-5B3C-A37F-B7454E095910}"/>
                </a:ext>
              </a:extLst>
            </p:cNvPr>
            <p:cNvSpPr>
              <a:spLocks/>
            </p:cNvSpPr>
            <p:nvPr/>
          </p:nvSpPr>
          <p:spPr>
            <a:xfrm>
              <a:off x="-31889075" y="2658950"/>
              <a:ext cx="302475" cy="290775"/>
            </a:xfrm>
            <a:custGeom>
              <a:avLst/>
              <a:gdLst/>
              <a:ahLst/>
              <a:cxnLst/>
              <a:rect l="l" t="t" r="r" b="b"/>
              <a:pathLst>
                <a:path w="12099" h="11631" extrusionOk="0">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52;p36">
              <a:extLst>
                <a:ext uri="{FF2B5EF4-FFF2-40B4-BE49-F238E27FC236}">
                  <a16:creationId xmlns:a16="http://schemas.microsoft.com/office/drawing/2014/main" id="{11AFB091-9718-9CEF-0EFA-E1AA19294FC4}"/>
                </a:ext>
              </a:extLst>
            </p:cNvPr>
            <p:cNvSpPr>
              <a:spLocks/>
            </p:cNvSpPr>
            <p:nvPr/>
          </p:nvSpPr>
          <p:spPr>
            <a:xfrm>
              <a:off x="-31838650" y="2838200"/>
              <a:ext cx="70100" cy="68550"/>
            </a:xfrm>
            <a:custGeom>
              <a:avLst/>
              <a:gdLst/>
              <a:ahLst/>
              <a:cxnLst/>
              <a:rect l="l" t="t" r="r" b="b"/>
              <a:pathLst>
                <a:path w="2804" h="2742" extrusionOk="0">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331;p36">
            <a:extLst>
              <a:ext uri="{FF2B5EF4-FFF2-40B4-BE49-F238E27FC236}">
                <a16:creationId xmlns:a16="http://schemas.microsoft.com/office/drawing/2014/main" id="{69018DA0-519B-FA08-31C8-EAE1AC37CF55}"/>
              </a:ext>
            </a:extLst>
          </p:cNvPr>
          <p:cNvSpPr txBox="1">
            <a:spLocks/>
          </p:cNvSpPr>
          <p:nvPr/>
        </p:nvSpPr>
        <p:spPr>
          <a:xfrm>
            <a:off x="4671854" y="3479167"/>
            <a:ext cx="3218700" cy="6107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Open Sans"/>
              <a:buAutoNum type="arabicPeriod"/>
              <a:defRPr sz="1200" b="0" i="0" u="none" strike="noStrike" cap="none">
                <a:solidFill>
                  <a:schemeClr val="dk1"/>
                </a:solidFill>
                <a:latin typeface="Cairo"/>
                <a:ea typeface="Cairo"/>
                <a:cs typeface="Cairo"/>
                <a:sym typeface="Cairo"/>
              </a:defRPr>
            </a:lvl1pPr>
            <a:lvl2pPr marL="914400" marR="0" lvl="1" indent="-304800" algn="ctr" rtl="0">
              <a:lnSpc>
                <a:spcPct val="100000"/>
              </a:lnSpc>
              <a:spcBef>
                <a:spcPts val="1000"/>
              </a:spcBef>
              <a:spcAft>
                <a:spcPts val="0"/>
              </a:spcAft>
              <a:buClr>
                <a:srgbClr val="E76A28"/>
              </a:buClr>
              <a:buSzPts val="1200"/>
              <a:buFont typeface="Nunito Light"/>
              <a:buAutoNum type="alphaLcPeriod"/>
              <a:defRPr sz="1200" b="0" i="0" u="none" strike="noStrike" cap="none">
                <a:solidFill>
                  <a:schemeClr val="dk1"/>
                </a:solidFill>
                <a:latin typeface="Cairo"/>
                <a:ea typeface="Cairo"/>
                <a:cs typeface="Cairo"/>
                <a:sym typeface="Cairo"/>
              </a:defRPr>
            </a:lvl2pPr>
            <a:lvl3pPr marL="1371600" marR="0" lvl="2" indent="-304800" algn="ctr" rtl="0">
              <a:lnSpc>
                <a:spcPct val="100000"/>
              </a:lnSpc>
              <a:spcBef>
                <a:spcPts val="0"/>
              </a:spcBef>
              <a:spcAft>
                <a:spcPts val="0"/>
              </a:spcAft>
              <a:buClr>
                <a:srgbClr val="E76A28"/>
              </a:buClr>
              <a:buSzPts val="1200"/>
              <a:buFont typeface="Nunito Light"/>
              <a:buAutoNum type="romanLcPeriod"/>
              <a:defRPr sz="1200" b="0" i="0" u="none" strike="noStrike" cap="none">
                <a:solidFill>
                  <a:schemeClr val="dk1"/>
                </a:solidFill>
                <a:latin typeface="Cairo"/>
                <a:ea typeface="Cairo"/>
                <a:cs typeface="Cairo"/>
                <a:sym typeface="Cairo"/>
              </a:defRPr>
            </a:lvl3pPr>
            <a:lvl4pPr marL="1828800" marR="0" lvl="3" indent="-304800" algn="ctr" rtl="0">
              <a:lnSpc>
                <a:spcPct val="100000"/>
              </a:lnSpc>
              <a:spcBef>
                <a:spcPts val="0"/>
              </a:spcBef>
              <a:spcAft>
                <a:spcPts val="0"/>
              </a:spcAft>
              <a:buClr>
                <a:srgbClr val="E76A28"/>
              </a:buClr>
              <a:buSzPts val="1200"/>
              <a:buFont typeface="Nunito Light"/>
              <a:buAutoNum type="arabicPeriod"/>
              <a:defRPr sz="1200" b="0" i="0" u="none" strike="noStrike" cap="none">
                <a:solidFill>
                  <a:schemeClr val="dk1"/>
                </a:solidFill>
                <a:latin typeface="Cairo"/>
                <a:ea typeface="Cairo"/>
                <a:cs typeface="Cairo"/>
                <a:sym typeface="Cairo"/>
              </a:defRPr>
            </a:lvl4pPr>
            <a:lvl5pPr marL="2286000" marR="0" lvl="4" indent="-304800" algn="ctr" rtl="0">
              <a:lnSpc>
                <a:spcPct val="100000"/>
              </a:lnSpc>
              <a:spcBef>
                <a:spcPts val="0"/>
              </a:spcBef>
              <a:spcAft>
                <a:spcPts val="0"/>
              </a:spcAft>
              <a:buClr>
                <a:srgbClr val="E76A28"/>
              </a:buClr>
              <a:buSzPts val="1200"/>
              <a:buFont typeface="Nunito Light"/>
              <a:buAutoNum type="alphaLcPeriod"/>
              <a:defRPr sz="1200" b="0" i="0" u="none" strike="noStrike" cap="none">
                <a:solidFill>
                  <a:schemeClr val="dk1"/>
                </a:solidFill>
                <a:latin typeface="Cairo"/>
                <a:ea typeface="Cairo"/>
                <a:cs typeface="Cairo"/>
                <a:sym typeface="Cairo"/>
              </a:defRPr>
            </a:lvl5pPr>
            <a:lvl6pPr marL="2743200" marR="0" lvl="5" indent="-304800" algn="ctr" rtl="0">
              <a:lnSpc>
                <a:spcPct val="100000"/>
              </a:lnSpc>
              <a:spcBef>
                <a:spcPts val="0"/>
              </a:spcBef>
              <a:spcAft>
                <a:spcPts val="0"/>
              </a:spcAft>
              <a:buClr>
                <a:srgbClr val="999999"/>
              </a:buClr>
              <a:buSzPts val="1200"/>
              <a:buFont typeface="Nunito Light"/>
              <a:buAutoNum type="romanLcPeriod"/>
              <a:defRPr sz="1200" b="0" i="0" u="none" strike="noStrike" cap="none">
                <a:solidFill>
                  <a:schemeClr val="dk1"/>
                </a:solidFill>
                <a:latin typeface="Cairo"/>
                <a:ea typeface="Cairo"/>
                <a:cs typeface="Cairo"/>
                <a:sym typeface="Cairo"/>
              </a:defRPr>
            </a:lvl6pPr>
            <a:lvl7pPr marL="3200400" marR="0" lvl="6" indent="-304800" algn="ctr" rtl="0">
              <a:lnSpc>
                <a:spcPct val="100000"/>
              </a:lnSpc>
              <a:spcBef>
                <a:spcPts val="0"/>
              </a:spcBef>
              <a:spcAft>
                <a:spcPts val="0"/>
              </a:spcAft>
              <a:buClr>
                <a:srgbClr val="999999"/>
              </a:buClr>
              <a:buSzPts val="1200"/>
              <a:buFont typeface="Nunito Light"/>
              <a:buAutoNum type="arabicPeriod"/>
              <a:defRPr sz="1200" b="0" i="0" u="none" strike="noStrike" cap="none">
                <a:solidFill>
                  <a:schemeClr val="dk1"/>
                </a:solidFill>
                <a:latin typeface="Cairo"/>
                <a:ea typeface="Cairo"/>
                <a:cs typeface="Cairo"/>
                <a:sym typeface="Cairo"/>
              </a:defRPr>
            </a:lvl7pPr>
            <a:lvl8pPr marL="3657600" marR="0" lvl="7" indent="-304800" algn="ctr" rtl="0">
              <a:lnSpc>
                <a:spcPct val="100000"/>
              </a:lnSpc>
              <a:spcBef>
                <a:spcPts val="0"/>
              </a:spcBef>
              <a:spcAft>
                <a:spcPts val="0"/>
              </a:spcAft>
              <a:buClr>
                <a:srgbClr val="999999"/>
              </a:buClr>
              <a:buSzPts val="1200"/>
              <a:buFont typeface="Nunito Light"/>
              <a:buAutoNum type="alphaLcPeriod"/>
              <a:defRPr sz="1200" b="0" i="0" u="none" strike="noStrike" cap="none">
                <a:solidFill>
                  <a:schemeClr val="dk1"/>
                </a:solidFill>
                <a:latin typeface="Cairo"/>
                <a:ea typeface="Cairo"/>
                <a:cs typeface="Cairo"/>
                <a:sym typeface="Cairo"/>
              </a:defRPr>
            </a:lvl8pPr>
            <a:lvl9pPr marL="4114800" marR="0" lvl="8" indent="-304800" algn="ctr" rtl="0">
              <a:lnSpc>
                <a:spcPct val="100000"/>
              </a:lnSpc>
              <a:spcBef>
                <a:spcPts val="0"/>
              </a:spcBef>
              <a:spcAft>
                <a:spcPts val="0"/>
              </a:spcAft>
              <a:buClr>
                <a:srgbClr val="999999"/>
              </a:buClr>
              <a:buSzPts val="1200"/>
              <a:buFont typeface="Nunito Light"/>
              <a:buAutoNum type="romanLcPeriod"/>
              <a:defRPr sz="1200" b="0" i="0" u="none" strike="noStrike" cap="none">
                <a:solidFill>
                  <a:schemeClr val="dk1"/>
                </a:solidFill>
                <a:latin typeface="Cairo"/>
                <a:ea typeface="Cairo"/>
                <a:cs typeface="Cairo"/>
                <a:sym typeface="Cairo"/>
              </a:defRPr>
            </a:lvl9pPr>
          </a:lstStyle>
          <a:p>
            <a:pPr marL="0" indent="0">
              <a:buFont typeface="Open Sans"/>
              <a:buNone/>
            </a:pPr>
            <a:r>
              <a:rPr lang="en-GB" dirty="0"/>
              <a:t>Implement real-time prediction systems that continuously update predictions based on incoming data.</a:t>
            </a:r>
          </a:p>
          <a:p>
            <a:pPr marL="0" indent="0">
              <a:buFont typeface="Open Sans"/>
              <a:buNone/>
            </a:pPr>
            <a:endParaRPr lang="en-GB" dirty="0"/>
          </a:p>
        </p:txBody>
      </p:sp>
      <p:sp>
        <p:nvSpPr>
          <p:cNvPr id="49" name="Google Shape;335;p36">
            <a:extLst>
              <a:ext uri="{FF2B5EF4-FFF2-40B4-BE49-F238E27FC236}">
                <a16:creationId xmlns:a16="http://schemas.microsoft.com/office/drawing/2014/main" id="{D96C4282-B61E-E77B-19FE-B76F72E6328C}"/>
              </a:ext>
            </a:extLst>
          </p:cNvPr>
          <p:cNvSpPr txBox="1">
            <a:spLocks/>
          </p:cNvSpPr>
          <p:nvPr/>
        </p:nvSpPr>
        <p:spPr>
          <a:xfrm>
            <a:off x="4671854" y="3237255"/>
            <a:ext cx="3604212" cy="411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b="1" dirty="0">
                <a:latin typeface="Space Grotesk Medium" panose="020B0604020202020204" charset="0"/>
                <a:cs typeface="Space Grotesk Medium" panose="020B0604020202020204" charset="0"/>
              </a:rPr>
              <a:t>Develop Real-Time Prediction Systems</a:t>
            </a:r>
            <a:endParaRPr lang="en-GB" dirty="0">
              <a:latin typeface="Space Grotesk Medium" panose="020B0604020202020204" charset="0"/>
              <a:cs typeface="Space Grotesk Medium" panose="020B0604020202020204" charset="0"/>
            </a:endParaRPr>
          </a:p>
        </p:txBody>
      </p:sp>
      <p:sp>
        <p:nvSpPr>
          <p:cNvPr id="56" name="Google Shape;324;p35">
            <a:extLst>
              <a:ext uri="{FF2B5EF4-FFF2-40B4-BE49-F238E27FC236}">
                <a16:creationId xmlns:a16="http://schemas.microsoft.com/office/drawing/2014/main" id="{42AD4D33-C9BF-AFC3-5BDD-D4C3F9BBBFF4}"/>
              </a:ext>
            </a:extLst>
          </p:cNvPr>
          <p:cNvSpPr>
            <a:spLocks/>
          </p:cNvSpPr>
          <p:nvPr/>
        </p:nvSpPr>
        <p:spPr>
          <a:xfrm>
            <a:off x="4501172" y="3329048"/>
            <a:ext cx="204194" cy="204195"/>
          </a:xfrm>
          <a:custGeom>
            <a:avLst/>
            <a:gdLst/>
            <a:ahLst/>
            <a:cxnLst/>
            <a:rect l="l" t="t" r="r" b="b"/>
            <a:pathLst>
              <a:path w="11503" h="11479" extrusionOk="0">
                <a:moveTo>
                  <a:pt x="10169" y="2429"/>
                </a:moveTo>
                <a:cubicBezTo>
                  <a:pt x="10360" y="2429"/>
                  <a:pt x="10550" y="2620"/>
                  <a:pt x="10550" y="2834"/>
                </a:cubicBezTo>
                <a:cubicBezTo>
                  <a:pt x="10550" y="3024"/>
                  <a:pt x="10360" y="3215"/>
                  <a:pt x="10169" y="3215"/>
                </a:cubicBezTo>
                <a:cubicBezTo>
                  <a:pt x="9955" y="3215"/>
                  <a:pt x="9764" y="3024"/>
                  <a:pt x="9764" y="2834"/>
                </a:cubicBezTo>
                <a:cubicBezTo>
                  <a:pt x="9764" y="2620"/>
                  <a:pt x="9931" y="2429"/>
                  <a:pt x="10169" y="2429"/>
                </a:cubicBezTo>
                <a:close/>
                <a:moveTo>
                  <a:pt x="8669" y="4763"/>
                </a:moveTo>
                <a:cubicBezTo>
                  <a:pt x="8883" y="4763"/>
                  <a:pt x="9050" y="4930"/>
                  <a:pt x="9050" y="5144"/>
                </a:cubicBezTo>
                <a:cubicBezTo>
                  <a:pt x="9050" y="5358"/>
                  <a:pt x="8883" y="5525"/>
                  <a:pt x="8669" y="5525"/>
                </a:cubicBezTo>
                <a:cubicBezTo>
                  <a:pt x="8454" y="5525"/>
                  <a:pt x="8288" y="5358"/>
                  <a:pt x="8288" y="5144"/>
                </a:cubicBezTo>
                <a:cubicBezTo>
                  <a:pt x="8288" y="4930"/>
                  <a:pt x="8454" y="4763"/>
                  <a:pt x="8669" y="4763"/>
                </a:cubicBezTo>
                <a:close/>
                <a:moveTo>
                  <a:pt x="4335" y="5358"/>
                </a:moveTo>
                <a:cubicBezTo>
                  <a:pt x="4525" y="5358"/>
                  <a:pt x="4716" y="5525"/>
                  <a:pt x="4716" y="5739"/>
                </a:cubicBezTo>
                <a:cubicBezTo>
                  <a:pt x="4716" y="5954"/>
                  <a:pt x="4525" y="6120"/>
                  <a:pt x="4335" y="6120"/>
                </a:cubicBezTo>
                <a:cubicBezTo>
                  <a:pt x="4120" y="6120"/>
                  <a:pt x="3930" y="5954"/>
                  <a:pt x="3930" y="5739"/>
                </a:cubicBezTo>
                <a:cubicBezTo>
                  <a:pt x="3906" y="5525"/>
                  <a:pt x="4096" y="5358"/>
                  <a:pt x="4335" y="5358"/>
                </a:cubicBezTo>
                <a:close/>
                <a:moveTo>
                  <a:pt x="6716" y="6811"/>
                </a:moveTo>
                <a:cubicBezTo>
                  <a:pt x="6906" y="6811"/>
                  <a:pt x="7097" y="6978"/>
                  <a:pt x="7097" y="7192"/>
                </a:cubicBezTo>
                <a:cubicBezTo>
                  <a:pt x="7097" y="7406"/>
                  <a:pt x="6906" y="7573"/>
                  <a:pt x="6716" y="7573"/>
                </a:cubicBezTo>
                <a:cubicBezTo>
                  <a:pt x="6502" y="7573"/>
                  <a:pt x="6311" y="7406"/>
                  <a:pt x="6311" y="7192"/>
                </a:cubicBezTo>
                <a:cubicBezTo>
                  <a:pt x="6311" y="6978"/>
                  <a:pt x="6478" y="6811"/>
                  <a:pt x="6716" y="6811"/>
                </a:cubicBezTo>
                <a:close/>
                <a:moveTo>
                  <a:pt x="2715" y="7740"/>
                </a:moveTo>
                <a:cubicBezTo>
                  <a:pt x="2929" y="7740"/>
                  <a:pt x="3096" y="7906"/>
                  <a:pt x="3096" y="8121"/>
                </a:cubicBezTo>
                <a:cubicBezTo>
                  <a:pt x="3096" y="8335"/>
                  <a:pt x="2929" y="8502"/>
                  <a:pt x="2715" y="8502"/>
                </a:cubicBezTo>
                <a:cubicBezTo>
                  <a:pt x="2501" y="8502"/>
                  <a:pt x="2334" y="8335"/>
                  <a:pt x="2334" y="8121"/>
                </a:cubicBezTo>
                <a:cubicBezTo>
                  <a:pt x="2334" y="7906"/>
                  <a:pt x="2501" y="7740"/>
                  <a:pt x="2715" y="7740"/>
                </a:cubicBezTo>
                <a:close/>
                <a:moveTo>
                  <a:pt x="0" y="0"/>
                </a:moveTo>
                <a:lnTo>
                  <a:pt x="0" y="11479"/>
                </a:lnTo>
                <a:lnTo>
                  <a:pt x="11503" y="11479"/>
                </a:lnTo>
                <a:lnTo>
                  <a:pt x="11503" y="10264"/>
                </a:lnTo>
                <a:lnTo>
                  <a:pt x="10836" y="10264"/>
                </a:lnTo>
                <a:lnTo>
                  <a:pt x="10836" y="10288"/>
                </a:lnTo>
                <a:lnTo>
                  <a:pt x="10836" y="10836"/>
                </a:lnTo>
                <a:lnTo>
                  <a:pt x="691" y="10836"/>
                </a:lnTo>
                <a:lnTo>
                  <a:pt x="691" y="9883"/>
                </a:lnTo>
                <a:lnTo>
                  <a:pt x="2072" y="8954"/>
                </a:lnTo>
                <a:cubicBezTo>
                  <a:pt x="2243" y="9082"/>
                  <a:pt x="2490" y="9172"/>
                  <a:pt x="2746" y="9172"/>
                </a:cubicBezTo>
                <a:cubicBezTo>
                  <a:pt x="2775" y="9172"/>
                  <a:pt x="2805" y="9171"/>
                  <a:pt x="2834" y="9169"/>
                </a:cubicBezTo>
                <a:cubicBezTo>
                  <a:pt x="3334" y="9097"/>
                  <a:pt x="3739" y="8716"/>
                  <a:pt x="3787" y="8216"/>
                </a:cubicBezTo>
                <a:cubicBezTo>
                  <a:pt x="3811" y="7930"/>
                  <a:pt x="3739" y="7668"/>
                  <a:pt x="3620" y="7478"/>
                </a:cubicBezTo>
                <a:lnTo>
                  <a:pt x="4049" y="6716"/>
                </a:lnTo>
                <a:cubicBezTo>
                  <a:pt x="4144" y="6740"/>
                  <a:pt x="4239" y="6740"/>
                  <a:pt x="4335" y="6740"/>
                </a:cubicBezTo>
                <a:cubicBezTo>
                  <a:pt x="4596" y="6740"/>
                  <a:pt x="4835" y="6668"/>
                  <a:pt x="5001" y="6478"/>
                </a:cubicBezTo>
                <a:lnTo>
                  <a:pt x="5644" y="6930"/>
                </a:lnTo>
                <a:cubicBezTo>
                  <a:pt x="5597" y="7073"/>
                  <a:pt x="5597" y="7216"/>
                  <a:pt x="5644" y="7382"/>
                </a:cubicBezTo>
                <a:cubicBezTo>
                  <a:pt x="5716" y="7787"/>
                  <a:pt x="6049" y="8121"/>
                  <a:pt x="6478" y="8168"/>
                </a:cubicBezTo>
                <a:cubicBezTo>
                  <a:pt x="6542" y="8180"/>
                  <a:pt x="6606" y="8186"/>
                  <a:pt x="6669" y="8186"/>
                </a:cubicBezTo>
                <a:cubicBezTo>
                  <a:pt x="7234" y="8186"/>
                  <a:pt x="7716" y="7723"/>
                  <a:pt x="7716" y="7144"/>
                </a:cubicBezTo>
                <a:cubicBezTo>
                  <a:pt x="7716" y="6954"/>
                  <a:pt x="7692" y="6811"/>
                  <a:pt x="7597" y="6692"/>
                </a:cubicBezTo>
                <a:lnTo>
                  <a:pt x="8169" y="6073"/>
                </a:lnTo>
                <a:cubicBezTo>
                  <a:pt x="8289" y="6124"/>
                  <a:pt x="8434" y="6163"/>
                  <a:pt x="8585" y="6163"/>
                </a:cubicBezTo>
                <a:cubicBezTo>
                  <a:pt x="8644" y="6163"/>
                  <a:pt x="8704" y="6157"/>
                  <a:pt x="8764" y="6144"/>
                </a:cubicBezTo>
                <a:cubicBezTo>
                  <a:pt x="9240" y="6097"/>
                  <a:pt x="9621" y="5715"/>
                  <a:pt x="9693" y="5239"/>
                </a:cubicBezTo>
                <a:cubicBezTo>
                  <a:pt x="9717" y="4906"/>
                  <a:pt x="9621" y="4620"/>
                  <a:pt x="9407" y="4406"/>
                </a:cubicBezTo>
                <a:lnTo>
                  <a:pt x="9836" y="3810"/>
                </a:lnTo>
                <a:cubicBezTo>
                  <a:pt x="9907" y="3822"/>
                  <a:pt x="9979" y="3828"/>
                  <a:pt x="10056" y="3828"/>
                </a:cubicBezTo>
                <a:cubicBezTo>
                  <a:pt x="10133" y="3828"/>
                  <a:pt x="10217" y="3822"/>
                  <a:pt x="10312" y="3810"/>
                </a:cubicBezTo>
                <a:cubicBezTo>
                  <a:pt x="10717" y="3715"/>
                  <a:pt x="11050" y="3382"/>
                  <a:pt x="11145" y="2977"/>
                </a:cubicBezTo>
                <a:cubicBezTo>
                  <a:pt x="11277" y="2319"/>
                  <a:pt x="10762" y="1701"/>
                  <a:pt x="10121" y="1701"/>
                </a:cubicBezTo>
                <a:cubicBezTo>
                  <a:pt x="10067" y="1701"/>
                  <a:pt x="10011" y="1705"/>
                  <a:pt x="9955" y="1715"/>
                </a:cubicBezTo>
                <a:cubicBezTo>
                  <a:pt x="9478" y="1786"/>
                  <a:pt x="9097" y="2167"/>
                  <a:pt x="9026" y="2667"/>
                </a:cubicBezTo>
                <a:cubicBezTo>
                  <a:pt x="9002" y="2977"/>
                  <a:pt x="9097" y="3239"/>
                  <a:pt x="9264" y="3453"/>
                </a:cubicBezTo>
                <a:lnTo>
                  <a:pt x="8859" y="4072"/>
                </a:lnTo>
                <a:cubicBezTo>
                  <a:pt x="8788" y="4048"/>
                  <a:pt x="8693" y="4048"/>
                  <a:pt x="8645" y="4048"/>
                </a:cubicBezTo>
                <a:cubicBezTo>
                  <a:pt x="8050" y="4048"/>
                  <a:pt x="7573" y="4525"/>
                  <a:pt x="7573" y="5120"/>
                </a:cubicBezTo>
                <a:cubicBezTo>
                  <a:pt x="7573" y="5287"/>
                  <a:pt x="7621" y="5477"/>
                  <a:pt x="7692" y="5620"/>
                </a:cubicBezTo>
                <a:lnTo>
                  <a:pt x="7145" y="6216"/>
                </a:lnTo>
                <a:cubicBezTo>
                  <a:pt x="7002" y="6120"/>
                  <a:pt x="6835" y="6097"/>
                  <a:pt x="6668" y="6097"/>
                </a:cubicBezTo>
                <a:cubicBezTo>
                  <a:pt x="6406" y="6097"/>
                  <a:pt x="6168" y="6192"/>
                  <a:pt x="5954" y="6358"/>
                </a:cubicBezTo>
                <a:lnTo>
                  <a:pt x="5335" y="5906"/>
                </a:lnTo>
                <a:cubicBezTo>
                  <a:pt x="5359" y="5787"/>
                  <a:pt x="5359" y="5692"/>
                  <a:pt x="5335" y="5549"/>
                </a:cubicBezTo>
                <a:cubicBezTo>
                  <a:pt x="5287" y="5096"/>
                  <a:pt x="4882" y="4691"/>
                  <a:pt x="4382" y="4644"/>
                </a:cubicBezTo>
                <a:cubicBezTo>
                  <a:pt x="4344" y="4639"/>
                  <a:pt x="4306" y="4637"/>
                  <a:pt x="4269" y="4637"/>
                </a:cubicBezTo>
                <a:cubicBezTo>
                  <a:pt x="3698" y="4637"/>
                  <a:pt x="3215" y="5134"/>
                  <a:pt x="3215" y="5715"/>
                </a:cubicBezTo>
                <a:cubicBezTo>
                  <a:pt x="3215" y="5977"/>
                  <a:pt x="3310" y="6192"/>
                  <a:pt x="3453" y="6382"/>
                </a:cubicBezTo>
                <a:lnTo>
                  <a:pt x="3049" y="7073"/>
                </a:lnTo>
                <a:cubicBezTo>
                  <a:pt x="2953" y="7049"/>
                  <a:pt x="2834" y="7025"/>
                  <a:pt x="2715" y="7025"/>
                </a:cubicBezTo>
                <a:cubicBezTo>
                  <a:pt x="2120" y="7025"/>
                  <a:pt x="1643" y="7502"/>
                  <a:pt x="1643" y="8097"/>
                </a:cubicBezTo>
                <a:cubicBezTo>
                  <a:pt x="1643" y="8168"/>
                  <a:pt x="1643" y="8264"/>
                  <a:pt x="1667" y="8359"/>
                </a:cubicBezTo>
                <a:lnTo>
                  <a:pt x="691" y="9002"/>
                </a:lnTo>
                <a:lnTo>
                  <a:pt x="691" y="691"/>
                </a:lnTo>
                <a:lnTo>
                  <a:pt x="1239" y="691"/>
                </a:lnTo>
                <a:lnTo>
                  <a:pt x="12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3F6F7"/>
              </a:solidFill>
            </a:endParaRPr>
          </a:p>
        </p:txBody>
      </p:sp>
      <p:sp>
        <p:nvSpPr>
          <p:cNvPr id="2" name="TextBox 1">
            <a:extLst>
              <a:ext uri="{FF2B5EF4-FFF2-40B4-BE49-F238E27FC236}">
                <a16:creationId xmlns:a16="http://schemas.microsoft.com/office/drawing/2014/main" id="{70381B9F-52A9-95DC-4265-356EE0F845B9}"/>
              </a:ext>
            </a:extLst>
          </p:cNvPr>
          <p:cNvSpPr txBox="1"/>
          <p:nvPr/>
        </p:nvSpPr>
        <p:spPr>
          <a:xfrm>
            <a:off x="2148745" y="1990791"/>
            <a:ext cx="4713679" cy="461665"/>
          </a:xfrm>
          <a:prstGeom prst="rect">
            <a:avLst/>
          </a:prstGeom>
          <a:noFill/>
        </p:spPr>
        <p:txBody>
          <a:bodyPr wrap="square" rtlCol="0">
            <a:spAutoFit/>
          </a:bodyPr>
          <a:lstStyle/>
          <a:p>
            <a:r>
              <a:rPr lang="en-US" sz="1200" dirty="0">
                <a:solidFill>
                  <a:schemeClr val="tx1"/>
                </a:solidFill>
                <a:latin typeface="Cairo" panose="020B0604020202020204" charset="-78"/>
                <a:cs typeface="Cairo" panose="020B0604020202020204" charset="-78"/>
              </a:rPr>
              <a:t>The LLMs showed no bias towards their parent company </a:t>
            </a:r>
            <a:r>
              <a:rPr lang="en-GB" sz="1200" dirty="0">
                <a:solidFill>
                  <a:schemeClr val="tx1"/>
                </a:solidFill>
                <a:latin typeface="Cairo" panose="020B0604020202020204" charset="-78"/>
                <a:cs typeface="Cairo" panose="020B0604020202020204" charset="-78"/>
              </a:rPr>
              <a:t>and had better results with the more complex prompt.</a:t>
            </a:r>
            <a:endParaRPr lang="en-150" sz="1200" dirty="0">
              <a:solidFill>
                <a:schemeClr val="tx1"/>
              </a:solidFill>
              <a:latin typeface="Cairo" panose="020B0604020202020204" charset="-78"/>
              <a:cs typeface="Cairo" panose="020B0604020202020204" charset="-78"/>
            </a:endParaRPr>
          </a:p>
        </p:txBody>
      </p:sp>
      <p:sp>
        <p:nvSpPr>
          <p:cNvPr id="6" name="Google Shape;400;p37">
            <a:extLst>
              <a:ext uri="{FF2B5EF4-FFF2-40B4-BE49-F238E27FC236}">
                <a16:creationId xmlns:a16="http://schemas.microsoft.com/office/drawing/2014/main" id="{62A8A002-F289-B2DB-64F6-E5681E3347FB}"/>
              </a:ext>
            </a:extLst>
          </p:cNvPr>
          <p:cNvSpPr>
            <a:spLocks/>
          </p:cNvSpPr>
          <p:nvPr/>
        </p:nvSpPr>
        <p:spPr>
          <a:xfrm>
            <a:off x="1953376" y="2031261"/>
            <a:ext cx="195369" cy="221616"/>
          </a:xfrm>
          <a:custGeom>
            <a:avLst/>
            <a:gdLst/>
            <a:ahLst/>
            <a:cxnLst/>
            <a:rect l="l" t="t" r="r" b="b"/>
            <a:pathLst>
              <a:path w="10555" h="11973" extrusionOk="0">
                <a:moveTo>
                  <a:pt x="3151" y="2836"/>
                </a:moveTo>
                <a:cubicBezTo>
                  <a:pt x="3340" y="2836"/>
                  <a:pt x="3498" y="2994"/>
                  <a:pt x="3498" y="3183"/>
                </a:cubicBezTo>
                <a:lnTo>
                  <a:pt x="3498" y="3529"/>
                </a:lnTo>
                <a:lnTo>
                  <a:pt x="2805" y="3529"/>
                </a:lnTo>
                <a:lnTo>
                  <a:pt x="2805" y="3183"/>
                </a:lnTo>
                <a:cubicBezTo>
                  <a:pt x="2805" y="2994"/>
                  <a:pt x="2962" y="2836"/>
                  <a:pt x="3151" y="2836"/>
                </a:cubicBezTo>
                <a:close/>
                <a:moveTo>
                  <a:pt x="9862" y="4191"/>
                </a:moveTo>
                <a:lnTo>
                  <a:pt x="9862" y="5262"/>
                </a:lnTo>
                <a:cubicBezTo>
                  <a:pt x="9862" y="5451"/>
                  <a:pt x="9704" y="5609"/>
                  <a:pt x="9484" y="5609"/>
                </a:cubicBezTo>
                <a:cubicBezTo>
                  <a:pt x="9295" y="5609"/>
                  <a:pt x="9137" y="5451"/>
                  <a:pt x="9137" y="5262"/>
                </a:cubicBezTo>
                <a:lnTo>
                  <a:pt x="9137" y="4191"/>
                </a:lnTo>
                <a:close/>
                <a:moveTo>
                  <a:pt x="3151" y="5609"/>
                </a:moveTo>
                <a:cubicBezTo>
                  <a:pt x="3340" y="5609"/>
                  <a:pt x="3498" y="5766"/>
                  <a:pt x="3498" y="5987"/>
                </a:cubicBezTo>
                <a:cubicBezTo>
                  <a:pt x="3498" y="6176"/>
                  <a:pt x="3340" y="6333"/>
                  <a:pt x="3151" y="6333"/>
                </a:cubicBezTo>
                <a:cubicBezTo>
                  <a:pt x="2962" y="6333"/>
                  <a:pt x="2805" y="6176"/>
                  <a:pt x="2805" y="5987"/>
                </a:cubicBezTo>
                <a:cubicBezTo>
                  <a:pt x="2805" y="5766"/>
                  <a:pt x="2962" y="5609"/>
                  <a:pt x="3151" y="5609"/>
                </a:cubicBezTo>
                <a:close/>
                <a:moveTo>
                  <a:pt x="3592" y="4254"/>
                </a:moveTo>
                <a:cubicBezTo>
                  <a:pt x="4695" y="4443"/>
                  <a:pt x="5640" y="5451"/>
                  <a:pt x="5640" y="6680"/>
                </a:cubicBezTo>
                <a:lnTo>
                  <a:pt x="5640" y="8822"/>
                </a:lnTo>
                <a:cubicBezTo>
                  <a:pt x="5640" y="10145"/>
                  <a:pt x="4538" y="11248"/>
                  <a:pt x="3183" y="11248"/>
                </a:cubicBezTo>
                <a:cubicBezTo>
                  <a:pt x="1860" y="11248"/>
                  <a:pt x="757" y="10145"/>
                  <a:pt x="757" y="8822"/>
                </a:cubicBezTo>
                <a:lnTo>
                  <a:pt x="757" y="6680"/>
                </a:lnTo>
                <a:cubicBezTo>
                  <a:pt x="757" y="5451"/>
                  <a:pt x="1671" y="4443"/>
                  <a:pt x="2868" y="4254"/>
                </a:cubicBezTo>
                <a:lnTo>
                  <a:pt x="2868" y="4979"/>
                </a:lnTo>
                <a:cubicBezTo>
                  <a:pt x="2490" y="5136"/>
                  <a:pt x="2175" y="5546"/>
                  <a:pt x="2175" y="5987"/>
                </a:cubicBezTo>
                <a:cubicBezTo>
                  <a:pt x="2175" y="6396"/>
                  <a:pt x="2458" y="6837"/>
                  <a:pt x="2868" y="6963"/>
                </a:cubicBezTo>
                <a:lnTo>
                  <a:pt x="2868" y="7341"/>
                </a:lnTo>
                <a:cubicBezTo>
                  <a:pt x="2868" y="7562"/>
                  <a:pt x="3025" y="7719"/>
                  <a:pt x="3246" y="7719"/>
                </a:cubicBezTo>
                <a:cubicBezTo>
                  <a:pt x="3435" y="7719"/>
                  <a:pt x="3592" y="7562"/>
                  <a:pt x="3592" y="7341"/>
                </a:cubicBezTo>
                <a:lnTo>
                  <a:pt x="3592" y="6963"/>
                </a:lnTo>
                <a:cubicBezTo>
                  <a:pt x="3970" y="6806"/>
                  <a:pt x="4286" y="6396"/>
                  <a:pt x="4286" y="5987"/>
                </a:cubicBezTo>
                <a:cubicBezTo>
                  <a:pt x="4286" y="5546"/>
                  <a:pt x="4033" y="5105"/>
                  <a:pt x="3592" y="4979"/>
                </a:cubicBezTo>
                <a:lnTo>
                  <a:pt x="3592" y="4254"/>
                </a:lnTo>
                <a:close/>
                <a:moveTo>
                  <a:pt x="5294" y="1"/>
                </a:moveTo>
                <a:cubicBezTo>
                  <a:pt x="4033" y="1"/>
                  <a:pt x="2994" y="946"/>
                  <a:pt x="2836" y="2143"/>
                </a:cubicBezTo>
                <a:cubicBezTo>
                  <a:pt x="2427" y="2301"/>
                  <a:pt x="2143" y="2710"/>
                  <a:pt x="2143" y="3151"/>
                </a:cubicBezTo>
                <a:lnTo>
                  <a:pt x="2143" y="3687"/>
                </a:lnTo>
                <a:cubicBezTo>
                  <a:pt x="914" y="4128"/>
                  <a:pt x="1" y="5294"/>
                  <a:pt x="1" y="6680"/>
                </a:cubicBezTo>
                <a:lnTo>
                  <a:pt x="1" y="8822"/>
                </a:lnTo>
                <a:cubicBezTo>
                  <a:pt x="1" y="10555"/>
                  <a:pt x="1419" y="11973"/>
                  <a:pt x="3151" y="11973"/>
                </a:cubicBezTo>
                <a:cubicBezTo>
                  <a:pt x="4884" y="11973"/>
                  <a:pt x="6302" y="10555"/>
                  <a:pt x="6302" y="8822"/>
                </a:cubicBezTo>
                <a:lnTo>
                  <a:pt x="6302" y="6680"/>
                </a:lnTo>
                <a:cubicBezTo>
                  <a:pt x="6302" y="5294"/>
                  <a:pt x="5451" y="4128"/>
                  <a:pt x="4191" y="3687"/>
                </a:cubicBezTo>
                <a:lnTo>
                  <a:pt x="4191" y="3151"/>
                </a:lnTo>
                <a:cubicBezTo>
                  <a:pt x="4191" y="2710"/>
                  <a:pt x="3907" y="2301"/>
                  <a:pt x="3529" y="2143"/>
                </a:cubicBezTo>
                <a:cubicBezTo>
                  <a:pt x="3624" y="1293"/>
                  <a:pt x="4380" y="662"/>
                  <a:pt x="5262" y="662"/>
                </a:cubicBezTo>
                <a:cubicBezTo>
                  <a:pt x="6239" y="662"/>
                  <a:pt x="7026" y="1450"/>
                  <a:pt x="7026" y="2427"/>
                </a:cubicBezTo>
                <a:lnTo>
                  <a:pt x="7026" y="8413"/>
                </a:lnTo>
                <a:cubicBezTo>
                  <a:pt x="7026" y="9200"/>
                  <a:pt x="7657" y="9830"/>
                  <a:pt x="8444" y="9830"/>
                </a:cubicBezTo>
                <a:cubicBezTo>
                  <a:pt x="9232" y="9830"/>
                  <a:pt x="9862" y="9200"/>
                  <a:pt x="9862" y="8413"/>
                </a:cubicBezTo>
                <a:lnTo>
                  <a:pt x="9862" y="6239"/>
                </a:lnTo>
                <a:cubicBezTo>
                  <a:pt x="10240" y="6081"/>
                  <a:pt x="10555" y="5703"/>
                  <a:pt x="10555" y="5262"/>
                </a:cubicBezTo>
                <a:lnTo>
                  <a:pt x="10555" y="3844"/>
                </a:lnTo>
                <a:cubicBezTo>
                  <a:pt x="10555" y="3687"/>
                  <a:pt x="10397" y="3529"/>
                  <a:pt x="10208" y="3529"/>
                </a:cubicBezTo>
                <a:lnTo>
                  <a:pt x="9862" y="3529"/>
                </a:lnTo>
                <a:lnTo>
                  <a:pt x="9862" y="2458"/>
                </a:lnTo>
                <a:cubicBezTo>
                  <a:pt x="9862" y="2269"/>
                  <a:pt x="9704" y="2112"/>
                  <a:pt x="9515" y="2112"/>
                </a:cubicBezTo>
                <a:cubicBezTo>
                  <a:pt x="9295" y="2112"/>
                  <a:pt x="9137" y="2269"/>
                  <a:pt x="9137" y="2458"/>
                </a:cubicBezTo>
                <a:lnTo>
                  <a:pt x="9137" y="3529"/>
                </a:lnTo>
                <a:lnTo>
                  <a:pt x="8791" y="3529"/>
                </a:lnTo>
                <a:cubicBezTo>
                  <a:pt x="8602" y="3529"/>
                  <a:pt x="8444" y="3687"/>
                  <a:pt x="8444" y="3876"/>
                </a:cubicBezTo>
                <a:lnTo>
                  <a:pt x="8444" y="5294"/>
                </a:lnTo>
                <a:cubicBezTo>
                  <a:pt x="8444" y="5766"/>
                  <a:pt x="8728" y="6176"/>
                  <a:pt x="9137" y="6302"/>
                </a:cubicBezTo>
                <a:lnTo>
                  <a:pt x="9137" y="8444"/>
                </a:lnTo>
                <a:cubicBezTo>
                  <a:pt x="9137" y="8854"/>
                  <a:pt x="8822" y="9169"/>
                  <a:pt x="8444" y="9169"/>
                </a:cubicBezTo>
                <a:cubicBezTo>
                  <a:pt x="8035" y="9169"/>
                  <a:pt x="7720" y="8854"/>
                  <a:pt x="7720" y="8444"/>
                </a:cubicBezTo>
                <a:lnTo>
                  <a:pt x="7720" y="2458"/>
                </a:lnTo>
                <a:cubicBezTo>
                  <a:pt x="7720" y="1103"/>
                  <a:pt x="6617" y="1"/>
                  <a:pt x="5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4" name="Google Shape;541;p48">
            <a:extLst>
              <a:ext uri="{FF2B5EF4-FFF2-40B4-BE49-F238E27FC236}">
                <a16:creationId xmlns:a16="http://schemas.microsoft.com/office/drawing/2014/main" id="{A27A1A2D-A668-4D23-97EF-19966AC0B124}"/>
              </a:ext>
            </a:extLst>
          </p:cNvPr>
          <p:cNvSpPr txBox="1">
            <a:spLocks noGrp="1"/>
          </p:cNvSpPr>
          <p:nvPr>
            <p:ph type="title"/>
          </p:nvPr>
        </p:nvSpPr>
        <p:spPr>
          <a:xfrm>
            <a:off x="660216" y="1618050"/>
            <a:ext cx="7900688" cy="953700"/>
          </a:xfrm>
          <a:prstGeom prst="rect">
            <a:avLst/>
          </a:prstGeom>
        </p:spPr>
        <p:txBody>
          <a:bodyPr spcFirstLastPara="1" wrap="square" lIns="91425" tIns="91425" rIns="91425" bIns="91425" anchor="b" anchorCtr="0">
            <a:noAutofit/>
          </a:bodyPr>
          <a:lstStyle/>
          <a:p>
            <a:r>
              <a:rPr lang="en-US" sz="5000" b="1" dirty="0"/>
              <a:t>Thank you for your patience and attention</a:t>
            </a:r>
            <a:r>
              <a:rPr lang="en-US" sz="5000" dirty="0"/>
              <a:t>!</a:t>
            </a:r>
          </a:p>
        </p:txBody>
      </p:sp>
      <p:sp>
        <p:nvSpPr>
          <p:cNvPr id="5" name="Google Shape;542;p48">
            <a:extLst>
              <a:ext uri="{FF2B5EF4-FFF2-40B4-BE49-F238E27FC236}">
                <a16:creationId xmlns:a16="http://schemas.microsoft.com/office/drawing/2014/main" id="{11DD607C-9819-978A-0683-B570D7059785}"/>
              </a:ext>
            </a:extLst>
          </p:cNvPr>
          <p:cNvSpPr txBox="1">
            <a:spLocks/>
          </p:cNvSpPr>
          <p:nvPr/>
        </p:nvSpPr>
        <p:spPr>
          <a:xfrm>
            <a:off x="554199" y="2798071"/>
            <a:ext cx="8077384" cy="15221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1"/>
              </a:buClr>
              <a:buSzPts val="1200"/>
              <a:buFont typeface="Cairo"/>
              <a:buChar char="●"/>
              <a:defRPr sz="1200" b="0" i="0" u="none" strike="noStrike" cap="none">
                <a:solidFill>
                  <a:schemeClr val="dk1"/>
                </a:solidFill>
                <a:latin typeface="Cairo"/>
                <a:ea typeface="Cairo"/>
                <a:cs typeface="Cairo"/>
                <a:sym typeface="Cairo"/>
              </a:defRPr>
            </a:lvl1pPr>
            <a:lvl2pPr marL="914400" marR="0" lvl="1" indent="-304800" algn="l" rtl="0">
              <a:lnSpc>
                <a:spcPct val="100000"/>
              </a:lnSpc>
              <a:spcBef>
                <a:spcPts val="0"/>
              </a:spcBef>
              <a:spcAft>
                <a:spcPts val="0"/>
              </a:spcAft>
              <a:buClr>
                <a:schemeClr val="dk1"/>
              </a:buClr>
              <a:buSzPts val="1200"/>
              <a:buFont typeface="Cairo"/>
              <a:buChar char="○"/>
              <a:defRPr sz="1200" b="0" i="0" u="none" strike="noStrike" cap="none">
                <a:solidFill>
                  <a:schemeClr val="dk1"/>
                </a:solidFill>
                <a:latin typeface="Cairo"/>
                <a:ea typeface="Cairo"/>
                <a:cs typeface="Cairo"/>
                <a:sym typeface="Cairo"/>
              </a:defRPr>
            </a:lvl2pPr>
            <a:lvl3pPr marL="1371600" marR="0" lvl="2" indent="-304800" algn="l" rtl="0">
              <a:lnSpc>
                <a:spcPct val="100000"/>
              </a:lnSpc>
              <a:spcBef>
                <a:spcPts val="0"/>
              </a:spcBef>
              <a:spcAft>
                <a:spcPts val="0"/>
              </a:spcAft>
              <a:buClr>
                <a:schemeClr val="dk1"/>
              </a:buClr>
              <a:buSzPts val="1200"/>
              <a:buFont typeface="Cairo"/>
              <a:buChar char="■"/>
              <a:defRPr sz="1200" b="0" i="0" u="none" strike="noStrike" cap="none">
                <a:solidFill>
                  <a:schemeClr val="dk1"/>
                </a:solidFill>
                <a:latin typeface="Cairo"/>
                <a:ea typeface="Cairo"/>
                <a:cs typeface="Cairo"/>
                <a:sym typeface="Cairo"/>
              </a:defRPr>
            </a:lvl3pPr>
            <a:lvl4pPr marL="1828800" marR="0" lvl="3" indent="-304800" algn="l" rtl="0">
              <a:lnSpc>
                <a:spcPct val="100000"/>
              </a:lnSpc>
              <a:spcBef>
                <a:spcPts val="0"/>
              </a:spcBef>
              <a:spcAft>
                <a:spcPts val="0"/>
              </a:spcAft>
              <a:buClr>
                <a:schemeClr val="dk1"/>
              </a:buClr>
              <a:buSzPts val="1200"/>
              <a:buFont typeface="Cairo"/>
              <a:buChar char="●"/>
              <a:defRPr sz="1200" b="0" i="0" u="none" strike="noStrike" cap="none">
                <a:solidFill>
                  <a:schemeClr val="dk1"/>
                </a:solidFill>
                <a:latin typeface="Cairo"/>
                <a:ea typeface="Cairo"/>
                <a:cs typeface="Cairo"/>
                <a:sym typeface="Cairo"/>
              </a:defRPr>
            </a:lvl4pPr>
            <a:lvl5pPr marL="2286000" marR="0" lvl="4" indent="-304800" algn="l" rtl="0">
              <a:lnSpc>
                <a:spcPct val="100000"/>
              </a:lnSpc>
              <a:spcBef>
                <a:spcPts val="0"/>
              </a:spcBef>
              <a:spcAft>
                <a:spcPts val="0"/>
              </a:spcAft>
              <a:buClr>
                <a:schemeClr val="dk1"/>
              </a:buClr>
              <a:buSzPts val="1200"/>
              <a:buFont typeface="Cairo"/>
              <a:buChar char="○"/>
              <a:defRPr sz="1200" b="0" i="0" u="none" strike="noStrike" cap="none">
                <a:solidFill>
                  <a:schemeClr val="dk1"/>
                </a:solidFill>
                <a:latin typeface="Cairo"/>
                <a:ea typeface="Cairo"/>
                <a:cs typeface="Cairo"/>
                <a:sym typeface="Cairo"/>
              </a:defRPr>
            </a:lvl5pPr>
            <a:lvl6pPr marL="2743200" marR="0" lvl="5" indent="-304800" algn="l" rtl="0">
              <a:lnSpc>
                <a:spcPct val="100000"/>
              </a:lnSpc>
              <a:spcBef>
                <a:spcPts val="0"/>
              </a:spcBef>
              <a:spcAft>
                <a:spcPts val="0"/>
              </a:spcAft>
              <a:buClr>
                <a:schemeClr val="dk1"/>
              </a:buClr>
              <a:buSzPts val="1200"/>
              <a:buFont typeface="Cairo"/>
              <a:buChar char="■"/>
              <a:defRPr sz="1200" b="0" i="0" u="none" strike="noStrike" cap="none">
                <a:solidFill>
                  <a:schemeClr val="dk1"/>
                </a:solidFill>
                <a:latin typeface="Cairo"/>
                <a:ea typeface="Cairo"/>
                <a:cs typeface="Cairo"/>
                <a:sym typeface="Cairo"/>
              </a:defRPr>
            </a:lvl6pPr>
            <a:lvl7pPr marL="3200400" marR="0" lvl="6" indent="-304800" algn="l" rtl="0">
              <a:lnSpc>
                <a:spcPct val="100000"/>
              </a:lnSpc>
              <a:spcBef>
                <a:spcPts val="0"/>
              </a:spcBef>
              <a:spcAft>
                <a:spcPts val="0"/>
              </a:spcAft>
              <a:buClr>
                <a:schemeClr val="dk1"/>
              </a:buClr>
              <a:buSzPts val="1200"/>
              <a:buFont typeface="Cairo"/>
              <a:buChar char="●"/>
              <a:defRPr sz="1200" b="0" i="0" u="none" strike="noStrike" cap="none">
                <a:solidFill>
                  <a:schemeClr val="dk1"/>
                </a:solidFill>
                <a:latin typeface="Cairo"/>
                <a:ea typeface="Cairo"/>
                <a:cs typeface="Cairo"/>
                <a:sym typeface="Cairo"/>
              </a:defRPr>
            </a:lvl7pPr>
            <a:lvl8pPr marL="3657600" marR="0" lvl="7" indent="-304800" algn="l" rtl="0">
              <a:lnSpc>
                <a:spcPct val="100000"/>
              </a:lnSpc>
              <a:spcBef>
                <a:spcPts val="0"/>
              </a:spcBef>
              <a:spcAft>
                <a:spcPts val="0"/>
              </a:spcAft>
              <a:buClr>
                <a:schemeClr val="dk1"/>
              </a:buClr>
              <a:buSzPts val="1200"/>
              <a:buFont typeface="Cairo"/>
              <a:buChar char="○"/>
              <a:defRPr sz="1200" b="0" i="0" u="none" strike="noStrike" cap="none">
                <a:solidFill>
                  <a:schemeClr val="dk1"/>
                </a:solidFill>
                <a:latin typeface="Cairo"/>
                <a:ea typeface="Cairo"/>
                <a:cs typeface="Cairo"/>
                <a:sym typeface="Cairo"/>
              </a:defRPr>
            </a:lvl8pPr>
            <a:lvl9pPr marL="4114800" marR="0" lvl="8" indent="-304800" algn="l" rtl="0">
              <a:lnSpc>
                <a:spcPct val="100000"/>
              </a:lnSpc>
              <a:spcBef>
                <a:spcPts val="0"/>
              </a:spcBef>
              <a:spcAft>
                <a:spcPts val="0"/>
              </a:spcAft>
              <a:buClr>
                <a:schemeClr val="dk1"/>
              </a:buClr>
              <a:buSzPts val="1200"/>
              <a:buFont typeface="Cairo"/>
              <a:buChar char="■"/>
              <a:defRPr sz="1200" b="0" i="0" u="none" strike="noStrike" cap="none">
                <a:solidFill>
                  <a:schemeClr val="dk1"/>
                </a:solidFill>
                <a:latin typeface="Cairo"/>
                <a:ea typeface="Cairo"/>
                <a:cs typeface="Cairo"/>
                <a:sym typeface="Cairo"/>
              </a:defRPr>
            </a:lvl9pPr>
          </a:lstStyle>
          <a:p>
            <a:pPr marL="152400" indent="0">
              <a:buNone/>
            </a:pPr>
            <a:r>
              <a:rPr lang="en-US" sz="3000" dirty="0"/>
              <a:t>I am happy to answer any questions you have!</a:t>
            </a:r>
          </a:p>
        </p:txBody>
      </p:sp>
      <p:pic>
        <p:nvPicPr>
          <p:cNvPr id="3" name="Picture 2" descr="A blue square with white letters&#10;&#10;AI-generated content may be incorrect.">
            <a:extLst>
              <a:ext uri="{FF2B5EF4-FFF2-40B4-BE49-F238E27FC236}">
                <a16:creationId xmlns:a16="http://schemas.microsoft.com/office/drawing/2014/main" id="{F6709E00-5B8D-C1DD-04B4-C402CE6110BB}"/>
              </a:ext>
            </a:extLst>
          </p:cNvPr>
          <p:cNvPicPr>
            <a:picLocks noChangeAspect="1"/>
          </p:cNvPicPr>
          <p:nvPr/>
        </p:nvPicPr>
        <p:blipFill>
          <a:blip r:embed="rId3"/>
          <a:stretch>
            <a:fillRect/>
          </a:stretch>
        </p:blipFill>
        <p:spPr>
          <a:xfrm>
            <a:off x="3359603" y="4089522"/>
            <a:ext cx="367393" cy="367393"/>
          </a:xfrm>
          <a:prstGeom prst="rect">
            <a:avLst/>
          </a:prstGeom>
        </p:spPr>
      </p:pic>
      <p:sp>
        <p:nvSpPr>
          <p:cNvPr id="6" name="TextBox 5">
            <a:extLst>
              <a:ext uri="{FF2B5EF4-FFF2-40B4-BE49-F238E27FC236}">
                <a16:creationId xmlns:a16="http://schemas.microsoft.com/office/drawing/2014/main" id="{22732F22-39B6-0FD1-27AE-B93B9BCBFCF9}"/>
              </a:ext>
            </a:extLst>
          </p:cNvPr>
          <p:cNvSpPr txBox="1"/>
          <p:nvPr/>
        </p:nvSpPr>
        <p:spPr>
          <a:xfrm>
            <a:off x="3726996" y="4121749"/>
            <a:ext cx="2539093" cy="338554"/>
          </a:xfrm>
          <a:prstGeom prst="rect">
            <a:avLst/>
          </a:prstGeom>
          <a:noFill/>
        </p:spPr>
        <p:txBody>
          <a:bodyPr wrap="square" rtlCol="0">
            <a:spAutoFit/>
          </a:bodyPr>
          <a:lstStyle/>
          <a:p>
            <a:r>
              <a:rPr lang="en-US" sz="1600" dirty="0">
                <a:solidFill>
                  <a:schemeClr val="tx1"/>
                </a:solidFill>
                <a:latin typeface="Cairo" panose="020B0604020202020204" charset="-78"/>
                <a:cs typeface="Cairo" panose="020B0604020202020204" charset="-78"/>
              </a:rPr>
              <a:t>/</a:t>
            </a:r>
            <a:r>
              <a:rPr lang="en-US" sz="1600" dirty="0" err="1">
                <a:solidFill>
                  <a:schemeClr val="tx1"/>
                </a:solidFill>
                <a:latin typeface="Cairo" panose="020B0604020202020204" charset="-78"/>
                <a:cs typeface="Cairo" panose="020B0604020202020204" charset="-78"/>
              </a:rPr>
              <a:t>razvan-andrei-moga</a:t>
            </a:r>
            <a:endParaRPr lang="en-150" sz="1600" dirty="0">
              <a:solidFill>
                <a:schemeClr val="tx1"/>
              </a:solidFill>
              <a:latin typeface="Cairo" panose="020B0604020202020204" charset="-78"/>
              <a:cs typeface="Cairo" panose="020B0604020202020204" charset="-78"/>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4"/>
          <p:cNvSpPr txBox="1">
            <a:spLocks noGrp="1"/>
          </p:cNvSpPr>
          <p:nvPr>
            <p:ph type="subTitle" idx="4"/>
          </p:nvPr>
        </p:nvSpPr>
        <p:spPr>
          <a:xfrm>
            <a:off x="4917084" y="908673"/>
            <a:ext cx="2424300" cy="44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dirty="0"/>
              <a:t>Objective</a:t>
            </a:r>
            <a:endParaRPr dirty="0"/>
          </a:p>
        </p:txBody>
      </p:sp>
      <p:sp>
        <p:nvSpPr>
          <p:cNvPr id="304" name="Google Shape;304;p34"/>
          <p:cNvSpPr txBox="1">
            <a:spLocks noGrp="1"/>
          </p:cNvSpPr>
          <p:nvPr>
            <p:ph type="subTitle" idx="1"/>
          </p:nvPr>
        </p:nvSpPr>
        <p:spPr>
          <a:xfrm>
            <a:off x="4917084" y="1344280"/>
            <a:ext cx="3541116" cy="152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This research compares classical machine learning models with large language models (LLMs) for stock trend forecasting by incorporating sentiment analysis from financial news and Google Trends data. The primary objective is to evaluate how traditional ML approaches and LLMs perform when combining financial metrics with sentiment analysis and Google Trends data.</a:t>
            </a:r>
          </a:p>
        </p:txBody>
      </p:sp>
      <p:sp>
        <p:nvSpPr>
          <p:cNvPr id="305" name="Google Shape;305;p34"/>
          <p:cNvSpPr txBox="1">
            <a:spLocks noGrp="1"/>
          </p:cNvSpPr>
          <p:nvPr>
            <p:ph type="subTitle" idx="2"/>
          </p:nvPr>
        </p:nvSpPr>
        <p:spPr>
          <a:xfrm>
            <a:off x="1718577" y="1575989"/>
            <a:ext cx="2424300" cy="152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 stock market is crucial for the global economy, reflecting economic health and investor sentiment. Predicting stock trends is vital for informed investment strategies and decision-making.</a:t>
            </a:r>
          </a:p>
        </p:txBody>
      </p:sp>
      <p:sp>
        <p:nvSpPr>
          <p:cNvPr id="306" name="Google Shape;306;p34"/>
          <p:cNvSpPr txBox="1">
            <a:spLocks noGrp="1"/>
          </p:cNvSpPr>
          <p:nvPr>
            <p:ph type="subTitle" idx="3"/>
          </p:nvPr>
        </p:nvSpPr>
        <p:spPr>
          <a:xfrm>
            <a:off x="1718577" y="1140382"/>
            <a:ext cx="2424300" cy="44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dirty="0"/>
              <a:t>Importance of Stock Market</a:t>
            </a:r>
            <a:endParaRPr dirty="0"/>
          </a:p>
        </p:txBody>
      </p:sp>
      <p:sp>
        <p:nvSpPr>
          <p:cNvPr id="307" name="Google Shape;307;p34"/>
          <p:cNvSpPr/>
          <p:nvPr/>
        </p:nvSpPr>
        <p:spPr>
          <a:xfrm>
            <a:off x="5001125" y="542911"/>
            <a:ext cx="310898" cy="365762"/>
          </a:xfrm>
          <a:custGeom>
            <a:avLst/>
            <a:gdLst/>
            <a:ahLst/>
            <a:cxnLst/>
            <a:rect l="l" t="t" r="r" b="b"/>
            <a:pathLst>
              <a:path w="10555" h="12004" extrusionOk="0">
                <a:moveTo>
                  <a:pt x="5262" y="709"/>
                </a:moveTo>
                <a:lnTo>
                  <a:pt x="9420" y="2788"/>
                </a:lnTo>
                <a:lnTo>
                  <a:pt x="8066" y="3450"/>
                </a:lnTo>
                <a:lnTo>
                  <a:pt x="5451" y="2127"/>
                </a:lnTo>
                <a:cubicBezTo>
                  <a:pt x="5403" y="2111"/>
                  <a:pt x="5348" y="2103"/>
                  <a:pt x="5293" y="2103"/>
                </a:cubicBezTo>
                <a:cubicBezTo>
                  <a:pt x="5238" y="2103"/>
                  <a:pt x="5183" y="2111"/>
                  <a:pt x="5136" y="2127"/>
                </a:cubicBezTo>
                <a:lnTo>
                  <a:pt x="2489" y="3450"/>
                </a:lnTo>
                <a:lnTo>
                  <a:pt x="1197" y="2788"/>
                </a:lnTo>
                <a:lnTo>
                  <a:pt x="5262" y="709"/>
                </a:lnTo>
                <a:close/>
                <a:moveTo>
                  <a:pt x="4915" y="3040"/>
                </a:moveTo>
                <a:lnTo>
                  <a:pt x="4915" y="6222"/>
                </a:lnTo>
                <a:lnTo>
                  <a:pt x="2804" y="7294"/>
                </a:lnTo>
                <a:lnTo>
                  <a:pt x="2804" y="4080"/>
                </a:lnTo>
                <a:lnTo>
                  <a:pt x="4915" y="3040"/>
                </a:lnTo>
                <a:close/>
                <a:moveTo>
                  <a:pt x="5640" y="3040"/>
                </a:moveTo>
                <a:lnTo>
                  <a:pt x="7750" y="4080"/>
                </a:lnTo>
                <a:lnTo>
                  <a:pt x="7750" y="7294"/>
                </a:lnTo>
                <a:lnTo>
                  <a:pt x="5640" y="6222"/>
                </a:lnTo>
                <a:lnTo>
                  <a:pt x="5640" y="3040"/>
                </a:lnTo>
                <a:close/>
                <a:moveTo>
                  <a:pt x="5262" y="6758"/>
                </a:moveTo>
                <a:lnTo>
                  <a:pt x="7278" y="7798"/>
                </a:lnTo>
                <a:lnTo>
                  <a:pt x="5262" y="8806"/>
                </a:lnTo>
                <a:lnTo>
                  <a:pt x="3277" y="7798"/>
                </a:lnTo>
                <a:lnTo>
                  <a:pt x="5262" y="6758"/>
                </a:lnTo>
                <a:close/>
                <a:moveTo>
                  <a:pt x="725" y="3372"/>
                </a:moveTo>
                <a:lnTo>
                  <a:pt x="2111" y="4080"/>
                </a:lnTo>
                <a:lnTo>
                  <a:pt x="2111" y="7829"/>
                </a:lnTo>
                <a:cubicBezTo>
                  <a:pt x="2111" y="7955"/>
                  <a:pt x="2206" y="8081"/>
                  <a:pt x="2332" y="8113"/>
                </a:cubicBezTo>
                <a:lnTo>
                  <a:pt x="4915" y="9404"/>
                </a:lnTo>
                <a:lnTo>
                  <a:pt x="4915" y="10980"/>
                </a:lnTo>
                <a:lnTo>
                  <a:pt x="725" y="8869"/>
                </a:lnTo>
                <a:lnTo>
                  <a:pt x="725" y="3372"/>
                </a:lnTo>
                <a:close/>
                <a:moveTo>
                  <a:pt x="9861" y="3387"/>
                </a:moveTo>
                <a:lnTo>
                  <a:pt x="9861" y="8932"/>
                </a:lnTo>
                <a:lnTo>
                  <a:pt x="5640" y="11011"/>
                </a:lnTo>
                <a:lnTo>
                  <a:pt x="5640" y="9436"/>
                </a:lnTo>
                <a:lnTo>
                  <a:pt x="8223" y="8144"/>
                </a:lnTo>
                <a:cubicBezTo>
                  <a:pt x="8349" y="8113"/>
                  <a:pt x="8412" y="7987"/>
                  <a:pt x="8412" y="7829"/>
                </a:cubicBezTo>
                <a:lnTo>
                  <a:pt x="8412" y="4080"/>
                </a:lnTo>
                <a:lnTo>
                  <a:pt x="9861" y="3387"/>
                </a:lnTo>
                <a:close/>
                <a:moveTo>
                  <a:pt x="5262" y="0"/>
                </a:moveTo>
                <a:cubicBezTo>
                  <a:pt x="5206" y="0"/>
                  <a:pt x="5151" y="16"/>
                  <a:pt x="5104" y="47"/>
                </a:cubicBezTo>
                <a:lnTo>
                  <a:pt x="284" y="2473"/>
                </a:lnTo>
                <a:cubicBezTo>
                  <a:pt x="63" y="2536"/>
                  <a:pt x="0" y="2662"/>
                  <a:pt x="0" y="2820"/>
                </a:cubicBezTo>
                <a:lnTo>
                  <a:pt x="0" y="9152"/>
                </a:lnTo>
                <a:cubicBezTo>
                  <a:pt x="0" y="9278"/>
                  <a:pt x="63" y="9404"/>
                  <a:pt x="189" y="9499"/>
                </a:cubicBezTo>
                <a:lnTo>
                  <a:pt x="5104" y="11956"/>
                </a:lnTo>
                <a:cubicBezTo>
                  <a:pt x="5151" y="11988"/>
                  <a:pt x="5206" y="12003"/>
                  <a:pt x="5262" y="12003"/>
                </a:cubicBezTo>
                <a:cubicBezTo>
                  <a:pt x="5317" y="12003"/>
                  <a:pt x="5372" y="11988"/>
                  <a:pt x="5419" y="11956"/>
                </a:cubicBezTo>
                <a:lnTo>
                  <a:pt x="10365" y="9499"/>
                </a:lnTo>
                <a:cubicBezTo>
                  <a:pt x="10460" y="9404"/>
                  <a:pt x="10554" y="9278"/>
                  <a:pt x="10554" y="9152"/>
                </a:cubicBezTo>
                <a:lnTo>
                  <a:pt x="10554" y="2788"/>
                </a:lnTo>
                <a:cubicBezTo>
                  <a:pt x="10554" y="2662"/>
                  <a:pt x="10460" y="2568"/>
                  <a:pt x="10365" y="2505"/>
                </a:cubicBezTo>
                <a:lnTo>
                  <a:pt x="5419" y="47"/>
                </a:lnTo>
                <a:cubicBezTo>
                  <a:pt x="5372" y="16"/>
                  <a:pt x="5317" y="0"/>
                  <a:pt x="5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8" name="Google Shape;308;p34"/>
          <p:cNvGrpSpPr/>
          <p:nvPr/>
        </p:nvGrpSpPr>
        <p:grpSpPr>
          <a:xfrm>
            <a:off x="1802616" y="542630"/>
            <a:ext cx="329193" cy="329185"/>
            <a:chOff x="-3852025" y="2764950"/>
            <a:chExt cx="291450" cy="293000"/>
          </a:xfrm>
        </p:grpSpPr>
        <p:sp>
          <p:nvSpPr>
            <p:cNvPr id="309" name="Google Shape;309;p34"/>
            <p:cNvSpPr/>
            <p:nvPr/>
          </p:nvSpPr>
          <p:spPr>
            <a:xfrm>
              <a:off x="-3852025" y="2764950"/>
              <a:ext cx="291450" cy="293000"/>
            </a:xfrm>
            <a:custGeom>
              <a:avLst/>
              <a:gdLst/>
              <a:ahLst/>
              <a:cxnLst/>
              <a:rect l="l" t="t" r="r" b="b"/>
              <a:pathLst>
                <a:path w="11658" h="11720" extrusionOk="0">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a:off x="-3707100" y="2937425"/>
              <a:ext cx="103200" cy="67775"/>
            </a:xfrm>
            <a:custGeom>
              <a:avLst/>
              <a:gdLst/>
              <a:ahLst/>
              <a:cxnLst/>
              <a:rect l="l" t="t" r="r" b="b"/>
              <a:pathLst>
                <a:path w="4128" h="2711" extrusionOk="0">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EF02FE93-8191-65A2-251B-38D43FF588DB}"/>
              </a:ext>
            </a:extLst>
          </p:cNvPr>
          <p:cNvSpPr txBox="1"/>
          <p:nvPr/>
        </p:nvSpPr>
        <p:spPr>
          <a:xfrm>
            <a:off x="2742813" y="3184087"/>
            <a:ext cx="3658374" cy="369332"/>
          </a:xfrm>
          <a:prstGeom prst="rect">
            <a:avLst/>
          </a:prstGeom>
          <a:noFill/>
        </p:spPr>
        <p:txBody>
          <a:bodyPr wrap="none" rtlCol="0">
            <a:spAutoFit/>
          </a:bodyPr>
          <a:lstStyle/>
          <a:p>
            <a:r>
              <a:rPr lang="en-US" sz="1800" dirty="0">
                <a:solidFill>
                  <a:schemeClr val="tx1"/>
                </a:solidFill>
                <a:latin typeface="Space Grotesk Medium" panose="020B0604020202020204" charset="0"/>
                <a:cs typeface="Space Grotesk Medium" panose="020B0604020202020204" charset="0"/>
              </a:rPr>
              <a:t>Chosen Models &amp; Stock Tickers</a:t>
            </a:r>
          </a:p>
        </p:txBody>
      </p:sp>
      <p:sp>
        <p:nvSpPr>
          <p:cNvPr id="3" name="TextBox 2">
            <a:extLst>
              <a:ext uri="{FF2B5EF4-FFF2-40B4-BE49-F238E27FC236}">
                <a16:creationId xmlns:a16="http://schemas.microsoft.com/office/drawing/2014/main" id="{B58C1228-7589-1984-7DE8-01D1EEFF005E}"/>
              </a:ext>
            </a:extLst>
          </p:cNvPr>
          <p:cNvSpPr txBox="1"/>
          <p:nvPr/>
        </p:nvSpPr>
        <p:spPr>
          <a:xfrm>
            <a:off x="2739231" y="3538296"/>
            <a:ext cx="3541116" cy="830997"/>
          </a:xfrm>
          <a:prstGeom prst="rect">
            <a:avLst/>
          </a:prstGeom>
          <a:noFill/>
        </p:spPr>
        <p:txBody>
          <a:bodyPr wrap="square" rtlCol="0">
            <a:spAutoFit/>
          </a:bodyPr>
          <a:lstStyle/>
          <a:p>
            <a:r>
              <a:rPr lang="en-US" sz="1200" dirty="0">
                <a:solidFill>
                  <a:schemeClr val="tx1"/>
                </a:solidFill>
                <a:latin typeface="Cairo" panose="020B0604020202020204" charset="-78"/>
                <a:cs typeface="Cairo" panose="020B0604020202020204" charset="-78"/>
              </a:rPr>
              <a:t>1 LSTM, 4 LLMs, 2 Prompts, 4 Stock Ticker for a total of 36 results to analyze.</a:t>
            </a:r>
          </a:p>
          <a:p>
            <a:r>
              <a:rPr lang="en-US" sz="1200" dirty="0">
                <a:solidFill>
                  <a:schemeClr val="tx1"/>
                </a:solidFill>
                <a:latin typeface="Cairo" panose="020B0604020202020204" charset="-78"/>
                <a:cs typeface="Cairo" panose="020B0604020202020204" charset="-78"/>
              </a:rPr>
              <a:t>Chose cost effective models of big companies for ease of use and in order to test for bias.</a:t>
            </a:r>
          </a:p>
        </p:txBody>
      </p:sp>
      <p:sp>
        <p:nvSpPr>
          <p:cNvPr id="4" name="Google Shape;349;p36">
            <a:extLst>
              <a:ext uri="{FF2B5EF4-FFF2-40B4-BE49-F238E27FC236}">
                <a16:creationId xmlns:a16="http://schemas.microsoft.com/office/drawing/2014/main" id="{9CBBB22E-99DA-54D1-A3B2-BF54FC47D1F3}"/>
              </a:ext>
            </a:extLst>
          </p:cNvPr>
          <p:cNvSpPr>
            <a:spLocks/>
          </p:cNvSpPr>
          <p:nvPr/>
        </p:nvSpPr>
        <p:spPr>
          <a:xfrm>
            <a:off x="2453482" y="3226353"/>
            <a:ext cx="285749" cy="269678"/>
          </a:xfrm>
          <a:custGeom>
            <a:avLst/>
            <a:gdLst/>
            <a:ahLst/>
            <a:cxnLst/>
            <a:rect l="l" t="t" r="r" b="b"/>
            <a:pathLst>
              <a:path w="19326" h="18118" extrusionOk="0">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33"/>
          <p:cNvPicPr preferRelativeResize="0"/>
          <p:nvPr/>
        </p:nvPicPr>
        <p:blipFill>
          <a:blip r:embed="rId3">
            <a:alphaModFix/>
          </a:blip>
          <a:stretch>
            <a:fillRect/>
          </a:stretch>
        </p:blipFill>
        <p:spPr>
          <a:xfrm rot="2052492" flipH="1">
            <a:off x="-1449948" y="-1549430"/>
            <a:ext cx="3895157" cy="5755646"/>
          </a:xfrm>
          <a:prstGeom prst="rect">
            <a:avLst/>
          </a:prstGeom>
          <a:noFill/>
          <a:ln>
            <a:noFill/>
          </a:ln>
        </p:spPr>
      </p:pic>
      <p:sp>
        <p:nvSpPr>
          <p:cNvPr id="293" name="Google Shape;293;p33"/>
          <p:cNvSpPr txBox="1">
            <a:spLocks noGrp="1"/>
          </p:cNvSpPr>
          <p:nvPr>
            <p:ph type="title"/>
          </p:nvPr>
        </p:nvSpPr>
        <p:spPr>
          <a:xfrm>
            <a:off x="2232343" y="2420557"/>
            <a:ext cx="4383600" cy="1626600"/>
          </a:xfrm>
          <a:prstGeom prst="rect">
            <a:avLst/>
          </a:prstGeom>
        </p:spPr>
        <p:txBody>
          <a:bodyPr spcFirstLastPara="1" wrap="square" lIns="91425" tIns="91425" rIns="91425" bIns="91425" anchor="t" anchorCtr="0">
            <a:noAutofit/>
          </a:bodyPr>
          <a:lstStyle/>
          <a:p>
            <a:r>
              <a:rPr lang="en-US" sz="4800" dirty="0"/>
              <a:t>Related Works</a:t>
            </a:r>
            <a:br>
              <a:rPr lang="en-US" sz="4800" dirty="0"/>
            </a:br>
            <a:endParaRPr lang="en-US" sz="4800" dirty="0"/>
          </a:p>
        </p:txBody>
      </p:sp>
      <p:sp>
        <p:nvSpPr>
          <p:cNvPr id="294" name="Google Shape;294;p33"/>
          <p:cNvSpPr txBox="1">
            <a:spLocks noGrp="1"/>
          </p:cNvSpPr>
          <p:nvPr>
            <p:ph type="title" idx="2"/>
          </p:nvPr>
        </p:nvSpPr>
        <p:spPr>
          <a:xfrm>
            <a:off x="2232343" y="1470807"/>
            <a:ext cx="1230300" cy="88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grpSp>
        <p:nvGrpSpPr>
          <p:cNvPr id="295" name="Google Shape;295;p33"/>
          <p:cNvGrpSpPr/>
          <p:nvPr/>
        </p:nvGrpSpPr>
        <p:grpSpPr>
          <a:xfrm rot="756538">
            <a:off x="4920796" y="-576959"/>
            <a:ext cx="4574157" cy="3479412"/>
            <a:chOff x="1522650" y="1117750"/>
            <a:chExt cx="4574075" cy="3479350"/>
          </a:xfrm>
        </p:grpSpPr>
        <p:sp>
          <p:nvSpPr>
            <p:cNvPr id="296" name="Google Shape;296;p33"/>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93921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6"/>
          <p:cNvSpPr txBox="1">
            <a:spLocks noGrp="1"/>
          </p:cNvSpPr>
          <p:nvPr>
            <p:ph type="subTitle" idx="6"/>
          </p:nvPr>
        </p:nvSpPr>
        <p:spPr>
          <a:xfrm>
            <a:off x="1238927" y="2457771"/>
            <a:ext cx="3218700" cy="41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dirty="0"/>
              <a:t>Modern Approaches</a:t>
            </a:r>
            <a:endParaRPr dirty="0"/>
          </a:p>
        </p:txBody>
      </p:sp>
      <p:sp>
        <p:nvSpPr>
          <p:cNvPr id="331" name="Google Shape;331;p36"/>
          <p:cNvSpPr txBox="1">
            <a:spLocks noGrp="1"/>
          </p:cNvSpPr>
          <p:nvPr>
            <p:ph type="subTitle" idx="1"/>
          </p:nvPr>
        </p:nvSpPr>
        <p:spPr>
          <a:xfrm>
            <a:off x="1238926" y="1124921"/>
            <a:ext cx="3218700" cy="12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Stock price forecasting traditionally involves methods like technical and fundamental analysis. These methods are now enhanced by machine learning techniques that process large datasets and identify complex patterns.</a:t>
            </a:r>
          </a:p>
        </p:txBody>
      </p:sp>
      <p:sp>
        <p:nvSpPr>
          <p:cNvPr id="332" name="Google Shape;332;p36"/>
          <p:cNvSpPr txBox="1">
            <a:spLocks noGrp="1"/>
          </p:cNvSpPr>
          <p:nvPr>
            <p:ph type="subTitle" idx="2"/>
          </p:nvPr>
        </p:nvSpPr>
        <p:spPr>
          <a:xfrm>
            <a:off x="5065377" y="1124921"/>
            <a:ext cx="3218700" cy="12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Sentiment analysis converts textual data into structured data to predict stock movements by analysing investor attitudes. Studies have shown that investor sentiment impacts stock prices, making it a valuable component for prediction models.</a:t>
            </a:r>
          </a:p>
        </p:txBody>
      </p:sp>
      <p:sp>
        <p:nvSpPr>
          <p:cNvPr id="333" name="Google Shape;333;p36"/>
          <p:cNvSpPr txBox="1">
            <a:spLocks noGrp="1"/>
          </p:cNvSpPr>
          <p:nvPr>
            <p:ph type="subTitle" idx="3"/>
          </p:nvPr>
        </p:nvSpPr>
        <p:spPr>
          <a:xfrm>
            <a:off x="1238926" y="2691990"/>
            <a:ext cx="3218700" cy="12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Classical machine learning approaches, including neural networks like LSTMs, have traditionally been employed for their ability to extract features from extensive data and manage time-series patterns. However, the emergence of large language models (LLMs) presents new opportunities for stock price prediction. Recent studies have shown the effectiveness of integrating sentiment analysis with both classical machine learning and modern LLM approaches, each offering distinct advantages for prediction accuracy.</a:t>
            </a:r>
          </a:p>
        </p:txBody>
      </p:sp>
      <p:sp>
        <p:nvSpPr>
          <p:cNvPr id="334" name="Google Shape;334;p36"/>
          <p:cNvSpPr txBox="1">
            <a:spLocks noGrp="1"/>
          </p:cNvSpPr>
          <p:nvPr>
            <p:ph type="subTitle" idx="4"/>
          </p:nvPr>
        </p:nvSpPr>
        <p:spPr>
          <a:xfrm>
            <a:off x="5065377" y="2785496"/>
            <a:ext cx="3218700" cy="12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Google Trends data captures public interest in specific keywords, offering insights into social and economic trends. Studies have linked search volumes with stock returns and trading volumes, highlighting the importance of Google Trends data in predicting market movements.</a:t>
            </a:r>
          </a:p>
        </p:txBody>
      </p:sp>
      <p:sp>
        <p:nvSpPr>
          <p:cNvPr id="335" name="Google Shape;335;p36"/>
          <p:cNvSpPr txBox="1">
            <a:spLocks noGrp="1"/>
          </p:cNvSpPr>
          <p:nvPr>
            <p:ph type="subTitle" idx="5"/>
          </p:nvPr>
        </p:nvSpPr>
        <p:spPr>
          <a:xfrm>
            <a:off x="1238927" y="797171"/>
            <a:ext cx="3218700" cy="41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dirty="0"/>
              <a:t>Traditional Methods</a:t>
            </a:r>
            <a:endParaRPr dirty="0"/>
          </a:p>
        </p:txBody>
      </p:sp>
      <p:sp>
        <p:nvSpPr>
          <p:cNvPr id="336" name="Google Shape;336;p36"/>
          <p:cNvSpPr txBox="1">
            <a:spLocks noGrp="1"/>
          </p:cNvSpPr>
          <p:nvPr>
            <p:ph type="subTitle" idx="7"/>
          </p:nvPr>
        </p:nvSpPr>
        <p:spPr>
          <a:xfrm>
            <a:off x="5065351" y="797171"/>
            <a:ext cx="3218700" cy="41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dirty="0"/>
              <a:t>Sentiment Analysis</a:t>
            </a:r>
            <a:endParaRPr dirty="0"/>
          </a:p>
        </p:txBody>
      </p:sp>
      <p:sp>
        <p:nvSpPr>
          <p:cNvPr id="337" name="Google Shape;337;p36"/>
          <p:cNvSpPr txBox="1">
            <a:spLocks noGrp="1"/>
          </p:cNvSpPr>
          <p:nvPr>
            <p:ph type="subTitle" idx="8"/>
          </p:nvPr>
        </p:nvSpPr>
        <p:spPr>
          <a:xfrm>
            <a:off x="5065351" y="2457771"/>
            <a:ext cx="3218700" cy="411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dirty="0"/>
              <a:t>Google Trends</a:t>
            </a:r>
            <a:endParaRPr dirty="0"/>
          </a:p>
        </p:txBody>
      </p:sp>
      <p:grpSp>
        <p:nvGrpSpPr>
          <p:cNvPr id="350" name="Google Shape;350;p36"/>
          <p:cNvGrpSpPr>
            <a:grpSpLocks noGrp="1" noUngrp="1" noRot="1" noMove="1" noResize="1"/>
          </p:cNvGrpSpPr>
          <p:nvPr/>
        </p:nvGrpSpPr>
        <p:grpSpPr>
          <a:xfrm>
            <a:off x="812074" y="873222"/>
            <a:ext cx="338591" cy="329186"/>
            <a:chOff x="-31889075" y="2658950"/>
            <a:chExt cx="302475" cy="290775"/>
          </a:xfrm>
        </p:grpSpPr>
        <p:sp>
          <p:nvSpPr>
            <p:cNvPr id="351" name="Google Shape;351;p36"/>
            <p:cNvSpPr>
              <a:spLocks noGrp="1" noRot="1" noMove="1" noResize="1" noEditPoints="1" noAdjustHandles="1" noChangeArrowheads="1" noChangeShapeType="1"/>
            </p:cNvSpPr>
            <p:nvPr/>
          </p:nvSpPr>
          <p:spPr>
            <a:xfrm>
              <a:off x="-31889075" y="2658950"/>
              <a:ext cx="302475" cy="290775"/>
            </a:xfrm>
            <a:custGeom>
              <a:avLst/>
              <a:gdLst/>
              <a:ahLst/>
              <a:cxnLst/>
              <a:rect l="l" t="t" r="r" b="b"/>
              <a:pathLst>
                <a:path w="12099" h="11631" extrusionOk="0">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a:spLocks noGrp="1" noRot="1" noMove="1" noResize="1" noEditPoints="1" noAdjustHandles="1" noChangeArrowheads="1" noChangeShapeType="1"/>
            </p:cNvSpPr>
            <p:nvPr/>
          </p:nvSpPr>
          <p:spPr>
            <a:xfrm>
              <a:off x="-31838650" y="2838200"/>
              <a:ext cx="70100" cy="68550"/>
            </a:xfrm>
            <a:custGeom>
              <a:avLst/>
              <a:gdLst/>
              <a:ahLst/>
              <a:cxnLst/>
              <a:rect l="l" t="t" r="r" b="b"/>
              <a:pathLst>
                <a:path w="2804" h="2742" extrusionOk="0">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349;p36">
            <a:extLst>
              <a:ext uri="{FF2B5EF4-FFF2-40B4-BE49-F238E27FC236}">
                <a16:creationId xmlns:a16="http://schemas.microsoft.com/office/drawing/2014/main" id="{9CBBB22E-99DA-54D1-A3B2-BF54FC47D1F3}"/>
              </a:ext>
            </a:extLst>
          </p:cNvPr>
          <p:cNvSpPr>
            <a:spLocks noGrp="1" noRot="1" noMove="1" noResize="1" noEditPoints="1" noAdjustHandles="1" noChangeArrowheads="1" noChangeShapeType="1"/>
          </p:cNvSpPr>
          <p:nvPr/>
        </p:nvSpPr>
        <p:spPr>
          <a:xfrm>
            <a:off x="4644779" y="2577691"/>
            <a:ext cx="329170" cy="311403"/>
          </a:xfrm>
          <a:custGeom>
            <a:avLst/>
            <a:gdLst/>
            <a:ahLst/>
            <a:cxnLst/>
            <a:rect l="l" t="t" r="r" b="b"/>
            <a:pathLst>
              <a:path w="19326" h="18118" extrusionOk="0">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Google Shape;324;p35">
            <a:extLst>
              <a:ext uri="{FF2B5EF4-FFF2-40B4-BE49-F238E27FC236}">
                <a16:creationId xmlns:a16="http://schemas.microsoft.com/office/drawing/2014/main" id="{EEB86F6C-F3A4-4BD3-03BC-F561E5B55519}"/>
              </a:ext>
            </a:extLst>
          </p:cNvPr>
          <p:cNvSpPr>
            <a:spLocks noGrp="1" noRot="1" noMove="1" noResize="1" noEditPoints="1" noAdjustHandles="1" noChangeArrowheads="1" noChangeShapeType="1"/>
          </p:cNvSpPr>
          <p:nvPr/>
        </p:nvSpPr>
        <p:spPr>
          <a:xfrm>
            <a:off x="4644762" y="891005"/>
            <a:ext cx="329187" cy="329189"/>
          </a:xfrm>
          <a:custGeom>
            <a:avLst/>
            <a:gdLst/>
            <a:ahLst/>
            <a:cxnLst/>
            <a:rect l="l" t="t" r="r" b="b"/>
            <a:pathLst>
              <a:path w="11503" h="11479" extrusionOk="0">
                <a:moveTo>
                  <a:pt x="10169" y="2429"/>
                </a:moveTo>
                <a:cubicBezTo>
                  <a:pt x="10360" y="2429"/>
                  <a:pt x="10550" y="2620"/>
                  <a:pt x="10550" y="2834"/>
                </a:cubicBezTo>
                <a:cubicBezTo>
                  <a:pt x="10550" y="3024"/>
                  <a:pt x="10360" y="3215"/>
                  <a:pt x="10169" y="3215"/>
                </a:cubicBezTo>
                <a:cubicBezTo>
                  <a:pt x="9955" y="3215"/>
                  <a:pt x="9764" y="3024"/>
                  <a:pt x="9764" y="2834"/>
                </a:cubicBezTo>
                <a:cubicBezTo>
                  <a:pt x="9764" y="2620"/>
                  <a:pt x="9931" y="2429"/>
                  <a:pt x="10169" y="2429"/>
                </a:cubicBezTo>
                <a:close/>
                <a:moveTo>
                  <a:pt x="8669" y="4763"/>
                </a:moveTo>
                <a:cubicBezTo>
                  <a:pt x="8883" y="4763"/>
                  <a:pt x="9050" y="4930"/>
                  <a:pt x="9050" y="5144"/>
                </a:cubicBezTo>
                <a:cubicBezTo>
                  <a:pt x="9050" y="5358"/>
                  <a:pt x="8883" y="5525"/>
                  <a:pt x="8669" y="5525"/>
                </a:cubicBezTo>
                <a:cubicBezTo>
                  <a:pt x="8454" y="5525"/>
                  <a:pt x="8288" y="5358"/>
                  <a:pt x="8288" y="5144"/>
                </a:cubicBezTo>
                <a:cubicBezTo>
                  <a:pt x="8288" y="4930"/>
                  <a:pt x="8454" y="4763"/>
                  <a:pt x="8669" y="4763"/>
                </a:cubicBezTo>
                <a:close/>
                <a:moveTo>
                  <a:pt x="4335" y="5358"/>
                </a:moveTo>
                <a:cubicBezTo>
                  <a:pt x="4525" y="5358"/>
                  <a:pt x="4716" y="5525"/>
                  <a:pt x="4716" y="5739"/>
                </a:cubicBezTo>
                <a:cubicBezTo>
                  <a:pt x="4716" y="5954"/>
                  <a:pt x="4525" y="6120"/>
                  <a:pt x="4335" y="6120"/>
                </a:cubicBezTo>
                <a:cubicBezTo>
                  <a:pt x="4120" y="6120"/>
                  <a:pt x="3930" y="5954"/>
                  <a:pt x="3930" y="5739"/>
                </a:cubicBezTo>
                <a:cubicBezTo>
                  <a:pt x="3906" y="5525"/>
                  <a:pt x="4096" y="5358"/>
                  <a:pt x="4335" y="5358"/>
                </a:cubicBezTo>
                <a:close/>
                <a:moveTo>
                  <a:pt x="6716" y="6811"/>
                </a:moveTo>
                <a:cubicBezTo>
                  <a:pt x="6906" y="6811"/>
                  <a:pt x="7097" y="6978"/>
                  <a:pt x="7097" y="7192"/>
                </a:cubicBezTo>
                <a:cubicBezTo>
                  <a:pt x="7097" y="7406"/>
                  <a:pt x="6906" y="7573"/>
                  <a:pt x="6716" y="7573"/>
                </a:cubicBezTo>
                <a:cubicBezTo>
                  <a:pt x="6502" y="7573"/>
                  <a:pt x="6311" y="7406"/>
                  <a:pt x="6311" y="7192"/>
                </a:cubicBezTo>
                <a:cubicBezTo>
                  <a:pt x="6311" y="6978"/>
                  <a:pt x="6478" y="6811"/>
                  <a:pt x="6716" y="6811"/>
                </a:cubicBezTo>
                <a:close/>
                <a:moveTo>
                  <a:pt x="2715" y="7740"/>
                </a:moveTo>
                <a:cubicBezTo>
                  <a:pt x="2929" y="7740"/>
                  <a:pt x="3096" y="7906"/>
                  <a:pt x="3096" y="8121"/>
                </a:cubicBezTo>
                <a:cubicBezTo>
                  <a:pt x="3096" y="8335"/>
                  <a:pt x="2929" y="8502"/>
                  <a:pt x="2715" y="8502"/>
                </a:cubicBezTo>
                <a:cubicBezTo>
                  <a:pt x="2501" y="8502"/>
                  <a:pt x="2334" y="8335"/>
                  <a:pt x="2334" y="8121"/>
                </a:cubicBezTo>
                <a:cubicBezTo>
                  <a:pt x="2334" y="7906"/>
                  <a:pt x="2501" y="7740"/>
                  <a:pt x="2715" y="7740"/>
                </a:cubicBezTo>
                <a:close/>
                <a:moveTo>
                  <a:pt x="0" y="0"/>
                </a:moveTo>
                <a:lnTo>
                  <a:pt x="0" y="11479"/>
                </a:lnTo>
                <a:lnTo>
                  <a:pt x="11503" y="11479"/>
                </a:lnTo>
                <a:lnTo>
                  <a:pt x="11503" y="10264"/>
                </a:lnTo>
                <a:lnTo>
                  <a:pt x="10836" y="10264"/>
                </a:lnTo>
                <a:lnTo>
                  <a:pt x="10836" y="10288"/>
                </a:lnTo>
                <a:lnTo>
                  <a:pt x="10836" y="10836"/>
                </a:lnTo>
                <a:lnTo>
                  <a:pt x="691" y="10836"/>
                </a:lnTo>
                <a:lnTo>
                  <a:pt x="691" y="9883"/>
                </a:lnTo>
                <a:lnTo>
                  <a:pt x="2072" y="8954"/>
                </a:lnTo>
                <a:cubicBezTo>
                  <a:pt x="2243" y="9082"/>
                  <a:pt x="2490" y="9172"/>
                  <a:pt x="2746" y="9172"/>
                </a:cubicBezTo>
                <a:cubicBezTo>
                  <a:pt x="2775" y="9172"/>
                  <a:pt x="2805" y="9171"/>
                  <a:pt x="2834" y="9169"/>
                </a:cubicBezTo>
                <a:cubicBezTo>
                  <a:pt x="3334" y="9097"/>
                  <a:pt x="3739" y="8716"/>
                  <a:pt x="3787" y="8216"/>
                </a:cubicBezTo>
                <a:cubicBezTo>
                  <a:pt x="3811" y="7930"/>
                  <a:pt x="3739" y="7668"/>
                  <a:pt x="3620" y="7478"/>
                </a:cubicBezTo>
                <a:lnTo>
                  <a:pt x="4049" y="6716"/>
                </a:lnTo>
                <a:cubicBezTo>
                  <a:pt x="4144" y="6740"/>
                  <a:pt x="4239" y="6740"/>
                  <a:pt x="4335" y="6740"/>
                </a:cubicBezTo>
                <a:cubicBezTo>
                  <a:pt x="4596" y="6740"/>
                  <a:pt x="4835" y="6668"/>
                  <a:pt x="5001" y="6478"/>
                </a:cubicBezTo>
                <a:lnTo>
                  <a:pt x="5644" y="6930"/>
                </a:lnTo>
                <a:cubicBezTo>
                  <a:pt x="5597" y="7073"/>
                  <a:pt x="5597" y="7216"/>
                  <a:pt x="5644" y="7382"/>
                </a:cubicBezTo>
                <a:cubicBezTo>
                  <a:pt x="5716" y="7787"/>
                  <a:pt x="6049" y="8121"/>
                  <a:pt x="6478" y="8168"/>
                </a:cubicBezTo>
                <a:cubicBezTo>
                  <a:pt x="6542" y="8180"/>
                  <a:pt x="6606" y="8186"/>
                  <a:pt x="6669" y="8186"/>
                </a:cubicBezTo>
                <a:cubicBezTo>
                  <a:pt x="7234" y="8186"/>
                  <a:pt x="7716" y="7723"/>
                  <a:pt x="7716" y="7144"/>
                </a:cubicBezTo>
                <a:cubicBezTo>
                  <a:pt x="7716" y="6954"/>
                  <a:pt x="7692" y="6811"/>
                  <a:pt x="7597" y="6692"/>
                </a:cubicBezTo>
                <a:lnTo>
                  <a:pt x="8169" y="6073"/>
                </a:lnTo>
                <a:cubicBezTo>
                  <a:pt x="8289" y="6124"/>
                  <a:pt x="8434" y="6163"/>
                  <a:pt x="8585" y="6163"/>
                </a:cubicBezTo>
                <a:cubicBezTo>
                  <a:pt x="8644" y="6163"/>
                  <a:pt x="8704" y="6157"/>
                  <a:pt x="8764" y="6144"/>
                </a:cubicBezTo>
                <a:cubicBezTo>
                  <a:pt x="9240" y="6097"/>
                  <a:pt x="9621" y="5715"/>
                  <a:pt x="9693" y="5239"/>
                </a:cubicBezTo>
                <a:cubicBezTo>
                  <a:pt x="9717" y="4906"/>
                  <a:pt x="9621" y="4620"/>
                  <a:pt x="9407" y="4406"/>
                </a:cubicBezTo>
                <a:lnTo>
                  <a:pt x="9836" y="3810"/>
                </a:lnTo>
                <a:cubicBezTo>
                  <a:pt x="9907" y="3822"/>
                  <a:pt x="9979" y="3828"/>
                  <a:pt x="10056" y="3828"/>
                </a:cubicBezTo>
                <a:cubicBezTo>
                  <a:pt x="10133" y="3828"/>
                  <a:pt x="10217" y="3822"/>
                  <a:pt x="10312" y="3810"/>
                </a:cubicBezTo>
                <a:cubicBezTo>
                  <a:pt x="10717" y="3715"/>
                  <a:pt x="11050" y="3382"/>
                  <a:pt x="11145" y="2977"/>
                </a:cubicBezTo>
                <a:cubicBezTo>
                  <a:pt x="11277" y="2319"/>
                  <a:pt x="10762" y="1701"/>
                  <a:pt x="10121" y="1701"/>
                </a:cubicBezTo>
                <a:cubicBezTo>
                  <a:pt x="10067" y="1701"/>
                  <a:pt x="10011" y="1705"/>
                  <a:pt x="9955" y="1715"/>
                </a:cubicBezTo>
                <a:cubicBezTo>
                  <a:pt x="9478" y="1786"/>
                  <a:pt x="9097" y="2167"/>
                  <a:pt x="9026" y="2667"/>
                </a:cubicBezTo>
                <a:cubicBezTo>
                  <a:pt x="9002" y="2977"/>
                  <a:pt x="9097" y="3239"/>
                  <a:pt x="9264" y="3453"/>
                </a:cubicBezTo>
                <a:lnTo>
                  <a:pt x="8859" y="4072"/>
                </a:lnTo>
                <a:cubicBezTo>
                  <a:pt x="8788" y="4048"/>
                  <a:pt x="8693" y="4048"/>
                  <a:pt x="8645" y="4048"/>
                </a:cubicBezTo>
                <a:cubicBezTo>
                  <a:pt x="8050" y="4048"/>
                  <a:pt x="7573" y="4525"/>
                  <a:pt x="7573" y="5120"/>
                </a:cubicBezTo>
                <a:cubicBezTo>
                  <a:pt x="7573" y="5287"/>
                  <a:pt x="7621" y="5477"/>
                  <a:pt x="7692" y="5620"/>
                </a:cubicBezTo>
                <a:lnTo>
                  <a:pt x="7145" y="6216"/>
                </a:lnTo>
                <a:cubicBezTo>
                  <a:pt x="7002" y="6120"/>
                  <a:pt x="6835" y="6097"/>
                  <a:pt x="6668" y="6097"/>
                </a:cubicBezTo>
                <a:cubicBezTo>
                  <a:pt x="6406" y="6097"/>
                  <a:pt x="6168" y="6192"/>
                  <a:pt x="5954" y="6358"/>
                </a:cubicBezTo>
                <a:lnTo>
                  <a:pt x="5335" y="5906"/>
                </a:lnTo>
                <a:cubicBezTo>
                  <a:pt x="5359" y="5787"/>
                  <a:pt x="5359" y="5692"/>
                  <a:pt x="5335" y="5549"/>
                </a:cubicBezTo>
                <a:cubicBezTo>
                  <a:pt x="5287" y="5096"/>
                  <a:pt x="4882" y="4691"/>
                  <a:pt x="4382" y="4644"/>
                </a:cubicBezTo>
                <a:cubicBezTo>
                  <a:pt x="4344" y="4639"/>
                  <a:pt x="4306" y="4637"/>
                  <a:pt x="4269" y="4637"/>
                </a:cubicBezTo>
                <a:cubicBezTo>
                  <a:pt x="3698" y="4637"/>
                  <a:pt x="3215" y="5134"/>
                  <a:pt x="3215" y="5715"/>
                </a:cubicBezTo>
                <a:cubicBezTo>
                  <a:pt x="3215" y="5977"/>
                  <a:pt x="3310" y="6192"/>
                  <a:pt x="3453" y="6382"/>
                </a:cubicBezTo>
                <a:lnTo>
                  <a:pt x="3049" y="7073"/>
                </a:lnTo>
                <a:cubicBezTo>
                  <a:pt x="2953" y="7049"/>
                  <a:pt x="2834" y="7025"/>
                  <a:pt x="2715" y="7025"/>
                </a:cubicBezTo>
                <a:cubicBezTo>
                  <a:pt x="2120" y="7025"/>
                  <a:pt x="1643" y="7502"/>
                  <a:pt x="1643" y="8097"/>
                </a:cubicBezTo>
                <a:cubicBezTo>
                  <a:pt x="1643" y="8168"/>
                  <a:pt x="1643" y="8264"/>
                  <a:pt x="1667" y="8359"/>
                </a:cubicBezTo>
                <a:lnTo>
                  <a:pt x="691" y="9002"/>
                </a:lnTo>
                <a:lnTo>
                  <a:pt x="691" y="691"/>
                </a:lnTo>
                <a:lnTo>
                  <a:pt x="1239" y="691"/>
                </a:lnTo>
                <a:lnTo>
                  <a:pt x="12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3F6F7"/>
              </a:solidFill>
            </a:endParaRPr>
          </a:p>
        </p:txBody>
      </p:sp>
      <p:sp>
        <p:nvSpPr>
          <p:cNvPr id="6" name="Google Shape;400;p37">
            <a:extLst>
              <a:ext uri="{FF2B5EF4-FFF2-40B4-BE49-F238E27FC236}">
                <a16:creationId xmlns:a16="http://schemas.microsoft.com/office/drawing/2014/main" id="{62A8A002-F289-B2DB-64F6-E5681E3347FB}"/>
              </a:ext>
            </a:extLst>
          </p:cNvPr>
          <p:cNvSpPr>
            <a:spLocks noGrp="1" noRot="1" noMove="1" noResize="1" noEditPoints="1" noAdjustHandles="1" noChangeArrowheads="1" noChangeShapeType="1"/>
          </p:cNvSpPr>
          <p:nvPr/>
        </p:nvSpPr>
        <p:spPr>
          <a:xfrm>
            <a:off x="854178" y="2513353"/>
            <a:ext cx="314961" cy="357274"/>
          </a:xfrm>
          <a:custGeom>
            <a:avLst/>
            <a:gdLst/>
            <a:ahLst/>
            <a:cxnLst/>
            <a:rect l="l" t="t" r="r" b="b"/>
            <a:pathLst>
              <a:path w="10555" h="11973" extrusionOk="0">
                <a:moveTo>
                  <a:pt x="3151" y="2836"/>
                </a:moveTo>
                <a:cubicBezTo>
                  <a:pt x="3340" y="2836"/>
                  <a:pt x="3498" y="2994"/>
                  <a:pt x="3498" y="3183"/>
                </a:cubicBezTo>
                <a:lnTo>
                  <a:pt x="3498" y="3529"/>
                </a:lnTo>
                <a:lnTo>
                  <a:pt x="2805" y="3529"/>
                </a:lnTo>
                <a:lnTo>
                  <a:pt x="2805" y="3183"/>
                </a:lnTo>
                <a:cubicBezTo>
                  <a:pt x="2805" y="2994"/>
                  <a:pt x="2962" y="2836"/>
                  <a:pt x="3151" y="2836"/>
                </a:cubicBezTo>
                <a:close/>
                <a:moveTo>
                  <a:pt x="9862" y="4191"/>
                </a:moveTo>
                <a:lnTo>
                  <a:pt x="9862" y="5262"/>
                </a:lnTo>
                <a:cubicBezTo>
                  <a:pt x="9862" y="5451"/>
                  <a:pt x="9704" y="5609"/>
                  <a:pt x="9484" y="5609"/>
                </a:cubicBezTo>
                <a:cubicBezTo>
                  <a:pt x="9295" y="5609"/>
                  <a:pt x="9137" y="5451"/>
                  <a:pt x="9137" y="5262"/>
                </a:cubicBezTo>
                <a:lnTo>
                  <a:pt x="9137" y="4191"/>
                </a:lnTo>
                <a:close/>
                <a:moveTo>
                  <a:pt x="3151" y="5609"/>
                </a:moveTo>
                <a:cubicBezTo>
                  <a:pt x="3340" y="5609"/>
                  <a:pt x="3498" y="5766"/>
                  <a:pt x="3498" y="5987"/>
                </a:cubicBezTo>
                <a:cubicBezTo>
                  <a:pt x="3498" y="6176"/>
                  <a:pt x="3340" y="6333"/>
                  <a:pt x="3151" y="6333"/>
                </a:cubicBezTo>
                <a:cubicBezTo>
                  <a:pt x="2962" y="6333"/>
                  <a:pt x="2805" y="6176"/>
                  <a:pt x="2805" y="5987"/>
                </a:cubicBezTo>
                <a:cubicBezTo>
                  <a:pt x="2805" y="5766"/>
                  <a:pt x="2962" y="5609"/>
                  <a:pt x="3151" y="5609"/>
                </a:cubicBezTo>
                <a:close/>
                <a:moveTo>
                  <a:pt x="3592" y="4254"/>
                </a:moveTo>
                <a:cubicBezTo>
                  <a:pt x="4695" y="4443"/>
                  <a:pt x="5640" y="5451"/>
                  <a:pt x="5640" y="6680"/>
                </a:cubicBezTo>
                <a:lnTo>
                  <a:pt x="5640" y="8822"/>
                </a:lnTo>
                <a:cubicBezTo>
                  <a:pt x="5640" y="10145"/>
                  <a:pt x="4538" y="11248"/>
                  <a:pt x="3183" y="11248"/>
                </a:cubicBezTo>
                <a:cubicBezTo>
                  <a:pt x="1860" y="11248"/>
                  <a:pt x="757" y="10145"/>
                  <a:pt x="757" y="8822"/>
                </a:cubicBezTo>
                <a:lnTo>
                  <a:pt x="757" y="6680"/>
                </a:lnTo>
                <a:cubicBezTo>
                  <a:pt x="757" y="5451"/>
                  <a:pt x="1671" y="4443"/>
                  <a:pt x="2868" y="4254"/>
                </a:cubicBezTo>
                <a:lnTo>
                  <a:pt x="2868" y="4979"/>
                </a:lnTo>
                <a:cubicBezTo>
                  <a:pt x="2490" y="5136"/>
                  <a:pt x="2175" y="5546"/>
                  <a:pt x="2175" y="5987"/>
                </a:cubicBezTo>
                <a:cubicBezTo>
                  <a:pt x="2175" y="6396"/>
                  <a:pt x="2458" y="6837"/>
                  <a:pt x="2868" y="6963"/>
                </a:cubicBezTo>
                <a:lnTo>
                  <a:pt x="2868" y="7341"/>
                </a:lnTo>
                <a:cubicBezTo>
                  <a:pt x="2868" y="7562"/>
                  <a:pt x="3025" y="7719"/>
                  <a:pt x="3246" y="7719"/>
                </a:cubicBezTo>
                <a:cubicBezTo>
                  <a:pt x="3435" y="7719"/>
                  <a:pt x="3592" y="7562"/>
                  <a:pt x="3592" y="7341"/>
                </a:cubicBezTo>
                <a:lnTo>
                  <a:pt x="3592" y="6963"/>
                </a:lnTo>
                <a:cubicBezTo>
                  <a:pt x="3970" y="6806"/>
                  <a:pt x="4286" y="6396"/>
                  <a:pt x="4286" y="5987"/>
                </a:cubicBezTo>
                <a:cubicBezTo>
                  <a:pt x="4286" y="5546"/>
                  <a:pt x="4033" y="5105"/>
                  <a:pt x="3592" y="4979"/>
                </a:cubicBezTo>
                <a:lnTo>
                  <a:pt x="3592" y="4254"/>
                </a:lnTo>
                <a:close/>
                <a:moveTo>
                  <a:pt x="5294" y="1"/>
                </a:moveTo>
                <a:cubicBezTo>
                  <a:pt x="4033" y="1"/>
                  <a:pt x="2994" y="946"/>
                  <a:pt x="2836" y="2143"/>
                </a:cubicBezTo>
                <a:cubicBezTo>
                  <a:pt x="2427" y="2301"/>
                  <a:pt x="2143" y="2710"/>
                  <a:pt x="2143" y="3151"/>
                </a:cubicBezTo>
                <a:lnTo>
                  <a:pt x="2143" y="3687"/>
                </a:lnTo>
                <a:cubicBezTo>
                  <a:pt x="914" y="4128"/>
                  <a:pt x="1" y="5294"/>
                  <a:pt x="1" y="6680"/>
                </a:cubicBezTo>
                <a:lnTo>
                  <a:pt x="1" y="8822"/>
                </a:lnTo>
                <a:cubicBezTo>
                  <a:pt x="1" y="10555"/>
                  <a:pt x="1419" y="11973"/>
                  <a:pt x="3151" y="11973"/>
                </a:cubicBezTo>
                <a:cubicBezTo>
                  <a:pt x="4884" y="11973"/>
                  <a:pt x="6302" y="10555"/>
                  <a:pt x="6302" y="8822"/>
                </a:cubicBezTo>
                <a:lnTo>
                  <a:pt x="6302" y="6680"/>
                </a:lnTo>
                <a:cubicBezTo>
                  <a:pt x="6302" y="5294"/>
                  <a:pt x="5451" y="4128"/>
                  <a:pt x="4191" y="3687"/>
                </a:cubicBezTo>
                <a:lnTo>
                  <a:pt x="4191" y="3151"/>
                </a:lnTo>
                <a:cubicBezTo>
                  <a:pt x="4191" y="2710"/>
                  <a:pt x="3907" y="2301"/>
                  <a:pt x="3529" y="2143"/>
                </a:cubicBezTo>
                <a:cubicBezTo>
                  <a:pt x="3624" y="1293"/>
                  <a:pt x="4380" y="662"/>
                  <a:pt x="5262" y="662"/>
                </a:cubicBezTo>
                <a:cubicBezTo>
                  <a:pt x="6239" y="662"/>
                  <a:pt x="7026" y="1450"/>
                  <a:pt x="7026" y="2427"/>
                </a:cubicBezTo>
                <a:lnTo>
                  <a:pt x="7026" y="8413"/>
                </a:lnTo>
                <a:cubicBezTo>
                  <a:pt x="7026" y="9200"/>
                  <a:pt x="7657" y="9830"/>
                  <a:pt x="8444" y="9830"/>
                </a:cubicBezTo>
                <a:cubicBezTo>
                  <a:pt x="9232" y="9830"/>
                  <a:pt x="9862" y="9200"/>
                  <a:pt x="9862" y="8413"/>
                </a:cubicBezTo>
                <a:lnTo>
                  <a:pt x="9862" y="6239"/>
                </a:lnTo>
                <a:cubicBezTo>
                  <a:pt x="10240" y="6081"/>
                  <a:pt x="10555" y="5703"/>
                  <a:pt x="10555" y="5262"/>
                </a:cubicBezTo>
                <a:lnTo>
                  <a:pt x="10555" y="3844"/>
                </a:lnTo>
                <a:cubicBezTo>
                  <a:pt x="10555" y="3687"/>
                  <a:pt x="10397" y="3529"/>
                  <a:pt x="10208" y="3529"/>
                </a:cubicBezTo>
                <a:lnTo>
                  <a:pt x="9862" y="3529"/>
                </a:lnTo>
                <a:lnTo>
                  <a:pt x="9862" y="2458"/>
                </a:lnTo>
                <a:cubicBezTo>
                  <a:pt x="9862" y="2269"/>
                  <a:pt x="9704" y="2112"/>
                  <a:pt x="9515" y="2112"/>
                </a:cubicBezTo>
                <a:cubicBezTo>
                  <a:pt x="9295" y="2112"/>
                  <a:pt x="9137" y="2269"/>
                  <a:pt x="9137" y="2458"/>
                </a:cubicBezTo>
                <a:lnTo>
                  <a:pt x="9137" y="3529"/>
                </a:lnTo>
                <a:lnTo>
                  <a:pt x="8791" y="3529"/>
                </a:lnTo>
                <a:cubicBezTo>
                  <a:pt x="8602" y="3529"/>
                  <a:pt x="8444" y="3687"/>
                  <a:pt x="8444" y="3876"/>
                </a:cubicBezTo>
                <a:lnTo>
                  <a:pt x="8444" y="5294"/>
                </a:lnTo>
                <a:cubicBezTo>
                  <a:pt x="8444" y="5766"/>
                  <a:pt x="8728" y="6176"/>
                  <a:pt x="9137" y="6302"/>
                </a:cubicBezTo>
                <a:lnTo>
                  <a:pt x="9137" y="8444"/>
                </a:lnTo>
                <a:cubicBezTo>
                  <a:pt x="9137" y="8854"/>
                  <a:pt x="8822" y="9169"/>
                  <a:pt x="8444" y="9169"/>
                </a:cubicBezTo>
                <a:cubicBezTo>
                  <a:pt x="8035" y="9169"/>
                  <a:pt x="7720" y="8854"/>
                  <a:pt x="7720" y="8444"/>
                </a:cubicBezTo>
                <a:lnTo>
                  <a:pt x="7720" y="2458"/>
                </a:lnTo>
                <a:cubicBezTo>
                  <a:pt x="7720" y="1103"/>
                  <a:pt x="6617" y="1"/>
                  <a:pt x="52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pic>
        <p:nvPicPr>
          <p:cNvPr id="292" name="Google Shape;292;p33"/>
          <p:cNvPicPr preferRelativeResize="0"/>
          <p:nvPr/>
        </p:nvPicPr>
        <p:blipFill>
          <a:blip r:embed="rId3">
            <a:alphaModFix/>
          </a:blip>
          <a:stretch>
            <a:fillRect/>
          </a:stretch>
        </p:blipFill>
        <p:spPr>
          <a:xfrm flipH="1">
            <a:off x="10" y="0"/>
            <a:ext cx="3405191" cy="5143500"/>
          </a:xfrm>
          <a:prstGeom prst="rect">
            <a:avLst/>
          </a:prstGeom>
          <a:noFill/>
          <a:ln>
            <a:noFill/>
          </a:ln>
        </p:spPr>
      </p:pic>
      <p:sp>
        <p:nvSpPr>
          <p:cNvPr id="293" name="Google Shape;293;p33"/>
          <p:cNvSpPr txBox="1">
            <a:spLocks noGrp="1"/>
          </p:cNvSpPr>
          <p:nvPr>
            <p:ph type="title"/>
          </p:nvPr>
        </p:nvSpPr>
        <p:spPr>
          <a:xfrm>
            <a:off x="4047175" y="2388500"/>
            <a:ext cx="4383600" cy="1626600"/>
          </a:xfrm>
          <a:prstGeom prst="rect">
            <a:avLst/>
          </a:prstGeom>
        </p:spPr>
        <p:txBody>
          <a:bodyPr spcFirstLastPara="1" wrap="square" lIns="91425" tIns="91425" rIns="91425" bIns="91425" anchor="t" anchorCtr="0">
            <a:noAutofit/>
          </a:bodyPr>
          <a:lstStyle/>
          <a:p>
            <a:r>
              <a:rPr lang="en-US" sz="4800" dirty="0"/>
              <a:t>Data Collection</a:t>
            </a:r>
            <a:br>
              <a:rPr lang="en-US" sz="4800" dirty="0"/>
            </a:br>
            <a:endParaRPr lang="en-US" sz="4800" dirty="0"/>
          </a:p>
        </p:txBody>
      </p:sp>
      <p:sp>
        <p:nvSpPr>
          <p:cNvPr id="294" name="Google Shape;294;p33"/>
          <p:cNvSpPr txBox="1">
            <a:spLocks noGrp="1"/>
          </p:cNvSpPr>
          <p:nvPr>
            <p:ph type="title" idx="2"/>
          </p:nvPr>
        </p:nvSpPr>
        <p:spPr>
          <a:xfrm>
            <a:off x="4047175" y="1438750"/>
            <a:ext cx="1230300" cy="88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grpSp>
        <p:nvGrpSpPr>
          <p:cNvPr id="295" name="Google Shape;295;p33"/>
          <p:cNvGrpSpPr/>
          <p:nvPr/>
        </p:nvGrpSpPr>
        <p:grpSpPr>
          <a:xfrm rot="756538">
            <a:off x="5159567" y="-1610422"/>
            <a:ext cx="4574157" cy="3479412"/>
            <a:chOff x="1522650" y="1117750"/>
            <a:chExt cx="4574075" cy="3479350"/>
          </a:xfrm>
        </p:grpSpPr>
        <p:sp>
          <p:nvSpPr>
            <p:cNvPr id="296" name="Google Shape;296;p33"/>
            <p:cNvSpPr/>
            <p:nvPr/>
          </p:nvSpPr>
          <p:spPr>
            <a:xfrm>
              <a:off x="2305900" y="1117750"/>
              <a:ext cx="3790825" cy="3217100"/>
            </a:xfrm>
            <a:custGeom>
              <a:avLst/>
              <a:gdLst/>
              <a:ahLst/>
              <a:cxnLst/>
              <a:rect l="l" t="t" r="r" b="b"/>
              <a:pathLst>
                <a:path w="151633" h="128684" extrusionOk="0">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1522650" y="3538750"/>
              <a:ext cx="2417375" cy="1058350"/>
            </a:xfrm>
            <a:custGeom>
              <a:avLst/>
              <a:gdLst/>
              <a:ahLst/>
              <a:cxnLst/>
              <a:rect l="l" t="t" r="r" b="b"/>
              <a:pathLst>
                <a:path w="96695" h="42334" extrusionOk="0">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47189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4"/>
          <p:cNvSpPr txBox="1">
            <a:spLocks noGrp="1"/>
          </p:cNvSpPr>
          <p:nvPr>
            <p:ph type="subTitle" idx="4"/>
          </p:nvPr>
        </p:nvSpPr>
        <p:spPr>
          <a:xfrm>
            <a:off x="1241815" y="2138185"/>
            <a:ext cx="2424300" cy="449700"/>
          </a:xfrm>
          <a:prstGeom prst="rect">
            <a:avLst/>
          </a:prstGeom>
        </p:spPr>
        <p:txBody>
          <a:bodyPr spcFirstLastPara="1" wrap="square" lIns="91425" tIns="91425" rIns="91425" bIns="91425" anchor="b" anchorCtr="0">
            <a:noAutofit/>
          </a:bodyPr>
          <a:lstStyle/>
          <a:p>
            <a:pPr marL="0" indent="0">
              <a:buNone/>
            </a:pPr>
            <a:r>
              <a:rPr lang="en-GB" sz="1500" b="1" dirty="0"/>
              <a:t>Sources:</a:t>
            </a:r>
            <a:endParaRPr lang="en-GB" sz="1500" dirty="0"/>
          </a:p>
        </p:txBody>
      </p:sp>
      <p:sp>
        <p:nvSpPr>
          <p:cNvPr id="304" name="Google Shape;304;p34"/>
          <p:cNvSpPr txBox="1">
            <a:spLocks noGrp="1"/>
          </p:cNvSpPr>
          <p:nvPr>
            <p:ph type="subTitle" idx="1"/>
          </p:nvPr>
        </p:nvSpPr>
        <p:spPr>
          <a:xfrm>
            <a:off x="1241815" y="2503947"/>
            <a:ext cx="2424300" cy="235345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b="1" dirty="0"/>
              <a:t>Historical stock prices: </a:t>
            </a:r>
            <a:r>
              <a:rPr lang="en-GB" dirty="0"/>
              <a:t>Obtained using the Yahoo Finance API, which provides reliable and extensive financial data.</a:t>
            </a:r>
          </a:p>
          <a:p>
            <a:pPr marL="0" lvl="0" indent="0" algn="l" rtl="0">
              <a:spcBef>
                <a:spcPts val="0"/>
              </a:spcBef>
              <a:spcAft>
                <a:spcPts val="0"/>
              </a:spcAft>
              <a:buNone/>
            </a:pPr>
            <a:r>
              <a:rPr lang="en-GB" b="1" dirty="0"/>
              <a:t>News headlines: </a:t>
            </a:r>
            <a:r>
              <a:rPr lang="en-GB" dirty="0"/>
              <a:t>Collected using the </a:t>
            </a:r>
            <a:r>
              <a:rPr lang="en-GB" dirty="0" err="1"/>
              <a:t>FinnHub</a:t>
            </a:r>
            <a:r>
              <a:rPr lang="en-GB" dirty="0"/>
              <a:t> API, which aggregates news from various financial sources.</a:t>
            </a:r>
          </a:p>
          <a:p>
            <a:pPr marL="0" lvl="0" indent="0" algn="l" rtl="0">
              <a:spcBef>
                <a:spcPts val="0"/>
              </a:spcBef>
              <a:spcAft>
                <a:spcPts val="0"/>
              </a:spcAft>
              <a:buNone/>
            </a:pPr>
            <a:r>
              <a:rPr lang="en-GB" b="1" dirty="0"/>
              <a:t>Google Trends data: </a:t>
            </a:r>
            <a:r>
              <a:rPr lang="en-GB" dirty="0"/>
              <a:t>Collected using the </a:t>
            </a:r>
            <a:r>
              <a:rPr lang="en-GB" dirty="0" err="1"/>
              <a:t>pytrends</a:t>
            </a:r>
            <a:r>
              <a:rPr lang="en-GB" dirty="0"/>
              <a:t> library, providing access to search volume data for specific keywords.</a:t>
            </a:r>
          </a:p>
        </p:txBody>
      </p:sp>
      <p:sp>
        <p:nvSpPr>
          <p:cNvPr id="305" name="Google Shape;305;p34"/>
          <p:cNvSpPr txBox="1">
            <a:spLocks noGrp="1"/>
          </p:cNvSpPr>
          <p:nvPr>
            <p:ph type="subTitle" idx="2"/>
          </p:nvPr>
        </p:nvSpPr>
        <p:spPr>
          <a:xfrm>
            <a:off x="468455" y="569115"/>
            <a:ext cx="2424300" cy="152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Data was collected from</a:t>
            </a:r>
          </a:p>
          <a:p>
            <a:pPr marL="0" lvl="0" indent="0" algn="l" rtl="0">
              <a:spcBef>
                <a:spcPts val="0"/>
              </a:spcBef>
              <a:spcAft>
                <a:spcPts val="0"/>
              </a:spcAft>
              <a:buNone/>
            </a:pPr>
            <a:r>
              <a:rPr lang="en-GB" b="1" dirty="0"/>
              <a:t>January 1, 2024, to March 31, 2024</a:t>
            </a:r>
            <a:r>
              <a:rPr lang="en-GB" dirty="0"/>
              <a:t>, including historical stock prices, news headlines, and Google Trends data. The choice of this period was motivated by the availability of comprehensive data across all sources.</a:t>
            </a:r>
          </a:p>
        </p:txBody>
      </p:sp>
      <p:sp>
        <p:nvSpPr>
          <p:cNvPr id="306" name="Google Shape;306;p34"/>
          <p:cNvSpPr txBox="1">
            <a:spLocks noGrp="1"/>
          </p:cNvSpPr>
          <p:nvPr>
            <p:ph type="subTitle" idx="3"/>
          </p:nvPr>
        </p:nvSpPr>
        <p:spPr>
          <a:xfrm>
            <a:off x="468455" y="226018"/>
            <a:ext cx="2424300" cy="44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1500" b="1" dirty="0"/>
              <a:t>Period:</a:t>
            </a:r>
            <a:endParaRPr sz="1500" dirty="0"/>
          </a:p>
        </p:txBody>
      </p:sp>
      <p:sp>
        <p:nvSpPr>
          <p:cNvPr id="5" name="Google Shape;388;p37">
            <a:extLst>
              <a:ext uri="{FF2B5EF4-FFF2-40B4-BE49-F238E27FC236}">
                <a16:creationId xmlns:a16="http://schemas.microsoft.com/office/drawing/2014/main" id="{B55F5857-3219-DC8B-B802-9696629F5303}"/>
              </a:ext>
            </a:extLst>
          </p:cNvPr>
          <p:cNvSpPr>
            <a:spLocks/>
          </p:cNvSpPr>
          <p:nvPr/>
        </p:nvSpPr>
        <p:spPr>
          <a:xfrm>
            <a:off x="1069137" y="2267452"/>
            <a:ext cx="231196" cy="236495"/>
          </a:xfrm>
          <a:custGeom>
            <a:avLst/>
            <a:gdLst/>
            <a:ahLst/>
            <a:cxnLst/>
            <a:rect l="l" t="t" r="r" b="b"/>
            <a:pathLst>
              <a:path w="11941" h="12091" extrusionOk="0">
                <a:moveTo>
                  <a:pt x="5955" y="796"/>
                </a:moveTo>
                <a:lnTo>
                  <a:pt x="10933" y="3915"/>
                </a:lnTo>
                <a:lnTo>
                  <a:pt x="5955" y="7034"/>
                </a:lnTo>
                <a:lnTo>
                  <a:pt x="977" y="3915"/>
                </a:lnTo>
                <a:lnTo>
                  <a:pt x="5955" y="796"/>
                </a:lnTo>
                <a:close/>
                <a:moveTo>
                  <a:pt x="9924" y="5428"/>
                </a:moveTo>
                <a:lnTo>
                  <a:pt x="10964" y="6058"/>
                </a:lnTo>
                <a:lnTo>
                  <a:pt x="5955" y="9145"/>
                </a:lnTo>
                <a:lnTo>
                  <a:pt x="977" y="6058"/>
                </a:lnTo>
                <a:lnTo>
                  <a:pt x="2017" y="5428"/>
                </a:lnTo>
                <a:lnTo>
                  <a:pt x="5797" y="7790"/>
                </a:lnTo>
                <a:cubicBezTo>
                  <a:pt x="5860" y="7822"/>
                  <a:pt x="5931" y="7838"/>
                  <a:pt x="5994" y="7838"/>
                </a:cubicBezTo>
                <a:cubicBezTo>
                  <a:pt x="6057" y="7838"/>
                  <a:pt x="6112" y="7822"/>
                  <a:pt x="6144" y="7790"/>
                </a:cubicBezTo>
                <a:lnTo>
                  <a:pt x="9924" y="5428"/>
                </a:lnTo>
                <a:close/>
                <a:moveTo>
                  <a:pt x="9956" y="7538"/>
                </a:moveTo>
                <a:lnTo>
                  <a:pt x="10964" y="8169"/>
                </a:lnTo>
                <a:lnTo>
                  <a:pt x="5986" y="11288"/>
                </a:lnTo>
                <a:lnTo>
                  <a:pt x="1040" y="8169"/>
                </a:lnTo>
                <a:lnTo>
                  <a:pt x="2048" y="7538"/>
                </a:lnTo>
                <a:lnTo>
                  <a:pt x="5829" y="9901"/>
                </a:lnTo>
                <a:cubicBezTo>
                  <a:pt x="5892" y="9949"/>
                  <a:pt x="5963" y="9972"/>
                  <a:pt x="6026" y="9972"/>
                </a:cubicBezTo>
                <a:cubicBezTo>
                  <a:pt x="6089" y="9972"/>
                  <a:pt x="6144" y="9949"/>
                  <a:pt x="6175" y="9901"/>
                </a:cubicBezTo>
                <a:lnTo>
                  <a:pt x="9956" y="7538"/>
                </a:lnTo>
                <a:close/>
                <a:moveTo>
                  <a:pt x="5959" y="1"/>
                </a:moveTo>
                <a:cubicBezTo>
                  <a:pt x="5900" y="1"/>
                  <a:pt x="5845" y="25"/>
                  <a:pt x="5797" y="72"/>
                </a:cubicBezTo>
                <a:lnTo>
                  <a:pt x="158" y="3600"/>
                </a:lnTo>
                <a:cubicBezTo>
                  <a:pt x="32" y="3695"/>
                  <a:pt x="0" y="3758"/>
                  <a:pt x="0" y="3915"/>
                </a:cubicBezTo>
                <a:cubicBezTo>
                  <a:pt x="0" y="4073"/>
                  <a:pt x="95" y="4136"/>
                  <a:pt x="158" y="4230"/>
                </a:cubicBezTo>
                <a:lnTo>
                  <a:pt x="1387" y="4987"/>
                </a:lnTo>
                <a:lnTo>
                  <a:pt x="158" y="5743"/>
                </a:lnTo>
                <a:cubicBezTo>
                  <a:pt x="32" y="5806"/>
                  <a:pt x="0" y="5869"/>
                  <a:pt x="0" y="6058"/>
                </a:cubicBezTo>
                <a:cubicBezTo>
                  <a:pt x="0" y="6152"/>
                  <a:pt x="95" y="6278"/>
                  <a:pt x="158" y="6373"/>
                </a:cubicBezTo>
                <a:lnTo>
                  <a:pt x="1387" y="7097"/>
                </a:lnTo>
                <a:lnTo>
                  <a:pt x="158" y="7854"/>
                </a:lnTo>
                <a:cubicBezTo>
                  <a:pt x="32" y="7948"/>
                  <a:pt x="0" y="8011"/>
                  <a:pt x="0" y="8169"/>
                </a:cubicBezTo>
                <a:cubicBezTo>
                  <a:pt x="0" y="8295"/>
                  <a:pt x="95" y="8421"/>
                  <a:pt x="158" y="8484"/>
                </a:cubicBezTo>
                <a:lnTo>
                  <a:pt x="5797" y="12044"/>
                </a:lnTo>
                <a:cubicBezTo>
                  <a:pt x="5860" y="12075"/>
                  <a:pt x="5931" y="12091"/>
                  <a:pt x="5994" y="12091"/>
                </a:cubicBezTo>
                <a:cubicBezTo>
                  <a:pt x="6057" y="12091"/>
                  <a:pt x="6112" y="12075"/>
                  <a:pt x="6144" y="12044"/>
                </a:cubicBezTo>
                <a:lnTo>
                  <a:pt x="11783" y="8484"/>
                </a:lnTo>
                <a:cubicBezTo>
                  <a:pt x="11909" y="8421"/>
                  <a:pt x="11941" y="8326"/>
                  <a:pt x="11941" y="8169"/>
                </a:cubicBezTo>
                <a:cubicBezTo>
                  <a:pt x="11941" y="8043"/>
                  <a:pt x="11846" y="7948"/>
                  <a:pt x="11783" y="7854"/>
                </a:cubicBezTo>
                <a:lnTo>
                  <a:pt x="10555" y="7097"/>
                </a:lnTo>
                <a:lnTo>
                  <a:pt x="11783" y="6373"/>
                </a:lnTo>
                <a:cubicBezTo>
                  <a:pt x="11909" y="6278"/>
                  <a:pt x="11941" y="6152"/>
                  <a:pt x="11941" y="6058"/>
                </a:cubicBezTo>
                <a:cubicBezTo>
                  <a:pt x="11941" y="5932"/>
                  <a:pt x="11846" y="5806"/>
                  <a:pt x="11783" y="5743"/>
                </a:cubicBezTo>
                <a:lnTo>
                  <a:pt x="10555" y="4987"/>
                </a:lnTo>
                <a:lnTo>
                  <a:pt x="11783" y="4230"/>
                </a:lnTo>
                <a:cubicBezTo>
                  <a:pt x="11909" y="4136"/>
                  <a:pt x="11941" y="4073"/>
                  <a:pt x="11941" y="3915"/>
                </a:cubicBezTo>
                <a:cubicBezTo>
                  <a:pt x="11941" y="3758"/>
                  <a:pt x="11846" y="3695"/>
                  <a:pt x="11783" y="3600"/>
                </a:cubicBezTo>
                <a:lnTo>
                  <a:pt x="6144" y="72"/>
                </a:lnTo>
                <a:cubicBezTo>
                  <a:pt x="6081" y="25"/>
                  <a:pt x="6018" y="1"/>
                  <a:pt x="5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8568;p62">
            <a:extLst>
              <a:ext uri="{FF2B5EF4-FFF2-40B4-BE49-F238E27FC236}">
                <a16:creationId xmlns:a16="http://schemas.microsoft.com/office/drawing/2014/main" id="{DA5F3BB8-6CB4-E02B-483C-93DA82FA0D9E}"/>
              </a:ext>
            </a:extLst>
          </p:cNvPr>
          <p:cNvGrpSpPr/>
          <p:nvPr/>
        </p:nvGrpSpPr>
        <p:grpSpPr>
          <a:xfrm>
            <a:off x="262253" y="357028"/>
            <a:ext cx="256542" cy="241170"/>
            <a:chOff x="-42804750" y="1949600"/>
            <a:chExt cx="337125" cy="316925"/>
          </a:xfrm>
          <a:solidFill>
            <a:schemeClr val="accent1"/>
          </a:solidFill>
        </p:grpSpPr>
        <p:sp>
          <p:nvSpPr>
            <p:cNvPr id="7" name="Google Shape;8569;p62">
              <a:extLst>
                <a:ext uri="{FF2B5EF4-FFF2-40B4-BE49-F238E27FC236}">
                  <a16:creationId xmlns:a16="http://schemas.microsoft.com/office/drawing/2014/main" id="{FF79A95D-0251-5C7B-C99F-15E647B0780B}"/>
                </a:ext>
              </a:extLst>
            </p:cNvPr>
            <p:cNvSpPr/>
            <p:nvPr/>
          </p:nvSpPr>
          <p:spPr>
            <a:xfrm>
              <a:off x="-42731500" y="2013125"/>
              <a:ext cx="189825" cy="189900"/>
            </a:xfrm>
            <a:custGeom>
              <a:avLst/>
              <a:gdLst/>
              <a:ahLst/>
              <a:cxnLst/>
              <a:rect l="l" t="t" r="r" b="b"/>
              <a:pathLst>
                <a:path w="7593" h="7596" extrusionOk="0">
                  <a:moveTo>
                    <a:pt x="3781" y="805"/>
                  </a:moveTo>
                  <a:cubicBezTo>
                    <a:pt x="5419" y="805"/>
                    <a:pt x="6742" y="2128"/>
                    <a:pt x="6742" y="3767"/>
                  </a:cubicBezTo>
                  <a:cubicBezTo>
                    <a:pt x="6774" y="5405"/>
                    <a:pt x="5419" y="6760"/>
                    <a:pt x="3781" y="6760"/>
                  </a:cubicBezTo>
                  <a:cubicBezTo>
                    <a:pt x="2426" y="6760"/>
                    <a:pt x="1292" y="5878"/>
                    <a:pt x="946" y="4649"/>
                  </a:cubicBezTo>
                  <a:cubicBezTo>
                    <a:pt x="347" y="2727"/>
                    <a:pt x="1765" y="805"/>
                    <a:pt x="3781" y="805"/>
                  </a:cubicBezTo>
                  <a:close/>
                  <a:moveTo>
                    <a:pt x="3809" y="1"/>
                  </a:moveTo>
                  <a:cubicBezTo>
                    <a:pt x="3297" y="1"/>
                    <a:pt x="2785" y="105"/>
                    <a:pt x="2300" y="301"/>
                  </a:cubicBezTo>
                  <a:cubicBezTo>
                    <a:pt x="946" y="868"/>
                    <a:pt x="0" y="2223"/>
                    <a:pt x="0" y="3798"/>
                  </a:cubicBezTo>
                  <a:cubicBezTo>
                    <a:pt x="0" y="5058"/>
                    <a:pt x="630" y="6224"/>
                    <a:pt x="1670" y="6949"/>
                  </a:cubicBezTo>
                  <a:cubicBezTo>
                    <a:pt x="2333" y="7390"/>
                    <a:pt x="3060" y="7596"/>
                    <a:pt x="3776" y="7596"/>
                  </a:cubicBezTo>
                  <a:cubicBezTo>
                    <a:pt x="4286" y="7596"/>
                    <a:pt x="4790" y="7492"/>
                    <a:pt x="5262" y="7295"/>
                  </a:cubicBezTo>
                  <a:cubicBezTo>
                    <a:pt x="6648" y="6697"/>
                    <a:pt x="7593" y="5373"/>
                    <a:pt x="7593" y="3798"/>
                  </a:cubicBezTo>
                  <a:cubicBezTo>
                    <a:pt x="7593" y="2506"/>
                    <a:pt x="6931" y="1341"/>
                    <a:pt x="5892" y="648"/>
                  </a:cubicBezTo>
                  <a:cubicBezTo>
                    <a:pt x="5248" y="206"/>
                    <a:pt x="4528" y="1"/>
                    <a:pt x="380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570;p62">
              <a:extLst>
                <a:ext uri="{FF2B5EF4-FFF2-40B4-BE49-F238E27FC236}">
                  <a16:creationId xmlns:a16="http://schemas.microsoft.com/office/drawing/2014/main" id="{412F06FC-520F-F1BA-62E2-DE2B4FEC7EAC}"/>
                </a:ext>
              </a:extLst>
            </p:cNvPr>
            <p:cNvSpPr/>
            <p:nvPr/>
          </p:nvSpPr>
          <p:spPr>
            <a:xfrm>
              <a:off x="-42804750" y="1949600"/>
              <a:ext cx="337125" cy="316925"/>
            </a:xfrm>
            <a:custGeom>
              <a:avLst/>
              <a:gdLst/>
              <a:ahLst/>
              <a:cxnLst/>
              <a:rect l="l" t="t" r="r" b="b"/>
              <a:pathLst>
                <a:path w="13485" h="12677" extrusionOk="0">
                  <a:moveTo>
                    <a:pt x="3306" y="817"/>
                  </a:moveTo>
                  <a:cubicBezTo>
                    <a:pt x="3769" y="817"/>
                    <a:pt x="4233" y="967"/>
                    <a:pt x="4600" y="1267"/>
                  </a:cubicBezTo>
                  <a:cubicBezTo>
                    <a:pt x="3277" y="1802"/>
                    <a:pt x="2174" y="2905"/>
                    <a:pt x="1607" y="4260"/>
                  </a:cubicBezTo>
                  <a:cubicBezTo>
                    <a:pt x="914" y="3283"/>
                    <a:pt x="1072" y="1897"/>
                    <a:pt x="2143" y="1172"/>
                  </a:cubicBezTo>
                  <a:cubicBezTo>
                    <a:pt x="2484" y="935"/>
                    <a:pt x="2895" y="817"/>
                    <a:pt x="3306" y="817"/>
                  </a:cubicBezTo>
                  <a:close/>
                  <a:moveTo>
                    <a:pt x="10101" y="823"/>
                  </a:moveTo>
                  <a:cubicBezTo>
                    <a:pt x="10771" y="823"/>
                    <a:pt x="11436" y="1137"/>
                    <a:pt x="11846" y="1771"/>
                  </a:cubicBezTo>
                  <a:cubicBezTo>
                    <a:pt x="12382" y="2527"/>
                    <a:pt x="12319" y="3535"/>
                    <a:pt x="11783" y="4260"/>
                  </a:cubicBezTo>
                  <a:cubicBezTo>
                    <a:pt x="11248" y="2905"/>
                    <a:pt x="10177" y="1802"/>
                    <a:pt x="8790" y="1267"/>
                  </a:cubicBezTo>
                  <a:cubicBezTo>
                    <a:pt x="9176" y="971"/>
                    <a:pt x="9640" y="823"/>
                    <a:pt x="10101" y="823"/>
                  </a:cubicBezTo>
                  <a:close/>
                  <a:moveTo>
                    <a:pt x="6662" y="1686"/>
                  </a:moveTo>
                  <a:cubicBezTo>
                    <a:pt x="7287" y="1686"/>
                    <a:pt x="7908" y="1809"/>
                    <a:pt x="8475" y="2055"/>
                  </a:cubicBezTo>
                  <a:cubicBezTo>
                    <a:pt x="10177" y="2748"/>
                    <a:pt x="11311" y="4417"/>
                    <a:pt x="11311" y="6339"/>
                  </a:cubicBezTo>
                  <a:cubicBezTo>
                    <a:pt x="11374" y="8891"/>
                    <a:pt x="9263" y="10970"/>
                    <a:pt x="6711" y="10970"/>
                  </a:cubicBezTo>
                  <a:cubicBezTo>
                    <a:pt x="4159" y="10970"/>
                    <a:pt x="2048" y="8891"/>
                    <a:pt x="2017" y="6339"/>
                  </a:cubicBezTo>
                  <a:cubicBezTo>
                    <a:pt x="2017" y="4764"/>
                    <a:pt x="2804" y="3346"/>
                    <a:pt x="4065" y="2464"/>
                  </a:cubicBezTo>
                  <a:cubicBezTo>
                    <a:pt x="4846" y="1943"/>
                    <a:pt x="5759" y="1686"/>
                    <a:pt x="6662" y="1686"/>
                  </a:cubicBezTo>
                  <a:close/>
                  <a:moveTo>
                    <a:pt x="3282" y="1"/>
                  </a:moveTo>
                  <a:cubicBezTo>
                    <a:pt x="2347" y="1"/>
                    <a:pt x="1411" y="437"/>
                    <a:pt x="820" y="1298"/>
                  </a:cubicBezTo>
                  <a:cubicBezTo>
                    <a:pt x="0" y="2496"/>
                    <a:pt x="189" y="4165"/>
                    <a:pt x="1292" y="5142"/>
                  </a:cubicBezTo>
                  <a:cubicBezTo>
                    <a:pt x="820" y="7316"/>
                    <a:pt x="1702" y="9553"/>
                    <a:pt x="3497" y="10844"/>
                  </a:cubicBezTo>
                  <a:lnTo>
                    <a:pt x="2867" y="12073"/>
                  </a:lnTo>
                  <a:cubicBezTo>
                    <a:pt x="2773" y="12262"/>
                    <a:pt x="2867" y="12514"/>
                    <a:pt x="3088" y="12640"/>
                  </a:cubicBezTo>
                  <a:cubicBezTo>
                    <a:pt x="3137" y="12665"/>
                    <a:pt x="3189" y="12677"/>
                    <a:pt x="3240" y="12677"/>
                  </a:cubicBezTo>
                  <a:cubicBezTo>
                    <a:pt x="3386" y="12677"/>
                    <a:pt x="3530" y="12582"/>
                    <a:pt x="3623" y="12420"/>
                  </a:cubicBezTo>
                  <a:lnTo>
                    <a:pt x="4222" y="11254"/>
                  </a:lnTo>
                  <a:cubicBezTo>
                    <a:pt x="4994" y="11632"/>
                    <a:pt x="5821" y="11821"/>
                    <a:pt x="6648" y="11821"/>
                  </a:cubicBezTo>
                  <a:cubicBezTo>
                    <a:pt x="7475" y="11821"/>
                    <a:pt x="8302" y="11632"/>
                    <a:pt x="9074" y="11254"/>
                  </a:cubicBezTo>
                  <a:lnTo>
                    <a:pt x="9641" y="12420"/>
                  </a:lnTo>
                  <a:cubicBezTo>
                    <a:pt x="9736" y="12587"/>
                    <a:pt x="9904" y="12663"/>
                    <a:pt x="10062" y="12663"/>
                  </a:cubicBezTo>
                  <a:cubicBezTo>
                    <a:pt x="10113" y="12663"/>
                    <a:pt x="10162" y="12655"/>
                    <a:pt x="10208" y="12640"/>
                  </a:cubicBezTo>
                  <a:cubicBezTo>
                    <a:pt x="10397" y="12514"/>
                    <a:pt x="10492" y="12262"/>
                    <a:pt x="10397" y="12073"/>
                  </a:cubicBezTo>
                  <a:lnTo>
                    <a:pt x="9767" y="10844"/>
                  </a:lnTo>
                  <a:cubicBezTo>
                    <a:pt x="11594" y="9584"/>
                    <a:pt x="12476" y="7347"/>
                    <a:pt x="11972" y="5142"/>
                  </a:cubicBezTo>
                  <a:cubicBezTo>
                    <a:pt x="13485" y="3882"/>
                    <a:pt x="13359" y="1582"/>
                    <a:pt x="11752" y="511"/>
                  </a:cubicBezTo>
                  <a:cubicBezTo>
                    <a:pt x="11243" y="171"/>
                    <a:pt x="10658" y="5"/>
                    <a:pt x="10078" y="5"/>
                  </a:cubicBezTo>
                  <a:cubicBezTo>
                    <a:pt x="9258" y="5"/>
                    <a:pt x="8449" y="338"/>
                    <a:pt x="7877" y="983"/>
                  </a:cubicBezTo>
                  <a:cubicBezTo>
                    <a:pt x="7483" y="905"/>
                    <a:pt x="7081" y="865"/>
                    <a:pt x="6679" y="865"/>
                  </a:cubicBezTo>
                  <a:cubicBezTo>
                    <a:pt x="6278" y="865"/>
                    <a:pt x="5876" y="905"/>
                    <a:pt x="5482" y="983"/>
                  </a:cubicBezTo>
                  <a:cubicBezTo>
                    <a:pt x="4898" y="326"/>
                    <a:pt x="4090" y="1"/>
                    <a:pt x="32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571;p62">
              <a:extLst>
                <a:ext uri="{FF2B5EF4-FFF2-40B4-BE49-F238E27FC236}">
                  <a16:creationId xmlns:a16="http://schemas.microsoft.com/office/drawing/2014/main" id="{4A7A3655-59E3-6DAB-48FC-CBE10ABED01C}"/>
                </a:ext>
              </a:extLst>
            </p:cNvPr>
            <p:cNvSpPr/>
            <p:nvPr/>
          </p:nvSpPr>
          <p:spPr>
            <a:xfrm>
              <a:off x="-42644075" y="2060025"/>
              <a:ext cx="59100" cy="65400"/>
            </a:xfrm>
            <a:custGeom>
              <a:avLst/>
              <a:gdLst/>
              <a:ahLst/>
              <a:cxnLst/>
              <a:rect l="l" t="t" r="r" b="b"/>
              <a:pathLst>
                <a:path w="2364" h="2616" extrusionOk="0">
                  <a:moveTo>
                    <a:pt x="442" y="0"/>
                  </a:moveTo>
                  <a:cubicBezTo>
                    <a:pt x="189" y="0"/>
                    <a:pt x="0" y="189"/>
                    <a:pt x="0" y="410"/>
                  </a:cubicBezTo>
                  <a:lnTo>
                    <a:pt x="0" y="2237"/>
                  </a:lnTo>
                  <a:cubicBezTo>
                    <a:pt x="0" y="2458"/>
                    <a:pt x="189" y="2615"/>
                    <a:pt x="442" y="2615"/>
                  </a:cubicBezTo>
                  <a:lnTo>
                    <a:pt x="1922" y="2615"/>
                  </a:lnTo>
                  <a:cubicBezTo>
                    <a:pt x="2174" y="2615"/>
                    <a:pt x="2363" y="2426"/>
                    <a:pt x="2363" y="2237"/>
                  </a:cubicBezTo>
                  <a:cubicBezTo>
                    <a:pt x="2363" y="1954"/>
                    <a:pt x="2174" y="1796"/>
                    <a:pt x="1922" y="1796"/>
                  </a:cubicBezTo>
                  <a:lnTo>
                    <a:pt x="820" y="1796"/>
                  </a:lnTo>
                  <a:lnTo>
                    <a:pt x="820" y="410"/>
                  </a:lnTo>
                  <a:cubicBezTo>
                    <a:pt x="820" y="189"/>
                    <a:pt x="631" y="0"/>
                    <a:pt x="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8" name="Picture 17" descr="A group of graphs showing different colored lines&#10;&#10;AI-generated content may be incorrect.">
            <a:extLst>
              <a:ext uri="{FF2B5EF4-FFF2-40B4-BE49-F238E27FC236}">
                <a16:creationId xmlns:a16="http://schemas.microsoft.com/office/drawing/2014/main" id="{52B3773A-A673-151A-7E0D-9F054D77F43A}"/>
              </a:ext>
            </a:extLst>
          </p:cNvPr>
          <p:cNvPicPr>
            <a:picLocks noChangeAspect="1"/>
          </p:cNvPicPr>
          <p:nvPr/>
        </p:nvPicPr>
        <p:blipFill>
          <a:blip r:embed="rId3"/>
          <a:stretch>
            <a:fillRect/>
          </a:stretch>
        </p:blipFill>
        <p:spPr>
          <a:xfrm>
            <a:off x="3666115" y="171576"/>
            <a:ext cx="3418798" cy="2735038"/>
          </a:xfrm>
          <a:prstGeom prst="rect">
            <a:avLst/>
          </a:prstGeom>
        </p:spPr>
      </p:pic>
      <p:pic>
        <p:nvPicPr>
          <p:cNvPr id="10" name="Picture 9" descr="A screenshot of a graph&#10;&#10;AI-generated content may be incorrect.">
            <a:extLst>
              <a:ext uri="{FF2B5EF4-FFF2-40B4-BE49-F238E27FC236}">
                <a16:creationId xmlns:a16="http://schemas.microsoft.com/office/drawing/2014/main" id="{60B96796-277D-9E88-15A5-3DD85C8FCE65}"/>
              </a:ext>
            </a:extLst>
          </p:cNvPr>
          <p:cNvPicPr>
            <a:picLocks noChangeAspect="1"/>
          </p:cNvPicPr>
          <p:nvPr/>
        </p:nvPicPr>
        <p:blipFill>
          <a:blip r:embed="rId4"/>
          <a:stretch>
            <a:fillRect/>
          </a:stretch>
        </p:blipFill>
        <p:spPr>
          <a:xfrm>
            <a:off x="5110843" y="2906614"/>
            <a:ext cx="2909871" cy="2182403"/>
          </a:xfrm>
          <a:prstGeom prst="rect">
            <a:avLst/>
          </a:prstGeom>
        </p:spPr>
      </p:pic>
    </p:spTree>
    <p:extLst>
      <p:ext uri="{BB962C8B-B14F-4D97-AF65-F5344CB8AC3E}">
        <p14:creationId xmlns:p14="http://schemas.microsoft.com/office/powerpoint/2010/main" val="159726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1642806A-2375-E024-BFD4-7F78E6B62586}"/>
              </a:ext>
            </a:extLst>
          </p:cNvPr>
          <p:cNvSpPr>
            <a:spLocks noGrp="1"/>
          </p:cNvSpPr>
          <p:nvPr>
            <p:ph type="subTitle" idx="3"/>
          </p:nvPr>
        </p:nvSpPr>
        <p:spPr/>
        <p:txBody>
          <a:bodyPr/>
          <a:lstStyle/>
          <a:p>
            <a:endParaRPr lang="en-150"/>
          </a:p>
        </p:txBody>
      </p:sp>
      <p:pic>
        <p:nvPicPr>
          <p:cNvPr id="12" name="Picture 11" descr="A group of graphs with different colored lines&#10;&#10;AI-generated content may be incorrect.">
            <a:extLst>
              <a:ext uri="{FF2B5EF4-FFF2-40B4-BE49-F238E27FC236}">
                <a16:creationId xmlns:a16="http://schemas.microsoft.com/office/drawing/2014/main" id="{F0909D7D-F8C8-F13A-A534-55E7CAF5ADA3}"/>
              </a:ext>
            </a:extLst>
          </p:cNvPr>
          <p:cNvPicPr>
            <a:picLocks noChangeAspect="1"/>
          </p:cNvPicPr>
          <p:nvPr/>
        </p:nvPicPr>
        <p:blipFill>
          <a:blip r:embed="rId2"/>
          <a:stretch>
            <a:fillRect/>
          </a:stretch>
        </p:blipFill>
        <p:spPr>
          <a:xfrm>
            <a:off x="273690" y="257927"/>
            <a:ext cx="4145514" cy="2763676"/>
          </a:xfrm>
          <a:prstGeom prst="rect">
            <a:avLst/>
          </a:prstGeom>
        </p:spPr>
      </p:pic>
      <p:pic>
        <p:nvPicPr>
          <p:cNvPr id="14" name="Picture 13" descr="A graph of different colored dots&#10;&#10;AI-generated content may be incorrect.">
            <a:extLst>
              <a:ext uri="{FF2B5EF4-FFF2-40B4-BE49-F238E27FC236}">
                <a16:creationId xmlns:a16="http://schemas.microsoft.com/office/drawing/2014/main" id="{5B7447CA-2799-D803-0450-13694F29E162}"/>
              </a:ext>
            </a:extLst>
          </p:cNvPr>
          <p:cNvPicPr>
            <a:picLocks noChangeAspect="1"/>
          </p:cNvPicPr>
          <p:nvPr/>
        </p:nvPicPr>
        <p:blipFill>
          <a:blip r:embed="rId3"/>
          <a:stretch>
            <a:fillRect/>
          </a:stretch>
        </p:blipFill>
        <p:spPr>
          <a:xfrm>
            <a:off x="5350478" y="123278"/>
            <a:ext cx="3519832" cy="2815865"/>
          </a:xfrm>
          <a:prstGeom prst="rect">
            <a:avLst/>
          </a:prstGeom>
        </p:spPr>
      </p:pic>
      <p:pic>
        <p:nvPicPr>
          <p:cNvPr id="16" name="Picture 15" descr="A graph of a graph and a graph of a graph&#10;&#10;AI-generated content may be incorrect.">
            <a:extLst>
              <a:ext uri="{FF2B5EF4-FFF2-40B4-BE49-F238E27FC236}">
                <a16:creationId xmlns:a16="http://schemas.microsoft.com/office/drawing/2014/main" id="{CDC561C9-E169-A776-441B-4B3F89CD14DB}"/>
              </a:ext>
            </a:extLst>
          </p:cNvPr>
          <p:cNvPicPr>
            <a:picLocks noChangeAspect="1"/>
          </p:cNvPicPr>
          <p:nvPr/>
        </p:nvPicPr>
        <p:blipFill>
          <a:blip r:embed="rId4"/>
          <a:stretch>
            <a:fillRect/>
          </a:stretch>
        </p:blipFill>
        <p:spPr>
          <a:xfrm>
            <a:off x="2346447" y="3021603"/>
            <a:ext cx="5196643" cy="2078657"/>
          </a:xfrm>
          <a:prstGeom prst="rect">
            <a:avLst/>
          </a:prstGeom>
        </p:spPr>
      </p:pic>
    </p:spTree>
    <p:extLst>
      <p:ext uri="{BB962C8B-B14F-4D97-AF65-F5344CB8AC3E}">
        <p14:creationId xmlns:p14="http://schemas.microsoft.com/office/powerpoint/2010/main" val="4233920083"/>
      </p:ext>
    </p:extLst>
  </p:cSld>
  <p:clrMapOvr>
    <a:masterClrMapping/>
  </p:clrMapOvr>
</p:sld>
</file>

<file path=ppt/theme/theme1.xml><?xml version="1.0" encoding="utf-8"?>
<a:theme xmlns:a="http://schemas.openxmlformats.org/drawingml/2006/main" name="Data Migration Project Proposal by Slidesgo">
  <a:themeElements>
    <a:clrScheme name="Simple Light">
      <a:dk1>
        <a:srgbClr val="241160"/>
      </a:dk1>
      <a:lt1>
        <a:srgbClr val="FFFFFF"/>
      </a:lt1>
      <a:dk2>
        <a:srgbClr val="E2E4FC"/>
      </a:dk2>
      <a:lt2>
        <a:srgbClr val="8861F1"/>
      </a:lt2>
      <a:accent1>
        <a:srgbClr val="545EEA"/>
      </a:accent1>
      <a:accent2>
        <a:srgbClr val="0B9CDC"/>
      </a:accent2>
      <a:accent3>
        <a:srgbClr val="01CFE6"/>
      </a:accent3>
      <a:accent4>
        <a:srgbClr val="FFFFFF"/>
      </a:accent4>
      <a:accent5>
        <a:srgbClr val="FFFFFF"/>
      </a:accent5>
      <a:accent6>
        <a:srgbClr val="FFFFFF"/>
      </a:accent6>
      <a:hlink>
        <a:srgbClr val="24116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759</TotalTime>
  <Words>1889</Words>
  <Application>Microsoft Office PowerPoint</Application>
  <PresentationFormat>On-screen Show (16:9)</PresentationFormat>
  <Paragraphs>212</Paragraphs>
  <Slides>31</Slides>
  <Notes>23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Open Sans</vt:lpstr>
      <vt:lpstr>Cairo</vt:lpstr>
      <vt:lpstr>Raleway</vt:lpstr>
      <vt:lpstr>Space Grotesk Medium</vt:lpstr>
      <vt:lpstr>Nunito Light</vt:lpstr>
      <vt:lpstr>Anaheim</vt:lpstr>
      <vt:lpstr>Arial</vt:lpstr>
      <vt:lpstr>Space Grotesk</vt:lpstr>
      <vt:lpstr>Data Migration Project Proposal by Slidesgo</vt:lpstr>
      <vt:lpstr>Stock Price Prediction: Classical vs Modern Approaches</vt:lpstr>
      <vt:lpstr>Table of contents</vt:lpstr>
      <vt:lpstr>Introduction</vt:lpstr>
      <vt:lpstr>PowerPoint Presentation</vt:lpstr>
      <vt:lpstr>Related Works </vt:lpstr>
      <vt:lpstr>PowerPoint Presentation</vt:lpstr>
      <vt:lpstr>Data Collection </vt:lpstr>
      <vt:lpstr>PowerPoint Presentation</vt:lpstr>
      <vt:lpstr>PowerPoint Presentation</vt:lpstr>
      <vt:lpstr>Data Preprocessing  </vt:lpstr>
      <vt:lpstr>PowerPoint Presentation</vt:lpstr>
      <vt:lpstr>System Design  </vt:lpstr>
      <vt:lpstr>Components</vt:lpstr>
      <vt:lpstr>Model Architecture   </vt:lpstr>
      <vt:lpstr>LSTM Model: </vt:lpstr>
      <vt:lpstr>Fine-Tuning and Hyperparameter Tuning   </vt:lpstr>
      <vt:lpstr>Hyperparameters Considered</vt:lpstr>
      <vt:lpstr>Comparison of Models</vt:lpstr>
      <vt:lpstr>LSTM: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Accuracy Metrics and Results   </vt:lpstr>
      <vt:lpstr>PowerPoint Presentation</vt:lpstr>
      <vt:lpstr>Conclusion</vt:lpstr>
      <vt:lpstr>Summary of Findings</vt:lpstr>
      <vt:lpstr>Thank you for your patience and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Luca Samira</dc:creator>
  <cp:lastModifiedBy>Razvan Moga</cp:lastModifiedBy>
  <cp:revision>45</cp:revision>
  <dcterms:modified xsi:type="dcterms:W3CDTF">2025-06-05T08:16:46Z</dcterms:modified>
</cp:coreProperties>
</file>