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1" r:id="rId6"/>
    <p:sldId id="262" r:id="rId7"/>
    <p:sldId id="267" r:id="rId8"/>
    <p:sldId id="270" r:id="rId9"/>
    <p:sldId id="266" r:id="rId10"/>
    <p:sldId id="269" r:id="rId11"/>
    <p:sldId id="272" r:id="rId12"/>
    <p:sldId id="268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24D3-6FD1-4DE4-81F1-706EA5C3840B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C9DB1-5CCD-4086-9354-0290AECAA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3CD0E2-C3B5-4034-9AB8-8AE30FAF3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49B16-4F42-4EBE-AF34-A71E8A71E4C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96669DF-9DEF-4B8A-A693-77A79A8A5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7918FD-E305-4970-BF98-9941DD7CC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3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46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4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6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188AF9-774C-4DB4-8A78-3306F9D8614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9F0F-0C1C-4958-9078-5483BAF4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9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methodology/robust-design-taguchi-method/introduction-robust-design-taguchi-method/" TargetMode="External"/><Relationship Id="rId2" Type="http://schemas.openxmlformats.org/officeDocument/2006/relationships/hyperlink" Target="https://en.wikipedia.org/wiki/Taguchi_meth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s.umass.edu/mie/labs/mda/fea/sankar/chap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75D3-DEE7-4C84-9B5A-19AFB5F69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329" y="2385390"/>
            <a:ext cx="9157253" cy="1296851"/>
          </a:xfrm>
        </p:spPr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Taguchi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7A2F2-D414-4C84-91E4-82FE628192A4}"/>
              </a:ext>
            </a:extLst>
          </p:cNvPr>
          <p:cNvSpPr txBox="1"/>
          <p:nvPr/>
        </p:nvSpPr>
        <p:spPr>
          <a:xfrm>
            <a:off x="7566991" y="5208104"/>
            <a:ext cx="435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Ciulica</a:t>
            </a:r>
            <a:r>
              <a:rPr lang="en-US" dirty="0"/>
              <a:t> Razvan-Marius</a:t>
            </a:r>
          </a:p>
          <a:p>
            <a:r>
              <a:rPr lang="en-US" dirty="0"/>
              <a:t>An 3 CTI, gr. 2.1</a:t>
            </a:r>
          </a:p>
        </p:txBody>
      </p:sp>
    </p:spTree>
    <p:extLst>
      <p:ext uri="{BB962C8B-B14F-4D97-AF65-F5344CB8AC3E}">
        <p14:creationId xmlns:p14="http://schemas.microsoft.com/office/powerpoint/2010/main" val="347976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9D48-961E-4943-A6FE-96A5F299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481366"/>
            <a:ext cx="9862903" cy="1400530"/>
          </a:xfrm>
        </p:spPr>
        <p:txBody>
          <a:bodyPr/>
          <a:lstStyle/>
          <a:p>
            <a:r>
              <a:rPr lang="en-US" b="1" dirty="0" err="1"/>
              <a:t>Cei</a:t>
            </a:r>
            <a:r>
              <a:rPr lang="en-US" b="1" dirty="0"/>
              <a:t> 8 </a:t>
            </a:r>
            <a:r>
              <a:rPr lang="en-US" b="1" dirty="0" err="1"/>
              <a:t>pasi</a:t>
            </a:r>
            <a:r>
              <a:rPr lang="en-US" b="1" dirty="0"/>
              <a:t> in design-</a:t>
            </a:r>
            <a:r>
              <a:rPr lang="en-US" b="1" dirty="0" err="1"/>
              <a:t>ul</a:t>
            </a:r>
            <a:r>
              <a:rPr lang="en-US" b="1" dirty="0"/>
              <a:t>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3C44-D45E-4702-BBE8-A3E2DAC4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32857"/>
            <a:ext cx="9404722" cy="4772425"/>
          </a:xfrm>
        </p:spPr>
        <p:txBody>
          <a:bodyPr>
            <a:normAutofit/>
          </a:bodyPr>
          <a:lstStyle/>
          <a:p>
            <a:r>
              <a:rPr lang="pt-BR" dirty="0"/>
              <a:t>Pasul 1: Identificarea funcției principale, a efectelor secundare și a modului de defecțiune</a:t>
            </a:r>
          </a:p>
          <a:p>
            <a:r>
              <a:rPr lang="pt-BR" dirty="0"/>
              <a:t>Pasul 2: Identificarea factorilor de zgomot, a conditiilor de testare si a caracteristicilor de calitate</a:t>
            </a:r>
          </a:p>
          <a:p>
            <a:r>
              <a:rPr lang="pt-BR" dirty="0"/>
              <a:t>Pasul 3: Identificarea functiei obiective care trebuie optimizata</a:t>
            </a:r>
          </a:p>
          <a:p>
            <a:r>
              <a:rPr lang="pt-BR" dirty="0"/>
              <a:t>Pasul 4: Identificarea factorilor de control si a nivelurilor acestora</a:t>
            </a:r>
          </a:p>
          <a:p>
            <a:r>
              <a:rPr lang="en-US" dirty="0" err="1"/>
              <a:t>Pasul</a:t>
            </a:r>
            <a:r>
              <a:rPr lang="en-US" dirty="0"/>
              <a:t> 5: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matricei</a:t>
            </a:r>
            <a:r>
              <a:rPr lang="en-US" dirty="0"/>
              <a:t> </a:t>
            </a:r>
            <a:r>
              <a:rPr lang="en-US" dirty="0" err="1"/>
              <a:t>ortogonale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experiment</a:t>
            </a:r>
          </a:p>
          <a:p>
            <a:r>
              <a:rPr lang="en-US" dirty="0" err="1"/>
              <a:t>Pasul</a:t>
            </a:r>
            <a:r>
              <a:rPr lang="en-US" dirty="0"/>
              <a:t> 6: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experimentului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en-US" dirty="0"/>
          </a:p>
          <a:p>
            <a:r>
              <a:rPr lang="en-US" dirty="0" err="1"/>
              <a:t>Pasul</a:t>
            </a:r>
            <a:r>
              <a:rPr lang="en-US" dirty="0"/>
              <a:t> 7: </a:t>
            </a:r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precizarea</a:t>
            </a:r>
            <a:r>
              <a:rPr lang="en-US" dirty="0"/>
              <a:t> </a:t>
            </a:r>
            <a:r>
              <a:rPr lang="en-US" dirty="0" err="1"/>
              <a:t>nivelurilor</a:t>
            </a:r>
            <a:r>
              <a:rPr lang="en-US" dirty="0"/>
              <a:t> </a:t>
            </a:r>
            <a:r>
              <a:rPr lang="en-US" dirty="0" err="1"/>
              <a:t>optime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performanta</a:t>
            </a:r>
            <a:endParaRPr lang="en-US" dirty="0"/>
          </a:p>
          <a:p>
            <a:r>
              <a:rPr lang="en-US" dirty="0" err="1"/>
              <a:t>Pasul</a:t>
            </a:r>
            <a:r>
              <a:rPr lang="en-US" dirty="0"/>
              <a:t> 8: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experimentului</a:t>
            </a:r>
            <a:r>
              <a:rPr lang="en-US" dirty="0"/>
              <a:t> de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actiuniilor</a:t>
            </a:r>
            <a:r>
              <a:rPr lang="en-US" dirty="0"/>
              <a:t> </a:t>
            </a:r>
            <a:r>
              <a:rPr lang="en-US" dirty="0" err="1"/>
              <a:t>vitoare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4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3CC7-5BCB-4E1D-BA3A-0F6AD332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8" y="862647"/>
            <a:ext cx="9600260" cy="1400530"/>
          </a:xfrm>
        </p:spPr>
        <p:txBody>
          <a:bodyPr/>
          <a:lstStyle/>
          <a:p>
            <a:pPr algn="ctr"/>
            <a:r>
              <a:rPr lang="en-US" b="1" dirty="0" err="1"/>
              <a:t>Analiza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examinarea</a:t>
            </a:r>
            <a:r>
              <a:rPr lang="en-US" b="1" dirty="0"/>
              <a:t> </a:t>
            </a:r>
            <a:r>
              <a:rPr lang="en-US" b="1" dirty="0" err="1"/>
              <a:t>rezultatelor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8BFA-F75F-4E57-954E-EB21C1F6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8" y="2972688"/>
            <a:ext cx="10320197" cy="270461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semnificației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endParaRPr lang="en-US" dirty="0"/>
          </a:p>
          <a:p>
            <a:r>
              <a:rPr lang="en-US" dirty="0"/>
              <a:t>(ii)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a </a:t>
            </a:r>
            <a:r>
              <a:rPr lang="en-US" dirty="0" err="1"/>
              <a:t>graficului</a:t>
            </a:r>
            <a:r>
              <a:rPr lang="en-US" dirty="0"/>
              <a:t> principal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nivelului</a:t>
            </a:r>
            <a:r>
              <a:rPr lang="en-US" dirty="0"/>
              <a:t> </a:t>
            </a:r>
            <a:r>
              <a:rPr lang="en-US" dirty="0" err="1"/>
              <a:t>optim</a:t>
            </a:r>
            <a:r>
              <a:rPr lang="en-US" dirty="0"/>
              <a:t> al </a:t>
            </a:r>
            <a:r>
              <a:rPr lang="en-US" dirty="0" err="1"/>
              <a:t>factorilor</a:t>
            </a:r>
            <a:r>
              <a:rPr lang="en-US" dirty="0"/>
              <a:t> de control .</a:t>
            </a:r>
          </a:p>
          <a:p>
            <a:r>
              <a:rPr lang="en-US" dirty="0"/>
              <a:t>(iii)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a </a:t>
            </a:r>
            <a:r>
              <a:rPr lang="en-US" dirty="0" err="1"/>
              <a:t>ratei</a:t>
            </a:r>
            <a:r>
              <a:rPr lang="en-US" dirty="0"/>
              <a:t> de </a:t>
            </a:r>
            <a:r>
              <a:rPr lang="en-US" dirty="0" err="1"/>
              <a:t>contribuție</a:t>
            </a:r>
            <a:r>
              <a:rPr lang="en-US" dirty="0"/>
              <a:t> a </a:t>
            </a:r>
            <a:r>
              <a:rPr lang="en-US" dirty="0" err="1"/>
              <a:t>factorilor</a:t>
            </a:r>
            <a:r>
              <a:rPr lang="en-US" dirty="0"/>
              <a:t>. </a:t>
            </a:r>
          </a:p>
          <a:p>
            <a:r>
              <a:rPr lang="en-US" dirty="0"/>
              <a:t>(iv) </a:t>
            </a:r>
            <a:r>
              <a:rPr lang="en-US" dirty="0" err="1"/>
              <a:t>Confirmarea</a:t>
            </a:r>
            <a:r>
              <a:rPr lang="en-US" dirty="0"/>
              <a:t> </a:t>
            </a:r>
            <a:r>
              <a:rPr lang="en-US" dirty="0" err="1"/>
              <a:t>experimentul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C782E1F-2AEC-4A6F-9EB1-B1EB04C21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260350"/>
            <a:ext cx="7715250" cy="1143000"/>
          </a:xfrm>
        </p:spPr>
        <p:txBody>
          <a:bodyPr/>
          <a:lstStyle/>
          <a:p>
            <a:r>
              <a:rPr lang="en-US" altLang="en-US" b="1" dirty="0" err="1">
                <a:solidFill>
                  <a:schemeClr val="tx1"/>
                </a:solidFill>
              </a:rPr>
              <a:t>Reducerea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variabilitatii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pic>
        <p:nvPicPr>
          <p:cNvPr id="7173" name="Picture 5" descr="image50">
            <a:extLst>
              <a:ext uri="{FF2B5EF4-FFF2-40B4-BE49-F238E27FC236}">
                <a16:creationId xmlns:a16="http://schemas.microsoft.com/office/drawing/2014/main" id="{A1C27BEE-4967-453E-A8D6-AE08702505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0361" y="2038283"/>
            <a:ext cx="4572000" cy="3673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4">
            <a:extLst>
              <a:ext uri="{FF2B5EF4-FFF2-40B4-BE49-F238E27FC236}">
                <a16:creationId xmlns:a16="http://schemas.microsoft.com/office/drawing/2014/main" id="{F6B56D47-39CF-4917-B397-5B4F9043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12860"/>
            <a:ext cx="74703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 err="1">
                <a:latin typeface="Verdana" panose="020B0604030504040204" pitchFamily="34" charset="0"/>
              </a:rPr>
              <a:t>Reducerea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variabilitarii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este</a:t>
            </a:r>
            <a:r>
              <a:rPr lang="en-US" altLang="en-US" dirty="0">
                <a:latin typeface="Verdana" panose="020B0604030504040204" pitchFamily="34" charset="0"/>
              </a:rPr>
              <a:t> o </a:t>
            </a:r>
            <a:r>
              <a:rPr lang="en-US" altLang="en-US" dirty="0" err="1">
                <a:latin typeface="Verdana" panose="020B0604030504040204" pitchFamily="34" charset="0"/>
              </a:rPr>
              <a:t>strategie</a:t>
            </a:r>
            <a:r>
              <a:rPr lang="en-US" altLang="en-US" dirty="0">
                <a:latin typeface="Verdana" panose="020B0604030504040204" pitchFamily="34" charset="0"/>
              </a:rPr>
              <a:t> multi-part </a:t>
            </a:r>
            <a:r>
              <a:rPr lang="en-US" altLang="en-US" dirty="0" err="1">
                <a:latin typeface="Verdana" panose="020B0604030504040204" pitchFamily="34" charset="0"/>
              </a:rPr>
              <a:t>pentru</a:t>
            </a:r>
            <a:r>
              <a:rPr lang="en-US" altLang="en-US" dirty="0">
                <a:latin typeface="Verdana" panose="020B0604030504040204" pitchFamily="34" charset="0"/>
              </a:rPr>
              <a:t> a reduce </a:t>
            </a:r>
            <a:r>
              <a:rPr lang="en-US" altLang="en-US" dirty="0" err="1">
                <a:latin typeface="Verdana" panose="020B0604030504040204" pitchFamily="34" charset="0"/>
              </a:rPr>
              <a:t>variatiile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produsului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si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pentru</a:t>
            </a:r>
            <a:r>
              <a:rPr lang="en-US" altLang="en-US" dirty="0">
                <a:latin typeface="Verdana" panose="020B0604030504040204" pitchFamily="34" charset="0"/>
              </a:rPr>
              <a:t> a-l face </a:t>
            </a:r>
            <a:r>
              <a:rPr lang="en-US" altLang="en-US" dirty="0" err="1">
                <a:latin typeface="Verdana" panose="020B0604030504040204" pitchFamily="34" charset="0"/>
              </a:rPr>
              <a:t>pe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acesta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mult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mai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rubust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sau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mai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potrivit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pentru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utilizare</a:t>
            </a:r>
            <a:r>
              <a:rPr lang="en-US" altLang="en-US" dirty="0">
                <a:latin typeface="Verdana" panose="020B0604030504040204" pitchFamily="34" charset="0"/>
              </a:rPr>
              <a:t>, de </a:t>
            </a:r>
            <a:r>
              <a:rPr lang="en-US" altLang="en-US" dirty="0" err="1">
                <a:latin typeface="Verdana" panose="020B0604030504040204" pitchFamily="34" charset="0"/>
              </a:rPr>
              <a:t>exemplu</a:t>
            </a:r>
            <a:r>
              <a:rPr lang="en-US" altLang="en-US" dirty="0">
                <a:latin typeface="Verdana" panose="020B0604030504040204" pitchFamily="34" charset="0"/>
              </a:rPr>
              <a:t>, </a:t>
            </a:r>
            <a:r>
              <a:rPr lang="en-US" altLang="en-US" dirty="0" err="1">
                <a:latin typeface="Verdana" panose="020B0604030504040204" pitchFamily="34" charset="0"/>
              </a:rPr>
              <a:t>pentru</a:t>
            </a:r>
            <a:r>
              <a:rPr lang="en-US" altLang="en-US" dirty="0">
                <a:latin typeface="Verdana" panose="020B0604030504040204" pitchFamily="34" charset="0"/>
              </a:rPr>
              <a:t> a-</a:t>
            </a:r>
            <a:r>
              <a:rPr lang="en-US" altLang="en-US" dirty="0" err="1">
                <a:latin typeface="Verdana" panose="020B0604030504040204" pitchFamily="34" charset="0"/>
              </a:rPr>
              <a:t>si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indeplini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cerintele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performanta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indiferent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variatie</a:t>
            </a:r>
            <a:r>
              <a:rPr lang="en-US" altLang="en-US" dirty="0">
                <a:latin typeface="Verdana" panose="020B0604030504040204" pitchFamily="34" charset="0"/>
              </a:rPr>
              <a:t>. </a:t>
            </a:r>
          </a:p>
          <a:p>
            <a:pPr>
              <a:buFontTx/>
              <a:buChar char="•"/>
            </a:pPr>
            <a:r>
              <a:rPr lang="en-US" altLang="en-US" dirty="0">
                <a:latin typeface="Verdana" panose="020B0604030504040204" pitchFamily="34" charset="0"/>
              </a:rPr>
              <a:t>In general, </a:t>
            </a:r>
            <a:r>
              <a:rPr lang="en-US" altLang="en-US" dirty="0" err="1">
                <a:latin typeface="Verdana" panose="020B0604030504040204" pitchFamily="34" charset="0"/>
              </a:rPr>
              <a:t>exista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trei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surse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variatie</a:t>
            </a:r>
            <a:r>
              <a:rPr lang="en-US" altLang="en-US" dirty="0">
                <a:latin typeface="Verdana" panose="020B0604030504040204" pitchFamily="34" charset="0"/>
              </a:rPr>
              <a:t> :</a:t>
            </a:r>
          </a:p>
          <a:p>
            <a:pPr lvl="1">
              <a:buFontTx/>
              <a:buAutoNum type="arabicPeriod"/>
            </a:pPr>
            <a:r>
              <a:rPr lang="en-US" altLang="en-US" dirty="0" err="1">
                <a:latin typeface="Verdana" panose="020B0604030504040204" pitchFamily="34" charset="0"/>
              </a:rPr>
              <a:t>Variatia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productiei</a:t>
            </a:r>
            <a:endParaRPr lang="en-US" altLang="en-US" dirty="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dirty="0" err="1">
                <a:latin typeface="Verdana" panose="020B0604030504040204" pitchFamily="34" charset="0"/>
              </a:rPr>
              <a:t>Variatie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mediu</a:t>
            </a:r>
            <a:r>
              <a:rPr lang="en-US" altLang="en-US" dirty="0">
                <a:latin typeface="Verdana" panose="020B0604030504040204" pitchFamily="34" charset="0"/>
              </a:rPr>
              <a:t>/</a:t>
            </a:r>
            <a:r>
              <a:rPr lang="en-US" altLang="en-US" dirty="0" err="1">
                <a:latin typeface="Verdana" panose="020B0604030504040204" pitchFamily="34" charset="0"/>
              </a:rPr>
              <a:t>deteriorare</a:t>
            </a:r>
            <a:endParaRPr lang="en-US" altLang="en-US" dirty="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dirty="0" err="1">
                <a:latin typeface="Verdana" panose="020B0604030504040204" pitchFamily="34" charset="0"/>
              </a:rPr>
              <a:t>Variatia</a:t>
            </a:r>
            <a:r>
              <a:rPr lang="en-US" altLang="en-US" dirty="0">
                <a:latin typeface="Verdana" panose="020B0604030504040204" pitchFamily="34" charset="0"/>
              </a:rPr>
              <a:t> de </a:t>
            </a:r>
            <a:r>
              <a:rPr lang="en-US" altLang="en-US" dirty="0" err="1">
                <a:latin typeface="Verdana" panose="020B0604030504040204" pitchFamily="34" charset="0"/>
              </a:rPr>
              <a:t>utilizare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570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77F2-6B15-4339-A6B6-9F1F51D9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b="1" dirty="0" err="1"/>
              <a:t>Concluzie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9BA1-A3B0-4C7A-9AB7-37188B89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51722"/>
            <a:ext cx="9876114" cy="5053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Taguchi a </a:t>
            </a:r>
            <a:r>
              <a:rPr lang="en-US" dirty="0" err="1"/>
              <a:t>început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dezvolte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experimentare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inginerie</a:t>
            </a:r>
            <a:r>
              <a:rPr lang="en-US" dirty="0"/>
              <a:t>. </a:t>
            </a:r>
          </a:p>
          <a:p>
            <a:r>
              <a:rPr lang="en-US" dirty="0"/>
              <a:t>El a </a:t>
            </a:r>
            <a:r>
              <a:rPr lang="en-US" dirty="0" err="1"/>
              <a:t>crezut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modalitate</a:t>
            </a:r>
            <a:r>
              <a:rPr lang="en-US" dirty="0"/>
              <a:t> de </a:t>
            </a:r>
            <a:r>
              <a:rPr lang="en-US" dirty="0" err="1"/>
              <a:t>îmbunătățire</a:t>
            </a:r>
            <a:r>
              <a:rPr lang="en-US" dirty="0"/>
              <a:t> a </a:t>
            </a:r>
            <a:r>
              <a:rPr lang="en-US" dirty="0" err="1"/>
              <a:t>calității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de a o </a:t>
            </a:r>
            <a:r>
              <a:rPr lang="en-US" dirty="0" err="1"/>
              <a:t>proiecta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o </a:t>
            </a:r>
            <a:r>
              <a:rPr lang="en-US" dirty="0" err="1"/>
              <a:t>construi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. </a:t>
            </a:r>
          </a:p>
          <a:p>
            <a:r>
              <a:rPr lang="en-US" dirty="0" err="1"/>
              <a:t>Acesta</a:t>
            </a:r>
            <a:r>
              <a:rPr lang="en-US" dirty="0"/>
              <a:t> a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tehnicile</a:t>
            </a:r>
            <a:r>
              <a:rPr lang="en-US" dirty="0"/>
              <a:t>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Taguchi.</a:t>
            </a:r>
          </a:p>
          <a:p>
            <a:r>
              <a:rPr lang="en-US" dirty="0" err="1"/>
              <a:t>Contribuția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principală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nu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formularea</a:t>
            </a:r>
            <a:r>
              <a:rPr lang="en-US" dirty="0"/>
              <a:t> </a:t>
            </a:r>
            <a:r>
              <a:rPr lang="en-US" dirty="0" err="1"/>
              <a:t>matematică</a:t>
            </a:r>
            <a:r>
              <a:rPr lang="en-US" dirty="0"/>
              <a:t> a </a:t>
            </a:r>
            <a:r>
              <a:rPr lang="en-US" dirty="0" err="1"/>
              <a:t>proiectării</a:t>
            </a:r>
            <a:r>
              <a:rPr lang="en-US" dirty="0"/>
              <a:t> </a:t>
            </a:r>
            <a:r>
              <a:rPr lang="en-US" dirty="0" err="1"/>
              <a:t>experimentelor</a:t>
            </a:r>
            <a:r>
              <a:rPr lang="en-US" dirty="0"/>
              <a:t>, ci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degrabă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filosofia</a:t>
            </a:r>
            <a:r>
              <a:rPr lang="en-US" dirty="0"/>
              <a:t> </a:t>
            </a:r>
            <a:r>
              <a:rPr lang="en-US" dirty="0" err="1"/>
              <a:t>însoțitoare</a:t>
            </a:r>
            <a:r>
              <a:rPr lang="en-US" dirty="0"/>
              <a:t>.</a:t>
            </a:r>
          </a:p>
          <a:p>
            <a:r>
              <a:rPr lang="en-US" dirty="0"/>
              <a:t>El a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fabricație</a:t>
            </a:r>
            <a:r>
              <a:rPr lang="en-US" dirty="0"/>
              <a:t> care au </a:t>
            </a:r>
            <a:r>
              <a:rPr lang="en-US" dirty="0" err="1"/>
              <a:t>fost</a:t>
            </a:r>
            <a:r>
              <a:rPr lang="en-US" dirty="0"/>
              <a:t> "</a:t>
            </a:r>
            <a:r>
              <a:rPr lang="en-US" dirty="0" err="1"/>
              <a:t>robuste</a:t>
            </a:r>
            <a:r>
              <a:rPr lang="en-US" dirty="0"/>
              <a:t>"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insensibile</a:t>
            </a:r>
            <a:r>
              <a:rPr lang="en-US" dirty="0"/>
              <a:t> la </a:t>
            </a:r>
            <a:r>
              <a:rPr lang="en-US" dirty="0" err="1"/>
              <a:t>variațiile</a:t>
            </a:r>
            <a:r>
              <a:rPr lang="en-US" dirty="0"/>
              <a:t> </a:t>
            </a:r>
            <a:r>
              <a:rPr lang="en-US" dirty="0" err="1"/>
              <a:t>zilnice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sezoniere</a:t>
            </a:r>
            <a:r>
              <a:rPr lang="en-US" dirty="0"/>
              <a:t> ale </a:t>
            </a:r>
            <a:r>
              <a:rPr lang="en-US" dirty="0" err="1"/>
              <a:t>mediului</a:t>
            </a:r>
            <a:r>
              <a:rPr lang="en-US" dirty="0"/>
              <a:t>, la </a:t>
            </a:r>
            <a:r>
              <a:rPr lang="en-US" dirty="0" err="1"/>
              <a:t>uzura</a:t>
            </a:r>
            <a:r>
              <a:rPr lang="en-US" dirty="0"/>
              <a:t> </a:t>
            </a:r>
            <a:r>
              <a:rPr lang="en-US" dirty="0" err="1"/>
              <a:t>mașinilor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la </a:t>
            </a:r>
            <a:r>
              <a:rPr lang="en-US" dirty="0" err="1"/>
              <a:t>alți</a:t>
            </a:r>
            <a:r>
              <a:rPr lang="en-US" dirty="0"/>
              <a:t>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externi</a:t>
            </a:r>
            <a:r>
              <a:rPr lang="en-US" dirty="0"/>
              <a:t>. </a:t>
            </a:r>
          </a:p>
          <a:p>
            <a:r>
              <a:rPr lang="en-US" dirty="0" err="1"/>
              <a:t>Abordarea</a:t>
            </a:r>
            <a:r>
              <a:rPr lang="en-US" dirty="0"/>
              <a:t> Taguchi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ingineria</a:t>
            </a:r>
            <a:r>
              <a:rPr lang="en-US" dirty="0"/>
              <a:t> </a:t>
            </a:r>
            <a:r>
              <a:rPr lang="en-US" dirty="0" err="1"/>
              <a:t>calității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un accent </a:t>
            </a:r>
            <a:r>
              <a:rPr lang="en-US" dirty="0" err="1"/>
              <a:t>deosebit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minimizarea</a:t>
            </a:r>
            <a:r>
              <a:rPr lang="en-US" dirty="0"/>
              <a:t> </a:t>
            </a:r>
            <a:r>
              <a:rPr lang="en-US" dirty="0" err="1"/>
              <a:t>variațiilor</a:t>
            </a:r>
            <a:r>
              <a:rPr lang="en-US" dirty="0"/>
              <a:t> ca </a:t>
            </a:r>
            <a:r>
              <a:rPr lang="en-US" dirty="0" err="1"/>
              <a:t>mijloc</a:t>
            </a:r>
            <a:r>
              <a:rPr lang="en-US" dirty="0"/>
              <a:t> principal de </a:t>
            </a:r>
            <a:r>
              <a:rPr lang="en-US" dirty="0" err="1"/>
              <a:t>îmbunătățire</a:t>
            </a:r>
            <a:r>
              <a:rPr lang="en-US" dirty="0"/>
              <a:t> a </a:t>
            </a:r>
            <a:r>
              <a:rPr lang="en-US" dirty="0" err="1"/>
              <a:t>calității</a:t>
            </a:r>
            <a:r>
              <a:rPr lang="en-US" dirty="0"/>
              <a:t>. </a:t>
            </a:r>
          </a:p>
          <a:p>
            <a:r>
              <a:rPr lang="en-US" dirty="0" err="1"/>
              <a:t>Ideea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proiecta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procese</a:t>
            </a:r>
            <a:r>
              <a:rPr lang="en-US" dirty="0"/>
              <a:t> a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performanță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afectată</a:t>
            </a:r>
            <a:r>
              <a:rPr lang="en-US" dirty="0"/>
              <a:t> de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en-US" dirty="0" err="1"/>
              <a:t>exterioare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</a:t>
            </a:r>
            <a:r>
              <a:rPr lang="en-US" dirty="0" err="1"/>
              <a:t>construi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etapei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proiectare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designului</a:t>
            </a:r>
            <a:r>
              <a:rPr lang="en-US" dirty="0"/>
              <a:t> experimental. </a:t>
            </a:r>
          </a:p>
        </p:txBody>
      </p:sp>
    </p:spTree>
    <p:extLst>
      <p:ext uri="{BB962C8B-B14F-4D97-AF65-F5344CB8AC3E}">
        <p14:creationId xmlns:p14="http://schemas.microsoft.com/office/powerpoint/2010/main" val="7993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84CB-442B-4095-8A32-53B5247A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62318"/>
            <a:ext cx="9404723" cy="1400530"/>
          </a:xfrm>
        </p:spPr>
        <p:txBody>
          <a:bodyPr/>
          <a:lstStyle/>
          <a:p>
            <a:r>
              <a:rPr lang="en-US" b="1" dirty="0" err="1"/>
              <a:t>Bibliografie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73CA-C9A5-4972-B455-A9D5C527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92" y="3046831"/>
            <a:ext cx="9403742" cy="233355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https://en.wikipedia.org/wiki/Taguchi_methods</a:t>
            </a:r>
            <a:endParaRPr lang="en-US" dirty="0"/>
          </a:p>
          <a:p>
            <a:r>
              <a:rPr lang="en-US" dirty="0">
                <a:hlinkClick r:id="rId3"/>
              </a:rPr>
              <a:t>https://www.isixsigma.com/methodology/robust-design-taguchi-method/introduction-robust-design-taguchi-method/</a:t>
            </a:r>
            <a:endParaRPr lang="en-US" dirty="0"/>
          </a:p>
          <a:p>
            <a:r>
              <a:rPr lang="en-US" dirty="0">
                <a:hlinkClick r:id="rId4"/>
              </a:rPr>
              <a:t>http://www.ecs.umass.edu/mie/labs/mda/fea/sankar/chap2.html</a:t>
            </a:r>
            <a:endParaRPr lang="en-US" dirty="0"/>
          </a:p>
          <a:p>
            <a:r>
              <a:rPr lang="en-US" dirty="0"/>
              <a:t>https://www.investopedia.com/terms/t/taguchi-method-of-quality-control.asp</a:t>
            </a:r>
          </a:p>
        </p:txBody>
      </p:sp>
    </p:spTree>
    <p:extLst>
      <p:ext uri="{BB962C8B-B14F-4D97-AF65-F5344CB8AC3E}">
        <p14:creationId xmlns:p14="http://schemas.microsoft.com/office/powerpoint/2010/main" val="370828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E2A3-F246-48A2-8D10-F035019B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Cuprins</a:t>
            </a:r>
            <a:r>
              <a:rPr lang="en-US" b="1" dirty="0"/>
              <a:t>:	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0159-E02E-4947-9091-D03DBA14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86696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Introducere</a:t>
            </a:r>
            <a:endParaRPr lang="en-US" dirty="0"/>
          </a:p>
          <a:p>
            <a:r>
              <a:rPr lang="en-US" dirty="0"/>
              <a:t>Cum a </a:t>
            </a:r>
            <a:r>
              <a:rPr lang="en-US" dirty="0" err="1"/>
              <a:t>aparut</a:t>
            </a:r>
            <a:r>
              <a:rPr lang="en-US" dirty="0"/>
              <a:t> ?</a:t>
            </a:r>
          </a:p>
          <a:p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Taguchi de </a:t>
            </a:r>
            <a:r>
              <a:rPr lang="en-US" dirty="0" err="1"/>
              <a:t>proiectare</a:t>
            </a:r>
            <a:r>
              <a:rPr lang="en-US" dirty="0"/>
              <a:t> in 3 </a:t>
            </a:r>
            <a:r>
              <a:rPr lang="en-US" dirty="0" err="1"/>
              <a:t>etape</a:t>
            </a:r>
            <a:endParaRPr lang="en-US" dirty="0"/>
          </a:p>
          <a:p>
            <a:r>
              <a:rPr lang="en-US" dirty="0"/>
              <a:t>Design-</a:t>
            </a:r>
            <a:r>
              <a:rPr lang="en-US" dirty="0" err="1"/>
              <a:t>ul</a:t>
            </a:r>
            <a:r>
              <a:rPr lang="en-US" dirty="0"/>
              <a:t> experimental</a:t>
            </a:r>
          </a:p>
          <a:p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: </a:t>
            </a:r>
            <a:r>
              <a:rPr lang="en-US" dirty="0" err="1"/>
              <a:t>Tehnici</a:t>
            </a:r>
            <a:r>
              <a:rPr lang="en-US" dirty="0"/>
              <a:t> Taguchi</a:t>
            </a:r>
          </a:p>
          <a:p>
            <a:r>
              <a:rPr lang="en-US" dirty="0"/>
              <a:t>Rata </a:t>
            </a:r>
            <a:r>
              <a:rPr lang="en-US" dirty="0" err="1"/>
              <a:t>semnal</a:t>
            </a:r>
            <a:r>
              <a:rPr lang="en-US" dirty="0"/>
              <a:t>/</a:t>
            </a:r>
            <a:r>
              <a:rPr lang="en-US" dirty="0" err="1"/>
              <a:t>zgomot</a:t>
            </a:r>
            <a:endParaRPr lang="en-US" dirty="0"/>
          </a:p>
          <a:p>
            <a:r>
              <a:rPr lang="en-US" dirty="0" err="1"/>
              <a:t>Cei</a:t>
            </a:r>
            <a:r>
              <a:rPr lang="en-US" dirty="0"/>
              <a:t> 8 </a:t>
            </a:r>
            <a:r>
              <a:rPr lang="en-US" dirty="0" err="1"/>
              <a:t>pasi</a:t>
            </a:r>
            <a:r>
              <a:rPr lang="en-US" dirty="0"/>
              <a:t> in design-</a:t>
            </a:r>
            <a:r>
              <a:rPr lang="en-US" dirty="0" err="1"/>
              <a:t>ul</a:t>
            </a:r>
            <a:r>
              <a:rPr lang="en-US" dirty="0"/>
              <a:t> experimental</a:t>
            </a:r>
          </a:p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examinarea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endParaRPr lang="en-US" dirty="0"/>
          </a:p>
          <a:p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variabilitatii</a:t>
            </a:r>
            <a:endParaRPr lang="en-US" dirty="0"/>
          </a:p>
          <a:p>
            <a:r>
              <a:rPr lang="en-US" dirty="0" err="1"/>
              <a:t>Concluzie</a:t>
            </a:r>
            <a:endParaRPr lang="en-US" dirty="0"/>
          </a:p>
          <a:p>
            <a:r>
              <a:rPr lang="en-US" dirty="0" err="1"/>
              <a:t>Bibliografie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D5A4F17-71CF-40BC-AD82-46C3F3F2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a typeface="Verdana" panose="020B0604030504040204" pitchFamily="34" charset="0"/>
                <a:cs typeface="Verdana" panose="020B0604030504040204" pitchFamily="34" charset="0"/>
              </a:rPr>
              <a:t>Introducere</a:t>
            </a:r>
            <a:endParaRPr lang="en-US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88A107-E768-4846-8073-BDC25393D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700268"/>
            <a:ext cx="10893287" cy="3939071"/>
          </a:xfrm>
        </p:spPr>
        <p:txBody>
          <a:bodyPr/>
          <a:lstStyle/>
          <a:p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Scopul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ingineriei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calitative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este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muta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eforturiile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inbunatatire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calitatii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incepand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cu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faza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productie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pana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etapa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proiectare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produsului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Principala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preocupare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este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devierea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unei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caracteristici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la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valoarea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nominala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Factorii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necontrolati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zgomotul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),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sunt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deseori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responsabili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pentru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aceasta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abatere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prin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urmare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abordarea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lui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Taguchi are ca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scop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proiectarea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produse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care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sunt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robuste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pentru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acesti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factori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zgomot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8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3ED-2D41-4A52-937B-F390A82A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486120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/>
              <a:t>Cum a </a:t>
            </a:r>
            <a:r>
              <a:rPr lang="en-US" b="1" dirty="0" err="1"/>
              <a:t>aparut</a:t>
            </a:r>
            <a:r>
              <a:rPr lang="en-US" b="1" dirty="0"/>
              <a:t> 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6D0F-45BF-4C69-AA48-1617BC0C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690688"/>
            <a:ext cx="11516138" cy="4681192"/>
          </a:xfrm>
        </p:spPr>
        <p:txBody>
          <a:bodyPr>
            <a:normAutofit/>
          </a:bodyPr>
          <a:lstStyle/>
          <a:p>
            <a:r>
              <a:rPr lang="it-IT" dirty="0"/>
              <a:t>Timp de 25 de ani Genichi Taguchi a dezvoltat aceste metode bazate pe crearea si aplicarea unor planuri de calitate. Filozofia lui Taguchi este formulata pornind de la doua idei principale:</a:t>
            </a:r>
          </a:p>
          <a:p>
            <a:r>
              <a:rPr lang="it-IT" dirty="0"/>
              <a:t>Toate procesele sau produsele in care o caracteristica se indeparteaza de valoarea optima antreneaza  o pierdere pentru societatea insasi, chiar daca aceasta caracteristica ramane in interiorul limitelor acceptabile (societate fiind considerata in sens larg suma furnizor + producator + client);</a:t>
            </a:r>
          </a:p>
          <a:p>
            <a:r>
              <a:rPr lang="it-IT" dirty="0"/>
              <a:t>Toate procesele sau produsele sunt supuse actiunii unor factori care daca nu sunt controlati devin perturbatori. Aceste perturbari sunt tot ceea ce este susceptibil de a face ca un indicator de calitate sa antreneze o cadere. Un produs insensibil la perturbari este un produs robust.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4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AAD-2E05-4E0A-9C13-20F41758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1" y="452718"/>
            <a:ext cx="9405704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Procesul</a:t>
            </a:r>
            <a:r>
              <a:rPr lang="en-US" b="1" dirty="0"/>
              <a:t> </a:t>
            </a:r>
            <a:r>
              <a:rPr lang="en-US" b="1" dirty="0" err="1"/>
              <a:t>lui</a:t>
            </a:r>
            <a:r>
              <a:rPr lang="en-US" b="1" dirty="0"/>
              <a:t> Taguchi de </a:t>
            </a:r>
            <a:r>
              <a:rPr lang="en-US" b="1" dirty="0" err="1"/>
              <a:t>proiectare</a:t>
            </a:r>
            <a:r>
              <a:rPr lang="en-US" b="1" dirty="0"/>
              <a:t> in 3 </a:t>
            </a:r>
            <a:r>
              <a:rPr lang="en-US" b="1" dirty="0" err="1"/>
              <a:t>etape</a:t>
            </a:r>
            <a:r>
              <a:rPr lang="en-US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AE2B-B169-45CA-A5E1-A0C6E054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99948" cy="4195481"/>
          </a:xfrm>
        </p:spPr>
        <p:txBody>
          <a:bodyPr/>
          <a:lstStyle/>
          <a:p>
            <a:r>
              <a:rPr lang="en-US" b="1" dirty="0" err="1"/>
              <a:t>Proiectare</a:t>
            </a:r>
            <a:r>
              <a:rPr lang="en-US" b="1" dirty="0"/>
              <a:t> </a:t>
            </a:r>
            <a:r>
              <a:rPr lang="en-US" b="1" dirty="0" err="1"/>
              <a:t>sistemului</a:t>
            </a:r>
            <a:r>
              <a:rPr lang="en-US" dirty="0"/>
              <a:t>, </a:t>
            </a:r>
            <a:r>
              <a:rPr lang="en-US" dirty="0" err="1"/>
              <a:t>stabileste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.</a:t>
            </a:r>
          </a:p>
          <a:p>
            <a:r>
              <a:rPr lang="en-US" b="1" dirty="0" err="1"/>
              <a:t>Proiectarea</a:t>
            </a:r>
            <a:r>
              <a:rPr lang="en-US" b="1" dirty="0"/>
              <a:t> </a:t>
            </a:r>
            <a:r>
              <a:rPr lang="en-US" b="1" dirty="0" err="1"/>
              <a:t>parametriilor</a:t>
            </a:r>
            <a:r>
              <a:rPr lang="en-US" dirty="0"/>
              <a:t>, </a:t>
            </a:r>
            <a:r>
              <a:rPr lang="en-US" dirty="0" err="1"/>
              <a:t>stabileste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specific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, de </a:t>
            </a:r>
            <a:r>
              <a:rPr lang="en-US" dirty="0" err="1"/>
              <a:t>proiectare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specificatiile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functionale</a:t>
            </a:r>
            <a:r>
              <a:rPr lang="en-US" dirty="0"/>
              <a:t>.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, </a:t>
            </a:r>
            <a:r>
              <a:rPr lang="en-US" dirty="0" err="1"/>
              <a:t>designerul</a:t>
            </a:r>
            <a:r>
              <a:rPr lang="en-US" dirty="0"/>
              <a:t> are </a:t>
            </a:r>
            <a:r>
              <a:rPr lang="en-US" dirty="0" err="1"/>
              <a:t>oportunitatea</a:t>
            </a:r>
            <a:r>
              <a:rPr lang="en-US" dirty="0"/>
              <a:t> de a reduce </a:t>
            </a:r>
            <a:r>
              <a:rPr lang="en-US" dirty="0" err="1"/>
              <a:t>costuriile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functionala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, precum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specificarea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.	</a:t>
            </a:r>
          </a:p>
          <a:p>
            <a:r>
              <a:rPr lang="en-US" b="1" dirty="0"/>
              <a:t>Design-</a:t>
            </a:r>
            <a:r>
              <a:rPr lang="en-US" b="1" dirty="0" err="1"/>
              <a:t>ul</a:t>
            </a:r>
            <a:r>
              <a:rPr lang="en-US" b="1" dirty="0"/>
              <a:t> </a:t>
            </a:r>
            <a:r>
              <a:rPr lang="en-US" b="1" dirty="0" err="1"/>
              <a:t>tolerantei</a:t>
            </a:r>
            <a:r>
              <a:rPr lang="en-US" dirty="0"/>
              <a:t>, </a:t>
            </a:r>
            <a:r>
              <a:rPr lang="en-US" dirty="0" err="1"/>
              <a:t>stabileste</a:t>
            </a:r>
            <a:r>
              <a:rPr lang="en-US" dirty="0"/>
              <a:t> </a:t>
            </a:r>
            <a:r>
              <a:rPr lang="en-US" dirty="0" err="1"/>
              <a:t>tolerantele</a:t>
            </a:r>
            <a:r>
              <a:rPr lang="en-US" dirty="0"/>
              <a:t> </a:t>
            </a:r>
            <a:r>
              <a:rPr lang="en-US" dirty="0" err="1"/>
              <a:t>acceptabile</a:t>
            </a:r>
            <a:r>
              <a:rPr lang="en-US" dirty="0"/>
              <a:t> in </a:t>
            </a:r>
            <a:r>
              <a:rPr lang="en-US" dirty="0" err="1"/>
              <a:t>jurul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in mod </a:t>
            </a:r>
            <a:r>
              <a:rPr lang="en-US" dirty="0" err="1"/>
              <a:t>obisnuit</a:t>
            </a:r>
            <a:r>
              <a:rPr lang="en-US" dirty="0"/>
              <a:t>, </a:t>
            </a:r>
            <a:r>
              <a:rPr lang="en-US" dirty="0" err="1"/>
              <a:t>consturi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conformitatea</a:t>
            </a:r>
            <a:r>
              <a:rPr lang="en-US" dirty="0"/>
              <a:t> cu </a:t>
            </a:r>
            <a:r>
              <a:rPr lang="en-US" dirty="0" err="1"/>
              <a:t>tolerantele</a:t>
            </a:r>
            <a:r>
              <a:rPr lang="en-US" dirty="0"/>
              <a:t> associate </a:t>
            </a:r>
            <a:r>
              <a:rPr lang="en-US" dirty="0" err="1"/>
              <a:t>parametriilor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7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D04F-7024-47AB-A739-B81B568E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41" y="404191"/>
            <a:ext cx="9404723" cy="1400530"/>
          </a:xfrm>
        </p:spPr>
        <p:txBody>
          <a:bodyPr/>
          <a:lstStyle/>
          <a:p>
            <a:r>
              <a:rPr lang="en-US" b="1" dirty="0"/>
              <a:t>Design-</a:t>
            </a:r>
            <a:r>
              <a:rPr lang="en-US" b="1" dirty="0" err="1"/>
              <a:t>ul</a:t>
            </a:r>
            <a:r>
              <a:rPr lang="en-US" b="1" dirty="0"/>
              <a:t>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F252-81AB-4E11-A9AC-B6A82AB0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825625"/>
            <a:ext cx="11396870" cy="4628184"/>
          </a:xfrm>
        </p:spPr>
        <p:txBody>
          <a:bodyPr>
            <a:normAutofit/>
          </a:bodyPr>
          <a:lstStyle/>
          <a:p>
            <a:r>
              <a:rPr lang="en-US" dirty="0"/>
              <a:t>Taguchi a </a:t>
            </a:r>
            <a:r>
              <a:rPr lang="en-US" dirty="0" err="1"/>
              <a:t>proiectat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ortogonale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ajuta</a:t>
            </a:r>
            <a:r>
              <a:rPr lang="en-US" dirty="0"/>
              <a:t> la </a:t>
            </a:r>
            <a:r>
              <a:rPr lang="en-US" dirty="0" err="1"/>
              <a:t>producerea</a:t>
            </a:r>
            <a:r>
              <a:rPr lang="en-US" dirty="0"/>
              <a:t> de </a:t>
            </a:r>
            <a:r>
              <a:rPr lang="en-US" dirty="0" err="1"/>
              <a:t>experimente</a:t>
            </a:r>
            <a:r>
              <a:rPr lang="en-US" dirty="0"/>
              <a:t> 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esențial</a:t>
            </a:r>
            <a:r>
              <a:rPr lang="en-US" dirty="0"/>
              <a:t> </a:t>
            </a:r>
            <a:r>
              <a:rPr lang="en-US" dirty="0" err="1"/>
              <a:t>echilibrate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modelele</a:t>
            </a:r>
            <a:r>
              <a:rPr lang="en-US" dirty="0"/>
              <a:t> </a:t>
            </a:r>
            <a:r>
              <a:rPr lang="en-US" dirty="0" err="1"/>
              <a:t>factoriale</a:t>
            </a:r>
            <a:r>
              <a:rPr lang="en-US" dirty="0"/>
              <a:t> </a:t>
            </a:r>
            <a:r>
              <a:rPr lang="en-US" dirty="0" err="1"/>
              <a:t>fracționate</a:t>
            </a:r>
            <a:r>
              <a:rPr lang="en-US" dirty="0"/>
              <a:t>. </a:t>
            </a:r>
          </a:p>
          <a:p>
            <a:r>
              <a:rPr lang="en-US" dirty="0"/>
              <a:t>El </a:t>
            </a:r>
            <a:r>
              <a:rPr lang="en-US" dirty="0" err="1"/>
              <a:t>sugerează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a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experiment . </a:t>
            </a:r>
          </a:p>
          <a:p>
            <a:r>
              <a:rPr lang="en-US" dirty="0" err="1"/>
              <a:t>Matricea</a:t>
            </a:r>
            <a:r>
              <a:rPr lang="en-US" dirty="0"/>
              <a:t> </a:t>
            </a:r>
            <a:r>
              <a:rPr lang="en-US" dirty="0" err="1"/>
              <a:t>interioară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studia</a:t>
            </a:r>
            <a:r>
              <a:rPr lang="en-US" dirty="0"/>
              <a:t> </a:t>
            </a:r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design care se </a:t>
            </a:r>
            <a:r>
              <a:rPr lang="en-US" dirty="0" err="1"/>
              <a:t>doresc</a:t>
            </a:r>
            <a:r>
              <a:rPr lang="en-US" dirty="0"/>
              <a:t> a fi </a:t>
            </a:r>
            <a:r>
              <a:rPr lang="en-US" dirty="0" err="1"/>
              <a:t>studiati</a:t>
            </a:r>
            <a:r>
              <a:rPr lang="en-US" dirty="0"/>
              <a:t>.</a:t>
            </a:r>
          </a:p>
          <a:p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exterioară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factorii</a:t>
            </a:r>
            <a:r>
              <a:rPr lang="en-US" dirty="0"/>
              <a:t> de </a:t>
            </a:r>
            <a:r>
              <a:rPr lang="en-US" dirty="0" err="1"/>
              <a:t>zgomot</a:t>
            </a:r>
            <a:r>
              <a:rPr lang="en-US" dirty="0"/>
              <a:t> care pot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73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BE79E108-A273-4836-9C79-1572D28C0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6591" y="628650"/>
            <a:ext cx="10535479" cy="5467350"/>
          </a:xfrm>
          <a:noFill/>
          <a:ln/>
        </p:spPr>
        <p:txBody>
          <a:bodyPr/>
          <a:lstStyle/>
          <a:p>
            <a:r>
              <a:rPr lang="en-US" altLang="en-US" dirty="0" err="1"/>
              <a:t>Doua</a:t>
            </a:r>
            <a:r>
              <a:rPr lang="en-US" altLang="en-US" dirty="0"/>
              <a:t> </a:t>
            </a:r>
            <a:r>
              <a:rPr lang="en-US" altLang="en-US" dirty="0" err="1"/>
              <a:t>dintre</a:t>
            </a:r>
            <a:r>
              <a:rPr lang="en-US" altLang="en-US" dirty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simple </a:t>
            </a:r>
            <a:r>
              <a:rPr lang="en-US" altLang="en-US" dirty="0" err="1"/>
              <a:t>matrici</a:t>
            </a:r>
            <a:r>
              <a:rPr lang="en-US" altLang="en-US" dirty="0"/>
              <a:t> </a:t>
            </a:r>
            <a:r>
              <a:rPr lang="en-US" altLang="en-US" dirty="0" err="1"/>
              <a:t>ortogonale</a:t>
            </a:r>
            <a:r>
              <a:rPr lang="en-US" altLang="en-US" dirty="0"/>
              <a:t> ale </a:t>
            </a:r>
            <a:r>
              <a:rPr lang="en-US" altLang="en-US" dirty="0" err="1"/>
              <a:t>lui</a:t>
            </a:r>
            <a:r>
              <a:rPr lang="en-US" altLang="en-US" dirty="0"/>
              <a:t> Taguchi </a:t>
            </a:r>
            <a:r>
              <a:rPr lang="en-US" altLang="en-US" dirty="0" err="1"/>
              <a:t>sunt</a:t>
            </a:r>
            <a:r>
              <a:rPr lang="en-US" altLang="en-US" dirty="0"/>
              <a:t> 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L</a:t>
            </a:r>
            <a:r>
              <a:rPr lang="en-US" altLang="en-US" baseline="-25000" dirty="0"/>
              <a:t> 4</a:t>
            </a:r>
            <a:r>
              <a:rPr lang="en-US" altLang="en-US" dirty="0"/>
              <a:t>(2</a:t>
            </a:r>
            <a:r>
              <a:rPr lang="en-US" altLang="en-US" baseline="30000" dirty="0"/>
              <a:t>3</a:t>
            </a:r>
            <a:r>
              <a:rPr lang="en-US" altLang="en-US" dirty="0"/>
              <a:t>):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L</a:t>
            </a:r>
            <a:r>
              <a:rPr lang="en-US" altLang="en-US" baseline="-25000" dirty="0"/>
              <a:t>8</a:t>
            </a:r>
            <a:r>
              <a:rPr lang="en-US" altLang="en-US" dirty="0"/>
              <a:t>(2</a:t>
            </a:r>
            <a:r>
              <a:rPr lang="en-US" altLang="en-US" baseline="30000" dirty="0"/>
              <a:t>7</a:t>
            </a:r>
            <a:r>
              <a:rPr lang="en-US" altLang="en-US" dirty="0"/>
              <a:t>):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2D80AC6A-6BCF-4C60-AEB6-0F2C2FBA1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78523"/>
              </p:ext>
            </p:extLst>
          </p:nvPr>
        </p:nvGraphicFramePr>
        <p:xfrm>
          <a:off x="5384238" y="1517380"/>
          <a:ext cx="2712839" cy="232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3" imgW="1748880" imgH="1495440" progId="Word.Document.8">
                  <p:embed/>
                </p:oleObj>
              </mc:Choice>
              <mc:Fallback>
                <p:oleObj name="Document" r:id="rId3" imgW="1748880" imgH="1495440" progId="Word.Document.8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2D80AC6A-6BCF-4C60-AEB6-0F2C2FBA1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238" y="1517380"/>
                        <a:ext cx="2712839" cy="2327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24C5BCA-F580-4C78-AD5D-7DAB02B0C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94209"/>
              </p:ext>
            </p:extLst>
          </p:nvPr>
        </p:nvGraphicFramePr>
        <p:xfrm>
          <a:off x="5384238" y="3834749"/>
          <a:ext cx="3468213" cy="281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5" imgW="3281760" imgH="2657520" progId="Word.Document.8">
                  <p:embed/>
                </p:oleObj>
              </mc:Choice>
              <mc:Fallback>
                <p:oleObj name="Document" r:id="rId5" imgW="3281760" imgH="2657520" progId="Word.Document.8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4DC5C65E-4520-41D3-81BC-C83682397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238" y="3834749"/>
                        <a:ext cx="3468213" cy="2812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9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248C-6413-4168-98E2-0FFBE634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555"/>
            <a:ext cx="9404723" cy="1695109"/>
          </a:xfrm>
        </p:spPr>
        <p:txBody>
          <a:bodyPr/>
          <a:lstStyle/>
          <a:p>
            <a:pPr algn="ctr"/>
            <a:r>
              <a:rPr lang="en-US" b="1" dirty="0" err="1"/>
              <a:t>Metodologia</a:t>
            </a:r>
            <a:r>
              <a:rPr lang="en-US" b="1" dirty="0"/>
              <a:t> </a:t>
            </a:r>
            <a:r>
              <a:rPr lang="en-US" b="1" dirty="0" err="1"/>
              <a:t>utilizată</a:t>
            </a:r>
            <a:r>
              <a:rPr lang="en-US" b="1" dirty="0"/>
              <a:t>: </a:t>
            </a:r>
            <a:r>
              <a:rPr lang="en-US" b="1" dirty="0" err="1"/>
              <a:t>Tehnici</a:t>
            </a:r>
            <a:r>
              <a:rPr lang="en-US" b="1" dirty="0"/>
              <a:t> Taguchi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DDD0-24D4-421A-B932-92148E9F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609509"/>
            <a:ext cx="10658974" cy="3380474"/>
          </a:xfrm>
        </p:spPr>
        <p:txBody>
          <a:bodyPr/>
          <a:lstStyle/>
          <a:p>
            <a:r>
              <a:rPr lang="en-US" dirty="0" err="1"/>
              <a:t>Ratele</a:t>
            </a:r>
            <a:r>
              <a:rPr lang="en-US" dirty="0"/>
              <a:t> de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zgomot</a:t>
            </a:r>
            <a:r>
              <a:rPr lang="en-US" dirty="0"/>
              <a:t> ale </a:t>
            </a:r>
            <a:r>
              <a:rPr lang="en-US" dirty="0" err="1"/>
              <a:t>lui</a:t>
            </a:r>
            <a:r>
              <a:rPr lang="en-US" dirty="0"/>
              <a:t> Taguchi,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de </a:t>
            </a:r>
            <a:r>
              <a:rPr lang="en-US" dirty="0" err="1"/>
              <a:t>logaritm</a:t>
            </a:r>
            <a:r>
              <a:rPr lang="en-US" dirty="0"/>
              <a:t>, se </a:t>
            </a:r>
            <a:r>
              <a:rPr lang="en-US" dirty="0" err="1"/>
              <a:t>bazează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experimentele</a:t>
            </a:r>
            <a:r>
              <a:rPr lang="en-US" dirty="0"/>
              <a:t> “MATRICE ORTOGONALA" care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variație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redusă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experiment cu "</a:t>
            </a:r>
            <a:r>
              <a:rPr lang="en-US" dirty="0" err="1"/>
              <a:t>setări</a:t>
            </a:r>
            <a:r>
              <a:rPr lang="en-US" dirty="0"/>
              <a:t> </a:t>
            </a:r>
            <a:r>
              <a:rPr lang="en-US" dirty="0" err="1"/>
              <a:t>optime</a:t>
            </a:r>
            <a:r>
              <a:rPr lang="en-US" dirty="0"/>
              <a:t>"  a </a:t>
            </a:r>
            <a:r>
              <a:rPr lang="en-US" dirty="0" err="1"/>
              <a:t>parametriilor</a:t>
            </a:r>
            <a:r>
              <a:rPr lang="en-US" dirty="0"/>
              <a:t> de control. </a:t>
            </a:r>
          </a:p>
          <a:p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experimentelor</a:t>
            </a:r>
            <a:r>
              <a:rPr lang="en-US" dirty="0"/>
              <a:t> cu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control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obținerea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Taguchi.</a:t>
            </a:r>
          </a:p>
          <a:p>
            <a:r>
              <a:rPr lang="en-US" dirty="0"/>
              <a:t> “</a:t>
            </a:r>
            <a:r>
              <a:rPr lang="en-US" dirty="0" err="1"/>
              <a:t>Vectorii</a:t>
            </a:r>
            <a:r>
              <a:rPr lang="en-US" dirty="0"/>
              <a:t> </a:t>
            </a:r>
            <a:r>
              <a:rPr lang="en-US" dirty="0" err="1"/>
              <a:t>ortogonalo</a:t>
            </a:r>
            <a:r>
              <a:rPr lang="en-US" dirty="0"/>
              <a:t> " </a:t>
            </a:r>
            <a:r>
              <a:rPr lang="en-US" dirty="0" err="1"/>
              <a:t>oferă</a:t>
            </a:r>
            <a:r>
              <a:rPr lang="en-US" dirty="0"/>
              <a:t> un set de </a:t>
            </a:r>
            <a:r>
              <a:rPr lang="en-US" dirty="0" err="1"/>
              <a:t>experimente</a:t>
            </a:r>
            <a:r>
              <a:rPr lang="en-US" dirty="0"/>
              <a:t> bine </a:t>
            </a:r>
            <a:r>
              <a:rPr lang="en-US" dirty="0" err="1"/>
              <a:t>echilibrate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, </a:t>
            </a:r>
            <a:r>
              <a:rPr lang="en-US" dirty="0" err="1"/>
              <a:t>servesc</a:t>
            </a:r>
            <a:r>
              <a:rPr lang="en-US" dirty="0"/>
              <a:t> ca </a:t>
            </a:r>
            <a:r>
              <a:rPr lang="en-US" dirty="0" err="1"/>
              <a:t>funcții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optimizare</a:t>
            </a:r>
            <a:r>
              <a:rPr lang="en-US" dirty="0"/>
              <a:t>,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predicția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optime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02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56DABA8-83B1-47C3-91C7-42C5E44C9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086" y="195312"/>
            <a:ext cx="6718231" cy="6477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Rata </a:t>
            </a:r>
            <a:r>
              <a:rPr lang="en-US" altLang="en-US" b="1" dirty="0" err="1"/>
              <a:t>semnal</a:t>
            </a:r>
            <a:r>
              <a:rPr lang="en-US" altLang="en-US" b="1" dirty="0"/>
              <a:t>/</a:t>
            </a:r>
            <a:r>
              <a:rPr lang="en-US" altLang="en-US" b="1" dirty="0" err="1"/>
              <a:t>zgomot</a:t>
            </a:r>
            <a:r>
              <a:rPr lang="en-US" altLang="en-US" b="1" dirty="0"/>
              <a:t>	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74FFB9D-3B52-4180-B668-8193E03B2E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086" y="1090457"/>
            <a:ext cx="11357113" cy="574688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de </a:t>
            </a:r>
            <a:r>
              <a:rPr lang="en-US" dirty="0" err="1"/>
              <a:t>proiectare</a:t>
            </a:r>
            <a:r>
              <a:rPr lang="en-US" dirty="0"/>
              <a:t> a </a:t>
            </a:r>
            <a:r>
              <a:rPr lang="en-US" dirty="0" err="1"/>
              <a:t>parametrilor</a:t>
            </a:r>
            <a:r>
              <a:rPr lang="en-US" dirty="0"/>
              <a:t>, Taguchi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experimentele</a:t>
            </a:r>
            <a:r>
              <a:rPr lang="en-US" dirty="0"/>
              <a:t> </a:t>
            </a:r>
            <a:r>
              <a:rPr lang="en-US" dirty="0" err="1"/>
              <a:t>proiectate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rapoartele</a:t>
            </a:r>
            <a:r>
              <a:rPr lang="en-US" dirty="0"/>
              <a:t> </a:t>
            </a:r>
            <a:r>
              <a:rPr lang="en-US" dirty="0" err="1"/>
              <a:t>semnal</a:t>
            </a:r>
            <a:r>
              <a:rPr lang="en-US" dirty="0"/>
              <a:t> / </a:t>
            </a:r>
            <a:r>
              <a:rPr lang="en-US" dirty="0" err="1"/>
              <a:t>zgomot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setările</a:t>
            </a:r>
            <a:r>
              <a:rPr lang="en-US" dirty="0"/>
              <a:t> </a:t>
            </a:r>
            <a:r>
              <a:rPr lang="en-US" dirty="0" err="1"/>
              <a:t>optime</a:t>
            </a:r>
            <a:r>
              <a:rPr lang="en-US" dirty="0"/>
              <a:t> ale </a:t>
            </a:r>
            <a:r>
              <a:rPr lang="en-US" dirty="0" err="1"/>
              <a:t>parametrilor</a:t>
            </a:r>
            <a:r>
              <a:rPr lang="en-US" dirty="0"/>
              <a:t>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Rata </a:t>
            </a:r>
            <a:r>
              <a:rPr lang="en-US" altLang="en-US" dirty="0" err="1"/>
              <a:t>semnal</a:t>
            </a:r>
            <a:r>
              <a:rPr lang="en-US" altLang="en-US" dirty="0"/>
              <a:t>/</a:t>
            </a:r>
            <a:r>
              <a:rPr lang="en-US" altLang="en-US" dirty="0" err="1"/>
              <a:t>zgomot</a:t>
            </a:r>
            <a:r>
              <a:rPr lang="en-US" altLang="en-US" dirty="0"/>
              <a:t>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derivata</a:t>
            </a:r>
            <a:r>
              <a:rPr lang="en-US" altLang="en-US" dirty="0"/>
              <a:t> din </a:t>
            </a:r>
            <a:r>
              <a:rPr lang="en-US" altLang="en-US" dirty="0" err="1"/>
              <a:t>functia</a:t>
            </a:r>
            <a:r>
              <a:rPr lang="en-US" altLang="en-US" dirty="0"/>
              <a:t> de </a:t>
            </a:r>
            <a:r>
              <a:rPr lang="en-US" altLang="en-US" dirty="0" err="1"/>
              <a:t>pierdere</a:t>
            </a:r>
            <a:r>
              <a:rPr lang="en-US" altLang="en-US" dirty="0"/>
              <a:t> Taguchi</a:t>
            </a:r>
          </a:p>
          <a:p>
            <a:endParaRPr lang="en-US" altLang="en-US" dirty="0"/>
          </a:p>
          <a:p>
            <a:r>
              <a:rPr lang="en-US" altLang="en-US" dirty="0"/>
              <a:t>In </a:t>
            </a:r>
            <a:r>
              <a:rPr lang="en-US" altLang="en-US" dirty="0" err="1"/>
              <a:t>timp</a:t>
            </a:r>
            <a:r>
              <a:rPr lang="en-US" altLang="en-US" dirty="0"/>
              <a:t> </a:t>
            </a:r>
            <a:r>
              <a:rPr lang="en-US" altLang="en-US" dirty="0" err="1"/>
              <a:t>ce</a:t>
            </a:r>
            <a:r>
              <a:rPr lang="en-US" altLang="en-US" dirty="0"/>
              <a:t> Taguchi a </a:t>
            </a:r>
            <a:r>
              <a:rPr lang="en-US" altLang="en-US" dirty="0" err="1"/>
              <a:t>propus</a:t>
            </a:r>
            <a:r>
              <a:rPr lang="en-US" altLang="en-US" dirty="0"/>
              <a:t> un </a:t>
            </a:r>
            <a:r>
              <a:rPr lang="en-US" altLang="en-US" dirty="0" err="1"/>
              <a:t>numar</a:t>
            </a:r>
            <a:r>
              <a:rPr lang="en-US" altLang="en-US" dirty="0"/>
              <a:t> ,mare de </a:t>
            </a:r>
            <a:r>
              <a:rPr lang="en-US" altLang="en-US" dirty="0" err="1"/>
              <a:t>rapoarte</a:t>
            </a:r>
            <a:r>
              <a:rPr lang="en-US" altLang="en-US" dirty="0"/>
              <a:t> </a:t>
            </a:r>
            <a:r>
              <a:rPr lang="en-US" altLang="en-US" dirty="0" err="1"/>
              <a:t>semnal</a:t>
            </a:r>
            <a:r>
              <a:rPr lang="en-US" altLang="en-US" dirty="0"/>
              <a:t>/</a:t>
            </a:r>
            <a:r>
              <a:rPr lang="en-US" altLang="en-US" dirty="0" err="1"/>
              <a:t>zgomot</a:t>
            </a:r>
            <a:r>
              <a:rPr lang="en-US" altLang="en-US" dirty="0"/>
              <a:t> </a:t>
            </a:r>
            <a:r>
              <a:rPr lang="en-US" altLang="en-US" dirty="0" err="1"/>
              <a:t>urmatoarele</a:t>
            </a:r>
            <a:r>
              <a:rPr lang="en-US" altLang="en-US" dirty="0"/>
              <a:t> </a:t>
            </a:r>
            <a:r>
              <a:rPr lang="en-US" altLang="en-US" dirty="0" err="1"/>
              <a:t>trei</a:t>
            </a:r>
            <a:r>
              <a:rPr lang="en-US" altLang="en-US" dirty="0"/>
              <a:t> </a:t>
            </a:r>
            <a:r>
              <a:rPr lang="en-US" altLang="en-US" dirty="0" err="1"/>
              <a:t>sunt</a:t>
            </a:r>
            <a:r>
              <a:rPr lang="en-US" altLang="en-US" dirty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utilizate</a:t>
            </a:r>
            <a:r>
              <a:rPr lang="en-US" altLang="en-US" dirty="0"/>
              <a:t> la </a:t>
            </a:r>
            <a:r>
              <a:rPr lang="en-US" altLang="en-US" dirty="0" err="1"/>
              <a:t>scara</a:t>
            </a:r>
            <a:r>
              <a:rPr lang="en-US" altLang="en-US" dirty="0"/>
              <a:t> </a:t>
            </a:r>
            <a:r>
              <a:rPr lang="en-US" altLang="en-US" dirty="0" err="1"/>
              <a:t>larga</a:t>
            </a:r>
            <a:r>
              <a:rPr lang="en-US" altLang="en-US" dirty="0"/>
              <a:t>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Nominal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cel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bun: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Mai mare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bine: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Mai mic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bine: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DFF79E31-6B67-4D41-B4DF-D691307DA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31383"/>
              </p:ext>
            </p:extLst>
          </p:nvPr>
        </p:nvGraphicFramePr>
        <p:xfrm>
          <a:off x="4505740" y="3613235"/>
          <a:ext cx="1571470" cy="77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143000" imgH="558720" progId="Equation.3">
                  <p:embed/>
                </p:oleObj>
              </mc:Choice>
              <mc:Fallback>
                <p:oleObj name="Equation" r:id="rId3" imgW="1143000" imgH="558720" progId="Equation.3">
                  <p:embed/>
                  <p:pic>
                    <p:nvPicPr>
                      <p:cNvPr id="4101" name="Object 5">
                        <a:extLst>
                          <a:ext uri="{FF2B5EF4-FFF2-40B4-BE49-F238E27FC236}">
                            <a16:creationId xmlns:a16="http://schemas.microsoft.com/office/drawing/2014/main" id="{DFF79E31-6B67-4D41-B4DF-D691307DA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740" y="3613235"/>
                        <a:ext cx="1571470" cy="770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CB7DD8A9-CC77-450A-8061-E00148CCC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41967"/>
              </p:ext>
            </p:extLst>
          </p:nvPr>
        </p:nvGraphicFramePr>
        <p:xfrm>
          <a:off x="4505740" y="4772903"/>
          <a:ext cx="1658979" cy="8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1625400" imgH="863280" progId="Equation.3">
                  <p:embed/>
                </p:oleObj>
              </mc:Choice>
              <mc:Fallback>
                <p:oleObj name="Equation" r:id="rId5" imgW="1625400" imgH="863280" progId="Equation.3">
                  <p:embed/>
                  <p:pic>
                    <p:nvPicPr>
                      <p:cNvPr id="4102" name="Object 6">
                        <a:extLst>
                          <a:ext uri="{FF2B5EF4-FFF2-40B4-BE49-F238E27FC236}">
                            <a16:creationId xmlns:a16="http://schemas.microsoft.com/office/drawing/2014/main" id="{CB7DD8A9-CC77-450A-8061-E00148CCC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740" y="4772903"/>
                        <a:ext cx="1658979" cy="8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56F96718-9F0C-4087-B5F3-E90B735D5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67194"/>
              </p:ext>
            </p:extLst>
          </p:nvPr>
        </p:nvGraphicFramePr>
        <p:xfrm>
          <a:off x="4505740" y="5900061"/>
          <a:ext cx="1601829" cy="93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1473120" imgH="863280" progId="Equation.3">
                  <p:embed/>
                </p:oleObj>
              </mc:Choice>
              <mc:Fallback>
                <p:oleObj name="Equation" r:id="rId7" imgW="1473120" imgH="863280" progId="Equation.3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56F96718-9F0C-4087-B5F3-E90B735D5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740" y="5900061"/>
                        <a:ext cx="1601829" cy="93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72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910</Words>
  <Application>Microsoft Office PowerPoint</Application>
  <PresentationFormat>Widescreen</PresentationFormat>
  <Paragraphs>94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Verdana</vt:lpstr>
      <vt:lpstr>Wingdings 3</vt:lpstr>
      <vt:lpstr>Ion</vt:lpstr>
      <vt:lpstr>Document</vt:lpstr>
      <vt:lpstr>Equation</vt:lpstr>
      <vt:lpstr>Metoda Taguchi</vt:lpstr>
      <vt:lpstr>Cuprins:  </vt:lpstr>
      <vt:lpstr>Introducere</vt:lpstr>
      <vt:lpstr>Cum a aparut ? </vt:lpstr>
      <vt:lpstr>Procesul lui Taguchi de proiectare in 3 etape </vt:lpstr>
      <vt:lpstr>Design-ul experimental</vt:lpstr>
      <vt:lpstr>PowerPoint Presentation</vt:lpstr>
      <vt:lpstr>Metodologia utilizată: Tehnici Taguchi</vt:lpstr>
      <vt:lpstr>Rata semnal/zgomot </vt:lpstr>
      <vt:lpstr>Cei 8 pasi in design-ul experimental</vt:lpstr>
      <vt:lpstr>Analiza si examinarea rezultatelor</vt:lpstr>
      <vt:lpstr>Reducerea variabilitatii</vt:lpstr>
      <vt:lpstr>Concluzie 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Taguchi</dc:title>
  <dc:creator>Razvan</dc:creator>
  <cp:lastModifiedBy>Razvan</cp:lastModifiedBy>
  <cp:revision>17</cp:revision>
  <dcterms:created xsi:type="dcterms:W3CDTF">2017-12-17T15:47:02Z</dcterms:created>
  <dcterms:modified xsi:type="dcterms:W3CDTF">2017-12-31T11:23:11Z</dcterms:modified>
</cp:coreProperties>
</file>