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037E10-AD8B-4B4A-91DC-9939FE2E4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dirty="0"/>
              <a:t>Sortări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72F43BC-1563-432D-AE6F-0DDEB57FB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Tema 1 Laborator SD</a:t>
            </a:r>
          </a:p>
          <a:p>
            <a:r>
              <a:rPr lang="ro-RO" dirty="0"/>
              <a:t>Danciu Razvan</a:t>
            </a:r>
          </a:p>
        </p:txBody>
      </p:sp>
    </p:spTree>
    <p:extLst>
      <p:ext uri="{BB962C8B-B14F-4D97-AF65-F5344CB8AC3E}">
        <p14:creationId xmlns:p14="http://schemas.microsoft.com/office/powerpoint/2010/main" val="173106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2F68D6-A011-455B-B6A7-9D0874B9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2" y="131882"/>
            <a:ext cx="3856037" cy="52619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Concluzii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2ACFBFD0-DDAB-4332-9F71-43EAEA36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410" y="258565"/>
            <a:ext cx="5465885" cy="6068965"/>
          </a:xfrm>
        </p:spPr>
      </p:pic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CF811C7-5171-44D4-9E28-8E90BA03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3" y="720970"/>
            <a:ext cx="3856037" cy="5679832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Nevoia de sortare a unor numere este des </a:t>
            </a:r>
            <a:r>
              <a:rPr lang="ro-RO" dirty="0" err="1"/>
              <a:t>intalnita</a:t>
            </a:r>
            <a:r>
              <a:rPr lang="ro-RO" dirty="0"/>
              <a:t> in informatica, de aceea si exista foarte </a:t>
            </a:r>
            <a:r>
              <a:rPr lang="ro-RO" dirty="0" err="1"/>
              <a:t>multi</a:t>
            </a:r>
            <a:r>
              <a:rPr lang="ro-RO" dirty="0"/>
              <a:t> algoritmi </a:t>
            </a:r>
            <a:r>
              <a:rPr lang="ro-RO" dirty="0" err="1"/>
              <a:t>construiti</a:t>
            </a:r>
            <a:r>
              <a:rPr lang="ro-RO" dirty="0"/>
              <a:t> pentru </a:t>
            </a:r>
            <a:r>
              <a:rPr lang="ro-RO" dirty="0" err="1"/>
              <a:t>asa</a:t>
            </a:r>
            <a:r>
              <a:rPr lang="ro-RO" dirty="0"/>
              <a:t> ceva, unii mai buni </a:t>
            </a:r>
            <a:r>
              <a:rPr lang="ro-RO" dirty="0" err="1"/>
              <a:t>decat</a:t>
            </a:r>
            <a:r>
              <a:rPr lang="ro-RO" dirty="0"/>
              <a:t> </a:t>
            </a:r>
            <a:r>
              <a:rPr lang="ro-RO" dirty="0" err="1"/>
              <a:t>altii</a:t>
            </a:r>
            <a:r>
              <a:rPr lang="ro-RO" dirty="0"/>
              <a:t>. </a:t>
            </a:r>
          </a:p>
          <a:p>
            <a:r>
              <a:rPr lang="ro-RO" dirty="0"/>
              <a:t>Performantele acestor algoritmi </a:t>
            </a:r>
            <a:r>
              <a:rPr lang="ro-RO" dirty="0" err="1"/>
              <a:t>variaza</a:t>
            </a:r>
            <a:r>
              <a:rPr lang="ro-RO" dirty="0"/>
              <a:t> in </a:t>
            </a:r>
            <a:r>
              <a:rPr lang="ro-RO" dirty="0" err="1"/>
              <a:t>functie</a:t>
            </a:r>
            <a:r>
              <a:rPr lang="ro-RO" dirty="0"/>
              <a:t> de foarte multe date si este datoria programatorului sa </a:t>
            </a:r>
            <a:r>
              <a:rPr lang="ro-RO" dirty="0" err="1"/>
              <a:t>aleaga</a:t>
            </a:r>
            <a:r>
              <a:rPr lang="ro-RO" dirty="0"/>
              <a:t> un algoritm care se </a:t>
            </a:r>
            <a:r>
              <a:rPr lang="ro-RO" dirty="0" err="1"/>
              <a:t>pliaza</a:t>
            </a:r>
            <a:r>
              <a:rPr lang="ro-RO" dirty="0"/>
              <a:t> cat mai bine pe </a:t>
            </a:r>
            <a:r>
              <a:rPr lang="ro-RO" dirty="0" err="1"/>
              <a:t>situatia</a:t>
            </a:r>
            <a:r>
              <a:rPr lang="ro-RO" dirty="0"/>
              <a:t> exacta.</a:t>
            </a:r>
          </a:p>
          <a:p>
            <a:r>
              <a:rPr lang="ro-RO" dirty="0"/>
              <a:t>In concluzie, in baza a ceea ce am </a:t>
            </a:r>
            <a:r>
              <a:rPr lang="ro-RO" dirty="0" err="1"/>
              <a:t>vazut</a:t>
            </a:r>
            <a:r>
              <a:rPr lang="ro-RO" dirty="0"/>
              <a:t> in </a:t>
            </a:r>
            <a:r>
              <a:rPr lang="ro-RO" dirty="0" err="1"/>
              <a:t>slide-urlie</a:t>
            </a:r>
            <a:r>
              <a:rPr lang="ro-RO" dirty="0"/>
              <a:t> anterioare, putem spune despre </a:t>
            </a:r>
            <a:r>
              <a:rPr lang="ro-RO" dirty="0" err="1"/>
              <a:t>Selection</a:t>
            </a:r>
            <a:r>
              <a:rPr lang="ro-RO" dirty="0"/>
              <a:t> Sort ca este un algoritm slab, despre Merge ca este mediocru si despre Shell ca este aplicabil pentru un </a:t>
            </a:r>
            <a:r>
              <a:rPr lang="ro-RO" dirty="0" err="1"/>
              <a:t>numar</a:t>
            </a:r>
            <a:r>
              <a:rPr lang="ro-RO" dirty="0"/>
              <a:t> prea mic de cazuri.</a:t>
            </a:r>
          </a:p>
          <a:p>
            <a:r>
              <a:rPr lang="ro-RO" dirty="0"/>
              <a:t>In schimb, sortarea nativa, Radix si </a:t>
            </a:r>
            <a:r>
              <a:rPr lang="ro-RO" dirty="0" err="1"/>
              <a:t>Counting</a:t>
            </a:r>
            <a:r>
              <a:rPr lang="ro-RO" dirty="0"/>
              <a:t> sunt constante si eficiente pe o gama variata de numere. Astfel, </a:t>
            </a:r>
            <a:r>
              <a:rPr lang="ro-RO" dirty="0" err="1"/>
              <a:t>Counting</a:t>
            </a:r>
            <a:r>
              <a:rPr lang="ro-RO" dirty="0"/>
              <a:t> Sort este ideal in majoritatea cazurilor, fiind mult mai rapid </a:t>
            </a:r>
            <a:r>
              <a:rPr lang="ro-RO" dirty="0" err="1"/>
              <a:t>decat</a:t>
            </a:r>
            <a:r>
              <a:rPr lang="ro-RO" dirty="0"/>
              <a:t> restul, dar trebuie avut grija la cazurile extreme (atunci </a:t>
            </a:r>
            <a:r>
              <a:rPr lang="ro-RO" dirty="0" err="1"/>
              <a:t>cand</a:t>
            </a:r>
            <a:r>
              <a:rPr lang="ro-RO" dirty="0"/>
              <a:t> raportul dintre lungimea </a:t>
            </a:r>
            <a:r>
              <a:rPr lang="ro-RO" dirty="0" err="1"/>
              <a:t>sirului</a:t>
            </a:r>
            <a:r>
              <a:rPr lang="ro-RO" dirty="0"/>
              <a:t> si elementul maxim este foarte mare) deoarece poate foarte </a:t>
            </a:r>
            <a:r>
              <a:rPr lang="ro-RO" dirty="0" err="1"/>
              <a:t>usor</a:t>
            </a:r>
            <a:r>
              <a:rPr lang="ro-RO" dirty="0"/>
              <a:t> sa devina un algoritm ineficient.</a:t>
            </a:r>
          </a:p>
        </p:txBody>
      </p:sp>
    </p:spTree>
    <p:extLst>
      <p:ext uri="{BB962C8B-B14F-4D97-AF65-F5344CB8AC3E}">
        <p14:creationId xmlns:p14="http://schemas.microsoft.com/office/powerpoint/2010/main" val="237014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3D9160B-A6CA-40A1-8F82-672FC11D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85518"/>
            <a:ext cx="9905999" cy="6296636"/>
          </a:xfrm>
        </p:spPr>
        <p:txBody>
          <a:bodyPr>
            <a:normAutofit fontScale="62500" lnSpcReduction="20000"/>
          </a:bodyPr>
          <a:lstStyle/>
          <a:p>
            <a:r>
              <a:rPr lang="ro-RO" sz="3400" dirty="0"/>
              <a:t>Acest </a:t>
            </a:r>
            <a:r>
              <a:rPr lang="ro-RO" sz="3400" dirty="0" err="1"/>
              <a:t>ppt</a:t>
            </a:r>
            <a:r>
              <a:rPr lang="ro-RO" sz="3400" dirty="0"/>
              <a:t> prezinta analiza a 6 algoritmi de sortare:</a:t>
            </a:r>
          </a:p>
          <a:p>
            <a:pPr marL="0" indent="0">
              <a:buNone/>
            </a:pPr>
            <a:r>
              <a:rPr lang="ro-RO" sz="1900" dirty="0"/>
              <a:t>                                               </a:t>
            </a:r>
            <a:r>
              <a:rPr lang="ro-RO" sz="2300" dirty="0"/>
              <a:t>1. Sortarea nativa a compilatorului din C++</a:t>
            </a:r>
          </a:p>
          <a:p>
            <a:pPr marL="0" indent="0">
              <a:buNone/>
            </a:pPr>
            <a:r>
              <a:rPr lang="ro-RO" sz="2300" dirty="0"/>
              <a:t>                                        2. Merge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3. </a:t>
            </a:r>
            <a:r>
              <a:rPr lang="ro-RO" sz="2300" dirty="0" err="1"/>
              <a:t>Selection</a:t>
            </a:r>
            <a:r>
              <a:rPr lang="ro-RO" sz="2300" dirty="0"/>
              <a:t>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4. Radix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5. </a:t>
            </a:r>
            <a:r>
              <a:rPr lang="ro-RO" sz="2300" dirty="0" err="1"/>
              <a:t>Counting</a:t>
            </a:r>
            <a:r>
              <a:rPr lang="ro-RO" sz="2300" dirty="0"/>
              <a:t>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6. Shell Sort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sz="3400" dirty="0"/>
              <a:t>Algoritmii au fost </a:t>
            </a:r>
            <a:r>
              <a:rPr lang="ro-RO" sz="3400" dirty="0" err="1"/>
              <a:t>testati</a:t>
            </a:r>
            <a:r>
              <a:rPr lang="ro-RO" sz="3400" dirty="0"/>
              <a:t> pe </a:t>
            </a:r>
            <a:r>
              <a:rPr lang="ro-RO" sz="3400" dirty="0" err="1"/>
              <a:t>siruri</a:t>
            </a:r>
            <a:r>
              <a:rPr lang="ro-RO" sz="3400" dirty="0"/>
              <a:t> diverse de numere, cu lungimi de la 10^3 pana la 10^8.</a:t>
            </a:r>
          </a:p>
          <a:p>
            <a:r>
              <a:rPr lang="ro-RO" sz="3400" dirty="0" err="1"/>
              <a:t>Sirurile</a:t>
            </a:r>
            <a:r>
              <a:rPr lang="ro-RO" sz="3400" dirty="0"/>
              <a:t> de numere au fost randomizate folosind </a:t>
            </a:r>
            <a:r>
              <a:rPr lang="ro-RO" sz="3400" dirty="0" err="1"/>
              <a:t>functia</a:t>
            </a:r>
            <a:r>
              <a:rPr lang="ro-RO" sz="3400" dirty="0"/>
              <a:t> </a:t>
            </a:r>
            <a:r>
              <a:rPr lang="ro-RO" sz="3400" dirty="0" err="1"/>
              <a:t>rand</a:t>
            </a:r>
            <a:r>
              <a:rPr lang="ro-RO" sz="3400" dirty="0"/>
              <a:t>() din C++</a:t>
            </a:r>
          </a:p>
          <a:p>
            <a:r>
              <a:rPr lang="ro-RO" sz="3400" dirty="0"/>
              <a:t>Algoritmii au fost </a:t>
            </a:r>
            <a:r>
              <a:rPr lang="ro-RO" sz="3400" dirty="0" err="1"/>
              <a:t>testati</a:t>
            </a:r>
            <a:r>
              <a:rPr lang="ro-RO" sz="3400" dirty="0"/>
              <a:t> folosind o </a:t>
            </a:r>
            <a:r>
              <a:rPr lang="ro-RO" sz="3400" dirty="0" err="1"/>
              <a:t>functie</a:t>
            </a:r>
            <a:r>
              <a:rPr lang="ro-RO" sz="3400" dirty="0"/>
              <a:t> care verifica daca un vector transmis ca parametru este in ordine </a:t>
            </a:r>
            <a:r>
              <a:rPr lang="ro-RO" sz="3400" dirty="0" err="1"/>
              <a:t>crescatoare</a:t>
            </a:r>
            <a:r>
              <a:rPr lang="ro-RO" sz="3400" dirty="0"/>
              <a:t>.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dirty="0"/>
              <a:t>                              </a:t>
            </a:r>
            <a:endParaRPr lang="ro-RO" sz="1800" dirty="0"/>
          </a:p>
          <a:p>
            <a:pPr marL="0" indent="0">
              <a:buNone/>
            </a:pP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5459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E6C5D5-A860-401B-85D7-E00654F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Randomizarea numerelor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B931FD0-E6FA-488A-AD70-003D6E571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S-a </a:t>
            </a:r>
            <a:r>
              <a:rPr lang="ro-RO" sz="2000" dirty="0" err="1"/>
              <a:t>facut</a:t>
            </a:r>
            <a:r>
              <a:rPr lang="ro-RO" sz="2000" dirty="0"/>
              <a:t> cu o </a:t>
            </a:r>
            <a:r>
              <a:rPr lang="ro-RO" sz="2000" dirty="0" err="1"/>
              <a:t>functie</a:t>
            </a:r>
            <a:r>
              <a:rPr lang="ro-RO" sz="2000" dirty="0"/>
              <a:t> ce avea ca parametri vectorul in care trebuiau puse valorile, </a:t>
            </a:r>
            <a:r>
              <a:rPr lang="ro-RO" sz="2000" dirty="0" err="1"/>
              <a:t>numarul</a:t>
            </a:r>
            <a:r>
              <a:rPr lang="ro-RO" sz="2000" dirty="0"/>
              <a:t> de elemente si elementul maxim din sir.</a:t>
            </a:r>
          </a:p>
          <a:p>
            <a:r>
              <a:rPr lang="ro-RO" sz="2000" dirty="0"/>
              <a:t>Se poate observa ca timpul </a:t>
            </a:r>
            <a:r>
              <a:rPr lang="ro-RO" sz="2000" dirty="0" err="1"/>
              <a:t>randomizarii</a:t>
            </a:r>
            <a:r>
              <a:rPr lang="ro-RO" sz="2000" dirty="0"/>
              <a:t> creste </a:t>
            </a:r>
            <a:r>
              <a:rPr lang="ro-RO" sz="2000" dirty="0" err="1"/>
              <a:t>proportional</a:t>
            </a:r>
            <a:r>
              <a:rPr lang="ro-RO" sz="2000" dirty="0"/>
              <a:t> cu </a:t>
            </a:r>
            <a:r>
              <a:rPr lang="ro-RO" sz="2000" dirty="0" err="1"/>
              <a:t>numarul</a:t>
            </a:r>
            <a:r>
              <a:rPr lang="ro-RO" sz="2000" dirty="0"/>
              <a:t> de elemente, in cazul </a:t>
            </a:r>
            <a:r>
              <a:rPr lang="ro-RO" sz="2000" dirty="0" err="1"/>
              <a:t>sirurilor</a:t>
            </a:r>
            <a:r>
              <a:rPr lang="ro-RO" sz="2000" dirty="0"/>
              <a:t> de 10^8 elemente, numai randomizarea lor a durat peste 3 secunde.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8771191-A333-4301-AEB1-132AB5A550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249486"/>
            <a:ext cx="4875213" cy="2108972"/>
          </a:xfr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3C21E59-8B4E-452E-986C-A55E1D26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4358458"/>
            <a:ext cx="4875208" cy="1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150786-62FE-480B-A7F7-274EA08B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Sortarea nativa a compilatorului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466CE3-8348-4EA8-A682-3BE1BEDD0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sz="2200" dirty="0"/>
              <a:t>A fost </a:t>
            </a:r>
            <a:r>
              <a:rPr lang="ro-RO" sz="2200" dirty="0" err="1"/>
              <a:t>facuta</a:t>
            </a:r>
            <a:r>
              <a:rPr lang="ro-RO" sz="2200" dirty="0"/>
              <a:t> folosind </a:t>
            </a:r>
            <a:r>
              <a:rPr lang="ro-RO" sz="2200" dirty="0" err="1"/>
              <a:t>functia</a:t>
            </a:r>
            <a:r>
              <a:rPr lang="ro-RO" sz="2200" dirty="0"/>
              <a:t> sort() din C++</a:t>
            </a:r>
          </a:p>
          <a:p>
            <a:r>
              <a:rPr lang="ro-RO" sz="2200" dirty="0"/>
              <a:t>In general este printre cei mai rapizi algoritmi de sortare</a:t>
            </a:r>
          </a:p>
          <a:p>
            <a:r>
              <a:rPr lang="ro-RO" sz="2200" dirty="0"/>
              <a:t>Se poate observa ca elementul maxim nu este foarte relevant, timpii fiind </a:t>
            </a:r>
            <a:r>
              <a:rPr lang="ro-RO" sz="2200" dirty="0" err="1"/>
              <a:t>apropiati</a:t>
            </a:r>
            <a:r>
              <a:rPr lang="ro-RO" sz="2200" dirty="0"/>
              <a:t> intre </a:t>
            </a:r>
            <a:r>
              <a:rPr lang="ro-RO" sz="2200" dirty="0" err="1"/>
              <a:t>sortari</a:t>
            </a:r>
            <a:r>
              <a:rPr lang="ro-RO" sz="2200" dirty="0"/>
              <a:t> cu </a:t>
            </a:r>
            <a:r>
              <a:rPr lang="ro-RO" sz="2200" dirty="0" err="1"/>
              <a:t>acelasi</a:t>
            </a:r>
            <a:r>
              <a:rPr lang="ro-RO" sz="2200" dirty="0"/>
              <a:t> </a:t>
            </a:r>
            <a:r>
              <a:rPr lang="ro-RO" sz="2200" dirty="0" err="1"/>
              <a:t>numar</a:t>
            </a:r>
            <a:r>
              <a:rPr lang="ro-RO" sz="2200" dirty="0"/>
              <a:t> de elemente, dar cu un element maxim diferit</a:t>
            </a:r>
            <a:r>
              <a:rPr lang="ro-RO" dirty="0"/>
              <a:t>.</a:t>
            </a:r>
          </a:p>
          <a:p>
            <a:r>
              <a:rPr lang="ro-RO" dirty="0" err="1"/>
              <a:t>Diferenta</a:t>
            </a:r>
            <a:r>
              <a:rPr lang="ro-RO" dirty="0"/>
              <a:t> este </a:t>
            </a:r>
            <a:r>
              <a:rPr lang="ro-RO" dirty="0" err="1"/>
              <a:t>facuta</a:t>
            </a:r>
            <a:r>
              <a:rPr lang="ro-RO" dirty="0"/>
              <a:t> de </a:t>
            </a:r>
            <a:r>
              <a:rPr lang="ro-RO" dirty="0" err="1"/>
              <a:t>numarul</a:t>
            </a:r>
            <a:r>
              <a:rPr lang="ro-RO" dirty="0"/>
              <a:t> de elemente, timpul de sortare creste </a:t>
            </a:r>
            <a:r>
              <a:rPr lang="ro-RO" dirty="0" err="1"/>
              <a:t>proportional</a:t>
            </a:r>
            <a:r>
              <a:rPr lang="ro-RO" dirty="0"/>
              <a:t> cu acesta.</a:t>
            </a:r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A8B5D604-4D97-4D9D-983C-0185C12E6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249486"/>
            <a:ext cx="4875213" cy="1614026"/>
          </a:xfr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AC9F55C9-A6E1-40E9-9373-8678A07D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863512"/>
            <a:ext cx="4952999" cy="19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0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9869E9-A8FF-410B-A87C-31E77921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Merge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B59C69-BA2C-4A98-8952-3201C1D9C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160106"/>
          </a:xfrm>
        </p:spPr>
        <p:txBody>
          <a:bodyPr>
            <a:normAutofit fontScale="77500" lnSpcReduction="20000"/>
          </a:bodyPr>
          <a:lstStyle/>
          <a:p>
            <a:r>
              <a:rPr lang="ro-RO" sz="2000" dirty="0"/>
              <a:t>A fost implementat printr-o </a:t>
            </a:r>
            <a:r>
              <a:rPr lang="ro-RO" sz="2000" dirty="0" err="1"/>
              <a:t>functie</a:t>
            </a:r>
            <a:r>
              <a:rPr lang="ro-RO" sz="2000" dirty="0"/>
              <a:t> recursiva.</a:t>
            </a:r>
          </a:p>
          <a:p>
            <a:r>
              <a:rPr lang="ro-RO" sz="2000" dirty="0"/>
              <a:t>Complexitate medie: O(n </a:t>
            </a:r>
            <a:r>
              <a:rPr lang="ro-RO" sz="2000" dirty="0" err="1"/>
              <a:t>logn</a:t>
            </a:r>
            <a:r>
              <a:rPr lang="ro-RO" sz="2000" dirty="0"/>
              <a:t>)</a:t>
            </a:r>
          </a:p>
          <a:p>
            <a:r>
              <a:rPr lang="ro-RO" sz="2000" dirty="0"/>
              <a:t>Idee: Se împarte vectorul în jumătăți până când se ajung la perechi de câte două elemente, urmând ca acestea să fie sortate, ulterior, perechile să fie interclasate</a:t>
            </a:r>
          </a:p>
          <a:p>
            <a:r>
              <a:rPr lang="ro-RO" sz="2000" dirty="0"/>
              <a:t>La fel ca sortarea nativa, se poate observa ca elementul maxim nu este foarte relevant, ci </a:t>
            </a:r>
            <a:r>
              <a:rPr lang="ro-RO" sz="2000" dirty="0" err="1"/>
              <a:t>numarul</a:t>
            </a:r>
            <a:r>
              <a:rPr lang="ro-RO" sz="2000" dirty="0"/>
              <a:t> de elemente din sir este cel care </a:t>
            </a:r>
            <a:r>
              <a:rPr lang="ro-RO" sz="2000" dirty="0" err="1"/>
              <a:t>conteaza</a:t>
            </a:r>
            <a:r>
              <a:rPr lang="ro-RO" sz="2000" dirty="0"/>
              <a:t>.</a:t>
            </a:r>
          </a:p>
          <a:p>
            <a:r>
              <a:rPr lang="ro-RO" sz="2000" dirty="0"/>
              <a:t>Ca si performanta, este un algoritm de nivel mediu. Este mai rapid </a:t>
            </a:r>
            <a:r>
              <a:rPr lang="ro-RO" sz="2000" dirty="0" err="1"/>
              <a:t>decat</a:t>
            </a:r>
            <a:r>
              <a:rPr lang="ro-RO" sz="2000" dirty="0"/>
              <a:t> un </a:t>
            </a:r>
            <a:r>
              <a:rPr lang="ro-RO" sz="2000" dirty="0" err="1"/>
              <a:t>Selection</a:t>
            </a:r>
            <a:r>
              <a:rPr lang="ro-RO" sz="2000" dirty="0"/>
              <a:t> Sort sau </a:t>
            </a:r>
            <a:r>
              <a:rPr lang="ro-RO" sz="2000" dirty="0" err="1"/>
              <a:t>Bubble</a:t>
            </a:r>
            <a:r>
              <a:rPr lang="ro-RO" sz="2000" dirty="0"/>
              <a:t> Sort, dar este mult mai lent </a:t>
            </a:r>
            <a:r>
              <a:rPr lang="ro-RO" sz="2000" dirty="0" err="1"/>
              <a:t>decat</a:t>
            </a:r>
            <a:r>
              <a:rPr lang="ro-RO" sz="2000" dirty="0"/>
              <a:t> alte </a:t>
            </a:r>
            <a:r>
              <a:rPr lang="ro-RO" sz="2000" dirty="0" err="1"/>
              <a:t>sortari</a:t>
            </a:r>
            <a:r>
              <a:rPr lang="ro-RO" sz="2000" dirty="0"/>
              <a:t>.</a:t>
            </a:r>
          </a:p>
          <a:p>
            <a:r>
              <a:rPr lang="ro-RO" sz="2000" dirty="0"/>
              <a:t>Se poate vedea cum pentru un sir de 10^8 la numere, </a:t>
            </a:r>
            <a:r>
              <a:rPr lang="ro-RO" sz="2000" dirty="0" err="1"/>
              <a:t>alogritmul</a:t>
            </a:r>
            <a:r>
              <a:rPr lang="ro-RO" sz="2000" dirty="0"/>
              <a:t> va rula pentru aproape 2 minute.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701B5F4-D708-45F7-9BDE-4B33FDDA8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3005624"/>
            <a:ext cx="4875213" cy="2233246"/>
          </a:xfrm>
        </p:spPr>
      </p:pic>
    </p:spTree>
    <p:extLst>
      <p:ext uri="{BB962C8B-B14F-4D97-AF65-F5344CB8AC3E}">
        <p14:creationId xmlns:p14="http://schemas.microsoft.com/office/powerpoint/2010/main" val="116177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DA5A47-01CE-4B0A-8945-DD51AE00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Selection</a:t>
            </a:r>
            <a:r>
              <a:rPr lang="ro-RO" dirty="0"/>
              <a:t>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5F9D430-2F51-4E2B-9EB9-9EA6B61D4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309576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Complexitate medie: O(n^2)</a:t>
            </a:r>
          </a:p>
          <a:p>
            <a:r>
              <a:rPr lang="ro-RO" dirty="0"/>
              <a:t>Idee: Pentru fiecare element din sir, verificam daca </a:t>
            </a:r>
            <a:r>
              <a:rPr lang="ro-RO" dirty="0" err="1"/>
              <a:t>gasim</a:t>
            </a:r>
            <a:r>
              <a:rPr lang="ro-RO" dirty="0"/>
              <a:t> un element mai mic </a:t>
            </a:r>
            <a:r>
              <a:rPr lang="ro-RO" dirty="0" err="1"/>
              <a:t>decat</a:t>
            </a:r>
            <a:r>
              <a:rPr lang="ro-RO" dirty="0"/>
              <a:t> el si </a:t>
            </a:r>
            <a:r>
              <a:rPr lang="ro-RO" dirty="0" err="1"/>
              <a:t>interschimbam</a:t>
            </a:r>
            <a:r>
              <a:rPr lang="ro-RO" dirty="0"/>
              <a:t> in caz afirmativ.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pana in 10^4 nu se </a:t>
            </a:r>
            <a:r>
              <a:rPr lang="ro-RO" dirty="0" err="1"/>
              <a:t>sesizeaza</a:t>
            </a:r>
            <a:r>
              <a:rPr lang="ro-RO" dirty="0"/>
              <a:t> performanta </a:t>
            </a:r>
            <a:r>
              <a:rPr lang="ro-RO" dirty="0" err="1"/>
              <a:t>scazuta</a:t>
            </a:r>
            <a:r>
              <a:rPr lang="ro-RO" dirty="0"/>
              <a:t> a algoritmului, dar treptat timpul de rulare creste foarte mult.</a:t>
            </a:r>
          </a:p>
          <a:p>
            <a:r>
              <a:rPr lang="ro-RO" dirty="0"/>
              <a:t>Se poate observa cum pentru un sir de doar 10^5 algoritmul va rula pentru </a:t>
            </a:r>
            <a:r>
              <a:rPr lang="ro-RO" dirty="0" err="1"/>
              <a:t>jumatate</a:t>
            </a:r>
            <a:r>
              <a:rPr lang="ro-RO" dirty="0"/>
              <a:t> de minut. Sortarea nativa din C++ </a:t>
            </a:r>
            <a:r>
              <a:rPr lang="ro-RO" dirty="0" err="1"/>
              <a:t>ruleaza</a:t>
            </a:r>
            <a:r>
              <a:rPr lang="ro-RO" dirty="0"/>
              <a:t> </a:t>
            </a:r>
            <a:r>
              <a:rPr lang="ro-RO" dirty="0" err="1"/>
              <a:t>jumatate</a:t>
            </a:r>
            <a:r>
              <a:rPr lang="ro-RO" dirty="0"/>
              <a:t> de minut pentru un sir de 10^8.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mai mari nu s-a mai </a:t>
            </a:r>
            <a:r>
              <a:rPr lang="ro-RO" dirty="0" err="1"/>
              <a:t>incercat</a:t>
            </a:r>
            <a:r>
              <a:rPr lang="ro-RO" dirty="0"/>
              <a:t> rularea algoritmului </a:t>
            </a:r>
            <a:r>
              <a:rPr lang="ro-RO" dirty="0" err="1"/>
              <a:t>incat</a:t>
            </a:r>
            <a:r>
              <a:rPr lang="ro-RO" dirty="0"/>
              <a:t> timpul de sortare ar fi fost mult prea mare.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FCB20EE8-779C-4BE5-9324-FB832D2DF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919046"/>
            <a:ext cx="4875213" cy="1984961"/>
          </a:xfrm>
        </p:spPr>
      </p:pic>
    </p:spTree>
    <p:extLst>
      <p:ext uri="{BB962C8B-B14F-4D97-AF65-F5344CB8AC3E}">
        <p14:creationId xmlns:p14="http://schemas.microsoft.com/office/powerpoint/2010/main" val="329386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C40A41-E160-4A21-AF5C-275BEBB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Radix sort</a:t>
            </a:r>
            <a:br>
              <a:rPr lang="ro-RO" dirty="0"/>
            </a:br>
            <a:r>
              <a:rPr lang="ro-RO" sz="1600" dirty="0"/>
              <a:t>doar in baza 10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97373A0-713E-4449-9797-7C7FC956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</p:spPr>
        <p:txBody>
          <a:bodyPr>
            <a:normAutofit fontScale="85000" lnSpcReduction="20000"/>
          </a:bodyPr>
          <a:lstStyle/>
          <a:p>
            <a:r>
              <a:rPr lang="ro-RO" sz="2000" dirty="0"/>
              <a:t>Complexitate medie: O(n </a:t>
            </a:r>
            <a:r>
              <a:rPr lang="ro-RO" sz="2000" dirty="0" err="1"/>
              <a:t>logb</a:t>
            </a:r>
            <a:r>
              <a:rPr lang="ro-RO" sz="2000" dirty="0"/>
              <a:t> </a:t>
            </a:r>
            <a:r>
              <a:rPr lang="ro-RO" sz="2000" dirty="0" err="1"/>
              <a:t>max</a:t>
            </a:r>
            <a:r>
              <a:rPr lang="ro-RO" sz="2000" dirty="0"/>
              <a:t>)</a:t>
            </a:r>
          </a:p>
          <a:p>
            <a:r>
              <a:rPr lang="ro-RO" sz="2000" dirty="0"/>
              <a:t>Idee: Pornim de la </a:t>
            </a:r>
            <a:r>
              <a:rPr lang="ro-RO" sz="2000" dirty="0" err="1"/>
              <a:t>lsd</a:t>
            </a:r>
            <a:r>
              <a:rPr lang="ro-RO" sz="2000" dirty="0"/>
              <a:t> spre </a:t>
            </a:r>
            <a:r>
              <a:rPr lang="ro-RO" sz="2000" dirty="0" err="1"/>
              <a:t>msd</a:t>
            </a:r>
            <a:r>
              <a:rPr lang="ro-RO" sz="2000" dirty="0"/>
              <a:t> si sortam numerele </a:t>
            </a:r>
            <a:r>
              <a:rPr lang="ro-RO" sz="2000" dirty="0" err="1"/>
              <a:t>dupa</a:t>
            </a:r>
            <a:r>
              <a:rPr lang="ro-RO" sz="2000" dirty="0"/>
              <a:t> fiecare cifra in parte si rearanjam </a:t>
            </a:r>
            <a:r>
              <a:rPr lang="ro-RO" sz="2000" dirty="0" err="1"/>
              <a:t>sirul</a:t>
            </a:r>
            <a:r>
              <a:rPr lang="ro-RO" sz="2000" dirty="0"/>
              <a:t> pe parcurs.</a:t>
            </a:r>
          </a:p>
          <a:p>
            <a:r>
              <a:rPr lang="ro-RO" sz="2000" dirty="0"/>
              <a:t>Algoritmul are timpii de rulare foarte </a:t>
            </a:r>
            <a:r>
              <a:rPr lang="ro-RO" sz="2000" dirty="0" err="1"/>
              <a:t>asemenatori</a:t>
            </a:r>
            <a:r>
              <a:rPr lang="ro-RO" sz="2000" dirty="0"/>
              <a:t> cu sortarea nativa din C++</a:t>
            </a:r>
          </a:p>
          <a:p>
            <a:r>
              <a:rPr lang="ro-RO" sz="2000" dirty="0"/>
              <a:t>Spre deosebire de celelalte </a:t>
            </a:r>
            <a:r>
              <a:rPr lang="ro-RO" sz="2000" dirty="0" err="1"/>
              <a:t>sortari</a:t>
            </a:r>
            <a:r>
              <a:rPr lang="ro-RO" sz="2000" dirty="0"/>
              <a:t>, aici se poate observa faptul ca elementul maxim este </a:t>
            </a:r>
            <a:r>
              <a:rPr lang="ro-RO" sz="2000" dirty="0" err="1"/>
              <a:t>proportional</a:t>
            </a:r>
            <a:r>
              <a:rPr lang="ro-RO" sz="2000" dirty="0"/>
              <a:t> cu timpul de sortare.</a:t>
            </a:r>
          </a:p>
          <a:p>
            <a:r>
              <a:rPr lang="ro-RO" sz="2000" dirty="0" err="1"/>
              <a:t>Desi</a:t>
            </a:r>
            <a:r>
              <a:rPr lang="ro-RO" sz="2000" dirty="0"/>
              <a:t> timpul de </a:t>
            </a:r>
            <a:r>
              <a:rPr lang="ro-RO" sz="2000" dirty="0" err="1"/>
              <a:t>executie</a:t>
            </a:r>
            <a:r>
              <a:rPr lang="ro-RO" sz="2000" dirty="0"/>
              <a:t> depinde foarte mult de elementul maxim din sir, Radix Sort este printre cei mai </a:t>
            </a:r>
            <a:r>
              <a:rPr lang="ro-RO" sz="2000" dirty="0" err="1"/>
              <a:t>eficienti</a:t>
            </a:r>
            <a:r>
              <a:rPr lang="ro-RO" sz="2000" dirty="0"/>
              <a:t> algoritmi de sortare, peste Merge Sort si cu </a:t>
            </a:r>
            <a:r>
              <a:rPr lang="ro-RO" sz="2000" dirty="0" err="1"/>
              <a:t>siguranta</a:t>
            </a:r>
            <a:r>
              <a:rPr lang="ro-RO" sz="2000" dirty="0"/>
              <a:t> peste </a:t>
            </a:r>
            <a:r>
              <a:rPr lang="ro-RO" sz="2000" dirty="0" err="1"/>
              <a:t>Selection</a:t>
            </a:r>
            <a:r>
              <a:rPr lang="ro-RO" sz="2000" dirty="0"/>
              <a:t> sau </a:t>
            </a:r>
            <a:r>
              <a:rPr lang="ro-RO" sz="2000" dirty="0" err="1"/>
              <a:t>Bubble</a:t>
            </a:r>
            <a:r>
              <a:rPr lang="ro-RO" sz="2000" dirty="0"/>
              <a:t> Sort. 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4E076C4C-4572-4D39-8D38-B6FF1850F3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3004831"/>
            <a:ext cx="4875213" cy="2031023"/>
          </a:xfrm>
        </p:spPr>
      </p:pic>
    </p:spTree>
    <p:extLst>
      <p:ext uri="{BB962C8B-B14F-4D97-AF65-F5344CB8AC3E}">
        <p14:creationId xmlns:p14="http://schemas.microsoft.com/office/powerpoint/2010/main" val="5684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254DC1-DD40-40CB-8F8D-C77EFD04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Counting</a:t>
            </a:r>
            <a:r>
              <a:rPr lang="ro-RO" dirty="0"/>
              <a:t>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47C305-5C40-44A4-A096-A5C293F8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56822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Complexitate medie: O(n)</a:t>
            </a:r>
          </a:p>
          <a:p>
            <a:r>
              <a:rPr lang="ro-RO" dirty="0"/>
              <a:t>Idee: Folosim un vector auxiliar pentru a retine frecventele numerelor din </a:t>
            </a:r>
            <a:r>
              <a:rPr lang="ro-RO" dirty="0" err="1"/>
              <a:t>sirul</a:t>
            </a:r>
            <a:r>
              <a:rPr lang="ro-RO" dirty="0"/>
              <a:t> nostru, </a:t>
            </a:r>
            <a:r>
              <a:rPr lang="ro-RO" dirty="0" err="1"/>
              <a:t>dupa</a:t>
            </a:r>
            <a:r>
              <a:rPr lang="ro-RO" dirty="0"/>
              <a:t> care rearanjam numerele in </a:t>
            </a:r>
            <a:r>
              <a:rPr lang="ro-RO" dirty="0" err="1"/>
              <a:t>sirul</a:t>
            </a:r>
            <a:r>
              <a:rPr lang="ro-RO" dirty="0"/>
              <a:t> </a:t>
            </a:r>
            <a:r>
              <a:rPr lang="ro-RO" dirty="0" err="1"/>
              <a:t>initial</a:t>
            </a:r>
            <a:r>
              <a:rPr lang="ro-RO" dirty="0"/>
              <a:t> in </a:t>
            </a:r>
            <a:r>
              <a:rPr lang="ro-RO" dirty="0" err="1"/>
              <a:t>functie</a:t>
            </a:r>
            <a:r>
              <a:rPr lang="ro-RO" dirty="0"/>
              <a:t> de acest vector auxiliar de frecventa.</a:t>
            </a:r>
          </a:p>
          <a:p>
            <a:r>
              <a:rPr lang="ro-RO" dirty="0"/>
              <a:t>La fel ca la Radix, depinde de elementul maxim din sir, dar depinde foarte mult, in plus, si de raportul dintre lungimea </a:t>
            </a:r>
            <a:r>
              <a:rPr lang="ro-RO" dirty="0" err="1"/>
              <a:t>sirului</a:t>
            </a:r>
            <a:r>
              <a:rPr lang="ro-RO" dirty="0"/>
              <a:t> si elementul maxim.</a:t>
            </a:r>
          </a:p>
          <a:p>
            <a:r>
              <a:rPr lang="ro-RO" dirty="0" err="1"/>
              <a:t>Cand</a:t>
            </a:r>
            <a:r>
              <a:rPr lang="ro-RO" dirty="0"/>
              <a:t> raportul respectiv este mic, </a:t>
            </a:r>
            <a:r>
              <a:rPr lang="ro-RO" dirty="0" err="1"/>
              <a:t>Counting</a:t>
            </a:r>
            <a:r>
              <a:rPr lang="ro-RO" dirty="0"/>
              <a:t> Sort este mult mai eficient si </a:t>
            </a:r>
            <a:r>
              <a:rPr lang="ro-RO" dirty="0" err="1"/>
              <a:t>decat</a:t>
            </a:r>
            <a:r>
              <a:rPr lang="ro-RO" dirty="0"/>
              <a:t> algoritmi precum Radix sau cel nativ din C++</a:t>
            </a:r>
          </a:p>
          <a:p>
            <a:r>
              <a:rPr lang="ro-RO" dirty="0" err="1"/>
              <a:t>Cand</a:t>
            </a:r>
            <a:r>
              <a:rPr lang="ro-RO" dirty="0"/>
              <a:t> raportul este mare, </a:t>
            </a:r>
            <a:r>
              <a:rPr lang="ro-RO" dirty="0" err="1"/>
              <a:t>Counting</a:t>
            </a:r>
            <a:r>
              <a:rPr lang="ro-RO" dirty="0"/>
              <a:t> Sort poate fi mai lent si </a:t>
            </a:r>
            <a:r>
              <a:rPr lang="ro-RO" dirty="0" err="1"/>
              <a:t>decat</a:t>
            </a:r>
            <a:r>
              <a:rPr lang="ro-RO" dirty="0"/>
              <a:t> </a:t>
            </a:r>
            <a:r>
              <a:rPr lang="ro-RO" dirty="0" err="1"/>
              <a:t>Selection</a:t>
            </a:r>
            <a:r>
              <a:rPr lang="ro-RO" dirty="0"/>
              <a:t> Sort.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6687BD02-F46C-42FC-9350-5A3A2C758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3024555"/>
            <a:ext cx="4875213" cy="2154114"/>
          </a:xfrm>
        </p:spPr>
      </p:pic>
    </p:spTree>
    <p:extLst>
      <p:ext uri="{BB962C8B-B14F-4D97-AF65-F5344CB8AC3E}">
        <p14:creationId xmlns:p14="http://schemas.microsoft.com/office/powerpoint/2010/main" val="282528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444E720-DAB6-4F36-A303-5DBFAC90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Shell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88D3D6-3BDA-44F4-A22E-86C8D92DC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12860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Complexitate medie: O(n </a:t>
            </a:r>
            <a:r>
              <a:rPr lang="ro-RO" dirty="0" err="1"/>
              <a:t>logn</a:t>
            </a:r>
            <a:r>
              <a:rPr lang="ro-RO" dirty="0"/>
              <a:t>)</a:t>
            </a:r>
          </a:p>
          <a:p>
            <a:r>
              <a:rPr lang="ro-RO" dirty="0"/>
              <a:t>Idee: Bazat pe </a:t>
            </a:r>
            <a:r>
              <a:rPr lang="ro-RO" dirty="0" err="1"/>
              <a:t>Insertion</a:t>
            </a:r>
            <a:r>
              <a:rPr lang="ro-RO" dirty="0"/>
              <a:t> Sort care este algoritm </a:t>
            </a:r>
            <a:r>
              <a:rPr lang="ro-RO" dirty="0" err="1"/>
              <a:t>patratic</a:t>
            </a:r>
            <a:r>
              <a:rPr lang="ro-RO" dirty="0"/>
              <a:t>, dar la </a:t>
            </a:r>
            <a:r>
              <a:rPr lang="ro-RO" dirty="0" err="1"/>
              <a:t>inceput</a:t>
            </a:r>
            <a:r>
              <a:rPr lang="ro-RO" dirty="0"/>
              <a:t> algoritmul </a:t>
            </a:r>
            <a:r>
              <a:rPr lang="ro-RO" dirty="0" err="1"/>
              <a:t>inteschimba</a:t>
            </a:r>
            <a:r>
              <a:rPr lang="ro-RO" dirty="0"/>
              <a:t> cate 2 elemente ordonate </a:t>
            </a:r>
            <a:r>
              <a:rPr lang="ro-RO" dirty="0" err="1"/>
              <a:t>gresit</a:t>
            </a:r>
            <a:r>
              <a:rPr lang="ro-RO" dirty="0"/>
              <a:t> aflate la mare distanta una de alta. Distanta aceasta scade pana la 1 </a:t>
            </a:r>
            <a:r>
              <a:rPr lang="ro-RO" dirty="0" err="1"/>
              <a:t>cand</a:t>
            </a:r>
            <a:r>
              <a:rPr lang="ro-RO" dirty="0"/>
              <a:t> se intra in </a:t>
            </a:r>
            <a:r>
              <a:rPr lang="ro-RO" dirty="0" err="1"/>
              <a:t>Insertion</a:t>
            </a:r>
            <a:r>
              <a:rPr lang="ro-RO" dirty="0"/>
              <a:t> Sort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mici, de 10^3 si 10^4 numere, algoritmul este mai eficient si </a:t>
            </a:r>
            <a:r>
              <a:rPr lang="ro-RO" dirty="0" err="1"/>
              <a:t>decat</a:t>
            </a:r>
            <a:r>
              <a:rPr lang="ro-RO" dirty="0"/>
              <a:t> Merge Sort si Radix, dar devine dezastruos </a:t>
            </a:r>
            <a:r>
              <a:rPr lang="ro-RO" dirty="0" err="1"/>
              <a:t>dupa</a:t>
            </a:r>
            <a:r>
              <a:rPr lang="ro-RO" dirty="0"/>
              <a:t>, </a:t>
            </a:r>
            <a:r>
              <a:rPr lang="ro-RO" dirty="0" err="1"/>
              <a:t>ajungand</a:t>
            </a:r>
            <a:r>
              <a:rPr lang="ro-RO" dirty="0"/>
              <a:t> la peste 2 minute de rulare in cazul </a:t>
            </a:r>
            <a:r>
              <a:rPr lang="ro-RO" dirty="0" err="1"/>
              <a:t>sirurilor</a:t>
            </a:r>
            <a:r>
              <a:rPr lang="ro-RO" dirty="0"/>
              <a:t> de 10^6 elemente.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mai mari </a:t>
            </a:r>
            <a:r>
              <a:rPr lang="ro-RO" dirty="0" err="1"/>
              <a:t>decat</a:t>
            </a:r>
            <a:r>
              <a:rPr lang="ro-RO" dirty="0"/>
              <a:t> 10^6 nici nu s-a mai </a:t>
            </a:r>
            <a:r>
              <a:rPr lang="ro-RO" dirty="0" err="1"/>
              <a:t>incercat</a:t>
            </a:r>
            <a:r>
              <a:rPr lang="ro-RO" dirty="0"/>
              <a:t> sortarea pentru ca ar fi durat mult prea mult.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95F3CCB6-5FE7-4E56-A412-275620B404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947681"/>
            <a:ext cx="4875213" cy="2145323"/>
          </a:xfrm>
        </p:spPr>
      </p:pic>
    </p:spTree>
    <p:extLst>
      <p:ext uri="{BB962C8B-B14F-4D97-AF65-F5344CB8AC3E}">
        <p14:creationId xmlns:p14="http://schemas.microsoft.com/office/powerpoint/2010/main" val="958602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AD1C8CC71214A9FDE924B5CDE6D30" ma:contentTypeVersion="11" ma:contentTypeDescription="Create a new document." ma:contentTypeScope="" ma:versionID="237fe4e022564031934cc50e5627b7b0">
  <xsd:schema xmlns:xsd="http://www.w3.org/2001/XMLSchema" xmlns:xs="http://www.w3.org/2001/XMLSchema" xmlns:p="http://schemas.microsoft.com/office/2006/metadata/properties" xmlns:ns3="5a3e6aac-4500-48df-b125-7e12c66c9a17" xmlns:ns4="95abad64-2a33-4110-b981-a600129de108" targetNamespace="http://schemas.microsoft.com/office/2006/metadata/properties" ma:root="true" ma:fieldsID="a949b03be45beb9e5a59d8af554fd177" ns3:_="" ns4:_="">
    <xsd:import namespace="5a3e6aac-4500-48df-b125-7e12c66c9a17"/>
    <xsd:import namespace="95abad64-2a33-4110-b981-a600129de1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e6aac-4500-48df-b125-7e12c66c9a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bad64-2a33-4110-b981-a600129de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1FB999-6FA5-4931-AFC9-3A294A909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D5CF12-ADAF-44EF-A174-F6DA15799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e6aac-4500-48df-b125-7e12c66c9a17"/>
    <ds:schemaRef ds:uri="95abad64-2a33-4110-b981-a600129de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B288C2-DFD3-4FF1-9F5B-2AB692D0665D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95abad64-2a33-4110-b981-a600129de108"/>
    <ds:schemaRef ds:uri="http://schemas.microsoft.com/office/infopath/2007/PartnerControls"/>
    <ds:schemaRef ds:uri="5a3e6aac-4500-48df-b125-7e12c66c9a1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969</Words>
  <Application>Microsoft Office PowerPoint</Application>
  <PresentationFormat>Ecran lat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Sortări </vt:lpstr>
      <vt:lpstr>Prezentare PowerPoint</vt:lpstr>
      <vt:lpstr>Randomizarea numerelor</vt:lpstr>
      <vt:lpstr>Sortarea nativa a compilatorului</vt:lpstr>
      <vt:lpstr>Merge Sort</vt:lpstr>
      <vt:lpstr>Selection Sort</vt:lpstr>
      <vt:lpstr>Radix sort doar in baza 10</vt:lpstr>
      <vt:lpstr>Counting Sort</vt:lpstr>
      <vt:lpstr>Shell Sort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dc:creator>Maryo Razvan  Danciu</dc:creator>
  <cp:lastModifiedBy>Maryo Razvan  Danciu</cp:lastModifiedBy>
  <cp:revision>2</cp:revision>
  <dcterms:created xsi:type="dcterms:W3CDTF">2022-03-14T15:59:00Z</dcterms:created>
  <dcterms:modified xsi:type="dcterms:W3CDTF">2022-03-14T18:12:33Z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0x010100890AD1C8CC71214A9FDE924B5CDE6D30</vt:lpwstr>
  </property>
</Properties>
</file>