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bbced83fe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cbbced83fe_2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f854dad0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f854dad0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6e120936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6e120936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6e120936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6e120936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6e1209363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6e1209363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6e120936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6e120936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6e1209363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6e1209363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Exceptiile in mod normal sunt gestionate de GC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Dip1008 nu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Storage class attribs: ref, scope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6e1209363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6e1209363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6e12093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6e12093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6e120936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6e120936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6e120936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6e120936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f822bee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f822bee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betterC pus pe slide 4, dupa slide 3 ca un “de ce nu -betterC”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6e120936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6e120936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6e120936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36e120936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6e120936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6e120936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6e120936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6e120936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6e120936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36e120936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36e120936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36e120936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36e120936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36e120936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6e120936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36e120936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36e120936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36e120936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36e1209363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36e1209363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31153fb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31153fb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betterC pus pe slide 4, dupa slide 3 ca un “de ce nu -betterC”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36e1209363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36e1209363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36e1209363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36e1209363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3ee7c8415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3ee7c8415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4074ebca7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4074ebca7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36e120936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36e120936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36e1209363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36e1209363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3ee7c841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3ee7c841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36e120936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36e120936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Automem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 reinvestigat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f822bee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f822bee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f822bee4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f822bee4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bf025a571_0_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1bf025a57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f854dad0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f854dad0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223ec668b_0_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1223ec668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f854dad0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f854dad0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57252" y="150021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714375" y="3652426"/>
            <a:ext cx="350040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5143504" y="3652426"/>
            <a:ext cx="350040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3" type="body"/>
          </p:nvPr>
        </p:nvSpPr>
        <p:spPr>
          <a:xfrm>
            <a:off x="4143402" y="2625359"/>
            <a:ext cx="4286400" cy="26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214414" y="98821"/>
            <a:ext cx="7472400" cy="651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57200" y="910816"/>
            <a:ext cx="8229600" cy="3696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428625" y="4875609"/>
            <a:ext cx="11334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2571750" y="4875609"/>
            <a:ext cx="39291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1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pb.png"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5812" y="422672"/>
            <a:ext cx="361652" cy="36165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/>
        </p:nvSpPr>
        <p:spPr>
          <a:xfrm>
            <a:off x="714375" y="3375422"/>
            <a:ext cx="1500300" cy="27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1800"/>
              <a:buFont typeface="Calibri"/>
              <a:buNone/>
            </a:pPr>
            <a:r>
              <a:rPr b="0" i="0" lang="en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1357312" y="421481"/>
            <a:ext cx="1071600" cy="48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POLITEHNICA of Bucharest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4530725" y="421481"/>
            <a:ext cx="1327200" cy="48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 of 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Control and Computers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643812" y="413147"/>
            <a:ext cx="1357200" cy="48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Science  and Engineering Department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S-Logo-transp.png"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43750" y="431006"/>
            <a:ext cx="359867" cy="3500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3500437" y="2625328"/>
            <a:ext cx="4929300" cy="0"/>
          </a:xfrm>
          <a:prstGeom prst="straightConnector1">
            <a:avLst/>
          </a:prstGeom>
          <a:noFill/>
          <a:ln cap="flat" cmpd="sng" w="19050">
            <a:solidFill>
              <a:srgbClr val="4F82C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5143500" y="3375422"/>
            <a:ext cx="2214600" cy="27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1800"/>
              <a:buFont typeface="Calibri"/>
              <a:buNone/>
            </a:pPr>
            <a:r>
              <a:rPr b="0" i="0" lang="en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Scientific Advisor(s)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dient_logo.png"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625" y="360759"/>
            <a:ext cx="430411" cy="45273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title"/>
          </p:nvPr>
        </p:nvSpPr>
        <p:spPr>
          <a:xfrm>
            <a:off x="1214437" y="53578"/>
            <a:ext cx="7472400" cy="65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57200" y="910828"/>
            <a:ext cx="8229600" cy="3696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0" y="0"/>
            <a:ext cx="9144000" cy="857250"/>
          </a:xfrm>
          <a:prstGeom prst="rect">
            <a:avLst/>
          </a:prstGeom>
          <a:gradFill>
            <a:gsLst>
              <a:gs pos="0">
                <a:srgbClr val="FFFFFF"/>
              </a:gs>
              <a:gs pos="19999">
                <a:srgbClr val="4F82C3"/>
              </a:gs>
              <a:gs pos="80000">
                <a:srgbClr val="4F82C3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S-Logo-transp.png" id="71" name="Google Shape;7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0062" y="160734"/>
            <a:ext cx="401836" cy="389334"/>
          </a:xfrm>
          <a:prstGeom prst="rect">
            <a:avLst/>
          </a:prstGeom>
          <a:noFill/>
          <a:ln>
            <a:noFill/>
          </a:ln>
          <a:effectLst>
            <a:outerShdw blurRad="63500" sx="102000" sy="102000">
              <a:srgbClr val="000000">
                <a:alpha val="39215"/>
              </a:srgbClr>
            </a:outerShdw>
          </a:effectLst>
        </p:spPr>
      </p:pic>
      <p:cxnSp>
        <p:nvCxnSpPr>
          <p:cNvPr id="72" name="Google Shape;72;p15"/>
          <p:cNvCxnSpPr/>
          <p:nvPr/>
        </p:nvCxnSpPr>
        <p:spPr>
          <a:xfrm>
            <a:off x="2143125" y="4768453"/>
            <a:ext cx="4929300" cy="0"/>
          </a:xfrm>
          <a:prstGeom prst="straightConnector1">
            <a:avLst/>
          </a:prstGeom>
          <a:noFill/>
          <a:ln cap="flat" cmpd="sng" w="19050">
            <a:solidFill>
              <a:srgbClr val="4F82C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15"/>
          <p:cNvSpPr txBox="1"/>
          <p:nvPr>
            <p:ph type="title"/>
          </p:nvPr>
        </p:nvSpPr>
        <p:spPr>
          <a:xfrm>
            <a:off x="1214437" y="53578"/>
            <a:ext cx="7472400" cy="65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57200" y="910828"/>
            <a:ext cx="8229600" cy="3696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428625" y="4875609"/>
            <a:ext cx="11334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2571750" y="4875609"/>
            <a:ext cx="39291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Relationship Id="rId4" Type="http://schemas.openxmlformats.org/officeDocument/2006/relationships/hyperlink" Target="https://github.com/teodutu/druntime-hooks-benchmarks/blob/maste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4.png"/><Relationship Id="rId6" Type="http://schemas.openxmlformats.org/officeDocument/2006/relationships/image" Target="../media/image3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ctrTitle"/>
          </p:nvPr>
        </p:nvSpPr>
        <p:spPr>
          <a:xfrm>
            <a:off x="657250" y="1272400"/>
            <a:ext cx="7772400" cy="133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2C3"/>
              </a:buClr>
              <a:buSzPts val="4400"/>
              <a:buFont typeface="Calibri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Replacing DRuntime Hooks with Templates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714375" y="3652423"/>
            <a:ext cx="35004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Teodor-Ştefan Duțu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teodor.dutu@gmail.com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5143500" y="3652875"/>
            <a:ext cx="3602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Răzvan Nițu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Edi Stăniloiu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143375" y="2625328"/>
            <a:ext cx="4286400" cy="26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3rd August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2022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Interpret?</a:t>
            </a:r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50" y="1446600"/>
            <a:ext cx="3398100" cy="22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/>
          <p:nvPr/>
        </p:nvSpPr>
        <p:spPr>
          <a:xfrm>
            <a:off x="6738775" y="990500"/>
            <a:ext cx="1244700" cy="4779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S[3] a = 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4248450" y="1005838"/>
            <a:ext cx="21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High-level 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26"/>
          <p:cNvCxnSpPr>
            <a:stCxn id="197" idx="2"/>
            <a:endCxn id="200" idx="0"/>
          </p:cNvCxnSpPr>
          <p:nvPr/>
        </p:nvCxnSpPr>
        <p:spPr>
          <a:xfrm>
            <a:off x="7361125" y="1468400"/>
            <a:ext cx="0" cy="42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6"/>
          <p:cNvSpPr/>
          <p:nvPr/>
        </p:nvSpPr>
        <p:spPr>
          <a:xfrm>
            <a:off x="6312775" y="1895450"/>
            <a:ext cx="2096700" cy="4779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_d_arrayctor(a, b)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4248450" y="1918838"/>
            <a:ext cx="21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Semantic Analysis: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4248450" y="3706538"/>
            <a:ext cx="132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IR Generator: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6297325" y="3675100"/>
            <a:ext cx="2127600" cy="4779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_d_arrayctor(a, b)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4" name="Google Shape;204;p26"/>
          <p:cNvCxnSpPr>
            <a:stCxn id="200" idx="2"/>
            <a:endCxn id="205" idx="0"/>
          </p:cNvCxnSpPr>
          <p:nvPr/>
        </p:nvCxnSpPr>
        <p:spPr>
          <a:xfrm flipH="1">
            <a:off x="6622825" y="2373350"/>
            <a:ext cx="738300" cy="4119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6"/>
          <p:cNvSpPr txBox="1"/>
          <p:nvPr/>
        </p:nvSpPr>
        <p:spPr>
          <a:xfrm>
            <a:off x="4248450" y="2827825"/>
            <a:ext cx="69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CTFE: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6000400" y="2785263"/>
            <a:ext cx="1244700" cy="4779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S[3] a = 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7" name="Google Shape;207;p26"/>
          <p:cNvCxnSpPr>
            <a:stCxn id="200" idx="2"/>
            <a:endCxn id="203" idx="0"/>
          </p:cNvCxnSpPr>
          <p:nvPr/>
        </p:nvCxnSpPr>
        <p:spPr>
          <a:xfrm>
            <a:off x="7361125" y="2373350"/>
            <a:ext cx="0" cy="13017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6"/>
          <p:cNvSpPr/>
          <p:nvPr/>
        </p:nvSpPr>
        <p:spPr>
          <a:xfrm>
            <a:off x="488900" y="1436950"/>
            <a:ext cx="3398100" cy="26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940300" y="98825"/>
            <a:ext cx="78555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CommaExp, CommaExp, CommaExp</a:t>
            </a:r>
            <a:endParaRPr sz="4100"/>
          </a:p>
        </p:txBody>
      </p:sp>
      <p:sp>
        <p:nvSpPr>
          <p:cNvPr id="215" name="Google Shape;215;p27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00" y="1189525"/>
            <a:ext cx="3590925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 rotWithShape="1">
          <a:blip r:embed="rId4">
            <a:alphaModFix/>
          </a:blip>
          <a:srcRect b="0" l="0" r="0" t="8809"/>
          <a:stretch/>
        </p:blipFill>
        <p:spPr>
          <a:xfrm>
            <a:off x="5223925" y="1478574"/>
            <a:ext cx="3571875" cy="27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7"/>
          <p:cNvSpPr/>
          <p:nvPr/>
        </p:nvSpPr>
        <p:spPr>
          <a:xfrm>
            <a:off x="380713" y="2115300"/>
            <a:ext cx="3624900" cy="91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380700" y="3310350"/>
            <a:ext cx="3624900" cy="91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5197425" y="3310350"/>
            <a:ext cx="3537900" cy="91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940300" y="98825"/>
            <a:ext cx="78555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CommaExp, CommaExp, CommaExp</a:t>
            </a:r>
            <a:endParaRPr sz="4100"/>
          </a:p>
        </p:txBody>
      </p:sp>
      <p:sp>
        <p:nvSpPr>
          <p:cNvPr id="226" name="Google Shape;226;p28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063" y="1233488"/>
            <a:ext cx="661987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/>
          <p:nvPr/>
        </p:nvSpPr>
        <p:spPr>
          <a:xfrm>
            <a:off x="1262075" y="3596525"/>
            <a:ext cx="3318300" cy="31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4800900" y="3596525"/>
            <a:ext cx="2190000" cy="31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7211425" y="3596525"/>
            <a:ext cx="547800" cy="31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940300" y="98825"/>
            <a:ext cx="78555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CommaExp, CommaExp, CommaExp</a:t>
            </a:r>
            <a:endParaRPr sz="4100"/>
          </a:p>
        </p:txBody>
      </p:sp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399" y="855150"/>
            <a:ext cx="5859300" cy="377297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9"/>
          <p:cNvSpPr/>
          <p:nvPr/>
        </p:nvSpPr>
        <p:spPr>
          <a:xfrm>
            <a:off x="1909375" y="3092300"/>
            <a:ext cx="1449900" cy="31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1832900" y="1554875"/>
            <a:ext cx="1751100" cy="1354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1909375" y="3092300"/>
            <a:ext cx="1845000" cy="51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1877800" y="4137300"/>
            <a:ext cx="5919900" cy="51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940300" y="98825"/>
            <a:ext cx="78555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CommaExp, CommaExp, CommaExp</a:t>
            </a:r>
            <a:endParaRPr sz="4100"/>
          </a:p>
        </p:txBody>
      </p:sp>
      <p:sp>
        <p:nvSpPr>
          <p:cNvPr id="247" name="Google Shape;247;p30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675" y="903438"/>
            <a:ext cx="7540647" cy="381886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0"/>
          <p:cNvSpPr/>
          <p:nvPr/>
        </p:nvSpPr>
        <p:spPr>
          <a:xfrm>
            <a:off x="801675" y="4203300"/>
            <a:ext cx="1733100" cy="286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4667550" y="4203300"/>
            <a:ext cx="463200" cy="286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5767050" y="4203300"/>
            <a:ext cx="463200" cy="286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7786675" y="4203300"/>
            <a:ext cx="463200" cy="286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770100" y="4490100"/>
            <a:ext cx="1866900" cy="232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940300" y="98825"/>
            <a:ext cx="78555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Forward!... to another CommaExp</a:t>
            </a:r>
            <a:endParaRPr sz="4100"/>
          </a:p>
        </p:txBody>
      </p:sp>
      <p:sp>
        <p:nvSpPr>
          <p:cNvPr id="259" name="Google Shape;259;p31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0" name="Google Shape;2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25" y="2206888"/>
            <a:ext cx="4003975" cy="12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6100" y="1268112"/>
            <a:ext cx="4310575" cy="308951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1"/>
          <p:cNvSpPr/>
          <p:nvPr/>
        </p:nvSpPr>
        <p:spPr>
          <a:xfrm>
            <a:off x="4817300" y="3611275"/>
            <a:ext cx="2534700" cy="245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940300" y="98825"/>
            <a:ext cx="78555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Forward!... to another CommaExp</a:t>
            </a:r>
            <a:endParaRPr sz="4100"/>
          </a:p>
        </p:txBody>
      </p:sp>
      <p:sp>
        <p:nvSpPr>
          <p:cNvPr id="268" name="Google Shape;268;p32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9" name="Google Shape;2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325" y="1658450"/>
            <a:ext cx="4295925" cy="2308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025" y="2077835"/>
            <a:ext cx="4295925" cy="147005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2"/>
          <p:cNvSpPr/>
          <p:nvPr/>
        </p:nvSpPr>
        <p:spPr>
          <a:xfrm>
            <a:off x="5117100" y="3509050"/>
            <a:ext cx="1853400" cy="21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974350" y="3007450"/>
            <a:ext cx="3475200" cy="50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72" y="1657047"/>
            <a:ext cx="3498962" cy="22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6300" y="928050"/>
            <a:ext cx="4640525" cy="367945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the Purest of Them All?</a:t>
            </a:r>
            <a:endParaRPr/>
          </a:p>
        </p:txBody>
      </p:sp>
      <p:sp>
        <p:nvSpPr>
          <p:cNvPr id="280" name="Google Shape;280;p33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33"/>
          <p:cNvSpPr/>
          <p:nvPr/>
        </p:nvSpPr>
        <p:spPr>
          <a:xfrm>
            <a:off x="675925" y="2298175"/>
            <a:ext cx="2079300" cy="47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675925" y="3197325"/>
            <a:ext cx="2278800" cy="504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675925" y="3418900"/>
            <a:ext cx="2278800" cy="28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3"/>
          <p:cNvSpPr/>
          <p:nvPr/>
        </p:nvSpPr>
        <p:spPr>
          <a:xfrm>
            <a:off x="4012225" y="873425"/>
            <a:ext cx="3803100" cy="47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88" y="1422201"/>
            <a:ext cx="3963275" cy="2299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775" y="906500"/>
            <a:ext cx="3963276" cy="3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4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the Purest of Them All?</a:t>
            </a:r>
            <a:endParaRPr/>
          </a:p>
        </p:txBody>
      </p:sp>
      <p:sp>
        <p:nvSpPr>
          <p:cNvPr id="292" name="Google Shape;292;p34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34"/>
          <p:cNvSpPr/>
          <p:nvPr/>
        </p:nvSpPr>
        <p:spPr>
          <a:xfrm>
            <a:off x="695075" y="2857750"/>
            <a:ext cx="3633900" cy="651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4"/>
          <p:cNvSpPr/>
          <p:nvPr/>
        </p:nvSpPr>
        <p:spPr>
          <a:xfrm>
            <a:off x="4976500" y="1442975"/>
            <a:ext cx="808500" cy="224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4"/>
          <p:cNvSpPr/>
          <p:nvPr/>
        </p:nvSpPr>
        <p:spPr>
          <a:xfrm>
            <a:off x="5026675" y="4255125"/>
            <a:ext cx="837900" cy="19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"/>
          <p:cNvSpPr/>
          <p:nvPr/>
        </p:nvSpPr>
        <p:spPr>
          <a:xfrm>
            <a:off x="720825" y="1807350"/>
            <a:ext cx="766200" cy="224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625" y="865350"/>
            <a:ext cx="4006199" cy="37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688" y="1422201"/>
            <a:ext cx="3963275" cy="229909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5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the Purest of Them All?</a:t>
            </a:r>
            <a:endParaRPr/>
          </a:p>
        </p:txBody>
      </p:sp>
      <p:sp>
        <p:nvSpPr>
          <p:cNvPr id="304" name="Google Shape;304;p35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5"/>
          <p:cNvSpPr/>
          <p:nvPr/>
        </p:nvSpPr>
        <p:spPr>
          <a:xfrm>
            <a:off x="4996950" y="1422200"/>
            <a:ext cx="1292100" cy="20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7200" y="750125"/>
            <a:ext cx="8229600" cy="156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My dissertation project: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Pay-as-you-go Libraries for Embedded Systems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DRuntime is huge for embedded systems: ~16MB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Gut feeling: using template hooks will reduce size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Functions with which the compiler replaces some high-level expressions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Research: Do templates reduce DRuntime size?</a:t>
            </a:r>
            <a:endParaRPr sz="2600"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932125" y="2940450"/>
            <a:ext cx="1117800" cy="34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S[3] a = b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1100263" y="2540250"/>
            <a:ext cx="7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 code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2801875" y="2732850"/>
            <a:ext cx="2086500" cy="7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IR Generator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3355675" y="2316150"/>
            <a:ext cx="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Compiler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6289525" y="2316150"/>
            <a:ext cx="13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Executable file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2990724" y="3572250"/>
            <a:ext cx="1708800" cy="90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_d_arrayctor: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_d_arrayappendT: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2934775" y="3115050"/>
            <a:ext cx="1820700" cy="300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_d_arratyctor(a, b)</a:t>
            </a:r>
            <a:endParaRPr sz="1200"/>
          </a:p>
        </p:txBody>
      </p:sp>
      <p:sp>
        <p:nvSpPr>
          <p:cNvPr id="107" name="Google Shape;107;p18"/>
          <p:cNvSpPr/>
          <p:nvPr/>
        </p:nvSpPr>
        <p:spPr>
          <a:xfrm>
            <a:off x="5886025" y="2716350"/>
            <a:ext cx="2206500" cy="171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_d_arrayctor: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_d_arrayappendT: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_Dmain: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call _d_arrayctor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8" name="Google Shape;108;p18"/>
          <p:cNvCxnSpPr>
            <a:stCxn id="105" idx="3"/>
            <a:endCxn id="107" idx="1"/>
          </p:cNvCxnSpPr>
          <p:nvPr/>
        </p:nvCxnSpPr>
        <p:spPr>
          <a:xfrm flipH="1" rot="10800000">
            <a:off x="4699524" y="3571950"/>
            <a:ext cx="1186500" cy="4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>
            <a:stCxn id="100" idx="3"/>
            <a:endCxn id="102" idx="1"/>
          </p:cNvCxnSpPr>
          <p:nvPr/>
        </p:nvCxnSpPr>
        <p:spPr>
          <a:xfrm>
            <a:off x="2049925" y="3111750"/>
            <a:ext cx="75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8"/>
          <p:cNvCxnSpPr>
            <a:stCxn id="102" idx="3"/>
          </p:cNvCxnSpPr>
          <p:nvPr/>
        </p:nvCxnSpPr>
        <p:spPr>
          <a:xfrm>
            <a:off x="4888375" y="3111750"/>
            <a:ext cx="10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8"/>
          <p:cNvSpPr txBox="1"/>
          <p:nvPr/>
        </p:nvSpPr>
        <p:spPr>
          <a:xfrm>
            <a:off x="4996438" y="2731650"/>
            <a:ext cx="7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Linking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191275" y="4393650"/>
            <a:ext cx="13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libdruntime.a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3060875" y="3662550"/>
            <a:ext cx="1475400" cy="559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6018924" y="2815950"/>
            <a:ext cx="1475400" cy="674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NRVO</a:t>
            </a:r>
            <a:endParaRPr/>
          </a:p>
        </p:txBody>
      </p:sp>
      <p:sp>
        <p:nvSpPr>
          <p:cNvPr id="311" name="Google Shape;311;p36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25" y="1234875"/>
            <a:ext cx="3650026" cy="34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238" y="1234863"/>
            <a:ext cx="4074575" cy="29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6"/>
          <p:cNvSpPr txBox="1"/>
          <p:nvPr/>
        </p:nvSpPr>
        <p:spPr>
          <a:xfrm>
            <a:off x="1228745" y="803763"/>
            <a:ext cx="160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Before NRVO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5846732" y="811700"/>
            <a:ext cx="160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NRVO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6"/>
          <p:cNvCxnSpPr/>
          <p:nvPr/>
        </p:nvCxnSpPr>
        <p:spPr>
          <a:xfrm>
            <a:off x="3951350" y="2787300"/>
            <a:ext cx="660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36"/>
          <p:cNvSpPr/>
          <p:nvPr/>
        </p:nvSpPr>
        <p:spPr>
          <a:xfrm>
            <a:off x="206525" y="1192400"/>
            <a:ext cx="3536400" cy="391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6"/>
          <p:cNvSpPr/>
          <p:nvPr/>
        </p:nvSpPr>
        <p:spPr>
          <a:xfrm>
            <a:off x="488375" y="1713450"/>
            <a:ext cx="1242300" cy="221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4612250" y="1192400"/>
            <a:ext cx="3972900" cy="391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625" y="865350"/>
            <a:ext cx="4006199" cy="37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688" y="1422201"/>
            <a:ext cx="3963275" cy="229909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7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the Purest of Them All?</a:t>
            </a:r>
            <a:endParaRPr/>
          </a:p>
        </p:txBody>
      </p:sp>
      <p:sp>
        <p:nvSpPr>
          <p:cNvPr id="327" name="Google Shape;327;p37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37"/>
          <p:cNvSpPr/>
          <p:nvPr/>
        </p:nvSpPr>
        <p:spPr>
          <a:xfrm>
            <a:off x="4996950" y="1422200"/>
            <a:ext cx="1292100" cy="20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5628125" y="3121325"/>
            <a:ext cx="1512600" cy="20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225" y="877254"/>
            <a:ext cx="4013451" cy="3762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688" y="1422201"/>
            <a:ext cx="3963275" cy="229909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8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the Purest of Them All?</a:t>
            </a:r>
            <a:endParaRPr/>
          </a:p>
        </p:txBody>
      </p:sp>
      <p:sp>
        <p:nvSpPr>
          <p:cNvPr id="337" name="Google Shape;337;p38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4996950" y="1422200"/>
            <a:ext cx="1292100" cy="20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5628125" y="3121325"/>
            <a:ext cx="1512600" cy="20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88" y="1422201"/>
            <a:ext cx="3963275" cy="229909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9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the Purest of Them All?</a:t>
            </a:r>
            <a:endParaRPr/>
          </a:p>
        </p:txBody>
      </p:sp>
      <p:sp>
        <p:nvSpPr>
          <p:cNvPr id="346" name="Google Shape;346;p39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7" name="Google Shape;34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1363" y="902522"/>
            <a:ext cx="4469597" cy="3820687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9"/>
          <p:cNvSpPr/>
          <p:nvPr/>
        </p:nvSpPr>
        <p:spPr>
          <a:xfrm>
            <a:off x="4803675" y="1458125"/>
            <a:ext cx="2657400" cy="408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5419400" y="3166875"/>
            <a:ext cx="3029700" cy="408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72" y="1657047"/>
            <a:ext cx="3498962" cy="22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6300" y="928050"/>
            <a:ext cx="4640525" cy="3679454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0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the Purest of Them All?</a:t>
            </a:r>
            <a:endParaRPr/>
          </a:p>
        </p:txBody>
      </p:sp>
      <p:sp>
        <p:nvSpPr>
          <p:cNvPr id="357" name="Google Shape;357;p40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40"/>
          <p:cNvSpPr/>
          <p:nvPr/>
        </p:nvSpPr>
        <p:spPr>
          <a:xfrm>
            <a:off x="675925" y="3197325"/>
            <a:ext cx="2278800" cy="504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0"/>
          <p:cNvSpPr/>
          <p:nvPr/>
        </p:nvSpPr>
        <p:spPr>
          <a:xfrm>
            <a:off x="4012225" y="873425"/>
            <a:ext cx="3803100" cy="47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72" y="1657047"/>
            <a:ext cx="3498962" cy="22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1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the Purest of Them All?</a:t>
            </a:r>
            <a:endParaRPr/>
          </a:p>
        </p:txBody>
      </p:sp>
      <p:sp>
        <p:nvSpPr>
          <p:cNvPr id="366" name="Google Shape;366;p41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7" name="Google Shape;36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0333" y="902521"/>
            <a:ext cx="4496500" cy="3820687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1"/>
          <p:cNvSpPr/>
          <p:nvPr/>
        </p:nvSpPr>
        <p:spPr>
          <a:xfrm>
            <a:off x="4537925" y="1301425"/>
            <a:ext cx="2439600" cy="238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828" y="892675"/>
            <a:ext cx="4504848" cy="3814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972" y="1657047"/>
            <a:ext cx="3498962" cy="22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2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the Purest of Them All?</a:t>
            </a:r>
            <a:endParaRPr/>
          </a:p>
        </p:txBody>
      </p:sp>
      <p:sp>
        <p:nvSpPr>
          <p:cNvPr id="376" name="Google Shape;376;p42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42"/>
          <p:cNvSpPr/>
          <p:nvPr/>
        </p:nvSpPr>
        <p:spPr>
          <a:xfrm>
            <a:off x="4537925" y="1301425"/>
            <a:ext cx="2439600" cy="238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Battle of the Pures</a:t>
            </a:r>
            <a:endParaRPr/>
          </a:p>
        </p:txBody>
      </p:sp>
      <p:sp>
        <p:nvSpPr>
          <p:cNvPr id="383" name="Google Shape;383;p43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4" name="Google Shape;38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00" y="876550"/>
            <a:ext cx="4158150" cy="35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875" y="876550"/>
            <a:ext cx="4380400" cy="37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/>
          <p:nvPr/>
        </p:nvSpPr>
        <p:spPr>
          <a:xfrm>
            <a:off x="606425" y="1240100"/>
            <a:ext cx="2262000" cy="238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3"/>
          <p:cNvSpPr/>
          <p:nvPr/>
        </p:nvSpPr>
        <p:spPr>
          <a:xfrm>
            <a:off x="4812975" y="1412925"/>
            <a:ext cx="2566200" cy="39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Battle of the Pures - Results</a:t>
            </a:r>
            <a:endParaRPr/>
          </a:p>
        </p:txBody>
      </p:sp>
      <p:sp>
        <p:nvSpPr>
          <p:cNvPr id="393" name="Google Shape;393;p44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4" name="Google Shape;394;p44"/>
          <p:cNvPicPr preferRelativeResize="0"/>
          <p:nvPr/>
        </p:nvPicPr>
        <p:blipFill rotWithShape="1">
          <a:blip r:embed="rId3">
            <a:alphaModFix/>
          </a:blip>
          <a:srcRect b="0" l="7992" r="8402" t="7209"/>
          <a:stretch/>
        </p:blipFill>
        <p:spPr>
          <a:xfrm>
            <a:off x="261588" y="899325"/>
            <a:ext cx="8620825" cy="382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800" y="854825"/>
            <a:ext cx="4036400" cy="36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5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Benchmarks</a:t>
            </a:r>
            <a:endParaRPr/>
          </a:p>
        </p:txBody>
      </p:sp>
      <p:sp>
        <p:nvSpPr>
          <p:cNvPr id="401" name="Google Shape;401;p45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45"/>
          <p:cNvSpPr txBox="1"/>
          <p:nvPr/>
        </p:nvSpPr>
        <p:spPr>
          <a:xfrm>
            <a:off x="1845750" y="4479375"/>
            <a:ext cx="54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https://github.com/teodutu/druntime-hooks-benchmarks/blob/master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5"/>
          <p:cNvSpPr/>
          <p:nvPr/>
        </p:nvSpPr>
        <p:spPr>
          <a:xfrm>
            <a:off x="2514250" y="3292950"/>
            <a:ext cx="3291000" cy="57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5"/>
          <p:cNvSpPr/>
          <p:nvPr/>
        </p:nvSpPr>
        <p:spPr>
          <a:xfrm>
            <a:off x="2514250" y="1785200"/>
            <a:ext cx="4036500" cy="150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5"/>
          <p:cNvSpPr/>
          <p:nvPr/>
        </p:nvSpPr>
        <p:spPr>
          <a:xfrm>
            <a:off x="2514250" y="785300"/>
            <a:ext cx="4076100" cy="965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5"/>
          <p:cNvSpPr/>
          <p:nvPr/>
        </p:nvSpPr>
        <p:spPr>
          <a:xfrm>
            <a:off x="2553750" y="3965575"/>
            <a:ext cx="4116900" cy="61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betterC</a:t>
            </a:r>
            <a:r>
              <a:rPr lang="en"/>
              <a:t>?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457200" y="910816"/>
            <a:ext cx="8229600" cy="369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Too restrictive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No GC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No classes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No dynamic arrays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No associative arrays</a:t>
            </a:r>
            <a:endParaRPr sz="2700"/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6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Results</a:t>
            </a:r>
            <a:endParaRPr/>
          </a:p>
        </p:txBody>
      </p:sp>
      <p:sp>
        <p:nvSpPr>
          <p:cNvPr id="412" name="Google Shape;412;p46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3" name="Google Shape;413;p46" title="Performance of _d_arraycto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900" y="1022525"/>
            <a:ext cx="5732199" cy="354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7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Meh Results</a:t>
            </a:r>
            <a:endParaRPr/>
          </a:p>
        </p:txBody>
      </p:sp>
      <p:sp>
        <p:nvSpPr>
          <p:cNvPr id="419" name="Google Shape;419;p47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0" name="Google Shape;420;p47" title="_d_arrayappend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175" y="910113"/>
            <a:ext cx="5755626" cy="35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8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Meh Results</a:t>
            </a:r>
            <a:endParaRPr/>
          </a:p>
        </p:txBody>
      </p:sp>
      <p:sp>
        <p:nvSpPr>
          <p:cNvPr id="426" name="Google Shape;426;p48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7" name="Google Shape;42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3400"/>
            <a:ext cx="4522799" cy="390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7250" y="833400"/>
            <a:ext cx="3945600" cy="2695599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8"/>
          <p:cNvSpPr/>
          <p:nvPr/>
        </p:nvSpPr>
        <p:spPr>
          <a:xfrm>
            <a:off x="918350" y="2676050"/>
            <a:ext cx="3831300" cy="1412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8"/>
          <p:cNvSpPr/>
          <p:nvPr/>
        </p:nvSpPr>
        <p:spPr>
          <a:xfrm>
            <a:off x="5208250" y="2186600"/>
            <a:ext cx="3057000" cy="765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9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Compilation Time?</a:t>
            </a:r>
            <a:endParaRPr/>
          </a:p>
        </p:txBody>
      </p:sp>
      <p:sp>
        <p:nvSpPr>
          <p:cNvPr id="436" name="Google Shape;436;p49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7" name="Google Shape;437;p4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566" y="985000"/>
            <a:ext cx="5916876" cy="36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0"/>
          <p:cNvSpPr txBox="1"/>
          <p:nvPr>
            <p:ph type="title"/>
          </p:nvPr>
        </p:nvSpPr>
        <p:spPr>
          <a:xfrm>
            <a:off x="988000" y="98825"/>
            <a:ext cx="76989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Embedded Systems?</a:t>
            </a:r>
            <a:endParaRPr/>
          </a:p>
        </p:txBody>
      </p:sp>
      <p:sp>
        <p:nvSpPr>
          <p:cNvPr id="443" name="Google Shape;443;p50"/>
          <p:cNvSpPr txBox="1"/>
          <p:nvPr>
            <p:ph idx="1" type="body"/>
          </p:nvPr>
        </p:nvSpPr>
        <p:spPr>
          <a:xfrm>
            <a:off x="457200" y="910816"/>
            <a:ext cx="8229600" cy="369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Can a runtime library be pay-as-you-go?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_d_newclass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is used for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new A();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One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_d_newclass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instance per object creation?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Find a threshold for number of instances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 embedded applications vs C embedded applications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0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1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450" name="Google Shape;450;p51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1" name="Google Shape;451;p51"/>
          <p:cNvPicPr preferRelativeResize="0"/>
          <p:nvPr/>
        </p:nvPicPr>
        <p:blipFill rotWithShape="1">
          <a:blip r:embed="rId3">
            <a:alphaModFix/>
          </a:blip>
          <a:srcRect b="13217" l="0" r="0" t="0"/>
          <a:stretch/>
        </p:blipFill>
        <p:spPr>
          <a:xfrm>
            <a:off x="4759975" y="827550"/>
            <a:ext cx="3838950" cy="182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51"/>
          <p:cNvPicPr preferRelativeResize="0"/>
          <p:nvPr/>
        </p:nvPicPr>
        <p:blipFill rotWithShape="1">
          <a:blip r:embed="rId4">
            <a:alphaModFix/>
          </a:blip>
          <a:srcRect b="10313" l="0" r="0" t="0"/>
          <a:stretch/>
        </p:blipFill>
        <p:spPr>
          <a:xfrm>
            <a:off x="575225" y="817800"/>
            <a:ext cx="3738311" cy="18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412" y="2709613"/>
            <a:ext cx="3771924" cy="195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9986" y="2727950"/>
            <a:ext cx="3757976" cy="192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995" y="861653"/>
            <a:ext cx="5712006" cy="382345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2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CommaExps</a:t>
            </a:r>
            <a:endParaRPr/>
          </a:p>
        </p:txBody>
      </p:sp>
      <p:sp>
        <p:nvSpPr>
          <p:cNvPr id="461" name="Google Shape;461;p52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52"/>
          <p:cNvSpPr/>
          <p:nvPr/>
        </p:nvSpPr>
        <p:spPr>
          <a:xfrm>
            <a:off x="1716000" y="4503550"/>
            <a:ext cx="2235000" cy="21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2"/>
          <p:cNvSpPr/>
          <p:nvPr/>
        </p:nvSpPr>
        <p:spPr>
          <a:xfrm>
            <a:off x="3352500" y="2645125"/>
            <a:ext cx="814500" cy="25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2"/>
          <p:cNvSpPr/>
          <p:nvPr/>
        </p:nvSpPr>
        <p:spPr>
          <a:xfrm>
            <a:off x="2486500" y="3105100"/>
            <a:ext cx="4941600" cy="25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995" y="861653"/>
            <a:ext cx="5712006" cy="3823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3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CommaExps</a:t>
            </a:r>
            <a:endParaRPr/>
          </a:p>
        </p:txBody>
      </p:sp>
      <p:sp>
        <p:nvSpPr>
          <p:cNvPr id="471" name="Google Shape;471;p53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53"/>
          <p:cNvSpPr/>
          <p:nvPr/>
        </p:nvSpPr>
        <p:spPr>
          <a:xfrm>
            <a:off x="3540125" y="2210000"/>
            <a:ext cx="900000" cy="25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3"/>
          <p:cNvSpPr/>
          <p:nvPr/>
        </p:nvSpPr>
        <p:spPr>
          <a:xfrm>
            <a:off x="2486500" y="3105100"/>
            <a:ext cx="4941600" cy="25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3"/>
          <p:cNvSpPr/>
          <p:nvPr/>
        </p:nvSpPr>
        <p:spPr>
          <a:xfrm>
            <a:off x="2586550" y="1740300"/>
            <a:ext cx="1462200" cy="25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3"/>
          <p:cNvSpPr/>
          <p:nvPr/>
        </p:nvSpPr>
        <p:spPr>
          <a:xfrm>
            <a:off x="2479825" y="3105100"/>
            <a:ext cx="1785900" cy="25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3"/>
          <p:cNvSpPr/>
          <p:nvPr/>
        </p:nvSpPr>
        <p:spPr>
          <a:xfrm>
            <a:off x="4440125" y="1740300"/>
            <a:ext cx="1869900" cy="25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25" y="947650"/>
            <a:ext cx="8345701" cy="399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type="title"/>
          </p:nvPr>
        </p:nvSpPr>
        <p:spPr>
          <a:xfrm>
            <a:off x="926675" y="98825"/>
            <a:ext cx="80538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</a:t>
            </a:r>
            <a:r>
              <a:rPr lang="en"/>
              <a:t>Approach </a:t>
            </a:r>
            <a:r>
              <a:rPr lang="en"/>
              <a:t>- Disadvantages</a:t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783575" y="1192250"/>
            <a:ext cx="1941900" cy="22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701825" y="2218638"/>
            <a:ext cx="3829200" cy="515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2923075" y="1175150"/>
            <a:ext cx="2493900" cy="259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1501500" y="916625"/>
            <a:ext cx="781200" cy="22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701825" y="3518350"/>
            <a:ext cx="7992600" cy="61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926675" y="98825"/>
            <a:ext cx="80538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Approach - Disadvantages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675" y="1917449"/>
            <a:ext cx="4299449" cy="19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5598125" y="1240775"/>
            <a:ext cx="220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Front-end Lowering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175" y="1917450"/>
            <a:ext cx="4628501" cy="17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1254188" y="1240775"/>
            <a:ext cx="220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Back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-end Lowering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208175" y="1101750"/>
            <a:ext cx="72486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Applications only embed the hooks that they use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Each hook becomes a template instance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Type check the arguments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Do not use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TypeInfo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Leverage type information at compile-time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Increase performance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Improve maintainability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Move lowering logic from IR phase to semantic phase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1800">
                <a:solidFill>
                  <a:schemeClr val="dk1"/>
                </a:solidFill>
              </a:rPr>
              <a:t>Limit the Increase of Compilation Times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Fallen Comrades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34200" y="790400"/>
            <a:ext cx="8475600" cy="39180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Lucia Cojocaru - UPB 2017: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○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__cmp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		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b[] &lt; a[]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lowered to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__cmp(b[], a[])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○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__equals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		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arr1 == arr2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lowered to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__equals(arr1[], arr2[])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○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__switch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		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switch (cond) { “a”: … “b”: … }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lowered to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__switch (cond) {0: … 1: …}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Dan Printzell - GSOC 2019: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○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_d_arraysetlengthT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	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arr.length = 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lowered to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_d_arraysetlengthT(arr, n)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Unfinished: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_d_array{,set}ctor, _d_arrayappend{cTX,T}, _d_arraycatnTX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Difficulties: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Depends on compiler internals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Lowering should be transparent. Call a function as if it isn’t called.</a:t>
            </a:r>
            <a:endParaRPr/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Hooks - Proposed Approach</a:t>
            </a:r>
            <a:endParaRPr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777300" y="1975625"/>
            <a:ext cx="1272600" cy="47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S[3] a = 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1022850" y="1544525"/>
            <a:ext cx="78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 code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2777675" y="1666175"/>
            <a:ext cx="2283300" cy="109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Semantic Analysis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3429875" y="1223213"/>
            <a:ext cx="97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Compiler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6426575" y="1223225"/>
            <a:ext cx="139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Executable file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1540625" y="3308675"/>
            <a:ext cx="4757400" cy="71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Tarr _d_arrayctor(Tarr : T[], T)(...) {...}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Tarr _d_arrayappendT(Tarr : T[], T)(...) {...}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2855513" y="2149900"/>
            <a:ext cx="2127600" cy="477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_d_arratyctor(a, b)</a:t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5885975" y="1654325"/>
            <a:ext cx="2480700" cy="148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_d_arrayctor: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_Dmain: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 _d_arrayctor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2" name="Google Shape;172;p24"/>
          <p:cNvCxnSpPr>
            <a:stCxn id="169" idx="0"/>
            <a:endCxn id="170" idx="2"/>
          </p:cNvCxnSpPr>
          <p:nvPr/>
        </p:nvCxnSpPr>
        <p:spPr>
          <a:xfrm rot="10800000">
            <a:off x="3919325" y="2627675"/>
            <a:ext cx="0" cy="6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4"/>
          <p:cNvCxnSpPr>
            <a:stCxn id="164" idx="3"/>
            <a:endCxn id="166" idx="1"/>
          </p:cNvCxnSpPr>
          <p:nvPr/>
        </p:nvCxnSpPr>
        <p:spPr>
          <a:xfrm>
            <a:off x="2049900" y="2214575"/>
            <a:ext cx="72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4"/>
          <p:cNvCxnSpPr>
            <a:stCxn id="166" idx="3"/>
          </p:cNvCxnSpPr>
          <p:nvPr/>
        </p:nvCxnSpPr>
        <p:spPr>
          <a:xfrm>
            <a:off x="5060975" y="2214575"/>
            <a:ext cx="82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4"/>
          <p:cNvSpPr txBox="1"/>
          <p:nvPr/>
        </p:nvSpPr>
        <p:spPr>
          <a:xfrm>
            <a:off x="5060950" y="1789350"/>
            <a:ext cx="78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Linking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1635300" y="3311475"/>
            <a:ext cx="4320000" cy="320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6000150" y="1789350"/>
            <a:ext cx="1399500" cy="320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1214414" y="98822"/>
            <a:ext cx="7472400" cy="65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 Stories</a:t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737850" y="867575"/>
            <a:ext cx="2050800" cy="32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 Hooks in Total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7786687" y="4875609"/>
            <a:ext cx="900000" cy="1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206375" y="1194875"/>
            <a:ext cx="16695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_d_allocclass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_d_delstruct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_d_arrayappendcTX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_d_dynamic_cast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_d_arrayappendT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_d_interface_cast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_d_arrayassign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_d_isbaseof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_d_arrayassign_l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_d_isbaseof2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_d_arrayassign_r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_d_newarrayiT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_d_arraycatnTX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_d_newarraymiTX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_d_arraycatT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_d_newarraymTX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_d_arrayliteralTX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1875875" y="1194875"/>
            <a:ext cx="1887300" cy="3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_d_newarrayOpT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_d_arraysetassign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_d_newarrayT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raysetcapacity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_d_newarrayU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_d_arraysetctor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_d_newclass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_d_arraysetlengthiT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_d_newitemiT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_d_arraysetlengthT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_d_newitemT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_d_arrayshrinkfit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_d_newitemU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_d_assocarrayliteralTX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_d_newThrowable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_d_delarray_t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3651225" y="867575"/>
            <a:ext cx="2719500" cy="32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Earlier: 4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 Template Hooks 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6937525" y="1194875"/>
            <a:ext cx="16695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_d_arrayctor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_d_arraysetctor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_d_arrayassign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_d_arrayassign_l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_d_arrayassign_r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_d_delstruct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_d_newThrowable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_d_arrayappendT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_d_arrayappendcTX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6606925" y="881225"/>
            <a:ext cx="2330700" cy="30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Us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: 9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 Hooks 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4176225" y="1194875"/>
            <a:ext cx="16695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__cmp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__equals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__switch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__arraysetlengthT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