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2" r:id="rId3"/>
    <p:sldId id="257" r:id="rId4"/>
    <p:sldId id="258" r:id="rId5"/>
    <p:sldId id="259" r:id="rId6"/>
    <p:sldId id="265" r:id="rId7"/>
    <p:sldId id="278" r:id="rId8"/>
    <p:sldId id="296" r:id="rId9"/>
    <p:sldId id="300" r:id="rId10"/>
    <p:sldId id="269" r:id="rId11"/>
    <p:sldId id="272" r:id="rId12"/>
    <p:sldId id="279" r:id="rId13"/>
    <p:sldId id="284" r:id="rId14"/>
    <p:sldId id="297" r:id="rId15"/>
    <p:sldId id="293" r:id="rId16"/>
    <p:sldId id="285" r:id="rId17"/>
    <p:sldId id="283" r:id="rId18"/>
    <p:sldId id="286" r:id="rId19"/>
    <p:sldId id="287" r:id="rId20"/>
    <p:sldId id="289" r:id="rId21"/>
    <p:sldId id="290" r:id="rId22"/>
    <p:sldId id="282" r:id="rId23"/>
    <p:sldId id="291" r:id="rId24"/>
    <p:sldId id="281" r:id="rId25"/>
    <p:sldId id="274" r:id="rId26"/>
    <p:sldId id="267" r:id="rId27"/>
    <p:sldId id="260" r:id="rId28"/>
    <p:sldId id="268" r:id="rId29"/>
    <p:sldId id="270" r:id="rId30"/>
    <p:sldId id="261" r:id="rId31"/>
    <p:sldId id="271" r:id="rId32"/>
    <p:sldId id="275" r:id="rId33"/>
    <p:sldId id="266" r:id="rId34"/>
    <p:sldId id="27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 luminos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1" autoAdjust="0"/>
    <p:restoredTop sz="83571" autoAdjust="0"/>
  </p:normalViewPr>
  <p:slideViewPr>
    <p:cSldViewPr snapToGrid="0">
      <p:cViewPr varScale="1">
        <p:scale>
          <a:sx n="70" d="100"/>
          <a:sy n="70" d="100"/>
        </p:scale>
        <p:origin x="6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05448182613537E-2"/>
          <c:y val="1.2470860227177931E-2"/>
          <c:w val="0.93825043061023627"/>
          <c:h val="0.8901487109420740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Time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Foaie1!$A$2:$A$3</c:f>
              <c:numCache>
                <c:formatCode>General</c:formatCode>
                <c:ptCount val="2"/>
              </c:numCache>
            </c:numRef>
          </c:cat>
          <c:val>
            <c:numRef>
              <c:f>Foaie1!$B$2:$B$3</c:f>
              <c:numCache>
                <c:formatCode>General</c:formatCode>
                <c:ptCount val="2"/>
                <c:pt idx="0">
                  <c:v>366.1</c:v>
                </c:pt>
                <c:pt idx="1">
                  <c:v>5.7050000000000001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A3-4527-AA41-76ED3BF430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4229727"/>
        <c:axId val="394226815"/>
      </c:barChart>
      <c:catAx>
        <c:axId val="394229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226815"/>
        <c:crosses val="autoZero"/>
        <c:auto val="1"/>
        <c:lblAlgn val="ctr"/>
        <c:lblOffset val="100"/>
        <c:noMultiLvlLbl val="0"/>
      </c:catAx>
      <c:valAx>
        <c:axId val="394226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229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606667064344228"/>
          <c:y val="0.84043948079028563"/>
          <c:w val="0.10979788037858904"/>
          <c:h val="0.11994784557425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B702A56B-6E03-48E6-0F24-1452AE3B3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35BE9CC6-8BC4-DF1E-E2B7-9EDDC171DD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5712E-C6BF-4E22-817D-D090245710F2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EC4CCC6-BF1B-640E-244A-E7DE5074E8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46DE3C4-5A2B-8B4B-D58F-5FB6ADFBA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B9337-FBAB-46E3-87E0-7B59148F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57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5C43B-8AE4-48DA-8F76-066D12528F45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1B1AC-72BB-49C3-B8F8-9E84834AA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1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32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12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TokenKind</a:t>
            </a:r>
            <a:r>
              <a:rPr lang="en-GB" dirty="0"/>
              <a:t> – user defined-type that contains the visible tokens – what can be seen in the input</a:t>
            </a:r>
          </a:p>
          <a:p>
            <a:endParaRPr lang="en-GB" dirty="0"/>
          </a:p>
          <a:p>
            <a:r>
              <a:rPr lang="en-GB" dirty="0"/>
              <a:t>This happens optionally in other parsers; for the D parser it’s the default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54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TokenKind</a:t>
            </a:r>
            <a:r>
              <a:rPr lang="en-GB" dirty="0"/>
              <a:t> – user defined-type that contains the visible tokens – what can be seen in the input</a:t>
            </a:r>
          </a:p>
          <a:p>
            <a:endParaRPr lang="en-GB" dirty="0"/>
          </a:p>
          <a:p>
            <a:r>
              <a:rPr lang="en-GB" dirty="0"/>
              <a:t>This happens optionally in other parsers; for the D parser it’s the default</a:t>
            </a:r>
          </a:p>
          <a:p>
            <a:endParaRPr lang="en-GB" dirty="0"/>
          </a:p>
          <a:p>
            <a:r>
              <a:rPr lang="en-GB" dirty="0"/>
              <a:t>Consolas font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5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44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b="0" i="0" u="none" strike="noStrike" baseline="0" dirty="0">
                <a:latin typeface="CMSS12"/>
              </a:rPr>
              <a:t>Simple: reports "syntax error" for each unexpected token </a:t>
            </a:r>
          </a:p>
          <a:p>
            <a:pPr algn="l"/>
            <a:r>
              <a:rPr lang="en-GB" sz="1800" b="0" i="0" u="none" strike="noStrike" baseline="0" dirty="0">
                <a:latin typeface="CMSS12"/>
              </a:rPr>
              <a:t>Detailed: 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builds a complete error message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contains the unexpected token, its location, and maximum 5 expected tokens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message </a:t>
            </a:r>
            <a:r>
              <a:rPr lang="en-US" b="0" i="0" u="none" strike="noStrike" baseline="0" dirty="0">
                <a:latin typeface="CMSS12"/>
              </a:rPr>
              <a:t>is sent to user-defined </a:t>
            </a:r>
            <a:r>
              <a:rPr lang="en-US" b="0" i="0" u="none" strike="noStrike" baseline="0" dirty="0" err="1">
                <a:latin typeface="CMSS12"/>
              </a:rPr>
              <a:t>lexer</a:t>
            </a:r>
            <a:r>
              <a:rPr lang="en-US" b="0" i="0" u="none" strike="noStrike" baseline="0" dirty="0">
                <a:latin typeface="CMSS12"/>
              </a:rPr>
              <a:t> method </a:t>
            </a:r>
            <a:r>
              <a:rPr lang="en-US" b="0" i="0" u="none" strike="noStrike" baseline="0" dirty="0" err="1">
                <a:latin typeface="CMTT12"/>
              </a:rPr>
              <a:t>yyerror</a:t>
            </a:r>
            <a:r>
              <a:rPr lang="en-US" b="0" i="0" u="none" strike="noStrike" baseline="0" dirty="0">
                <a:latin typeface="CMTT12"/>
              </a:rPr>
              <a:t>(location, message)</a:t>
            </a:r>
            <a:endParaRPr lang="en-US" b="0" i="0" u="none" strike="noStrike" baseline="0" dirty="0">
              <a:latin typeface="CMSS12"/>
            </a:endParaRPr>
          </a:p>
          <a:p>
            <a:pPr algn="l"/>
            <a:r>
              <a:rPr lang="en-GB" sz="1800" b="0" i="0" u="none" strike="noStrike" baseline="0" dirty="0">
                <a:latin typeface="CMSS12"/>
              </a:rPr>
              <a:t>Custom: 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uses the user-defined </a:t>
            </a:r>
            <a:r>
              <a:rPr lang="en-GB" b="0" i="0" u="none" strike="noStrike" baseline="0" dirty="0" err="1">
                <a:latin typeface="CMSS12"/>
              </a:rPr>
              <a:t>lexer</a:t>
            </a:r>
            <a:r>
              <a:rPr lang="en-GB" b="0" i="0" u="none" strike="noStrike" baseline="0" dirty="0">
                <a:latin typeface="CMSS12"/>
              </a:rPr>
              <a:t> method </a:t>
            </a:r>
            <a:r>
              <a:rPr lang="en-GB" b="0" i="0" u="none" strike="noStrike" baseline="0" dirty="0" err="1">
                <a:latin typeface="CMTT12"/>
              </a:rPr>
              <a:t>reportSyntaxError</a:t>
            </a:r>
            <a:r>
              <a:rPr lang="en-GB" b="0" i="0" u="none" strike="noStrike" baseline="0" dirty="0">
                <a:latin typeface="CMTT12"/>
              </a:rPr>
              <a:t>()</a:t>
            </a:r>
          </a:p>
          <a:p>
            <a:pPr lvl="1"/>
            <a:r>
              <a:rPr lang="en-GB" dirty="0">
                <a:latin typeface="CMTT12"/>
              </a:rPr>
              <a:t>u</a:t>
            </a:r>
            <a:r>
              <a:rPr lang="en-GB" b="0" i="0" u="none" strike="noStrike" baseline="0" dirty="0">
                <a:latin typeface="CMSS12"/>
              </a:rPr>
              <a:t>ser has full access to the </a:t>
            </a:r>
            <a:r>
              <a:rPr lang="en-GB" b="0" i="0" u="none" strike="noStrike" baseline="0" dirty="0">
                <a:latin typeface="CMTT12"/>
              </a:rPr>
              <a:t>Context </a:t>
            </a:r>
            <a:r>
              <a:rPr lang="en-GB" b="0" i="0" u="none" strike="noStrike" baseline="0" dirty="0">
                <a:latin typeface="CMSS12"/>
              </a:rPr>
              <a:t>class API</a:t>
            </a:r>
            <a:endParaRPr lang="en-US" dirty="0"/>
          </a:p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Schimbat</a:t>
            </a:r>
            <a:r>
              <a:rPr lang="en-US" dirty="0"/>
              <a:t> </a:t>
            </a:r>
            <a:r>
              <a:rPr lang="en-US" dirty="0" err="1"/>
              <a:t>ordinea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1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4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59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9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2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features: internationalization, custom error messages – were missing from the initial target and took me the longest to write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61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Not all C features made sense for an object-oriented language like D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50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9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Additionally I will talk about Bison’s history (2-3 sentences): used in the first C compiler; first version was written in the programming language B; parser introduced in the GNU suite which helped its popularization; stable interface and good documentation; projects that move away from Bison switch to handwritten parsers, rather than another general-purpose solution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, the de facto LR parser generator</a:t>
            </a:r>
          </a:p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D to new users angle: it is easier to convince a user to try D when they can still use the parser of their choice (1 new technology vs 2)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3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to show the speed of Bison for a simple arithmetic equation; the time of Pegged is estimated due to out of memory error for this input size; to explain that this is an “engineered” example to show LALR1 is faster than Pegged, time-wise I can probably find an example with the situation reversed when I will write the GLR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3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Visible symbols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6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 is adding 1 line, which is why I prioritized having a stable customization interface – it will be used by the GLR too.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1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7D3C77-A17F-4194-B3D7-8F59C151C33F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0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79F-07E1-46B6-8F33-30068BFF4647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A567FB-99DB-40D2-9750-C09065D6912F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7D52-8ECC-41B4-A189-2D5F698DB375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9F7797-394B-4DBF-A150-C167C9F7087F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7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6F14-8912-4831-B85D-132191947EB7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A53F-7EBD-4D14-ADE0-51EE74522861}" type="datetime1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20BF-6939-4CC9-92ED-673C25B198A9}" type="datetime1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7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F4A6-A4E1-4676-BAE0-AC41E1B2C177}" type="datetime1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91B704-3042-44DF-8F1F-B4B595EF4BA6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2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AE24-FCB1-4259-B2E0-93F7AF8D8943}" type="datetime1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B3D78AB-EFF3-4800-A3B0-9B6D4BEF25DF}" type="datetime1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075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elavais/libint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-Aron293/d-google-drive-client-example" TargetMode="External"/><Relationship Id="rId2" Type="http://schemas.openxmlformats.org/officeDocument/2006/relationships/hyperlink" Target="https://github.com/adelavais/dconf22-demo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399D78A-8759-09AB-8C8E-4D32CB3EB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 Backend for GNU Bison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FE5F077-327C-1296-8565-B5C9C693B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701143"/>
            <a:ext cx="10993546" cy="181890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Adela Vais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adela.vais99@gmail.com 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Dconf</a:t>
            </a:r>
            <a:r>
              <a:rPr lang="en-US" sz="2400" b="1" dirty="0">
                <a:solidFill>
                  <a:schemeClr val="bg1"/>
                </a:solidFill>
              </a:rPr>
              <a:t>, 1 - 4 August 2022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DE885589-C3B0-3F87-7AD5-0C3454CE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4" y="2858053"/>
            <a:ext cx="4063594" cy="361797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680FE4-8970-E841-C8EC-AA787125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761" y="323829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5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58DBB9B2-1032-3DD7-C3CD-64EFB53D5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88" y="779880"/>
            <a:ext cx="8215623" cy="5653578"/>
          </a:xfrm>
          <a:prstGeom prst="rect">
            <a:avLst/>
          </a:prstGeom>
        </p:spPr>
      </p:pic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2D96779-3CC9-BAA9-FFDA-3763A46A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10</a:t>
            </a:fld>
            <a:endParaRPr lang="en-US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7334CE6A-D8FF-A6A6-1A22-32B393D91BE1}"/>
              </a:ext>
            </a:extLst>
          </p:cNvPr>
          <p:cNvSpPr/>
          <p:nvPr/>
        </p:nvSpPr>
        <p:spPr>
          <a:xfrm>
            <a:off x="1970664" y="1132114"/>
            <a:ext cx="2067936" cy="53013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DA62BCAB-8FBE-995B-005C-6C0017223838}"/>
              </a:ext>
            </a:extLst>
          </p:cNvPr>
          <p:cNvSpPr/>
          <p:nvPr/>
        </p:nvSpPr>
        <p:spPr>
          <a:xfrm>
            <a:off x="4056124" y="1132114"/>
            <a:ext cx="2067936" cy="53013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3C922C40-9128-2ABA-A9C4-9C20919423F5}"/>
              </a:ext>
            </a:extLst>
          </p:cNvPr>
          <p:cNvSpPr/>
          <p:nvPr/>
        </p:nvSpPr>
        <p:spPr>
          <a:xfrm>
            <a:off x="6141584" y="1132114"/>
            <a:ext cx="1968273" cy="53013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EE4B5BAD-14E5-DB13-286E-2C00B8789460}"/>
              </a:ext>
            </a:extLst>
          </p:cNvPr>
          <p:cNvSpPr/>
          <p:nvPr/>
        </p:nvSpPr>
        <p:spPr>
          <a:xfrm>
            <a:off x="8122866" y="1132114"/>
            <a:ext cx="2067936" cy="53013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1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BD810AF-9553-266C-A29B-42A68963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perspective: </a:t>
            </a:r>
            <a:r>
              <a:rPr lang="en-US" dirty="0" err="1"/>
              <a:t>LALr</a:t>
            </a:r>
            <a:r>
              <a:rPr lang="en-US" dirty="0"/>
              <a:t>(1) vs GLR parser in input code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09A1E3A-F6B5-8A56-29EA-280B2431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252" y="2260706"/>
            <a:ext cx="2855495" cy="367830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%</a:t>
            </a:r>
            <a:r>
              <a:rPr lang="en-US" sz="4000" dirty="0" err="1"/>
              <a:t>glr</a:t>
            </a:r>
            <a:r>
              <a:rPr lang="en-US" sz="4000" dirty="0"/>
              <a:t>-parser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809E43A-100B-1855-DB37-FF6612DE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80F199-8D20-42DF-D0CD-A4458349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Lexer’s</a:t>
            </a:r>
            <a:r>
              <a:rPr lang="en-GB" dirty="0"/>
              <a:t> API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3822D2D-89DD-D418-55CC-CE4F5B4A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Bison is a parser-generator without a </a:t>
            </a:r>
            <a:r>
              <a:rPr lang="en-GB" sz="2400" dirty="0" err="1"/>
              <a:t>lexer</a:t>
            </a:r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dirty="0" err="1"/>
              <a:t>lexer’s</a:t>
            </a:r>
            <a:r>
              <a:rPr lang="en-GB" sz="2400" dirty="0"/>
              <a:t> method should be implemented by user</a:t>
            </a:r>
          </a:p>
          <a:p>
            <a:r>
              <a:rPr lang="en-GB" sz="2400" dirty="0"/>
              <a:t>Alternatively, the user can work with a </a:t>
            </a:r>
            <a:r>
              <a:rPr lang="en-GB" sz="2400" dirty="0" err="1"/>
              <a:t>lexer</a:t>
            </a:r>
            <a:r>
              <a:rPr lang="en-GB" sz="2400" dirty="0"/>
              <a:t> generator</a:t>
            </a:r>
          </a:p>
          <a:p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CCE7579-BBD8-A320-011D-82F906FA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80F199-8D20-42DF-D0CD-A4458349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Lexer’s</a:t>
            </a:r>
            <a:r>
              <a:rPr lang="en-GB" dirty="0"/>
              <a:t> API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3822D2D-89DD-D418-55CC-CE4F5B4A5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217" y="2313458"/>
            <a:ext cx="2838184" cy="2231083"/>
          </a:xfrm>
        </p:spPr>
        <p:txBody>
          <a:bodyPr>
            <a:normAutofit/>
          </a:bodyPr>
          <a:lstStyle/>
          <a:p>
            <a:r>
              <a:rPr lang="en-GB" sz="2400" dirty="0" err="1"/>
              <a:t>TokenKind</a:t>
            </a:r>
            <a:endParaRPr lang="en-GB" sz="2400" dirty="0"/>
          </a:p>
          <a:p>
            <a:r>
              <a:rPr lang="en-GB" sz="2400" dirty="0"/>
              <a:t>Semantic value</a:t>
            </a:r>
          </a:p>
          <a:p>
            <a:r>
              <a:rPr lang="en-GB" sz="2400" dirty="0"/>
              <a:t>Location</a:t>
            </a:r>
            <a:endParaRPr lang="en-US" sz="2400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C9C4FDB5-006B-A3C8-B1EE-8B50A041938F}"/>
              </a:ext>
            </a:extLst>
          </p:cNvPr>
          <p:cNvSpPr txBox="1">
            <a:spLocks/>
          </p:cNvSpPr>
          <p:nvPr/>
        </p:nvSpPr>
        <p:spPr>
          <a:xfrm>
            <a:off x="5853197" y="2313458"/>
            <a:ext cx="3769774" cy="2231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Return value</a:t>
            </a:r>
          </a:p>
          <a:p>
            <a:r>
              <a:rPr lang="en-US" sz="2400" dirty="0"/>
              <a:t>Variable/class attribute</a:t>
            </a:r>
          </a:p>
          <a:p>
            <a:r>
              <a:rPr lang="en-US" sz="2400" dirty="0"/>
              <a:t>Variable/class attribute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45CDACF-06DD-6484-49AF-B4278D74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7E21FB1-9479-FE7F-7902-1F08C7F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013800"/>
          </a:xfrm>
        </p:spPr>
        <p:txBody>
          <a:bodyPr/>
          <a:lstStyle/>
          <a:p>
            <a:r>
              <a:rPr lang="en-US" dirty="0"/>
              <a:t>Token Kind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092ABC3-5B6A-D955-913C-F091F474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14</a:t>
            </a:fld>
            <a:endParaRPr lang="en-US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D6BC7C4D-6AAC-47E1-50A8-3DE07ADCF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11"/>
          <a:stretch/>
        </p:blipFill>
        <p:spPr>
          <a:xfrm>
            <a:off x="2861235" y="2228234"/>
            <a:ext cx="6469527" cy="4093028"/>
          </a:xfrm>
          <a:prstGeom prst="rect">
            <a:avLst/>
          </a:prstGeom>
        </p:spPr>
      </p:pic>
      <p:sp>
        <p:nvSpPr>
          <p:cNvPr id="13" name="Dreptunghi 12">
            <a:extLst>
              <a:ext uri="{FF2B5EF4-FFF2-40B4-BE49-F238E27FC236}">
                <a16:creationId xmlns:a16="http://schemas.microsoft.com/office/drawing/2014/main" id="{5D901A07-CE3D-4278-201D-91D243859051}"/>
              </a:ext>
            </a:extLst>
          </p:cNvPr>
          <p:cNvSpPr/>
          <p:nvPr/>
        </p:nvSpPr>
        <p:spPr>
          <a:xfrm>
            <a:off x="3254828" y="2677886"/>
            <a:ext cx="925286" cy="2841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466406A-FCEC-8FCD-8485-67F4D9960EE1}"/>
              </a:ext>
            </a:extLst>
          </p:cNvPr>
          <p:cNvSpPr/>
          <p:nvPr/>
        </p:nvSpPr>
        <p:spPr>
          <a:xfrm>
            <a:off x="4180113" y="2242457"/>
            <a:ext cx="4539343" cy="4136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45BA8470-1053-81F3-D7FC-F047BB4255A3}"/>
              </a:ext>
            </a:extLst>
          </p:cNvPr>
          <p:cNvSpPr/>
          <p:nvPr/>
        </p:nvSpPr>
        <p:spPr>
          <a:xfrm>
            <a:off x="4278085" y="5749308"/>
            <a:ext cx="1545771" cy="5719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80F199-8D20-42DF-D0CD-A4458349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Lexer’s</a:t>
            </a:r>
            <a:r>
              <a:rPr lang="en-GB" dirty="0"/>
              <a:t> API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3822D2D-89DD-D418-55CC-CE4F5B4A5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217" y="2313458"/>
            <a:ext cx="2838184" cy="2231083"/>
          </a:xfrm>
        </p:spPr>
        <p:txBody>
          <a:bodyPr>
            <a:normAutofit/>
          </a:bodyPr>
          <a:lstStyle/>
          <a:p>
            <a:r>
              <a:rPr lang="en-GB" sz="2400" dirty="0" err="1"/>
              <a:t>TokenKind</a:t>
            </a:r>
            <a:endParaRPr lang="en-GB" sz="2400" dirty="0"/>
          </a:p>
          <a:p>
            <a:r>
              <a:rPr lang="en-GB" sz="2400" dirty="0"/>
              <a:t>Semantic value</a:t>
            </a:r>
          </a:p>
          <a:p>
            <a:r>
              <a:rPr lang="en-GB" sz="2400" dirty="0"/>
              <a:t>Location</a:t>
            </a:r>
            <a:endParaRPr lang="en-US" sz="2400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C9C4FDB5-006B-A3C8-B1EE-8B50A041938F}"/>
              </a:ext>
            </a:extLst>
          </p:cNvPr>
          <p:cNvSpPr txBox="1">
            <a:spLocks/>
          </p:cNvSpPr>
          <p:nvPr/>
        </p:nvSpPr>
        <p:spPr>
          <a:xfrm>
            <a:off x="5853197" y="2313458"/>
            <a:ext cx="3769774" cy="2231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Return value</a:t>
            </a:r>
          </a:p>
          <a:p>
            <a:r>
              <a:rPr lang="en-US" sz="2400" dirty="0"/>
              <a:t>Variable/class attribute</a:t>
            </a:r>
          </a:p>
          <a:p>
            <a:r>
              <a:rPr lang="en-US" sz="2400" dirty="0"/>
              <a:t>Variable/class attribute</a:t>
            </a:r>
          </a:p>
        </p:txBody>
      </p:sp>
      <p:sp>
        <p:nvSpPr>
          <p:cNvPr id="5" name="Substituent conținut 2">
            <a:extLst>
              <a:ext uri="{FF2B5EF4-FFF2-40B4-BE49-F238E27FC236}">
                <a16:creationId xmlns:a16="http://schemas.microsoft.com/office/drawing/2014/main" id="{E39A1F71-7B67-81F2-B497-BB0629B7C097}"/>
              </a:ext>
            </a:extLst>
          </p:cNvPr>
          <p:cNvSpPr txBox="1">
            <a:spLocks/>
          </p:cNvSpPr>
          <p:nvPr/>
        </p:nvSpPr>
        <p:spPr>
          <a:xfrm>
            <a:off x="409073" y="4733521"/>
            <a:ext cx="11373853" cy="152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400" dirty="0" err="1">
                <a:latin typeface="Consolas" panose="020B0609020204030204" pitchFamily="49" charset="0"/>
              </a:rPr>
              <a:t>return</a:t>
            </a:r>
            <a:r>
              <a:rPr lang="ro-RO" sz="2400" dirty="0">
                <a:latin typeface="Consolas" panose="020B0609020204030204" pitchFamily="49" charset="0"/>
              </a:rPr>
              <a:t> </a:t>
            </a:r>
            <a:r>
              <a:rPr lang="ro-RO" sz="2400" dirty="0" err="1">
                <a:latin typeface="Consolas" panose="020B0609020204030204" pitchFamily="49" charset="0"/>
              </a:rPr>
              <a:t>Symbol</a:t>
            </a:r>
            <a:r>
              <a:rPr lang="ro-RO" sz="2400" dirty="0">
                <a:latin typeface="Consolas" panose="020B0609020204030204" pitchFamily="49" charset="0"/>
              </a:rPr>
              <a:t>(</a:t>
            </a:r>
            <a:r>
              <a:rPr lang="ro-RO" sz="2400" dirty="0" err="1">
                <a:latin typeface="Consolas" panose="020B0609020204030204" pitchFamily="49" charset="0"/>
              </a:rPr>
              <a:t>token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GB" sz="2400" dirty="0">
                <a:latin typeface="Consolas" panose="020B0609020204030204" pitchFamily="49" charset="0"/>
              </a:rPr>
              <a:t>value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GB" sz="2400" dirty="0">
                <a:latin typeface="Consolas" panose="020B0609020204030204" pitchFamily="49" charset="0"/>
              </a:rPr>
              <a:t>location</a:t>
            </a:r>
            <a:r>
              <a:rPr lang="ro-RO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GB" sz="2400" dirty="0">
                <a:latin typeface="Consolas" panose="020B0609020204030204" pitchFamily="49" charset="0"/>
              </a:rPr>
              <a:t> // default</a:t>
            </a:r>
            <a:endParaRPr lang="ro-RO" sz="2400" dirty="0">
              <a:latin typeface="Consolas" panose="020B0609020204030204" pitchFamily="49" charset="0"/>
            </a:endParaRPr>
          </a:p>
        </p:txBody>
      </p:sp>
      <p:pic>
        <p:nvPicPr>
          <p:cNvPr id="6" name="Grafic 5" descr="Close outline">
            <a:extLst>
              <a:ext uri="{FF2B5EF4-FFF2-40B4-BE49-F238E27FC236}">
                <a16:creationId xmlns:a16="http://schemas.microsoft.com/office/drawing/2014/main" id="{A62F796A-1ECB-7C28-649C-49A694F17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8992" y="2009907"/>
            <a:ext cx="2838184" cy="2838184"/>
          </a:xfrm>
          <a:prstGeom prst="rect">
            <a:avLst/>
          </a:prstGeom>
        </p:spPr>
      </p:pic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B944993D-FBE1-4554-1FE1-45BF861B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7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6ECF896-2830-FA69-7316-1670BF49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Default </a:t>
            </a:r>
            <a:r>
              <a:rPr lang="en-US" dirty="0" err="1"/>
              <a:t>Lexer’s</a:t>
            </a:r>
            <a:r>
              <a:rPr lang="en-US" dirty="0"/>
              <a:t> API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6BCE290-B978-755B-BC3A-73F8A514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0933"/>
          </a:xfrm>
        </p:spPr>
        <p:txBody>
          <a:bodyPr>
            <a:normAutofit/>
          </a:bodyPr>
          <a:lstStyle/>
          <a:p>
            <a:r>
              <a:rPr lang="en-GB" sz="2400" dirty="0"/>
              <a:t>The D backend generates Symbol constructors for all the data types of the value (int, string, custom class, etc.)</a:t>
            </a:r>
          </a:p>
          <a:p>
            <a:r>
              <a:rPr lang="en-GB" sz="2400" dirty="0"/>
              <a:t>Symbol(</a:t>
            </a:r>
            <a:r>
              <a:rPr lang="en-GB" sz="2400" dirty="0" err="1"/>
              <a:t>TokenKind</a:t>
            </a:r>
            <a:r>
              <a:rPr lang="en-GB" sz="2400" dirty="0"/>
              <a:t>, [any value data type accepted by the </a:t>
            </a:r>
            <a:r>
              <a:rPr lang="en-GB" sz="2400" dirty="0" err="1"/>
              <a:t>lexer</a:t>
            </a:r>
            <a:r>
              <a:rPr lang="en-GB" sz="2400" dirty="0"/>
              <a:t>], Location) </a:t>
            </a:r>
          </a:p>
          <a:p>
            <a:r>
              <a:rPr lang="en-GB" sz="2400" dirty="0"/>
              <a:t>Accepted compile-time instructions:</a:t>
            </a:r>
          </a:p>
          <a:p>
            <a:pPr lvl="1"/>
            <a:r>
              <a:rPr lang="ro-RO" sz="2400" dirty="0" err="1">
                <a:latin typeface="Consolas" panose="020B0609020204030204" pitchFamily="49" charset="0"/>
              </a:rPr>
              <a:t>return</a:t>
            </a:r>
            <a:r>
              <a:rPr lang="ro-RO" sz="2400" dirty="0">
                <a:latin typeface="Consolas" panose="020B0609020204030204" pitchFamily="49" charset="0"/>
              </a:rPr>
              <a:t> </a:t>
            </a:r>
            <a:r>
              <a:rPr lang="ro-RO" sz="2400" dirty="0" err="1">
                <a:latin typeface="Consolas" panose="020B0609020204030204" pitchFamily="49" charset="0"/>
              </a:rPr>
              <a:t>Symbol</a:t>
            </a:r>
            <a:r>
              <a:rPr lang="ro-RO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TokenKind.Int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GB" sz="2400" dirty="0">
                <a:latin typeface="Consolas" panose="020B0609020204030204" pitchFamily="49" charset="0"/>
              </a:rPr>
              <a:t>9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GB" sz="2400" dirty="0">
                <a:latin typeface="Consolas" panose="020B0609020204030204" pitchFamily="49" charset="0"/>
              </a:rPr>
              <a:t>location</a:t>
            </a:r>
            <a:r>
              <a:rPr lang="ro-RO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en-GB" sz="2400" dirty="0">
              <a:latin typeface="Consolas" panose="020B0609020204030204" pitchFamily="49" charset="0"/>
            </a:endParaRPr>
          </a:p>
          <a:p>
            <a:pPr lvl="1"/>
            <a:r>
              <a:rPr lang="ro-RO" sz="2400" dirty="0" err="1">
                <a:latin typeface="Consolas" panose="020B0609020204030204" pitchFamily="49" charset="0"/>
              </a:rPr>
              <a:t>return</a:t>
            </a:r>
            <a:r>
              <a:rPr lang="ro-RO" sz="2400" dirty="0">
                <a:latin typeface="Consolas" panose="020B0609020204030204" pitchFamily="49" charset="0"/>
              </a:rPr>
              <a:t> </a:t>
            </a:r>
            <a:r>
              <a:rPr lang="ro-RO" sz="2400" dirty="0" err="1">
                <a:latin typeface="Consolas" panose="020B0609020204030204" pitchFamily="49" charset="0"/>
              </a:rPr>
              <a:t>Symbol</a:t>
            </a:r>
            <a:r>
              <a:rPr lang="ro-RO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TokenKind.String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</a:rPr>
              <a:t>“my string”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GB" sz="2400" dirty="0">
                <a:latin typeface="Consolas" panose="020B0609020204030204" pitchFamily="49" charset="0"/>
              </a:rPr>
              <a:t>location</a:t>
            </a:r>
            <a:r>
              <a:rPr lang="ro-RO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ro-RO" sz="2400" dirty="0" err="1">
                <a:latin typeface="Consolas" panose="020B0609020204030204" pitchFamily="49" charset="0"/>
              </a:rPr>
              <a:t>return</a:t>
            </a:r>
            <a:r>
              <a:rPr lang="ro-RO" sz="2400" dirty="0">
                <a:latin typeface="Consolas" panose="020B0609020204030204" pitchFamily="49" charset="0"/>
              </a:rPr>
              <a:t> </a:t>
            </a:r>
            <a:r>
              <a:rPr lang="ro-RO" sz="2400" dirty="0" err="1">
                <a:latin typeface="Consolas" panose="020B0609020204030204" pitchFamily="49" charset="0"/>
              </a:rPr>
              <a:t>Symbol</a:t>
            </a:r>
            <a:r>
              <a:rPr lang="ro-RO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TokenKind.Int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GB" sz="2400" dirty="0">
                <a:latin typeface="Consolas" panose="020B0609020204030204" pitchFamily="49" charset="0"/>
              </a:rPr>
              <a:t>“my string”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GB" sz="2400" dirty="0">
                <a:latin typeface="Consolas" panose="020B0609020204030204" pitchFamily="49" charset="0"/>
              </a:rPr>
              <a:t>location</a:t>
            </a:r>
            <a:r>
              <a:rPr lang="ro-RO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;  </a:t>
            </a:r>
            <a:endParaRPr lang="en-US" sz="24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F9A6CC7-D759-42E4-804C-7977E942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49C0EE-7C28-4B56-D766-E4EF4FA9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constructors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6E1D5DC-088C-358A-2169-6345247A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the directive “%define </a:t>
            </a:r>
            <a:r>
              <a:rPr lang="en-US" sz="2400" dirty="0" err="1"/>
              <a:t>api.token.constructor</a:t>
            </a:r>
            <a:r>
              <a:rPr lang="en-US" sz="2400" dirty="0"/>
              <a:t>”</a:t>
            </a:r>
          </a:p>
          <a:p>
            <a:r>
              <a:rPr lang="en-US" sz="2400" dirty="0"/>
              <a:t>Generate compile-time errors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4B3140F-1A8E-75AA-B0E4-0799A6AA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7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485A59-CE64-2E62-1FF8-CFD1481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vs Token constructors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2DEECA-FC5C-8B1D-A585-34EEBFBA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return Symbol(token, value, location) // default, run-time errors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Symbol.Token</a:t>
            </a:r>
            <a:r>
              <a:rPr lang="en-US" sz="2000" dirty="0"/>
              <a:t>(value, location) // token constructors, compile-time errors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1628B3A-A134-B081-2FC2-6CED86D7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18</a:t>
            </a:fld>
            <a:endParaRPr lang="en-US"/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E94BCC91-D114-757F-5445-BF2D53B9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52" y="4114800"/>
            <a:ext cx="8447895" cy="136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1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6F90795-84E2-2477-9104-583C45B3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</a:t>
            </a:r>
          </a:p>
        </p:txBody>
      </p:sp>
      <p:pic>
        <p:nvPicPr>
          <p:cNvPr id="5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F8EA35BE-B063-63D7-8379-E6F291445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97" y="2857253"/>
            <a:ext cx="10224205" cy="3298591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6226E033-D383-B54D-453D-90DCB0D6D618}"/>
              </a:ext>
            </a:extLst>
          </p:cNvPr>
          <p:cNvSpPr txBox="1"/>
          <p:nvPr/>
        </p:nvSpPr>
        <p:spPr>
          <a:xfrm>
            <a:off x="581192" y="1910792"/>
            <a:ext cx="894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u="none" strike="noStrike" baseline="0" dirty="0"/>
              <a:t>Directive: </a:t>
            </a:r>
            <a:r>
              <a:rPr lang="en-US" sz="2400" b="0" i="0" dirty="0">
                <a:effectLst/>
              </a:rPr>
              <a:t>%</a:t>
            </a:r>
            <a:r>
              <a:rPr lang="en-US" sz="2400" b="0" i="0" dirty="0">
                <a:solidFill>
                  <a:srgbClr val="24292F"/>
                </a:solidFill>
                <a:effectLst/>
              </a:rPr>
              <a:t>define </a:t>
            </a:r>
            <a:r>
              <a:rPr lang="en-US" sz="2400" b="0" i="0" dirty="0" err="1">
                <a:solidFill>
                  <a:srgbClr val="24292F"/>
                </a:solidFill>
                <a:effectLst/>
              </a:rPr>
              <a:t>parse.error</a:t>
            </a:r>
            <a:r>
              <a:rPr lang="en-US" sz="2400" b="0" i="0" dirty="0">
                <a:solidFill>
                  <a:srgbClr val="24292F"/>
                </a:solidFill>
                <a:effectLst/>
              </a:rPr>
              <a:t> [</a:t>
            </a:r>
            <a:r>
              <a:rPr lang="en-US" sz="2400" b="0" i="0" dirty="0" err="1">
                <a:solidFill>
                  <a:srgbClr val="24292F"/>
                </a:solidFill>
                <a:effectLst/>
              </a:rPr>
              <a:t>simple|detailed|custom</a:t>
            </a:r>
            <a:r>
              <a:rPr lang="en-US" sz="2400" b="0" i="0" dirty="0">
                <a:solidFill>
                  <a:srgbClr val="24292F"/>
                </a:solidFill>
                <a:effectLst/>
              </a:rPr>
              <a:t>]</a:t>
            </a:r>
            <a:endParaRPr lang="en-GB" sz="2400" b="0" i="0" u="none" strike="noStrike" baseline="0" dirty="0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443BC91A-066A-099D-6AB4-75A87EAD5D39}"/>
              </a:ext>
            </a:extLst>
          </p:cNvPr>
          <p:cNvSpPr/>
          <p:nvPr/>
        </p:nvSpPr>
        <p:spPr>
          <a:xfrm>
            <a:off x="8632371" y="3069036"/>
            <a:ext cx="2575731" cy="15682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75A0483C-69D9-EBD0-8B04-31695F69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19</a:t>
            </a:fld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762F8D03-A07E-84DF-A36C-03AE918547C6}"/>
              </a:ext>
            </a:extLst>
          </p:cNvPr>
          <p:cNvSpPr/>
          <p:nvPr/>
        </p:nvSpPr>
        <p:spPr>
          <a:xfrm>
            <a:off x="4332514" y="2691835"/>
            <a:ext cx="3777343" cy="8219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5A64A1E5-3625-6A28-1AE3-32237F0DD91E}"/>
              </a:ext>
            </a:extLst>
          </p:cNvPr>
          <p:cNvSpPr/>
          <p:nvPr/>
        </p:nvSpPr>
        <p:spPr>
          <a:xfrm>
            <a:off x="4207327" y="5416634"/>
            <a:ext cx="3777343" cy="8219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2F23DE9B-2301-7077-88CA-16F713BDA4C4}"/>
              </a:ext>
            </a:extLst>
          </p:cNvPr>
          <p:cNvSpPr/>
          <p:nvPr/>
        </p:nvSpPr>
        <p:spPr>
          <a:xfrm>
            <a:off x="4452322" y="4024066"/>
            <a:ext cx="3777343" cy="8219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10" grpId="0" animBg="1"/>
      <p:bldP spid="10" grpId="1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E5D299-9E27-CCF5-7911-839DBAD4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E4AADC5-16BE-170A-E37B-472896969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Tool analyzing a symbol set, based on grammar rules</a:t>
            </a:r>
          </a:p>
          <a:p>
            <a:r>
              <a:rPr lang="en-US" sz="2400" dirty="0"/>
              <a:t>Used in:</a:t>
            </a:r>
          </a:p>
          <a:p>
            <a:pPr lvl="1"/>
            <a:r>
              <a:rPr lang="en-US" sz="2400" dirty="0"/>
              <a:t>Compilers and interpreters (GCC)</a:t>
            </a:r>
          </a:p>
          <a:p>
            <a:pPr lvl="1"/>
            <a:r>
              <a:rPr lang="en-US" sz="2400" dirty="0"/>
              <a:t>Command line tools (Bash, Shell, </a:t>
            </a:r>
            <a:r>
              <a:rPr lang="en-US" sz="2400" dirty="0" err="1"/>
              <a:t>CMake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Domain Specific Languages (Behavior-Driven Development)</a:t>
            </a:r>
          </a:p>
          <a:p>
            <a:pPr lvl="1"/>
            <a:endParaRPr lang="en-US" sz="2400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CE228FA-8A59-7310-73CA-6371690F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2AE0876-9ECB-C3A0-48CD-7481767B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 counter reset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73F7D57-9BEB-7B48-97B6-1C00C5BD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Bison encounters an error</a:t>
            </a:r>
          </a:p>
          <a:p>
            <a:r>
              <a:rPr lang="en-US" sz="2400" dirty="0"/>
              <a:t>Outputs error message </a:t>
            </a:r>
          </a:p>
          <a:p>
            <a:r>
              <a:rPr lang="en-US" sz="2400" dirty="0"/>
              <a:t>The next tokens also produce errors (most likely due to the earlier error)</a:t>
            </a:r>
          </a:p>
          <a:p>
            <a:r>
              <a:rPr lang="en-US" sz="2400" dirty="0"/>
              <a:t>Bison skips outputting error messages for the next 3 tokens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FEAD8D5-386F-8EC9-147B-5A80E2AD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2AE0876-9ECB-C3A0-48CD-7481767B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 counter reset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73F7D57-9BEB-7B48-97B6-1C00C5BD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408715"/>
            <a:ext cx="11029615" cy="203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autentifică</a:t>
            </a:r>
            <a:r>
              <a:rPr lang="en-US" sz="2400" dirty="0"/>
              <a:t> </a:t>
            </a:r>
            <a:r>
              <a:rPr lang="en-US" sz="2400" dirty="0" err="1"/>
              <a:t>adela</a:t>
            </a:r>
            <a:r>
              <a:rPr lang="en-US" sz="2400" dirty="0"/>
              <a:t> [new line] // 1.18-2.0: syntax error, unexpected end of line, expecting parameter</a:t>
            </a:r>
          </a:p>
          <a:p>
            <a:pPr marL="0" indent="0">
              <a:buNone/>
            </a:pPr>
            <a:r>
              <a:rPr lang="en-US" sz="2400" dirty="0" err="1"/>
              <a:t>deconectează</a:t>
            </a:r>
            <a:r>
              <a:rPr lang="en-US" sz="2400" dirty="0"/>
              <a:t> [new line] // nothing!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F169339F-8918-7687-38F8-301A6F453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5749" y="2091903"/>
            <a:ext cx="4951879" cy="2032275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54AAA29F-FDA3-2842-68BC-0F0B16358410}"/>
              </a:ext>
            </a:extLst>
          </p:cNvPr>
          <p:cNvSpPr/>
          <p:nvPr/>
        </p:nvSpPr>
        <p:spPr>
          <a:xfrm>
            <a:off x="9107856" y="3276600"/>
            <a:ext cx="1230086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F7E33983-7596-D020-1B45-332E35FDD9D3}"/>
              </a:ext>
            </a:extLst>
          </p:cNvPr>
          <p:cNvSpPr/>
          <p:nvPr/>
        </p:nvSpPr>
        <p:spPr>
          <a:xfrm>
            <a:off x="624689" y="5698642"/>
            <a:ext cx="2020494" cy="4572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D1628874-C1B7-5171-6401-EE171FEC30CD}"/>
              </a:ext>
            </a:extLst>
          </p:cNvPr>
          <p:cNvSpPr/>
          <p:nvPr/>
        </p:nvSpPr>
        <p:spPr>
          <a:xfrm>
            <a:off x="2645183" y="5682685"/>
            <a:ext cx="1367508" cy="4572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stituent număr diapozitiv 9">
            <a:extLst>
              <a:ext uri="{FF2B5EF4-FFF2-40B4-BE49-F238E27FC236}">
                <a16:creationId xmlns:a16="http://schemas.microsoft.com/office/drawing/2014/main" id="{6CCA0200-57F0-33AA-F218-43A7D4F1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21</a:t>
            </a:fld>
            <a:endParaRPr lang="en-US"/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7767BE89-9D5A-8930-4A9F-788EC7CB63BC}"/>
              </a:ext>
            </a:extLst>
          </p:cNvPr>
          <p:cNvSpPr/>
          <p:nvPr/>
        </p:nvSpPr>
        <p:spPr>
          <a:xfrm>
            <a:off x="9107856" y="2948472"/>
            <a:ext cx="2279996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72F4AB21-9915-D441-0207-9934FC07F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3984" y="2839254"/>
            <a:ext cx="228632" cy="352474"/>
          </a:xfrm>
          <a:prstGeom prst="rect">
            <a:avLst/>
          </a:prstGeom>
        </p:spPr>
      </p:pic>
      <p:sp>
        <p:nvSpPr>
          <p:cNvPr id="15" name="Dreptunghi 14">
            <a:extLst>
              <a:ext uri="{FF2B5EF4-FFF2-40B4-BE49-F238E27FC236}">
                <a16:creationId xmlns:a16="http://schemas.microsoft.com/office/drawing/2014/main" id="{BEAA1042-59BE-81A7-6579-1595142C3418}"/>
              </a:ext>
            </a:extLst>
          </p:cNvPr>
          <p:cNvSpPr/>
          <p:nvPr/>
        </p:nvSpPr>
        <p:spPr>
          <a:xfrm>
            <a:off x="2936306" y="4692335"/>
            <a:ext cx="1367508" cy="590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685A85B9-8D13-A0BE-78C4-199F18DE5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27" y="2684154"/>
            <a:ext cx="5173312" cy="469739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9EECFA26-D2A9-6199-AD84-7EFCD89BF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92" y="3369867"/>
            <a:ext cx="5077847" cy="3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9C95D48-FBCB-9A2C-5D02-8CDDD4ED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 vs push parsers: Pull parser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4CF1A14-3552-F72B-A20D-F2F571B1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885" y="3786559"/>
            <a:ext cx="4844143" cy="1013801"/>
          </a:xfrm>
        </p:spPr>
        <p:txBody>
          <a:bodyPr>
            <a:noAutofit/>
          </a:bodyPr>
          <a:lstStyle/>
          <a:p>
            <a:r>
              <a:rPr lang="en-US" sz="2400" dirty="0"/>
              <a:t>Time performance</a:t>
            </a:r>
          </a:p>
          <a:p>
            <a:r>
              <a:rPr lang="en-US" sz="2400" dirty="0"/>
              <a:t>Used in command line tools</a:t>
            </a:r>
          </a:p>
        </p:txBody>
      </p:sp>
      <p:pic>
        <p:nvPicPr>
          <p:cNvPr id="19" name="Imagine 18">
            <a:extLst>
              <a:ext uri="{FF2B5EF4-FFF2-40B4-BE49-F238E27FC236}">
                <a16:creationId xmlns:a16="http://schemas.microsoft.com/office/drawing/2014/main" id="{C639D84D-46FA-59E7-D96C-A1800578C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06" y="2183402"/>
            <a:ext cx="5978802" cy="3566971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596AC278-2D2E-4E54-4682-A30D5F014F2C}"/>
              </a:ext>
            </a:extLst>
          </p:cNvPr>
          <p:cNvSpPr/>
          <p:nvPr/>
        </p:nvSpPr>
        <p:spPr>
          <a:xfrm>
            <a:off x="5632006" y="2307771"/>
            <a:ext cx="1792051" cy="8894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96D31198-DCED-38BC-D1D9-26DB36EE44BB}"/>
              </a:ext>
            </a:extLst>
          </p:cNvPr>
          <p:cNvSpPr/>
          <p:nvPr/>
        </p:nvSpPr>
        <p:spPr>
          <a:xfrm>
            <a:off x="9452892" y="4860939"/>
            <a:ext cx="1792051" cy="8894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65046B34-D8FE-7946-1C21-CC19A5D23D06}"/>
              </a:ext>
            </a:extLst>
          </p:cNvPr>
          <p:cNvSpPr/>
          <p:nvPr/>
        </p:nvSpPr>
        <p:spPr>
          <a:xfrm>
            <a:off x="9452892" y="2320254"/>
            <a:ext cx="1792051" cy="8894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84E1E04-AE23-6F2F-8528-AC0AF289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9C95D48-FBCB-9A2C-5D02-8CDDD4ED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 vs push parsers: push parser</a:t>
            </a:r>
            <a:endParaRPr lang="en-US" dirty="0"/>
          </a:p>
        </p:txBody>
      </p:sp>
      <p:pic>
        <p:nvPicPr>
          <p:cNvPr id="20" name="Imagine 19">
            <a:extLst>
              <a:ext uri="{FF2B5EF4-FFF2-40B4-BE49-F238E27FC236}">
                <a16:creationId xmlns:a16="http://schemas.microsoft.com/office/drawing/2014/main" id="{763F5015-4111-E629-C128-468B8D3B8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8" y="2291794"/>
            <a:ext cx="6096000" cy="3561281"/>
          </a:xfrm>
          <a:prstGeom prst="rect">
            <a:avLst/>
          </a:prstGeom>
        </p:spPr>
      </p:pic>
      <p:sp>
        <p:nvSpPr>
          <p:cNvPr id="18" name="Substituent conținut 2">
            <a:extLst>
              <a:ext uri="{FF2B5EF4-FFF2-40B4-BE49-F238E27FC236}">
                <a16:creationId xmlns:a16="http://schemas.microsoft.com/office/drawing/2014/main" id="{6799AAB0-2AA8-3A2F-79F1-D6952564ED7D}"/>
              </a:ext>
            </a:extLst>
          </p:cNvPr>
          <p:cNvSpPr txBox="1">
            <a:spLocks/>
          </p:cNvSpPr>
          <p:nvPr/>
        </p:nvSpPr>
        <p:spPr>
          <a:xfrm>
            <a:off x="6202565" y="4072434"/>
            <a:ext cx="5260092" cy="1013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More granular control over the parsing process</a:t>
            </a:r>
          </a:p>
          <a:p>
            <a:r>
              <a:rPr lang="en-US" sz="2400" dirty="0"/>
              <a:t>Used in GUI programs (IDEs)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F7241EE4-7E9F-B9D3-DA1E-F76FB54F8166}"/>
              </a:ext>
            </a:extLst>
          </p:cNvPr>
          <p:cNvSpPr/>
          <p:nvPr/>
        </p:nvSpPr>
        <p:spPr>
          <a:xfrm>
            <a:off x="972920" y="2405743"/>
            <a:ext cx="1792051" cy="93316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4B7043F4-7818-D11F-369A-F3D782538C52}"/>
              </a:ext>
            </a:extLst>
          </p:cNvPr>
          <p:cNvSpPr/>
          <p:nvPr/>
        </p:nvSpPr>
        <p:spPr>
          <a:xfrm>
            <a:off x="972919" y="4963641"/>
            <a:ext cx="1792051" cy="8894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C97FB20A-4F5D-50B8-2DC7-FD76B01BB47D}"/>
              </a:ext>
            </a:extLst>
          </p:cNvPr>
          <p:cNvSpPr/>
          <p:nvPr/>
        </p:nvSpPr>
        <p:spPr>
          <a:xfrm>
            <a:off x="5139857" y="2405743"/>
            <a:ext cx="1792051" cy="8894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570454AA-859D-8072-65C8-FA122261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2DC0DA-5B1E-4D18-0AB8-3EB35CC2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Internationalization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9DBAE4D-4CCC-F13B-A919-24CE2D81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Adapting a program to be used in multiple languages and regions</a:t>
            </a:r>
          </a:p>
          <a:p>
            <a:r>
              <a:rPr lang="en-US" sz="2400" dirty="0"/>
              <a:t>Behind the scenes: </a:t>
            </a:r>
          </a:p>
          <a:p>
            <a:pPr lvl="1"/>
            <a:r>
              <a:rPr lang="en-US" sz="2400" dirty="0" err="1"/>
              <a:t>Gettext</a:t>
            </a:r>
            <a:r>
              <a:rPr lang="en-US" sz="2400" dirty="0"/>
              <a:t> – also used by the C and C++ Bison backends</a:t>
            </a:r>
          </a:p>
          <a:p>
            <a:pPr lvl="1"/>
            <a:r>
              <a:rPr lang="en-US" sz="2400" dirty="0"/>
              <a:t>C language functions </a:t>
            </a:r>
            <a:r>
              <a:rPr lang="en-US" sz="2400" dirty="0" err="1"/>
              <a:t>gettext</a:t>
            </a:r>
            <a:r>
              <a:rPr lang="en-US" sz="2400" dirty="0"/>
              <a:t>() and </a:t>
            </a:r>
            <a:r>
              <a:rPr lang="en-US" sz="2400" dirty="0" err="1"/>
              <a:t>dgettext</a:t>
            </a:r>
            <a:r>
              <a:rPr lang="en-US" sz="2400" dirty="0"/>
              <a:t>() – imported using the extern(C) directive</a:t>
            </a:r>
          </a:p>
          <a:p>
            <a:r>
              <a:rPr lang="en-US" sz="2400" dirty="0"/>
              <a:t>D library for importing </a:t>
            </a:r>
            <a:r>
              <a:rPr lang="en-US" sz="2400" dirty="0" err="1"/>
              <a:t>Gettext</a:t>
            </a:r>
            <a:r>
              <a:rPr lang="en-US" sz="2400" dirty="0"/>
              <a:t> (found in the C99 header </a:t>
            </a:r>
            <a:r>
              <a:rPr lang="en-US" sz="2400" dirty="0" err="1"/>
              <a:t>libintl.h</a:t>
            </a:r>
            <a:r>
              <a:rPr lang="en-US" sz="2400" dirty="0"/>
              <a:t>) with examples: </a:t>
            </a:r>
            <a:r>
              <a:rPr lang="en-US" sz="2400" dirty="0">
                <a:hlinkClick r:id="rId2"/>
              </a:rPr>
              <a:t>https://github.com/adelavais/libintl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A381230-9119-5C24-5113-981EFCB4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36571A7-85BA-2BA0-48A8-652FA025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54D920AD-61BB-9408-9F55-3A9773D0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25</a:t>
            </a:fld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BCD4229-D419-7ECF-CD52-7D2E3AF60B40}"/>
              </a:ext>
            </a:extLst>
          </p:cNvPr>
          <p:cNvSpPr txBox="1"/>
          <p:nvPr/>
        </p:nvSpPr>
        <p:spPr>
          <a:xfrm>
            <a:off x="898216" y="3000818"/>
            <a:ext cx="103849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 code: </a:t>
            </a:r>
          </a:p>
          <a:p>
            <a:r>
              <a:rPr lang="en-US" sz="2400" dirty="0">
                <a:hlinkClick r:id="rId2"/>
              </a:rPr>
              <a:t>https://github.com/adelavais/dconf22-demo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Google Drive API interactions: </a:t>
            </a:r>
          </a:p>
          <a:p>
            <a:r>
              <a:rPr lang="en-US" sz="2400" dirty="0">
                <a:hlinkClick r:id="rId3"/>
              </a:rPr>
              <a:t>https://github.com/Robert-Aron293/d-google-drive-client-example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3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B976FB0-185E-0CA1-63E5-92F0F9F4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D backend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104E79B-9ECF-53BE-0997-3EC4406F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4028" cy="3678303"/>
          </a:xfrm>
        </p:spPr>
        <p:txBody>
          <a:bodyPr>
            <a:normAutofit/>
          </a:bodyPr>
          <a:lstStyle/>
          <a:p>
            <a:r>
              <a:rPr lang="en-US" sz="2400" dirty="0"/>
              <a:t>Port of the Java skeleton to the D language: Oliver Mangold</a:t>
            </a:r>
          </a:p>
          <a:p>
            <a:r>
              <a:rPr lang="en-US" sz="2400" dirty="0"/>
              <a:t>Improvements, especially regarding D-features: H. S. Teoh</a:t>
            </a:r>
          </a:p>
          <a:p>
            <a:endParaRPr lang="en-US" sz="2400" dirty="0"/>
          </a:p>
          <a:p>
            <a:r>
              <a:rPr lang="en-US" sz="2400" dirty="0"/>
              <a:t>User customization, extensive testing, documentation: Adela Vais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1A1A611E-20FA-09CF-2778-43818DB7D5F1}"/>
              </a:ext>
            </a:extLst>
          </p:cNvPr>
          <p:cNvSpPr txBox="1"/>
          <p:nvPr/>
        </p:nvSpPr>
        <p:spPr>
          <a:xfrm>
            <a:off x="8392035" y="3035466"/>
            <a:ext cx="321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Experimental backend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EFDE5BAB-4C2F-011E-2ECD-5D96AA01D043}"/>
              </a:ext>
            </a:extLst>
          </p:cNvPr>
          <p:cNvSpPr txBox="1"/>
          <p:nvPr/>
        </p:nvSpPr>
        <p:spPr>
          <a:xfrm>
            <a:off x="8033657" y="5002954"/>
            <a:ext cx="443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LALR(1) officially supported!</a:t>
            </a:r>
          </a:p>
        </p:txBody>
      </p:sp>
      <p:sp>
        <p:nvSpPr>
          <p:cNvPr id="6" name="Acoladă dreapta 5">
            <a:extLst>
              <a:ext uri="{FF2B5EF4-FFF2-40B4-BE49-F238E27FC236}">
                <a16:creationId xmlns:a16="http://schemas.microsoft.com/office/drawing/2014/main" id="{F6343E01-2D1E-7632-E477-3D55152D5627}"/>
              </a:ext>
            </a:extLst>
          </p:cNvPr>
          <p:cNvSpPr/>
          <p:nvPr/>
        </p:nvSpPr>
        <p:spPr>
          <a:xfrm>
            <a:off x="7805220" y="2516008"/>
            <a:ext cx="45719" cy="15675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oladă dreapta 6">
            <a:extLst>
              <a:ext uri="{FF2B5EF4-FFF2-40B4-BE49-F238E27FC236}">
                <a16:creationId xmlns:a16="http://schemas.microsoft.com/office/drawing/2014/main" id="{F590B4EA-3BD5-65DA-F539-29EDF514C24B}"/>
              </a:ext>
            </a:extLst>
          </p:cNvPr>
          <p:cNvSpPr/>
          <p:nvPr/>
        </p:nvSpPr>
        <p:spPr>
          <a:xfrm>
            <a:off x="7805220" y="4818289"/>
            <a:ext cx="76200" cy="830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stituent număr diapozitiv 9">
            <a:extLst>
              <a:ext uri="{FF2B5EF4-FFF2-40B4-BE49-F238E27FC236}">
                <a16:creationId xmlns:a16="http://schemas.microsoft.com/office/drawing/2014/main" id="{E77904AC-8F3C-26C6-794E-FDBCEED8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68DEAB-EB20-107F-4D9E-5C475C29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16DFB62-4348-A096-F105-C4D41E9F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Ramp-up period: learn D and Bison</a:t>
            </a:r>
          </a:p>
          <a:p>
            <a:r>
              <a:rPr lang="en-US" sz="2400" dirty="0"/>
              <a:t>New technologies: M4, </a:t>
            </a:r>
            <a:r>
              <a:rPr lang="en-US" sz="2400" dirty="0" err="1"/>
              <a:t>Autotest</a:t>
            </a:r>
            <a:endParaRPr lang="en-US" sz="24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614EFE-9384-C2F4-D966-87BC3DBB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>
            <a:extLst>
              <a:ext uri="{FF2B5EF4-FFF2-40B4-BE49-F238E27FC236}">
                <a16:creationId xmlns:a16="http://schemas.microsoft.com/office/drawing/2014/main" id="{D387EE57-87B4-926C-F42B-5FB77AD3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M4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E04C68E3-101E-CFFA-659C-7B9823683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8219" t="21577"/>
          <a:stretch/>
        </p:blipFill>
        <p:spPr>
          <a:xfrm>
            <a:off x="701846" y="2160814"/>
            <a:ext cx="10788308" cy="4256314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1ECA0CEE-2BBA-217C-D85F-1963D381EF47}"/>
              </a:ext>
            </a:extLst>
          </p:cNvPr>
          <p:cNvSpPr/>
          <p:nvPr/>
        </p:nvSpPr>
        <p:spPr>
          <a:xfrm>
            <a:off x="1240971" y="3287485"/>
            <a:ext cx="1447800" cy="4136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A5A9D335-5802-C0EB-B401-5F307DAB65BE}"/>
              </a:ext>
            </a:extLst>
          </p:cNvPr>
          <p:cNvSpPr/>
          <p:nvPr/>
        </p:nvSpPr>
        <p:spPr>
          <a:xfrm>
            <a:off x="979715" y="4042586"/>
            <a:ext cx="2862942" cy="4136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21F58C82-B26C-FC96-3FD5-D4562DB281E5}"/>
              </a:ext>
            </a:extLst>
          </p:cNvPr>
          <p:cNvSpPr/>
          <p:nvPr/>
        </p:nvSpPr>
        <p:spPr>
          <a:xfrm>
            <a:off x="1458685" y="5200458"/>
            <a:ext cx="3113315" cy="4136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4881485-0F66-472B-2965-7DFAD5F0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68DEAB-EB20-107F-4D9E-5C475C29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16DFB62-4348-A096-F105-C4D41E9F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Ramp-up period: learn D and Bison</a:t>
            </a:r>
          </a:p>
          <a:p>
            <a:r>
              <a:rPr lang="en-US" sz="2400" dirty="0"/>
              <a:t>New technologies: M4, </a:t>
            </a:r>
            <a:r>
              <a:rPr lang="en-US" sz="2400" dirty="0" err="1"/>
              <a:t>Autotest</a:t>
            </a:r>
            <a:endParaRPr lang="en-US" sz="2400" dirty="0"/>
          </a:p>
          <a:p>
            <a:r>
              <a:rPr lang="en-US" sz="2400" dirty="0"/>
              <a:t>Most challenging task: adding internationalization</a:t>
            </a:r>
          </a:p>
          <a:p>
            <a:r>
              <a:rPr lang="en-US" sz="2400" dirty="0"/>
              <a:t>Misjudged the number of missing features </a:t>
            </a:r>
          </a:p>
          <a:p>
            <a:pPr lvl="1"/>
            <a:r>
              <a:rPr lang="en-US" sz="2400" dirty="0"/>
              <a:t>Initial target was to write the GLR algorithm</a:t>
            </a:r>
          </a:p>
          <a:p>
            <a:pPr lvl="1"/>
            <a:r>
              <a:rPr lang="en-US" sz="2400" dirty="0"/>
              <a:t>Redefined to finish the customization features first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73C47F7-A9A4-91D2-BCF4-586D3AC3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3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9BE79F-935D-D3F6-4C4B-4DFF3216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Bison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57F2D7E-E6E0-C53A-BC29-46D265AA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72704"/>
          </a:xfrm>
        </p:spPr>
        <p:txBody>
          <a:bodyPr/>
          <a:lstStyle/>
          <a:p>
            <a:r>
              <a:rPr lang="en-US" sz="2400" dirty="0"/>
              <a:t>General-purpose parser generator</a:t>
            </a:r>
          </a:p>
          <a:p>
            <a:r>
              <a:rPr lang="en-US" sz="2400" dirty="0"/>
              <a:t>Given a grammar, Bison will create the parsing rules</a:t>
            </a:r>
          </a:p>
          <a:p>
            <a:r>
              <a:rPr lang="en-US" sz="2400" u="sng" dirty="0"/>
              <a:t>L</a:t>
            </a:r>
            <a:r>
              <a:rPr lang="en-US" sz="2400" dirty="0"/>
              <a:t>eft-to-right, </a:t>
            </a:r>
            <a:r>
              <a:rPr lang="en-US" sz="2400" u="sng" dirty="0"/>
              <a:t>R</a:t>
            </a:r>
            <a:r>
              <a:rPr lang="en-US" sz="2400" dirty="0"/>
              <a:t>ightmost derivation algorithms (</a:t>
            </a:r>
            <a:r>
              <a:rPr lang="en-US" sz="2400" u="sng" dirty="0"/>
              <a:t>LR</a:t>
            </a:r>
            <a:r>
              <a:rPr lang="en-US" sz="2400" dirty="0"/>
              <a:t>):</a:t>
            </a:r>
          </a:p>
          <a:p>
            <a:pPr lvl="1"/>
            <a:r>
              <a:rPr lang="en-US" sz="2400" u="sng" dirty="0"/>
              <a:t>One</a:t>
            </a:r>
            <a:r>
              <a:rPr lang="en-US" sz="2400" dirty="0"/>
              <a:t> token </a:t>
            </a:r>
            <a:r>
              <a:rPr lang="en-US" sz="2400" u="sng" dirty="0"/>
              <a:t>L</a:t>
            </a:r>
            <a:r>
              <a:rPr lang="en-US" sz="2400" dirty="0"/>
              <a:t>ook</a:t>
            </a:r>
            <a:r>
              <a:rPr lang="en-US" sz="2400" u="sng" dirty="0"/>
              <a:t>a</a:t>
            </a:r>
            <a:r>
              <a:rPr lang="en-US" sz="2400" dirty="0"/>
              <a:t>head LR – LALR(1)</a:t>
            </a:r>
          </a:p>
          <a:p>
            <a:pPr lvl="1"/>
            <a:r>
              <a:rPr lang="en-US" sz="2400" u="sng" dirty="0"/>
              <a:t>G</a:t>
            </a:r>
            <a:r>
              <a:rPr lang="en-US" sz="2400" dirty="0"/>
              <a:t>eneralized LR – GLR</a:t>
            </a:r>
          </a:p>
          <a:p>
            <a:r>
              <a:rPr lang="en-US" sz="2400" dirty="0"/>
              <a:t>Supports C, C++, Java, D </a:t>
            </a:r>
          </a:p>
          <a:p>
            <a:r>
              <a:rPr lang="en-US" sz="2400" dirty="0"/>
              <a:t>D language backend since version 3.8, September 2021</a:t>
            </a: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BB7BB68-5B92-645B-5D2B-C1D1BCB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9EB681-9F3D-9D20-A96C-E0002CF0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875053D-CF17-889F-5D83-7B819A89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6504"/>
          </a:xfrm>
        </p:spPr>
        <p:txBody>
          <a:bodyPr>
            <a:normAutofit/>
          </a:bodyPr>
          <a:lstStyle/>
          <a:p>
            <a:r>
              <a:rPr lang="en-US" sz="2400" dirty="0"/>
              <a:t>Mentors:</a:t>
            </a:r>
          </a:p>
          <a:p>
            <a:pPr lvl="1"/>
            <a:r>
              <a:rPr lang="en-US" sz="2400" dirty="0" err="1"/>
              <a:t>Akim</a:t>
            </a:r>
            <a:r>
              <a:rPr lang="en-US" sz="2400" dirty="0"/>
              <a:t> </a:t>
            </a:r>
            <a:r>
              <a:rPr lang="en-US" sz="2400" dirty="0" err="1"/>
              <a:t>Demaille</a:t>
            </a:r>
            <a:r>
              <a:rPr lang="en-US" sz="2400" dirty="0"/>
              <a:t> (Bison co-maintainer)</a:t>
            </a:r>
          </a:p>
          <a:p>
            <a:pPr lvl="1"/>
            <a:r>
              <a:rPr lang="en-GB" sz="2400" dirty="0"/>
              <a:t>additional help from </a:t>
            </a:r>
            <a:r>
              <a:rPr lang="en-US" sz="2400" dirty="0"/>
              <a:t>Eduard St</a:t>
            </a:r>
            <a:r>
              <a:rPr lang="ro-RO" sz="2400" dirty="0" err="1"/>
              <a:t>ăniloiu</a:t>
            </a:r>
            <a:r>
              <a:rPr lang="en-US" sz="2400" dirty="0"/>
              <a:t>,</a:t>
            </a:r>
            <a:r>
              <a:rPr lang="en-GB" sz="2400" dirty="0"/>
              <a:t> </a:t>
            </a:r>
            <a:r>
              <a:rPr lang="ro-RO" sz="2400" dirty="0"/>
              <a:t>Răzvan Nițu, H. S. </a:t>
            </a:r>
            <a:r>
              <a:rPr lang="ro-RO" sz="2400" dirty="0" err="1"/>
              <a:t>Teoh</a:t>
            </a:r>
            <a:endParaRPr lang="ro-RO" sz="2400" dirty="0"/>
          </a:p>
          <a:p>
            <a:r>
              <a:rPr lang="en-US" sz="2400" dirty="0"/>
              <a:t>Asked for input from the D community on the forum</a:t>
            </a:r>
          </a:p>
          <a:p>
            <a:r>
              <a:rPr lang="en-US" sz="2400" dirty="0"/>
              <a:t>Contributions: sending patches to Bison’s mailing list</a:t>
            </a:r>
          </a:p>
          <a:p>
            <a:r>
              <a:rPr lang="ro-RO" sz="2400" dirty="0" err="1"/>
              <a:t>Bison</a:t>
            </a:r>
            <a:r>
              <a:rPr lang="en-GB" sz="2400" dirty="0"/>
              <a:t>’s official repository: GNU Savannah </a:t>
            </a:r>
            <a:endParaRPr lang="en-US" sz="2400" dirty="0"/>
          </a:p>
          <a:p>
            <a:r>
              <a:rPr lang="en-US" sz="2400" dirty="0"/>
              <a:t>I used GitHub for reviews, questions, way to structure my own work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3ED3973-AC12-E64E-DE27-B9C41063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4F06EA1-BFE2-A7CA-3418-AF9E5B19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Autumn of code 2020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0712DA5-2D73-6715-36E8-B08B7BF2B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7133"/>
          </a:xfrm>
        </p:spPr>
        <p:txBody>
          <a:bodyPr>
            <a:noAutofit/>
          </a:bodyPr>
          <a:lstStyle/>
          <a:p>
            <a:r>
              <a:rPr lang="en-US" sz="2400" dirty="0"/>
              <a:t>Very positive experience</a:t>
            </a:r>
          </a:p>
          <a:p>
            <a:r>
              <a:rPr lang="en-US" sz="2400" dirty="0"/>
              <a:t>Weekly &amp; monthly updates but I could manage my own time</a:t>
            </a:r>
          </a:p>
          <a:p>
            <a:r>
              <a:rPr lang="en-US" sz="2400" dirty="0"/>
              <a:t>Participated alongside full-time studies</a:t>
            </a:r>
          </a:p>
          <a:p>
            <a:r>
              <a:rPr lang="en-US" sz="2400" dirty="0"/>
              <a:t>Little experience in writing APIs before</a:t>
            </a:r>
          </a:p>
          <a:p>
            <a:r>
              <a:rPr lang="en-US" sz="2400" dirty="0"/>
              <a:t>Learned to use D (compile-time features, GC’s role in performance)</a:t>
            </a:r>
          </a:p>
          <a:p>
            <a:r>
              <a:rPr lang="en-US" sz="2400" dirty="0"/>
              <a:t>Made PRs to DMD and Phobos based on my interactions with Bison</a:t>
            </a:r>
          </a:p>
          <a:p>
            <a:r>
              <a:rPr lang="en-US" sz="2400" dirty="0"/>
              <a:t>Learned more about LR parsing</a:t>
            </a:r>
          </a:p>
          <a:p>
            <a:r>
              <a:rPr lang="en-US" sz="2400" dirty="0"/>
              <a:t>Enjoyed interacting with the D community</a:t>
            </a:r>
          </a:p>
          <a:p>
            <a:endParaRPr lang="en-US" sz="24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4BCA0E-E6E6-9F92-B64A-4E49AFBE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0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7C86025-113A-762E-A1F5-429FEAE6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25A5E7-F0B6-5E1C-CC60-C19D7CAF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D language LALR(1) parser is fully supported since version 3.8</a:t>
            </a:r>
          </a:p>
          <a:p>
            <a:r>
              <a:rPr lang="en-GB" sz="2400" dirty="0"/>
              <a:t>Implements all customization features of the other parsers</a:t>
            </a:r>
          </a:p>
          <a:p>
            <a:r>
              <a:rPr lang="en-GB" sz="2400" dirty="0"/>
              <a:t>I want to continue the work on the GLR</a:t>
            </a:r>
            <a:endParaRPr lang="en-US" sz="24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2ED7EF3-DDE2-DF08-7D64-A64147FE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F49A1BE-952E-8DD8-36AE-9FAD8222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features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3FB8ED8-93F2-A03D-B789-09EB3E65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6181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</a:t>
            </a:r>
            <a:r>
              <a:rPr lang="en-US" sz="2400" b="0" i="0" u="none" strike="noStrike" baseline="0" dirty="0"/>
              <a:t>imple/detailed/custom error messages</a:t>
            </a:r>
          </a:p>
          <a:p>
            <a:pPr algn="l"/>
            <a:r>
              <a:rPr lang="en-US" sz="2400" b="0" i="0" u="none" strike="noStrike" baseline="0" dirty="0"/>
              <a:t>internationalization</a:t>
            </a:r>
          </a:p>
          <a:p>
            <a:pPr algn="l"/>
            <a:r>
              <a:rPr lang="en-US" sz="2400" b="0" i="0" u="none" strike="noStrike" baseline="0" dirty="0"/>
              <a:t>lookahead correction</a:t>
            </a:r>
          </a:p>
          <a:p>
            <a:pPr algn="l"/>
            <a:r>
              <a:rPr lang="en-US" sz="2400" b="0" i="0" u="none" strike="noStrike" baseline="0" dirty="0"/>
              <a:t>push parser</a:t>
            </a:r>
          </a:p>
          <a:p>
            <a:pPr algn="l"/>
            <a:r>
              <a:rPr lang="en-US" sz="2400" b="0" i="0" u="none" strike="noStrike" baseline="0" dirty="0"/>
              <a:t>token constructors</a:t>
            </a:r>
          </a:p>
          <a:p>
            <a:pPr algn="l"/>
            <a:r>
              <a:rPr lang="en-GB" sz="2400" b="0" i="0" u="none" strike="noStrike" baseline="0" dirty="0"/>
              <a:t>return from the </a:t>
            </a:r>
            <a:r>
              <a:rPr lang="en-GB" sz="2400" b="0" i="0" u="none" strike="noStrike" baseline="0" dirty="0" err="1"/>
              <a:t>lexer</a:t>
            </a:r>
            <a:r>
              <a:rPr lang="en-GB" sz="2400" b="0" i="0" u="none" strike="noStrike" baseline="0" dirty="0"/>
              <a:t> the token type, value and location as a unified symbol</a:t>
            </a:r>
          </a:p>
          <a:p>
            <a:pPr algn="l"/>
            <a:r>
              <a:rPr lang="en-GB" sz="2400" b="0" i="0" u="none" strike="noStrike" baseline="0" dirty="0"/>
              <a:t>allowing prefix change of the symbol and token types</a:t>
            </a:r>
          </a:p>
          <a:p>
            <a:pPr algn="l"/>
            <a:r>
              <a:rPr lang="en-GB" sz="2400" b="0" i="0" u="none" strike="noStrike" baseline="0" dirty="0"/>
              <a:t>resetting the error recovery counter</a:t>
            </a:r>
          </a:p>
          <a:p>
            <a:pPr algn="l"/>
            <a:r>
              <a:rPr lang="en-GB" sz="2400" b="0" i="0" u="none" strike="noStrike" baseline="0" dirty="0"/>
              <a:t>allowing the parser class to inherit another class or implement an interface</a:t>
            </a:r>
            <a:endParaRPr lang="en-US" sz="24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0192049-213E-C1FF-5C97-CB462944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036F54E-9751-7025-281A-61F0AD96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D’s LALR(1) backend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F194E8E-9DF7-CDE1-0C33-825553F9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3179"/>
            <a:ext cx="11029615" cy="4684295"/>
          </a:xfrm>
        </p:spPr>
        <p:txBody>
          <a:bodyPr>
            <a:normAutofit/>
          </a:bodyPr>
          <a:lstStyle/>
          <a:p>
            <a:pPr algn="l"/>
            <a:r>
              <a:rPr lang="en-GB" sz="1800" b="0" i="0" u="none" strike="noStrike" baseline="0" dirty="0">
                <a:latin typeface="CMSS12"/>
              </a:rPr>
              <a:t>bison.m4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code used by all backends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mainly user options parsing</a:t>
            </a:r>
          </a:p>
          <a:p>
            <a:pPr algn="l"/>
            <a:r>
              <a:rPr lang="en-GB" sz="1800" b="0" i="0" u="none" strike="noStrike" baseline="0" dirty="0">
                <a:latin typeface="CMSS12"/>
              </a:rPr>
              <a:t>d-skel.m4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information used by Bison when choosing a D parser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now points only to LALR(1)</a:t>
            </a:r>
          </a:p>
          <a:p>
            <a:pPr algn="l"/>
            <a:r>
              <a:rPr lang="en-GB" sz="1800" b="0" i="0" u="none" strike="noStrike" baseline="0" dirty="0">
                <a:latin typeface="CMSS12"/>
              </a:rPr>
              <a:t>d.m4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general representations of data types, functions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can be used across multiple algorithms</a:t>
            </a:r>
          </a:p>
          <a:p>
            <a:pPr algn="l"/>
            <a:r>
              <a:rPr lang="en-GB" sz="1800" b="0" i="0" u="none" strike="noStrike" baseline="0" dirty="0">
                <a:latin typeface="CMSS12"/>
              </a:rPr>
              <a:t>lalr1.d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contains LALR(1) implementation</a:t>
            </a: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D9FB54F-CCE2-D6EC-2E4C-A6D5EF7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73D8CD6-C803-DD52-5CAE-13A57E42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generators in D’s ecosystem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DF7A05C8-69AB-335D-5BED-FC17426A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5351899"/>
            <a:ext cx="11029615" cy="138635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Þ"/>
            </a:pPr>
            <a:r>
              <a:rPr lang="en-US" sz="2000" dirty="0"/>
              <a:t>The need for an established, official parser with active support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000" dirty="0"/>
              <a:t>More variety in the types of parsers – introducing an LR parser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000" dirty="0"/>
              <a:t>E</a:t>
            </a:r>
            <a:r>
              <a:rPr lang="en-GB" sz="2000" dirty="0" err="1"/>
              <a:t>asier</a:t>
            </a:r>
            <a:r>
              <a:rPr lang="en-GB" sz="2000" dirty="0"/>
              <a:t> to convince a user to try D when they can still use the parser of their choice</a:t>
            </a:r>
            <a:endParaRPr lang="en-US" sz="2000" dirty="0"/>
          </a:p>
        </p:txBody>
      </p:sp>
      <p:graphicFrame>
        <p:nvGraphicFramePr>
          <p:cNvPr id="6" name="Tabel 2">
            <a:extLst>
              <a:ext uri="{FF2B5EF4-FFF2-40B4-BE49-F238E27FC236}">
                <a16:creationId xmlns:a16="http://schemas.microsoft.com/office/drawing/2014/main" id="{59E2EBA0-1C54-414A-C52C-F7E36DA9F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08571"/>
              </p:ext>
            </p:extLst>
          </p:nvPr>
        </p:nvGraphicFramePr>
        <p:xfrm>
          <a:off x="962525" y="2013001"/>
          <a:ext cx="9818093" cy="3279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975">
                  <a:extLst>
                    <a:ext uri="{9D8B030D-6E8A-4147-A177-3AD203B41FA5}">
                      <a16:colId xmlns:a16="http://schemas.microsoft.com/office/drawing/2014/main" val="3744645681"/>
                    </a:ext>
                  </a:extLst>
                </a:gridCol>
                <a:gridCol w="2631174">
                  <a:extLst>
                    <a:ext uri="{9D8B030D-6E8A-4147-A177-3AD203B41FA5}">
                      <a16:colId xmlns:a16="http://schemas.microsoft.com/office/drawing/2014/main" val="2958176564"/>
                    </a:ext>
                  </a:extLst>
                </a:gridCol>
                <a:gridCol w="4095944">
                  <a:extLst>
                    <a:ext uri="{9D8B030D-6E8A-4147-A177-3AD203B41FA5}">
                      <a16:colId xmlns:a16="http://schemas.microsoft.com/office/drawing/2014/main" val="3170577422"/>
                    </a:ext>
                  </a:extLst>
                </a:gridCol>
              </a:tblGrid>
              <a:tr h="78559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Supports other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Main 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621905"/>
                  </a:ext>
                </a:extLst>
              </a:tr>
              <a:tr h="448913">
                <a:tc>
                  <a:txBody>
                    <a:bodyPr/>
                    <a:lstStyle/>
                    <a:p>
                      <a:pPr algn="ctr"/>
                      <a:r>
                        <a:rPr lang="ro-RO" sz="2000" dirty="0">
                          <a:latin typeface="+mn-lt"/>
                        </a:rPr>
                        <a:t>ANTLR4-D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Unofficial fork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587836"/>
                  </a:ext>
                </a:extLst>
              </a:tr>
              <a:tr h="531888">
                <a:tc>
                  <a:txBody>
                    <a:bodyPr/>
                    <a:lstStyle/>
                    <a:p>
                      <a:pPr algn="ctr"/>
                      <a:r>
                        <a:rPr lang="ro-RO" sz="2000" dirty="0">
                          <a:latin typeface="+mn-lt"/>
                        </a:rPr>
                        <a:t>ANTLR3-D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No active support for this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22994"/>
                  </a:ext>
                </a:extLst>
              </a:tr>
              <a:tr h="531888"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err="1">
                          <a:latin typeface="+mn-lt"/>
                        </a:rPr>
                        <a:t>ALLPaGeD</a:t>
                      </a:r>
                      <a:endParaRPr lang="ro-RO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No active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13300"/>
                  </a:ext>
                </a:extLst>
              </a:tr>
              <a:tr h="531888"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err="1">
                          <a:latin typeface="+mn-lt"/>
                        </a:rPr>
                        <a:t>Goldie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No active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13302"/>
                  </a:ext>
                </a:extLst>
              </a:tr>
              <a:tr h="4489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dirty="0" err="1">
                          <a:latin typeface="+mn-lt"/>
                        </a:rPr>
                        <a:t>Lltool</a:t>
                      </a:r>
                      <a:endParaRPr lang="ro-RO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Maintained by one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29119"/>
                  </a:ext>
                </a:extLst>
              </a:tr>
            </a:tbl>
          </a:graphicData>
        </a:graphic>
      </p:graphicFrame>
      <p:pic>
        <p:nvPicPr>
          <p:cNvPr id="7" name="Grafic 6" descr="Close with solid fill">
            <a:extLst>
              <a:ext uri="{FF2B5EF4-FFF2-40B4-BE49-F238E27FC236}">
                <a16:creationId xmlns:a16="http://schemas.microsoft.com/office/drawing/2014/main" id="{919C7094-EA95-144B-AA89-C5C47710D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9160" y="3844897"/>
            <a:ext cx="426549" cy="426549"/>
          </a:xfrm>
          <a:prstGeom prst="rect">
            <a:avLst/>
          </a:prstGeom>
        </p:spPr>
      </p:pic>
      <p:pic>
        <p:nvPicPr>
          <p:cNvPr id="8" name="Grafic 7" descr="Checkmark with solid fill">
            <a:extLst>
              <a:ext uri="{FF2B5EF4-FFF2-40B4-BE49-F238E27FC236}">
                <a16:creationId xmlns:a16="http://schemas.microsoft.com/office/drawing/2014/main" id="{8D13BFD0-83FF-A200-C943-4D0DDE29E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2098" y="3269825"/>
            <a:ext cx="426549" cy="426549"/>
          </a:xfrm>
          <a:prstGeom prst="rect">
            <a:avLst/>
          </a:prstGeom>
        </p:spPr>
      </p:pic>
      <p:pic>
        <p:nvPicPr>
          <p:cNvPr id="9" name="Grafic 8" descr="Checkmark with solid fill">
            <a:extLst>
              <a:ext uri="{FF2B5EF4-FFF2-40B4-BE49-F238E27FC236}">
                <a16:creationId xmlns:a16="http://schemas.microsoft.com/office/drawing/2014/main" id="{F91BB072-073F-71E1-1584-6FE26E485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2098" y="2841434"/>
            <a:ext cx="426549" cy="385564"/>
          </a:xfrm>
          <a:prstGeom prst="rect">
            <a:avLst/>
          </a:prstGeom>
        </p:spPr>
      </p:pic>
      <p:pic>
        <p:nvPicPr>
          <p:cNvPr id="10" name="Grafic 9" descr="Checkmark with solid fill">
            <a:extLst>
              <a:ext uri="{FF2B5EF4-FFF2-40B4-BE49-F238E27FC236}">
                <a16:creationId xmlns:a16="http://schemas.microsoft.com/office/drawing/2014/main" id="{7518AC25-12B7-F562-5D07-5DDD5F1A3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9160" y="4355217"/>
            <a:ext cx="426549" cy="426549"/>
          </a:xfrm>
          <a:prstGeom prst="rect">
            <a:avLst/>
          </a:prstGeom>
        </p:spPr>
      </p:pic>
      <p:pic>
        <p:nvPicPr>
          <p:cNvPr id="11" name="Grafic 10" descr="Checkmark with solid fill">
            <a:extLst>
              <a:ext uri="{FF2B5EF4-FFF2-40B4-BE49-F238E27FC236}">
                <a16:creationId xmlns:a16="http://schemas.microsoft.com/office/drawing/2014/main" id="{CC3AC68D-E53B-E979-F899-FD3C10D4F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9160" y="4865537"/>
            <a:ext cx="426549" cy="426549"/>
          </a:xfrm>
          <a:prstGeom prst="rect">
            <a:avLst/>
          </a:prstGeom>
        </p:spPr>
      </p:pic>
      <p:sp>
        <p:nvSpPr>
          <p:cNvPr id="12" name="Substituent număr diapozitiv 11">
            <a:extLst>
              <a:ext uri="{FF2B5EF4-FFF2-40B4-BE49-F238E27FC236}">
                <a16:creationId xmlns:a16="http://schemas.microsoft.com/office/drawing/2014/main" id="{D56A5AB8-AB34-D626-40E7-A7BCB447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A18B9E0-E463-F80D-00E2-823F521C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of Pegged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72ADDE2-699F-5DD4-1CB6-C06F2BC0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49789"/>
          </a:xfrm>
        </p:spPr>
        <p:txBody>
          <a:bodyPr>
            <a:noAutofit/>
          </a:bodyPr>
          <a:lstStyle/>
          <a:p>
            <a:r>
              <a:rPr lang="en-GB" sz="2400" dirty="0"/>
              <a:t>A Parsing Expression Grammar (PEG) module, using </a:t>
            </a:r>
            <a:r>
              <a:rPr lang="en-GB" sz="2400" dirty="0" err="1"/>
              <a:t>Dlang</a:t>
            </a:r>
            <a:endParaRPr lang="en-US" sz="2400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1EDF2A79-F670-3342-FE69-3D9EE2BB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48515"/>
              </p:ext>
            </p:extLst>
          </p:nvPr>
        </p:nvGraphicFramePr>
        <p:xfrm>
          <a:off x="489857" y="2950029"/>
          <a:ext cx="11258216" cy="35247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4554">
                  <a:extLst>
                    <a:ext uri="{9D8B030D-6E8A-4147-A177-3AD203B41FA5}">
                      <a16:colId xmlns:a16="http://schemas.microsoft.com/office/drawing/2014/main" val="1679046948"/>
                    </a:ext>
                  </a:extLst>
                </a:gridCol>
                <a:gridCol w="2814554">
                  <a:extLst>
                    <a:ext uri="{9D8B030D-6E8A-4147-A177-3AD203B41FA5}">
                      <a16:colId xmlns:a16="http://schemas.microsoft.com/office/drawing/2014/main" val="1296801648"/>
                    </a:ext>
                  </a:extLst>
                </a:gridCol>
                <a:gridCol w="2814554">
                  <a:extLst>
                    <a:ext uri="{9D8B030D-6E8A-4147-A177-3AD203B41FA5}">
                      <a16:colId xmlns:a16="http://schemas.microsoft.com/office/drawing/2014/main" val="2393170595"/>
                    </a:ext>
                  </a:extLst>
                </a:gridCol>
                <a:gridCol w="2814554">
                  <a:extLst>
                    <a:ext uri="{9D8B030D-6E8A-4147-A177-3AD203B41FA5}">
                      <a16:colId xmlns:a16="http://schemas.microsoft.com/office/drawing/2014/main" val="1490021126"/>
                    </a:ext>
                  </a:extLst>
                </a:gridCol>
              </a:tblGrid>
              <a:tr h="59871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Pegged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Observations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7197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Memoization</a:t>
                      </a:r>
                      <a:r>
                        <a:rPr lang="en-US" sz="2000" dirty="0"/>
                        <a:t> proportional with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Input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Depth of parsing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Pegged more likely to crash with an out-of-memory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35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Linear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Worst case O(n</a:t>
                      </a:r>
                      <a:r>
                        <a:rPr lang="en-US" sz="2000" baseline="30000" dirty="0"/>
                        <a:t>3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Memoization</a:t>
                      </a:r>
                      <a:r>
                        <a:rPr lang="en-US" sz="2000" dirty="0"/>
                        <a:t> makes Pegged faster compared to GLR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2334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Needs a </a:t>
                      </a:r>
                      <a:r>
                        <a:rPr lang="en-US" sz="2000" dirty="0" err="1"/>
                        <a:t>lexer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Faster to write a Pegged program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267061"/>
                  </a:ext>
                </a:extLst>
              </a:tr>
            </a:tbl>
          </a:graphicData>
        </a:graphic>
      </p:graphicFrame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709A4DD-2622-4DB4-ED43-A524747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4F47EC3-F681-59D9-8E38-128E279B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Pegged vs Bison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4C79A9F-DDC1-5D94-BF80-A68E4DB9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82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baseline="0" dirty="0"/>
              <a:t>“(1 + 1) / (1 - 0)”</a:t>
            </a:r>
            <a:r>
              <a:rPr lang="en-US" sz="2000" dirty="0"/>
              <a:t> X 1 million times</a:t>
            </a:r>
          </a:p>
        </p:txBody>
      </p:sp>
      <p:graphicFrame>
        <p:nvGraphicFramePr>
          <p:cNvPr id="16" name="Diagramă 15">
            <a:extLst>
              <a:ext uri="{FF2B5EF4-FFF2-40B4-BE49-F238E27FC236}">
                <a16:creationId xmlns:a16="http://schemas.microsoft.com/office/drawing/2014/main" id="{A7BBB0A2-02C9-E88B-2789-71B0F4F606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790553"/>
              </p:ext>
            </p:extLst>
          </p:nvPr>
        </p:nvGraphicFramePr>
        <p:xfrm>
          <a:off x="1552407" y="2741891"/>
          <a:ext cx="10058400" cy="327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Substituent conținut 2">
            <a:extLst>
              <a:ext uri="{FF2B5EF4-FFF2-40B4-BE49-F238E27FC236}">
                <a16:creationId xmlns:a16="http://schemas.microsoft.com/office/drawing/2014/main" id="{F5EDB9A4-2F85-3F30-F94A-B772D1B980C2}"/>
              </a:ext>
            </a:extLst>
          </p:cNvPr>
          <p:cNvSpPr txBox="1">
            <a:spLocks/>
          </p:cNvSpPr>
          <p:nvPr/>
        </p:nvSpPr>
        <p:spPr>
          <a:xfrm>
            <a:off x="332538" y="3134999"/>
            <a:ext cx="11029615" cy="766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Bison               (real)</a:t>
            </a:r>
          </a:p>
        </p:txBody>
      </p:sp>
      <p:sp>
        <p:nvSpPr>
          <p:cNvPr id="18" name="Substituent conținut 2">
            <a:extLst>
              <a:ext uri="{FF2B5EF4-FFF2-40B4-BE49-F238E27FC236}">
                <a16:creationId xmlns:a16="http://schemas.microsoft.com/office/drawing/2014/main" id="{83DC796B-D898-CC24-6B7E-CD80FE2DAF79}"/>
              </a:ext>
            </a:extLst>
          </p:cNvPr>
          <p:cNvSpPr txBox="1">
            <a:spLocks/>
          </p:cNvSpPr>
          <p:nvPr/>
        </p:nvSpPr>
        <p:spPr>
          <a:xfrm>
            <a:off x="332538" y="4621753"/>
            <a:ext cx="11728833" cy="766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Pegged                                                                                                                                                   (estimated)</a:t>
            </a:r>
          </a:p>
        </p:txBody>
      </p:sp>
      <p:sp>
        <p:nvSpPr>
          <p:cNvPr id="19" name="Substituent conținut 2">
            <a:extLst>
              <a:ext uri="{FF2B5EF4-FFF2-40B4-BE49-F238E27FC236}">
                <a16:creationId xmlns:a16="http://schemas.microsoft.com/office/drawing/2014/main" id="{4AABEE53-D277-F49F-722A-7307144E910B}"/>
              </a:ext>
            </a:extLst>
          </p:cNvPr>
          <p:cNvSpPr txBox="1">
            <a:spLocks/>
          </p:cNvSpPr>
          <p:nvPr/>
        </p:nvSpPr>
        <p:spPr>
          <a:xfrm>
            <a:off x="4822372" y="6155844"/>
            <a:ext cx="2950028" cy="48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5 seconds vs 6 minutes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00651C4-DAB2-C0A5-AF0F-7A1FDB0E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3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5BFDA29-A392-7DF0-2170-F8DEB777C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A972E15-4166-D567-5E85-6116606CF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22B2FAA-4075-D169-96F5-957A7538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DSL grammar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21F7A92-C5BC-941B-8CC1-7DE7EF85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8</a:t>
            </a:fld>
            <a:endParaRPr lang="en-US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CB0F8A6-AC4B-5EA7-518D-43FC3A84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32" y="2471057"/>
            <a:ext cx="9750735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2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7E21FB1-9479-FE7F-7902-1F08C7F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013800"/>
          </a:xfrm>
        </p:spPr>
        <p:txBody>
          <a:bodyPr/>
          <a:lstStyle/>
          <a:p>
            <a:r>
              <a:rPr lang="en-US" dirty="0"/>
              <a:t>Token Kind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092ABC3-5B6A-D955-913C-F091F474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9</a:t>
            </a:fld>
            <a:endParaRPr lang="en-US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D6BC7C4D-6AAC-47E1-50A8-3DE07ADCF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11"/>
          <a:stretch/>
        </p:blipFill>
        <p:spPr>
          <a:xfrm>
            <a:off x="2861235" y="2228234"/>
            <a:ext cx="6469527" cy="4093028"/>
          </a:xfrm>
          <a:prstGeom prst="rect">
            <a:avLst/>
          </a:prstGeom>
        </p:spPr>
      </p:pic>
      <p:sp>
        <p:nvSpPr>
          <p:cNvPr id="13" name="Dreptunghi 12">
            <a:extLst>
              <a:ext uri="{FF2B5EF4-FFF2-40B4-BE49-F238E27FC236}">
                <a16:creationId xmlns:a16="http://schemas.microsoft.com/office/drawing/2014/main" id="{5D901A07-CE3D-4278-201D-91D243859051}"/>
              </a:ext>
            </a:extLst>
          </p:cNvPr>
          <p:cNvSpPr/>
          <p:nvPr/>
        </p:nvSpPr>
        <p:spPr>
          <a:xfrm>
            <a:off x="3254828" y="2677886"/>
            <a:ext cx="925286" cy="2841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466406A-FCEC-8FCD-8485-67F4D9960EE1}"/>
              </a:ext>
            </a:extLst>
          </p:cNvPr>
          <p:cNvSpPr/>
          <p:nvPr/>
        </p:nvSpPr>
        <p:spPr>
          <a:xfrm>
            <a:off x="4180113" y="2242457"/>
            <a:ext cx="4539343" cy="4136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45BA8470-1053-81F3-D7FC-F047BB4255A3}"/>
              </a:ext>
            </a:extLst>
          </p:cNvPr>
          <p:cNvSpPr/>
          <p:nvPr/>
        </p:nvSpPr>
        <p:spPr>
          <a:xfrm>
            <a:off x="4278085" y="5749308"/>
            <a:ext cx="1545771" cy="5719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071EC842-7CAB-498F-45EA-4B28A9C51887}"/>
              </a:ext>
            </a:extLst>
          </p:cNvPr>
          <p:cNvSpPr/>
          <p:nvPr/>
        </p:nvSpPr>
        <p:spPr>
          <a:xfrm>
            <a:off x="4180113" y="4985657"/>
            <a:ext cx="4822373" cy="4136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Dividend">
  <a:themeElements>
    <a:clrScheme name="Particularizare 1">
      <a:dk1>
        <a:sysClr val="windowText" lastClr="000000"/>
      </a:dk1>
      <a:lt1>
        <a:sysClr val="window" lastClr="FFFFFF"/>
      </a:lt1>
      <a:dk2>
        <a:srgbClr val="000000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9837</TotalTime>
  <Words>1533</Words>
  <Application>Microsoft Office PowerPoint</Application>
  <PresentationFormat>Ecran lat</PresentationFormat>
  <Paragraphs>266</Paragraphs>
  <Slides>34</Slides>
  <Notes>22</Notes>
  <HiddenSlides>3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34</vt:i4>
      </vt:variant>
    </vt:vector>
  </HeadingPairs>
  <TitlesOfParts>
    <vt:vector size="42" baseType="lpstr">
      <vt:lpstr>Arial</vt:lpstr>
      <vt:lpstr>Calibri</vt:lpstr>
      <vt:lpstr>CMSS12</vt:lpstr>
      <vt:lpstr>CMTT12</vt:lpstr>
      <vt:lpstr>Consolas</vt:lpstr>
      <vt:lpstr>Symbol</vt:lpstr>
      <vt:lpstr>Wingdings 2</vt:lpstr>
      <vt:lpstr>Dividend</vt:lpstr>
      <vt:lpstr>D Backend for GNU Bison</vt:lpstr>
      <vt:lpstr>Parser</vt:lpstr>
      <vt:lpstr>GNU Bison</vt:lpstr>
      <vt:lpstr>Parser generators in D’s ecosystem</vt:lpstr>
      <vt:lpstr>The Case of Pegged</vt:lpstr>
      <vt:lpstr>Pegged vs Bison</vt:lpstr>
      <vt:lpstr>Features</vt:lpstr>
      <vt:lpstr>DSL grammar</vt:lpstr>
      <vt:lpstr>Token Kind</vt:lpstr>
      <vt:lpstr>Prezentare PowerPoint</vt:lpstr>
      <vt:lpstr>User perspective: LALr(1) vs GLR parser in input code</vt:lpstr>
      <vt:lpstr>The Lexer’s API</vt:lpstr>
      <vt:lpstr>The Lexer’s API</vt:lpstr>
      <vt:lpstr>Token Kind</vt:lpstr>
      <vt:lpstr>The Lexer’s API</vt:lpstr>
      <vt:lpstr>The Default Lexer’s API</vt:lpstr>
      <vt:lpstr>Token constructors</vt:lpstr>
      <vt:lpstr>Default vs Token constructors</vt:lpstr>
      <vt:lpstr>Error messages</vt:lpstr>
      <vt:lpstr>Error recovery counter reset</vt:lpstr>
      <vt:lpstr>Error recovery counter reset</vt:lpstr>
      <vt:lpstr>Pull vs push parsers: Pull parser</vt:lpstr>
      <vt:lpstr>Pull vs push parsers: push parser</vt:lpstr>
      <vt:lpstr>Internationalization</vt:lpstr>
      <vt:lpstr>Demo</vt:lpstr>
      <vt:lpstr>History of the D backend</vt:lpstr>
      <vt:lpstr>Challenges</vt:lpstr>
      <vt:lpstr>M4</vt:lpstr>
      <vt:lpstr>Challenges</vt:lpstr>
      <vt:lpstr>Review Process</vt:lpstr>
      <vt:lpstr>Symmetry Autumn of code 2020</vt:lpstr>
      <vt:lpstr>Conclusions</vt:lpstr>
      <vt:lpstr>Customization features</vt:lpstr>
      <vt:lpstr>Overview of D’s LALR(1) 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Backend for GNU Bison</dc:title>
  <dc:creator>Adela-Mihaela VAIS</dc:creator>
  <cp:lastModifiedBy>Adela-Mihaela VAIS</cp:lastModifiedBy>
  <cp:revision>64</cp:revision>
  <dcterms:created xsi:type="dcterms:W3CDTF">2022-07-10T18:33:22Z</dcterms:created>
  <dcterms:modified xsi:type="dcterms:W3CDTF">2022-08-04T19:56:05Z</dcterms:modified>
</cp:coreProperties>
</file>