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39" Type="http://schemas.openxmlformats.org/officeDocument/2006/relationships/slide" Target="slides/slide34.xml"/><Relationship Id="rId26" Type="http://schemas.openxmlformats.org/officeDocument/2006/relationships/slide" Target="slides/slide21.xml"/><Relationship Id="rId13" Type="http://schemas.openxmlformats.org/officeDocument/2006/relationships/slide" Target="slides/slide8.xml"/><Relationship Id="rId18" Type="http://schemas.openxmlformats.org/officeDocument/2006/relationships/slide" Target="slides/slide13.xml"/><Relationship Id="rId42" Type="http://schemas.openxmlformats.org/officeDocument/2006/relationships/slide" Target="slides/slide37.xml"/><Relationship Id="rId47" Type="http://schemas.openxmlformats.org/officeDocument/2006/relationships/slide" Target="slides/slide42.xml"/><Relationship Id="rId34" Type="http://schemas.openxmlformats.org/officeDocument/2006/relationships/slide" Target="slides/slide29.xml"/><Relationship Id="rId21" Type="http://schemas.openxmlformats.org/officeDocument/2006/relationships/slide" Target="slides/slide16.xml"/><Relationship Id="rId50" Type="http://schemas.openxmlformats.org/officeDocument/2006/relationships/slide" Target="slides/slide45.xml"/><Relationship Id="rId55" Type="http://schemas.openxmlformats.org/officeDocument/2006/relationships/customXml" Target="../customXml/item3.xml"/><Relationship Id="rId7" Type="http://schemas.openxmlformats.org/officeDocument/2006/relationships/slide" Target="slides/slide2.xml"/><Relationship Id="rId2" Type="http://schemas.openxmlformats.org/officeDocument/2006/relationships/viewProps" Target="viewProps.xml"/><Relationship Id="rId29" Type="http://schemas.openxmlformats.org/officeDocument/2006/relationships/slide" Target="slides/slide24.xml"/><Relationship Id="rId16" Type="http://schemas.openxmlformats.org/officeDocument/2006/relationships/slide" Target="slides/slide11.xml"/><Relationship Id="rId40" Type="http://schemas.openxmlformats.org/officeDocument/2006/relationships/slide" Target="slides/slide35.xml"/><Relationship Id="rId45" Type="http://schemas.openxmlformats.org/officeDocument/2006/relationships/slide" Target="slides/slide40.xml"/><Relationship Id="rId32" Type="http://schemas.openxmlformats.org/officeDocument/2006/relationships/slide" Target="slides/slide27.xml"/><Relationship Id="rId37" Type="http://schemas.openxmlformats.org/officeDocument/2006/relationships/slide" Target="slides/slide32.xml"/><Relationship Id="rId24" Type="http://schemas.openxmlformats.org/officeDocument/2006/relationships/slide" Target="slides/slide19.xml"/><Relationship Id="rId11" Type="http://schemas.openxmlformats.org/officeDocument/2006/relationships/slide" Target="slides/slide6.xml"/><Relationship Id="rId53" Type="http://schemas.openxmlformats.org/officeDocument/2006/relationships/customXml" Target="../customXml/item1.xml"/><Relationship Id="rId5" Type="http://schemas.openxmlformats.org/officeDocument/2006/relationships/notesMaster" Target="notesMasters/notesMaster1.xml"/><Relationship Id="rId44" Type="http://schemas.openxmlformats.org/officeDocument/2006/relationships/slide" Target="slides/slide39.xml"/><Relationship Id="rId31" Type="http://schemas.openxmlformats.org/officeDocument/2006/relationships/slide" Target="slides/slide26.xml"/><Relationship Id="rId52" Type="http://schemas.openxmlformats.org/officeDocument/2006/relationships/slide" Target="slides/slide47.xml"/><Relationship Id="rId10" Type="http://schemas.openxmlformats.org/officeDocument/2006/relationships/slide" Target="slides/slide5.xml"/><Relationship Id="rId19" Type="http://schemas.openxmlformats.org/officeDocument/2006/relationships/slide" Target="slides/slide14.xml"/><Relationship Id="rId43" Type="http://schemas.openxmlformats.org/officeDocument/2006/relationships/slide" Target="slides/slide38.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30" Type="http://schemas.openxmlformats.org/officeDocument/2006/relationships/slide" Target="slides/slide25.xml"/><Relationship Id="rId35" Type="http://schemas.openxmlformats.org/officeDocument/2006/relationships/slide" Target="slides/slide30.xml"/><Relationship Id="rId22" Type="http://schemas.openxmlformats.org/officeDocument/2006/relationships/slide" Target="slides/slide17.xml"/><Relationship Id="rId27" Type="http://schemas.openxmlformats.org/officeDocument/2006/relationships/slide" Target="slides/slide22.xml"/><Relationship Id="rId14" Type="http://schemas.openxmlformats.org/officeDocument/2006/relationships/slide" Target="slides/slide9.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presProps" Target="presProps.xml"/><Relationship Id="rId46" Type="http://schemas.openxmlformats.org/officeDocument/2006/relationships/slide" Target="slides/slide41.xml"/><Relationship Id="rId33" Type="http://schemas.openxmlformats.org/officeDocument/2006/relationships/slide" Target="slides/slide28.xml"/><Relationship Id="rId38" Type="http://schemas.openxmlformats.org/officeDocument/2006/relationships/slide" Target="slides/slide33.xml"/><Relationship Id="rId25" Type="http://schemas.openxmlformats.org/officeDocument/2006/relationships/slide" Target="slides/slide20.xml"/><Relationship Id="rId12" Type="http://schemas.openxmlformats.org/officeDocument/2006/relationships/slide" Target="slides/slide7.xml"/><Relationship Id="rId17" Type="http://schemas.openxmlformats.org/officeDocument/2006/relationships/slide" Target="slides/slide12.xml"/><Relationship Id="rId41" Type="http://schemas.openxmlformats.org/officeDocument/2006/relationships/slide" Target="slides/slide36.xml"/><Relationship Id="rId20" Type="http://schemas.openxmlformats.org/officeDocument/2006/relationships/slide" Target="slides/slide15.xml"/><Relationship Id="rId54" Type="http://schemas.openxmlformats.org/officeDocument/2006/relationships/customXml" Target="../customXml/item2.xml"/><Relationship Id="rId1" Type="http://schemas.openxmlformats.org/officeDocument/2006/relationships/theme" Target="theme/theme2.xml"/><Relationship Id="rId6" Type="http://schemas.openxmlformats.org/officeDocument/2006/relationships/slide" Target="slides/slide1.xml"/><Relationship Id="rId49" Type="http://schemas.openxmlformats.org/officeDocument/2006/relationships/slide" Target="slides/slide44.xml"/><Relationship Id="rId36" Type="http://schemas.openxmlformats.org/officeDocument/2006/relationships/slide" Target="slides/slide31.xml"/><Relationship Id="rId23" Type="http://schemas.openxmlformats.org/officeDocument/2006/relationships/slide" Target="slides/slide18.xml"/><Relationship Id="rId28" Type="http://schemas.openxmlformats.org/officeDocument/2006/relationships/slide" Target="slides/slide23.xml"/><Relationship Id="rId15"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9ebb2f250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9ebb2f250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9ebb2f250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9ebb2f250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9ebb2f250_1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9ebb2f250_1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9ebb2f2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9ebb2f2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9ebb2f25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9ebb2f25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9ebb2f25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9ebb2f25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9ebb2f25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9ebb2f25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9ebb2f25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9ebb2f25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9ebb2f25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9ebb2f25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9ebb2f250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9ebb2f250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a9ebb2f250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a9ebb2f250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9ebb2f250_1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9ebb2f250_1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9ebb2f250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a9ebb2f250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9ebb2f250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a9ebb2f250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9ebb2f250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9ebb2f250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9ebb2f250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a9ebb2f250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9ebb2f250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9ebb2f250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9ebb2f250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9ebb2f250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a9ebb2f250_1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a9ebb2f250_1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ab1ae0600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ab1ae0600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a9ebb2f250_1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a9ebb2f250_1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9ebb2f250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a9ebb2f250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a9ebb2f250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a9ebb2f250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a9ebb2f250_1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a9ebb2f250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9ebb2f250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9ebb2f250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a9ebb2f250_1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a9ebb2f250_1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a9ebb2f250_1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a9ebb2f250_1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a9ebb2f250_1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a9ebb2f250_1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a9ebb2f250_1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a9ebb2f250_1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a9ebb2f250_1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a9ebb2f250_1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a9ebb2f250_1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a9ebb2f250_1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a9ebb2f250_1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a9ebb2f250_1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9ebb2f250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a9ebb2f250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a9ebb2f250_1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a9ebb2f250_1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a9ebb2f250_1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a9ebb2f250_1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a9ebb2f250_1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a9ebb2f250_1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a9ebb2f250_1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a9ebb2f250_1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a9ebb2f250_1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a9ebb2f250_1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a9ebb2f250_1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a9ebb2f250_1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a9ebb2f250_1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a9ebb2f250_1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a9ebb2f250_1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a9ebb2f250_1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9ebb2f250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9ebb2f250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9ebb2f250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9ebb2f250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9ebb2f250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9ebb2f250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9ebb2f250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9ebb2f250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9ebb2f250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9ebb2f250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png"/><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bitbucket.or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roxylascu@bitbucket.org/roxylascu/gitdemo.git"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git-scm.com/book/en/v2" TargetMode="External"/><Relationship Id="rId4" Type="http://schemas.openxmlformats.org/officeDocument/2006/relationships/hyperlink" Target="https://www.atlassian.com/git/tutorials" TargetMode="External"/><Relationship Id="rId5" Type="http://schemas.openxmlformats.org/officeDocument/2006/relationships/hyperlink" Target="https://git-scm.com/docs" TargetMode="External"/><Relationship Id="rId6" Type="http://schemas.openxmlformats.org/officeDocument/2006/relationships/hyperlink" Target="https://stackoverflow.com/"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260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Version Control Systems</a:t>
            </a:r>
            <a:endParaRPr/>
          </a:p>
        </p:txBody>
      </p:sp>
      <p:sp>
        <p:nvSpPr>
          <p:cNvPr id="55" name="Google Shape;55;p13"/>
          <p:cNvSpPr txBox="1"/>
          <p:nvPr>
            <p:ph idx="1" type="subTitle"/>
          </p:nvPr>
        </p:nvSpPr>
        <p:spPr>
          <a:xfrm>
            <a:off x="311700" y="20054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Git</a:t>
            </a:r>
            <a:endParaRPr/>
          </a:p>
        </p:txBody>
      </p:sp>
      <p:sp>
        <p:nvSpPr>
          <p:cNvPr id="56" name="Google Shape;56;p13"/>
          <p:cNvSpPr txBox="1"/>
          <p:nvPr/>
        </p:nvSpPr>
        <p:spPr>
          <a:xfrm>
            <a:off x="915650" y="3981625"/>
            <a:ext cx="3708000" cy="6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Roxana Sipos-Lascu</a:t>
            </a:r>
            <a:endParaRPr/>
          </a:p>
          <a:p>
            <a:pPr indent="0" lvl="0" marL="0" rtl="0" algn="l">
              <a:spcBef>
                <a:spcPts val="0"/>
              </a:spcBef>
              <a:spcAft>
                <a:spcPts val="0"/>
              </a:spcAft>
              <a:buNone/>
            </a:pPr>
            <a:r>
              <a:rPr lang="en">
                <a:solidFill>
                  <a:schemeClr val="dk2"/>
                </a:solidFill>
              </a:rPr>
              <a:t>Endava</a:t>
            </a:r>
            <a:endParaRPr>
              <a:solidFill>
                <a:schemeClr val="dk2"/>
              </a:solidFill>
            </a:endParaRPr>
          </a:p>
        </p:txBody>
      </p:sp>
      <p:sp>
        <p:nvSpPr>
          <p:cNvPr id="57" name="Google Shape;57;p13"/>
          <p:cNvSpPr txBox="1"/>
          <p:nvPr/>
        </p:nvSpPr>
        <p:spPr>
          <a:xfrm>
            <a:off x="5954900" y="3981625"/>
            <a:ext cx="2247300" cy="624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t>Alexandru Pirvu</a:t>
            </a:r>
            <a:endParaRPr/>
          </a:p>
          <a:p>
            <a:pPr indent="0" lvl="0" marL="0" rtl="0" algn="r">
              <a:spcBef>
                <a:spcPts val="0"/>
              </a:spcBef>
              <a:spcAft>
                <a:spcPts val="0"/>
              </a:spcAft>
              <a:buNone/>
            </a:pPr>
            <a:r>
              <a:rPr lang="en">
                <a:solidFill>
                  <a:schemeClr val="dk2"/>
                </a:solidFill>
              </a:rPr>
              <a:t>FXBITS</a:t>
            </a:r>
            <a:endParaRPr>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 Git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2.1. What is Git?</a:t>
            </a:r>
            <a:endParaRPr/>
          </a:p>
        </p:txBody>
      </p:sp>
      <p:sp>
        <p:nvSpPr>
          <p:cNvPr id="120" name="Google Shape;120;p23"/>
          <p:cNvSpPr txBox="1"/>
          <p:nvPr>
            <p:ph idx="1" type="body"/>
          </p:nvPr>
        </p:nvSpPr>
        <p:spPr>
          <a:xfrm>
            <a:off x="311700" y="1528975"/>
            <a:ext cx="8520600" cy="30399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rPr lang="en">
                <a:highlight>
                  <a:srgbClr val="FFFFFF"/>
                </a:highlight>
              </a:rPr>
              <a:t>Git is t</a:t>
            </a:r>
            <a:r>
              <a:rPr lang="en">
                <a:highlight>
                  <a:srgbClr val="FFFFFF"/>
                </a:highlight>
              </a:rPr>
              <a:t>he most popular Distributed Version Control System. It was created in 2005 by Linus Torvalds for development on the Linux kernel. The main strong points of git are its speed and its great support for non-linear workflows (branching). </a:t>
            </a:r>
            <a:endParaRPr>
              <a:highlight>
                <a:srgbClr val="FFFFFF"/>
              </a:highlight>
            </a:endParaRPr>
          </a:p>
          <a:p>
            <a:pPr indent="457200" lvl="0" marL="0" rtl="0" algn="l">
              <a:lnSpc>
                <a:spcPct val="100000"/>
              </a:lnSpc>
              <a:spcBef>
                <a:spcPts val="800"/>
              </a:spcBef>
              <a:spcAft>
                <a:spcPts val="0"/>
              </a:spcAft>
              <a:buNone/>
            </a:pPr>
            <a:r>
              <a:rPr lang="en">
                <a:highlight>
                  <a:srgbClr val="FFFFFF"/>
                </a:highlight>
              </a:rPr>
              <a:t>Git is free and open-source with the latest version being 2.29.2 - released 29.10.2020.</a:t>
            </a:r>
            <a:endParaRPr>
              <a:highlight>
                <a:srgbClr val="FFFFFF"/>
              </a:highlight>
            </a:endParaRPr>
          </a:p>
          <a:p>
            <a:pPr indent="0" lvl="0" marL="914400" rtl="0" algn="l">
              <a:lnSpc>
                <a:spcPct val="100000"/>
              </a:lnSpc>
              <a:spcBef>
                <a:spcPts val="800"/>
              </a:spcBef>
              <a:spcAft>
                <a:spcPts val="0"/>
              </a:spcAft>
              <a:buNone/>
            </a:pPr>
            <a:r>
              <a:t/>
            </a:r>
            <a:endParaRPr>
              <a:highlight>
                <a:srgbClr val="FFFFFF"/>
              </a:highlight>
            </a:endParaRPr>
          </a:p>
          <a:p>
            <a:pPr indent="0" lvl="0" marL="914400" rtl="0" algn="l">
              <a:lnSpc>
                <a:spcPct val="100000"/>
              </a:lnSpc>
              <a:spcBef>
                <a:spcPts val="800"/>
              </a:spcBef>
              <a:spcAft>
                <a:spcPts val="800"/>
              </a:spcAft>
              <a:buNone/>
            </a:pPr>
            <a:r>
              <a:t/>
            </a:r>
            <a:endParaRPr>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2.2. Basic concepts</a:t>
            </a:r>
            <a:endParaRPr/>
          </a:p>
        </p:txBody>
      </p:sp>
      <p:sp>
        <p:nvSpPr>
          <p:cNvPr id="126" name="Google Shape;126;p24"/>
          <p:cNvSpPr txBox="1"/>
          <p:nvPr>
            <p:ph idx="1" type="body"/>
          </p:nvPr>
        </p:nvSpPr>
        <p:spPr>
          <a:xfrm>
            <a:off x="311700" y="1419550"/>
            <a:ext cx="8520600" cy="3149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Repository</a:t>
            </a:r>
            <a:endParaRPr/>
          </a:p>
          <a:p>
            <a:pPr indent="-342900" lvl="0" marL="457200" rtl="0" algn="l">
              <a:spcBef>
                <a:spcPts val="0"/>
              </a:spcBef>
              <a:spcAft>
                <a:spcPts val="0"/>
              </a:spcAft>
              <a:buSzPts val="1800"/>
              <a:buChar char="●"/>
            </a:pPr>
            <a:r>
              <a:rPr lang="en"/>
              <a:t>Workspace</a:t>
            </a:r>
            <a:endParaRPr/>
          </a:p>
          <a:p>
            <a:pPr indent="-342900" lvl="0" marL="457200" rtl="0" algn="l">
              <a:spcBef>
                <a:spcPts val="0"/>
              </a:spcBef>
              <a:spcAft>
                <a:spcPts val="0"/>
              </a:spcAft>
              <a:buSzPts val="1800"/>
              <a:buChar char="●"/>
            </a:pPr>
            <a:r>
              <a:rPr lang="en"/>
              <a:t>Snapshots</a:t>
            </a:r>
            <a:endParaRPr/>
          </a:p>
          <a:p>
            <a:pPr indent="-342900" lvl="0" marL="457200" rtl="0" algn="l">
              <a:spcBef>
                <a:spcPts val="0"/>
              </a:spcBef>
              <a:spcAft>
                <a:spcPts val="0"/>
              </a:spcAft>
              <a:buSzPts val="1800"/>
              <a:buChar char="●"/>
            </a:pPr>
            <a:r>
              <a:rPr lang="en"/>
              <a:t>Commits</a:t>
            </a:r>
            <a:endParaRPr/>
          </a:p>
          <a:p>
            <a:pPr indent="-342900" lvl="0" marL="457200" rtl="0" algn="l">
              <a:spcBef>
                <a:spcPts val="0"/>
              </a:spcBef>
              <a:spcAft>
                <a:spcPts val="0"/>
              </a:spcAft>
              <a:buSzPts val="1800"/>
              <a:buChar char="●"/>
            </a:pPr>
            <a:r>
              <a:rPr lang="en"/>
              <a:t>Branching</a:t>
            </a:r>
            <a:endParaRPr/>
          </a:p>
          <a:p>
            <a:pPr indent="0" lvl="0" marL="45720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Repository</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rPr lang="en"/>
              <a:t>A git repository represents the .git directory in the project’s folder. This folder contains all the information that git needs to manage the project, like all the changes made to each file over time, commit objects, remote repositories information etc. In order to save space, git compresses all the information it can.</a:t>
            </a:r>
            <a:endParaRPr/>
          </a:p>
          <a:p>
            <a:pPr indent="0" lvl="0" marL="457200" rtl="0" algn="l">
              <a:lnSpc>
                <a:spcPct val="100000"/>
              </a:lnSpc>
              <a:spcBef>
                <a:spcPts val="1000"/>
              </a:spcBef>
              <a:spcAft>
                <a:spcPts val="0"/>
              </a:spcAft>
              <a:buNone/>
            </a:pPr>
            <a:r>
              <a:rPr lang="en"/>
              <a:t>There are two types of repositories:</a:t>
            </a:r>
            <a:endParaRPr/>
          </a:p>
          <a:p>
            <a:pPr indent="-342900" lvl="0" marL="457200" rtl="0" algn="l">
              <a:lnSpc>
                <a:spcPct val="100000"/>
              </a:lnSpc>
              <a:spcBef>
                <a:spcPts val="0"/>
              </a:spcBef>
              <a:spcAft>
                <a:spcPts val="0"/>
              </a:spcAft>
              <a:buSzPts val="1800"/>
              <a:buChar char="●"/>
            </a:pPr>
            <a:r>
              <a:rPr b="1" lang="en"/>
              <a:t>Local repository</a:t>
            </a:r>
            <a:r>
              <a:rPr lang="en"/>
              <a:t>: the local .git folder</a:t>
            </a:r>
            <a:endParaRPr/>
          </a:p>
          <a:p>
            <a:pPr indent="-342900" lvl="0" marL="457200" rtl="0" algn="l">
              <a:lnSpc>
                <a:spcPct val="100000"/>
              </a:lnSpc>
              <a:spcBef>
                <a:spcPts val="0"/>
              </a:spcBef>
              <a:spcAft>
                <a:spcPts val="0"/>
              </a:spcAft>
              <a:buSzPts val="1800"/>
              <a:buChar char="●"/>
            </a:pPr>
            <a:r>
              <a:rPr b="1" lang="en"/>
              <a:t>Upstream repository</a:t>
            </a:r>
            <a:r>
              <a:rPr lang="en"/>
              <a:t>: version of the project hosted on the network</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Workspace</a:t>
            </a:r>
            <a:endParaRPr/>
          </a:p>
        </p:txBody>
      </p:sp>
      <p:sp>
        <p:nvSpPr>
          <p:cNvPr id="138" name="Google Shape;138;p26"/>
          <p:cNvSpPr txBox="1"/>
          <p:nvPr>
            <p:ph idx="1" type="body"/>
          </p:nvPr>
        </p:nvSpPr>
        <p:spPr>
          <a:xfrm>
            <a:off x="311700" y="1152475"/>
            <a:ext cx="8520600" cy="6861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1000"/>
              </a:spcAft>
              <a:buNone/>
            </a:pPr>
            <a:r>
              <a:rPr lang="en"/>
              <a:t>The git </a:t>
            </a:r>
            <a:r>
              <a:rPr b="1" lang="en"/>
              <a:t>workspace </a:t>
            </a:r>
            <a:r>
              <a:rPr lang="en"/>
              <a:t>represents</a:t>
            </a:r>
            <a:r>
              <a:rPr lang="en"/>
              <a:t> the local checkout of the project. </a:t>
            </a:r>
            <a:r>
              <a:rPr lang="en"/>
              <a:t>Git has three main states that your files can reside in:</a:t>
            </a:r>
            <a:endParaRPr/>
          </a:p>
        </p:txBody>
      </p:sp>
      <p:pic>
        <p:nvPicPr>
          <p:cNvPr id="139" name="Google Shape;139;p26"/>
          <p:cNvPicPr preferRelativeResize="0"/>
          <p:nvPr/>
        </p:nvPicPr>
        <p:blipFill>
          <a:blip r:embed="rId3">
            <a:alphaModFix/>
          </a:blip>
          <a:stretch>
            <a:fillRect/>
          </a:stretch>
        </p:blipFill>
        <p:spPr>
          <a:xfrm>
            <a:off x="4325250" y="1838575"/>
            <a:ext cx="4650024" cy="2492750"/>
          </a:xfrm>
          <a:prstGeom prst="rect">
            <a:avLst/>
          </a:prstGeom>
          <a:noFill/>
          <a:ln>
            <a:noFill/>
          </a:ln>
        </p:spPr>
      </p:pic>
      <p:sp>
        <p:nvSpPr>
          <p:cNvPr id="140" name="Google Shape;140;p26"/>
          <p:cNvSpPr txBox="1"/>
          <p:nvPr/>
        </p:nvSpPr>
        <p:spPr>
          <a:xfrm>
            <a:off x="311700" y="1838575"/>
            <a:ext cx="3840300" cy="2582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M</a:t>
            </a:r>
            <a:r>
              <a:rPr lang="en" sz="1800">
                <a:solidFill>
                  <a:schemeClr val="dk2"/>
                </a:solidFill>
              </a:rPr>
              <a:t>odified - modified, but not committed to the database yet</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staged - modified file marked as to be part of the next commit</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committed - saved securely in the git database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Snapshots</a:t>
            </a:r>
            <a:endParaRPr/>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rPr lang="en"/>
              <a:t>Most VCSs create the history of a file by combining the base file and </a:t>
            </a:r>
            <a:r>
              <a:rPr b="1" lang="en"/>
              <a:t>deltas</a:t>
            </a:r>
            <a:r>
              <a:rPr lang="en"/>
              <a:t> with each modification. When changes add up, executing certain commands will become very slow.</a:t>
            </a:r>
            <a:endParaRPr/>
          </a:p>
          <a:p>
            <a:pPr indent="457200" lvl="0" marL="0" rtl="0" algn="l">
              <a:lnSpc>
                <a:spcPct val="100000"/>
              </a:lnSpc>
              <a:spcBef>
                <a:spcPts val="1600"/>
              </a:spcBef>
              <a:spcAft>
                <a:spcPts val="1600"/>
              </a:spcAft>
              <a:buNone/>
            </a:pPr>
            <a:r>
              <a:rPr lang="en"/>
              <a:t>Git stores changes as </a:t>
            </a:r>
            <a:r>
              <a:rPr b="1" lang="en"/>
              <a:t>snapshots</a:t>
            </a:r>
            <a:r>
              <a:rPr lang="en"/>
              <a:t>. A snapshot is a miniature of the filesystem containing all the modified files as they are and links to the unchanged files.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Commits</a:t>
            </a:r>
            <a:endParaRPr/>
          </a:p>
        </p:txBody>
      </p:sp>
      <p:sp>
        <p:nvSpPr>
          <p:cNvPr id="152" name="Google Shape;15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rPr lang="en"/>
              <a:t>Commits are the core building block units of a Git project timeline. </a:t>
            </a:r>
            <a:r>
              <a:rPr lang="en"/>
              <a:t>Commits are </a:t>
            </a:r>
            <a:r>
              <a:rPr b="1" lang="en"/>
              <a:t>milestones</a:t>
            </a:r>
            <a:r>
              <a:rPr lang="en"/>
              <a:t> along the timeline of a Git project.</a:t>
            </a:r>
            <a:endParaRPr/>
          </a:p>
          <a:p>
            <a:pPr indent="457200" lvl="0" marL="0" rtl="0" algn="l">
              <a:lnSpc>
                <a:spcPct val="100000"/>
              </a:lnSpc>
              <a:spcBef>
                <a:spcPts val="1600"/>
              </a:spcBef>
              <a:spcAft>
                <a:spcPts val="0"/>
              </a:spcAft>
              <a:buNone/>
            </a:pPr>
            <a:r>
              <a:rPr lang="en"/>
              <a:t>A git commit consists of: </a:t>
            </a:r>
            <a:r>
              <a:rPr b="1" lang="en"/>
              <a:t>a pointer to a snapshot</a:t>
            </a:r>
            <a:r>
              <a:rPr lang="en"/>
              <a:t>, information about the author and the date of creation, description and pointers to one or multiple </a:t>
            </a:r>
            <a:r>
              <a:rPr lang="en"/>
              <a:t>previous </a:t>
            </a:r>
            <a:r>
              <a:rPr lang="en"/>
              <a:t>commits (in case of merges) in the git history.</a:t>
            </a:r>
            <a:endParaRPr/>
          </a:p>
          <a:p>
            <a:pPr indent="457200" lvl="0" marL="0" rtl="0" algn="l">
              <a:lnSpc>
                <a:spcPct val="100000"/>
              </a:lnSpc>
              <a:spcBef>
                <a:spcPts val="1600"/>
              </a:spcBef>
              <a:spcAft>
                <a:spcPts val="0"/>
              </a:spcAft>
              <a:buNone/>
            </a:pPr>
            <a:r>
              <a:rPr lang="en"/>
              <a:t>In order to be a part of the commit, files have to be staged first.</a:t>
            </a:r>
            <a:endParaRPr/>
          </a:p>
          <a:p>
            <a:pPr indent="457200" lvl="0" marL="0" rtl="0" algn="l">
              <a:lnSpc>
                <a:spcPct val="100000"/>
              </a:lnSpc>
              <a:spcBef>
                <a:spcPts val="1600"/>
              </a:spcBef>
              <a:spcAft>
                <a:spcPts val="1600"/>
              </a:spcAft>
              <a:buNone/>
            </a:pPr>
            <a:r>
              <a:rPr lang="en"/>
              <a:t>Commits are only created in the local repository and are usually pushed to the upstream repository afterwards.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Branching</a:t>
            </a:r>
            <a:endParaRPr/>
          </a:p>
        </p:txBody>
      </p:sp>
      <p:sp>
        <p:nvSpPr>
          <p:cNvPr id="158" name="Google Shape;158;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a:p>
            <a:pPr indent="0" lvl="0" marL="0" rtl="0" algn="l">
              <a:lnSpc>
                <a:spcPct val="100000"/>
              </a:lnSpc>
              <a:spcBef>
                <a:spcPts val="1600"/>
              </a:spcBef>
              <a:spcAft>
                <a:spcPts val="0"/>
              </a:spcAft>
              <a:buNone/>
            </a:pPr>
            <a:r>
              <a:rPr lang="en"/>
              <a:t>Branching means diverging from the main line of development and continuing to do work without messing with that main line.</a:t>
            </a:r>
            <a:endParaRPr/>
          </a:p>
          <a:p>
            <a:pPr indent="0" lvl="0" marL="0" rtl="0" algn="l">
              <a:lnSpc>
                <a:spcPct val="100000"/>
              </a:lnSpc>
              <a:spcBef>
                <a:spcPts val="1600"/>
              </a:spcBef>
              <a:spcAft>
                <a:spcPts val="0"/>
              </a:spcAft>
              <a:buNone/>
            </a:pPr>
            <a:r>
              <a:rPr lang="en"/>
              <a:t>A branch represents a movable pointer to a git commit.</a:t>
            </a:r>
            <a:endParaRPr/>
          </a:p>
          <a:p>
            <a:pPr indent="0" lvl="0" marL="0" rtl="0" algn="l">
              <a:lnSpc>
                <a:spcPct val="100000"/>
              </a:lnSpc>
              <a:spcBef>
                <a:spcPts val="1600"/>
              </a:spcBef>
              <a:spcAft>
                <a:spcPts val="0"/>
              </a:spcAft>
              <a:buNone/>
            </a:pPr>
            <a:r>
              <a:t/>
            </a:r>
            <a:endParaRPr/>
          </a:p>
          <a:p>
            <a:pPr indent="-342900" lvl="0" marL="457200" rtl="0" algn="l">
              <a:lnSpc>
                <a:spcPct val="100000"/>
              </a:lnSpc>
              <a:spcBef>
                <a:spcPts val="1600"/>
              </a:spcBef>
              <a:spcAft>
                <a:spcPts val="0"/>
              </a:spcAft>
              <a:buSzPts val="1800"/>
              <a:buChar char="●"/>
            </a:pPr>
            <a:r>
              <a:rPr b="1" lang="en"/>
              <a:t>HEAD</a:t>
            </a:r>
            <a:r>
              <a:rPr lang="en"/>
              <a:t>: a pointer to the top of a branch</a:t>
            </a:r>
            <a:endParaRPr/>
          </a:p>
          <a:p>
            <a:pPr indent="-342900" lvl="0" marL="457200" rtl="0" algn="l">
              <a:lnSpc>
                <a:spcPct val="100000"/>
              </a:lnSpc>
              <a:spcBef>
                <a:spcPts val="0"/>
              </a:spcBef>
              <a:spcAft>
                <a:spcPts val="0"/>
              </a:spcAft>
              <a:buSzPts val="1800"/>
              <a:buChar char="●"/>
            </a:pPr>
            <a:r>
              <a:rPr lang="en"/>
              <a:t>As opposed to usual VCSs, working with branches in git is nearly instantaneous.</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30"/>
          <p:cNvPicPr preferRelativeResize="0"/>
          <p:nvPr/>
        </p:nvPicPr>
        <p:blipFill>
          <a:blip r:embed="rId3">
            <a:alphaModFix/>
          </a:blip>
          <a:stretch>
            <a:fillRect/>
          </a:stretch>
        </p:blipFill>
        <p:spPr>
          <a:xfrm>
            <a:off x="1354650" y="278875"/>
            <a:ext cx="6269500" cy="4585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 Bitbucket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AutoNum type="arabicPeriod"/>
            </a:pPr>
            <a:r>
              <a:rPr lang="en"/>
              <a:t>Version Control Systems</a:t>
            </a:r>
            <a:endParaRPr/>
          </a:p>
          <a:p>
            <a:pPr indent="-317500" lvl="1" marL="914400" rtl="0" algn="l">
              <a:lnSpc>
                <a:spcPct val="100000"/>
              </a:lnSpc>
              <a:spcBef>
                <a:spcPts val="0"/>
              </a:spcBef>
              <a:spcAft>
                <a:spcPts val="0"/>
              </a:spcAft>
              <a:buSzPts val="1400"/>
              <a:buAutoNum type="arabicPeriod"/>
            </a:pPr>
            <a:r>
              <a:rPr lang="en"/>
              <a:t>What is a VCS?</a:t>
            </a:r>
            <a:endParaRPr/>
          </a:p>
          <a:p>
            <a:pPr indent="-317500" lvl="1" marL="914400" rtl="0" algn="l">
              <a:lnSpc>
                <a:spcPct val="100000"/>
              </a:lnSpc>
              <a:spcBef>
                <a:spcPts val="0"/>
              </a:spcBef>
              <a:spcAft>
                <a:spcPts val="0"/>
              </a:spcAft>
              <a:buSzPts val="1400"/>
              <a:buAutoNum type="arabicPeriod"/>
            </a:pPr>
            <a:r>
              <a:rPr lang="en"/>
              <a:t>Life before VCSs</a:t>
            </a:r>
            <a:endParaRPr/>
          </a:p>
          <a:p>
            <a:pPr indent="-317500" lvl="1" marL="914400" rtl="0" algn="l">
              <a:lnSpc>
                <a:spcPct val="100000"/>
              </a:lnSpc>
              <a:spcBef>
                <a:spcPts val="0"/>
              </a:spcBef>
              <a:spcAft>
                <a:spcPts val="0"/>
              </a:spcAft>
              <a:buSzPts val="1400"/>
              <a:buAutoNum type="arabicPeriod"/>
            </a:pPr>
            <a:r>
              <a:rPr lang="en"/>
              <a:t>Benefits of using a VCS</a:t>
            </a:r>
            <a:endParaRPr/>
          </a:p>
          <a:p>
            <a:pPr indent="-317500" lvl="1" marL="914400" rtl="0" algn="l">
              <a:lnSpc>
                <a:spcPct val="100000"/>
              </a:lnSpc>
              <a:spcBef>
                <a:spcPts val="0"/>
              </a:spcBef>
              <a:spcAft>
                <a:spcPts val="0"/>
              </a:spcAft>
              <a:buSzPts val="1400"/>
              <a:buAutoNum type="arabicPeriod"/>
            </a:pPr>
            <a:r>
              <a:rPr lang="en"/>
              <a:t>Types of VCSs</a:t>
            </a:r>
            <a:endParaRPr/>
          </a:p>
          <a:p>
            <a:pPr indent="-342900" lvl="0" marL="457200" rtl="0" algn="l">
              <a:lnSpc>
                <a:spcPct val="100000"/>
              </a:lnSpc>
              <a:spcBef>
                <a:spcPts val="0"/>
              </a:spcBef>
              <a:spcAft>
                <a:spcPts val="0"/>
              </a:spcAft>
              <a:buSzPts val="1800"/>
              <a:buAutoNum type="arabicPeriod"/>
            </a:pPr>
            <a:r>
              <a:rPr lang="en"/>
              <a:t>Git</a:t>
            </a:r>
            <a:endParaRPr/>
          </a:p>
          <a:p>
            <a:pPr indent="-317500" lvl="1" marL="914400" rtl="0" algn="l">
              <a:lnSpc>
                <a:spcPct val="100000"/>
              </a:lnSpc>
              <a:spcBef>
                <a:spcPts val="0"/>
              </a:spcBef>
              <a:spcAft>
                <a:spcPts val="0"/>
              </a:spcAft>
              <a:buSzPts val="1400"/>
              <a:buAutoNum type="arabicPeriod"/>
            </a:pPr>
            <a:r>
              <a:rPr lang="en"/>
              <a:t>What is </a:t>
            </a:r>
            <a:r>
              <a:rPr lang="en"/>
              <a:t>Git?</a:t>
            </a:r>
            <a:endParaRPr/>
          </a:p>
          <a:p>
            <a:pPr indent="-317500" lvl="1" marL="914400" rtl="0" algn="l">
              <a:lnSpc>
                <a:spcPct val="100000"/>
              </a:lnSpc>
              <a:spcBef>
                <a:spcPts val="0"/>
              </a:spcBef>
              <a:spcAft>
                <a:spcPts val="0"/>
              </a:spcAft>
              <a:buSzPts val="1400"/>
              <a:buAutoNum type="arabicPeriod"/>
            </a:pPr>
            <a:r>
              <a:rPr lang="en"/>
              <a:t>Basic concepts</a:t>
            </a:r>
            <a:endParaRPr/>
          </a:p>
          <a:p>
            <a:pPr indent="-342900" lvl="0" marL="457200" rtl="0" algn="l">
              <a:lnSpc>
                <a:spcPct val="100000"/>
              </a:lnSpc>
              <a:spcBef>
                <a:spcPts val="0"/>
              </a:spcBef>
              <a:spcAft>
                <a:spcPts val="0"/>
              </a:spcAft>
              <a:buSzPts val="1800"/>
              <a:buAutoNum type="arabicPeriod"/>
            </a:pPr>
            <a:r>
              <a:rPr lang="en"/>
              <a:t>Bitbucket</a:t>
            </a:r>
            <a:endParaRPr/>
          </a:p>
          <a:p>
            <a:pPr indent="-317500" lvl="1" marL="914400" rtl="0" algn="l">
              <a:lnSpc>
                <a:spcPct val="100000"/>
              </a:lnSpc>
              <a:spcBef>
                <a:spcPts val="0"/>
              </a:spcBef>
              <a:spcAft>
                <a:spcPts val="0"/>
              </a:spcAft>
              <a:buSzPts val="1400"/>
              <a:buAutoNum type="arabicPeriod"/>
            </a:pPr>
            <a:r>
              <a:rPr lang="en"/>
              <a:t>What is Bitbucket?</a:t>
            </a:r>
            <a:endParaRPr/>
          </a:p>
          <a:p>
            <a:pPr indent="-342900" lvl="0" marL="457200" rtl="0" algn="l">
              <a:lnSpc>
                <a:spcPct val="100000"/>
              </a:lnSpc>
              <a:spcBef>
                <a:spcPts val="0"/>
              </a:spcBef>
              <a:spcAft>
                <a:spcPts val="0"/>
              </a:spcAft>
              <a:buSzPts val="1800"/>
              <a:buAutoNum type="arabicPeriod"/>
            </a:pPr>
            <a:r>
              <a:rPr lang="en"/>
              <a:t>Working with Git on a local repository</a:t>
            </a:r>
            <a:endParaRPr/>
          </a:p>
          <a:p>
            <a:pPr indent="-342900" lvl="0" marL="457200" rtl="0" algn="l">
              <a:lnSpc>
                <a:spcPct val="100000"/>
              </a:lnSpc>
              <a:spcBef>
                <a:spcPts val="0"/>
              </a:spcBef>
              <a:spcAft>
                <a:spcPts val="0"/>
              </a:spcAft>
              <a:buSzPts val="1800"/>
              <a:buAutoNum type="arabicPeriod"/>
            </a:pPr>
            <a:r>
              <a:rPr lang="en"/>
              <a:t>Working with Git on a remote repository</a:t>
            </a:r>
            <a:endParaRPr/>
          </a:p>
          <a:p>
            <a:pPr indent="-317500" lvl="1" marL="914400" rtl="0" algn="l">
              <a:lnSpc>
                <a:spcPct val="100000"/>
              </a:lnSpc>
              <a:spcBef>
                <a:spcPts val="0"/>
              </a:spcBef>
              <a:spcAft>
                <a:spcPts val="0"/>
              </a:spcAft>
              <a:buSzPts val="1400"/>
              <a:buAutoNum type="arabicPeriod"/>
            </a:pPr>
            <a:r>
              <a:rPr lang="en"/>
              <a:t>Creating a remote repository</a:t>
            </a:r>
            <a:endParaRPr/>
          </a:p>
          <a:p>
            <a:pPr indent="-317500" lvl="1" marL="914400" rtl="0" algn="l">
              <a:lnSpc>
                <a:spcPct val="100000"/>
              </a:lnSpc>
              <a:spcBef>
                <a:spcPts val="0"/>
              </a:spcBef>
              <a:spcAft>
                <a:spcPts val="0"/>
              </a:spcAft>
              <a:buSzPts val="1400"/>
              <a:buAutoNum type="arabicPeriod"/>
            </a:pPr>
            <a:r>
              <a:rPr lang="en"/>
              <a:t>Cloning an existing</a:t>
            </a:r>
            <a:r>
              <a:rPr lang="en"/>
              <a:t> remote repository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3.1.</a:t>
            </a:r>
            <a:r>
              <a:rPr lang="en"/>
              <a:t> What is Bitbucket?</a:t>
            </a:r>
            <a:endParaRPr/>
          </a:p>
        </p:txBody>
      </p:sp>
      <p:sp>
        <p:nvSpPr>
          <p:cNvPr id="174" name="Google Shape;174;p32"/>
          <p:cNvSpPr txBox="1"/>
          <p:nvPr>
            <p:ph idx="1" type="body"/>
          </p:nvPr>
        </p:nvSpPr>
        <p:spPr>
          <a:xfrm>
            <a:off x="311700" y="1451725"/>
            <a:ext cx="8520600" cy="31173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1600"/>
              </a:spcAft>
              <a:buNone/>
            </a:pPr>
            <a:r>
              <a:rPr lang="en"/>
              <a:t>Bitbucket Cloud is Atlassian's web-based git repository hosting service. In addition to repository management, it provides many other features like pull requests with code review and comments, continuous delivery pipelines, etc.</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a:t>
            </a:r>
            <a:r>
              <a:rPr lang="en"/>
              <a:t>. Working with Git on a local repository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init</a:t>
            </a:r>
            <a:endParaRPr/>
          </a:p>
        </p:txBody>
      </p:sp>
      <p:sp>
        <p:nvSpPr>
          <p:cNvPr id="185" name="Google Shape;185;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The </a:t>
            </a:r>
            <a:r>
              <a:rPr lang="en">
                <a:latin typeface="Courier New"/>
                <a:ea typeface="Courier New"/>
                <a:cs typeface="Courier New"/>
                <a:sym typeface="Courier New"/>
              </a:rPr>
              <a:t>git init</a:t>
            </a:r>
            <a:r>
              <a:rPr lang="en"/>
              <a:t> command creates a new Git repository. It can also be used to create a Git repository in an existing, unversioned project.</a:t>
            </a:r>
            <a:endParaRPr/>
          </a:p>
          <a:p>
            <a:pPr indent="0" lvl="0" marL="0" rtl="0" algn="l">
              <a:lnSpc>
                <a:spcPct val="100000"/>
              </a:lnSpc>
              <a:spcBef>
                <a:spcPts val="1600"/>
              </a:spcBef>
              <a:spcAft>
                <a:spcPts val="1600"/>
              </a:spcAft>
              <a:buNone/>
            </a:pPr>
            <a:r>
              <a:rPr lang="en"/>
              <a:t>Executing </a:t>
            </a:r>
            <a:r>
              <a:rPr lang="en">
                <a:latin typeface="Courier New"/>
                <a:ea typeface="Courier New"/>
                <a:cs typeface="Courier New"/>
                <a:sym typeface="Courier New"/>
              </a:rPr>
              <a:t>git init</a:t>
            </a:r>
            <a:r>
              <a:rPr lang="en"/>
              <a:t> creates a </a:t>
            </a:r>
            <a:r>
              <a:rPr i="1" lang="en"/>
              <a:t>.git</a:t>
            </a:r>
            <a:r>
              <a:rPr lang="en"/>
              <a:t> subdirectory in the current working directory, which contains all of the necessary Git metadata for the new repository. It will also create a new master branch.</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Saving changes</a:t>
            </a:r>
            <a:endParaRPr/>
          </a:p>
        </p:txBody>
      </p:sp>
      <p:sp>
        <p:nvSpPr>
          <p:cNvPr id="191" name="Google Shape;191;p35"/>
          <p:cNvSpPr txBox="1"/>
          <p:nvPr>
            <p:ph idx="1" type="body"/>
          </p:nvPr>
        </p:nvSpPr>
        <p:spPr>
          <a:xfrm>
            <a:off x="311700" y="1152475"/>
            <a:ext cx="8520600" cy="415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t>A commit is the Git equivalent of saving a snapshot of a Git project's current state.</a:t>
            </a:r>
            <a:endParaRPr sz="1400"/>
          </a:p>
          <a:p>
            <a:pPr indent="0" lvl="0" marL="0" rtl="0" algn="l">
              <a:lnSpc>
                <a:spcPct val="100000"/>
              </a:lnSpc>
              <a:spcBef>
                <a:spcPts val="1600"/>
              </a:spcBef>
              <a:spcAft>
                <a:spcPts val="0"/>
              </a:spcAft>
              <a:buClr>
                <a:schemeClr val="dk1"/>
              </a:buClr>
              <a:buSzPts val="1100"/>
              <a:buFont typeface="Arial"/>
              <a:buNone/>
            </a:pPr>
            <a:r>
              <a:t/>
            </a:r>
            <a:endParaRPr sz="1400"/>
          </a:p>
          <a:p>
            <a:pPr indent="0" lvl="0" marL="0" rtl="0" algn="l">
              <a:lnSpc>
                <a:spcPct val="100000"/>
              </a:lnSpc>
              <a:spcBef>
                <a:spcPts val="1600"/>
              </a:spcBef>
              <a:spcAft>
                <a:spcPts val="1600"/>
              </a:spcAft>
              <a:buNone/>
            </a:pPr>
            <a:r>
              <a:t/>
            </a:r>
            <a:endParaRPr sz="1400"/>
          </a:p>
        </p:txBody>
      </p:sp>
      <p:pic>
        <p:nvPicPr>
          <p:cNvPr id="192" name="Google Shape;192;p35"/>
          <p:cNvPicPr preferRelativeResize="0"/>
          <p:nvPr/>
        </p:nvPicPr>
        <p:blipFill>
          <a:blip r:embed="rId3">
            <a:alphaModFix/>
          </a:blip>
          <a:stretch>
            <a:fillRect/>
          </a:stretch>
        </p:blipFill>
        <p:spPr>
          <a:xfrm>
            <a:off x="4304025" y="2283800"/>
            <a:ext cx="4455524" cy="1911400"/>
          </a:xfrm>
          <a:prstGeom prst="rect">
            <a:avLst/>
          </a:prstGeom>
          <a:noFill/>
          <a:ln>
            <a:noFill/>
          </a:ln>
        </p:spPr>
      </p:pic>
      <p:sp>
        <p:nvSpPr>
          <p:cNvPr id="193" name="Google Shape;193;p35"/>
          <p:cNvSpPr txBox="1"/>
          <p:nvPr/>
        </p:nvSpPr>
        <p:spPr>
          <a:xfrm>
            <a:off x="311700" y="1567600"/>
            <a:ext cx="3708000" cy="33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2"/>
                </a:solidFill>
              </a:rPr>
              <a:t>Each file in the working directory can be in one of the following states:</a:t>
            </a:r>
            <a:endParaRPr>
              <a:solidFill>
                <a:schemeClr val="dk2"/>
              </a:solidFill>
            </a:endParaRPr>
          </a:p>
          <a:p>
            <a:pPr indent="-317500" lvl="0" marL="457200" rtl="0" algn="l">
              <a:spcBef>
                <a:spcPts val="0"/>
              </a:spcBef>
              <a:spcAft>
                <a:spcPts val="0"/>
              </a:spcAft>
              <a:buClr>
                <a:schemeClr val="dk2"/>
              </a:buClr>
              <a:buSzPts val="1400"/>
              <a:buChar char="●"/>
            </a:pPr>
            <a:r>
              <a:rPr b="1" lang="en">
                <a:solidFill>
                  <a:schemeClr val="dk2"/>
                </a:solidFill>
              </a:rPr>
              <a:t>untracked</a:t>
            </a:r>
            <a:r>
              <a:rPr lang="en">
                <a:solidFill>
                  <a:schemeClr val="dk2"/>
                </a:solidFill>
              </a:rPr>
              <a:t>: The file is new, Git knows nothing about it. If you </a:t>
            </a:r>
            <a:r>
              <a:rPr lang="en">
                <a:solidFill>
                  <a:schemeClr val="dk2"/>
                </a:solidFill>
                <a:latin typeface="Courier New"/>
                <a:ea typeface="Courier New"/>
                <a:cs typeface="Courier New"/>
                <a:sym typeface="Courier New"/>
              </a:rPr>
              <a:t>git add &lt;file&gt;</a:t>
            </a:r>
            <a:r>
              <a:rPr lang="en">
                <a:solidFill>
                  <a:schemeClr val="dk2"/>
                </a:solidFill>
              </a:rPr>
              <a:t>, it becomes:</a:t>
            </a:r>
            <a:endParaRPr>
              <a:solidFill>
                <a:schemeClr val="dk2"/>
              </a:solidFill>
            </a:endParaRPr>
          </a:p>
          <a:p>
            <a:pPr indent="-317500" lvl="0" marL="457200" rtl="0" algn="l">
              <a:spcBef>
                <a:spcPts val="0"/>
              </a:spcBef>
              <a:spcAft>
                <a:spcPts val="0"/>
              </a:spcAft>
              <a:buClr>
                <a:schemeClr val="dk2"/>
              </a:buClr>
              <a:buSzPts val="1400"/>
              <a:buChar char="●"/>
            </a:pPr>
            <a:r>
              <a:rPr b="1" lang="en">
                <a:solidFill>
                  <a:schemeClr val="dk2"/>
                </a:solidFill>
              </a:rPr>
              <a:t>staged</a:t>
            </a:r>
            <a:r>
              <a:rPr lang="en">
                <a:solidFill>
                  <a:schemeClr val="dk2"/>
                </a:solidFill>
              </a:rPr>
              <a:t>: Now Git knows the file (tracked), but also made it part of the next commit batch (called the </a:t>
            </a:r>
            <a:r>
              <a:rPr i="1" lang="en">
                <a:solidFill>
                  <a:schemeClr val="dk2"/>
                </a:solidFill>
              </a:rPr>
              <a:t>index</a:t>
            </a:r>
            <a:r>
              <a:rPr lang="en">
                <a:solidFill>
                  <a:schemeClr val="dk2"/>
                </a:solidFill>
              </a:rPr>
              <a:t>). If you </a:t>
            </a:r>
            <a:r>
              <a:rPr lang="en">
                <a:solidFill>
                  <a:schemeClr val="dk2"/>
                </a:solidFill>
                <a:latin typeface="Courier New"/>
                <a:ea typeface="Courier New"/>
                <a:cs typeface="Courier New"/>
                <a:sym typeface="Courier New"/>
              </a:rPr>
              <a:t>git commit</a:t>
            </a:r>
            <a:r>
              <a:rPr lang="en">
                <a:solidFill>
                  <a:schemeClr val="dk2"/>
                </a:solidFill>
              </a:rPr>
              <a:t>, it becomes:</a:t>
            </a:r>
            <a:endParaRPr>
              <a:solidFill>
                <a:schemeClr val="dk2"/>
              </a:solidFill>
            </a:endParaRPr>
          </a:p>
          <a:p>
            <a:pPr indent="-317500" lvl="0" marL="457200" rtl="0" algn="l">
              <a:spcBef>
                <a:spcPts val="0"/>
              </a:spcBef>
              <a:spcAft>
                <a:spcPts val="0"/>
              </a:spcAft>
              <a:buClr>
                <a:schemeClr val="dk2"/>
              </a:buClr>
              <a:buSzPts val="1400"/>
              <a:buChar char="●"/>
            </a:pPr>
            <a:r>
              <a:rPr b="1" lang="en">
                <a:solidFill>
                  <a:schemeClr val="dk2"/>
                </a:solidFill>
              </a:rPr>
              <a:t>unmodified</a:t>
            </a:r>
            <a:r>
              <a:rPr lang="en">
                <a:solidFill>
                  <a:schemeClr val="dk2"/>
                </a:solidFill>
              </a:rPr>
              <a:t>: The file has not changed since its last commit. If you modify it, it becomes:</a:t>
            </a:r>
            <a:endParaRPr>
              <a:solidFill>
                <a:schemeClr val="dk2"/>
              </a:solidFill>
            </a:endParaRPr>
          </a:p>
          <a:p>
            <a:pPr indent="-317500" lvl="0" marL="457200" rtl="0" algn="l">
              <a:spcBef>
                <a:spcPts val="0"/>
              </a:spcBef>
              <a:spcAft>
                <a:spcPts val="0"/>
              </a:spcAft>
              <a:buClr>
                <a:schemeClr val="dk2"/>
              </a:buClr>
              <a:buSzPts val="1400"/>
              <a:buChar char="●"/>
            </a:pPr>
            <a:r>
              <a:rPr b="1" lang="en">
                <a:solidFill>
                  <a:schemeClr val="dk2"/>
                </a:solidFill>
              </a:rPr>
              <a:t>modified/unstaged</a:t>
            </a:r>
            <a:r>
              <a:rPr lang="en">
                <a:solidFill>
                  <a:schemeClr val="dk2"/>
                </a:solidFill>
              </a:rPr>
              <a:t>: Modified but not part of the next commit yet. You can stage it again with </a:t>
            </a:r>
            <a:r>
              <a:rPr lang="en">
                <a:solidFill>
                  <a:schemeClr val="dk2"/>
                </a:solidFill>
                <a:latin typeface="Courier New"/>
                <a:ea typeface="Courier New"/>
                <a:cs typeface="Courier New"/>
                <a:sym typeface="Courier New"/>
              </a:rPr>
              <a:t>git add</a:t>
            </a:r>
            <a:endParaRPr>
              <a:solidFill>
                <a:schemeClr val="dk2"/>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status</a:t>
            </a:r>
            <a:endParaRPr/>
          </a:p>
        </p:txBody>
      </p:sp>
      <p:sp>
        <p:nvSpPr>
          <p:cNvPr id="199" name="Google Shape;199;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a:t>The </a:t>
            </a:r>
            <a:r>
              <a:rPr lang="en">
                <a:latin typeface="Courier New"/>
                <a:ea typeface="Courier New"/>
                <a:cs typeface="Courier New"/>
                <a:sym typeface="Courier New"/>
              </a:rPr>
              <a:t>git status</a:t>
            </a:r>
            <a:r>
              <a:rPr lang="en"/>
              <a:t> command displays the state of the working directory and the staging area. It lets you see which changes have been staged, which haven’t, and which files aren’t being tracked by Git.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add</a:t>
            </a:r>
            <a:endParaRPr/>
          </a:p>
        </p:txBody>
      </p:sp>
      <p:sp>
        <p:nvSpPr>
          <p:cNvPr id="205" name="Google Shape;205;p37"/>
          <p:cNvSpPr txBox="1"/>
          <p:nvPr>
            <p:ph idx="1" type="body"/>
          </p:nvPr>
        </p:nvSpPr>
        <p:spPr>
          <a:xfrm>
            <a:off x="311700" y="1152475"/>
            <a:ext cx="8520600" cy="379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a:t>
            </a:r>
            <a:r>
              <a:rPr lang="en" sz="1400">
                <a:latin typeface="Courier New"/>
                <a:ea typeface="Courier New"/>
                <a:cs typeface="Courier New"/>
                <a:sym typeface="Courier New"/>
              </a:rPr>
              <a:t>git add</a:t>
            </a:r>
            <a:r>
              <a:rPr lang="en" sz="1400"/>
              <a:t> command adds </a:t>
            </a:r>
            <a:r>
              <a:rPr lang="en" sz="1400"/>
              <a:t>a </a:t>
            </a:r>
            <a:r>
              <a:rPr lang="en" sz="1400"/>
              <a:t>change in the working directory to the staging area (</a:t>
            </a:r>
            <a:r>
              <a:rPr i="1" lang="en" sz="1400"/>
              <a:t>index</a:t>
            </a:r>
            <a:r>
              <a:rPr lang="en" sz="1400"/>
              <a:t>). It tells Git that you want to include updates to a particular file in the next commit. However, git add doesn't really affect the repository in any significant way — changes are not actually recorded until you run </a:t>
            </a:r>
            <a:r>
              <a:rPr lang="en" sz="1400">
                <a:latin typeface="Courier New"/>
                <a:ea typeface="Courier New"/>
                <a:cs typeface="Courier New"/>
                <a:sym typeface="Courier New"/>
              </a:rPr>
              <a:t>git commit</a:t>
            </a:r>
            <a:r>
              <a:rPr lang="en" sz="1400"/>
              <a:t>.</a:t>
            </a:r>
            <a:endParaRPr sz="1400"/>
          </a:p>
          <a:p>
            <a:pPr indent="0" lvl="0" marL="0" rtl="0" algn="l">
              <a:spcBef>
                <a:spcPts val="1600"/>
              </a:spcBef>
              <a:spcAft>
                <a:spcPts val="0"/>
              </a:spcAft>
              <a:buNone/>
            </a:pPr>
            <a:r>
              <a:rPr lang="en" sz="1400">
                <a:latin typeface="Courier New"/>
                <a:ea typeface="Courier New"/>
                <a:cs typeface="Courier New"/>
                <a:sym typeface="Courier New"/>
              </a:rPr>
              <a:t>git add</a:t>
            </a:r>
            <a:r>
              <a:rPr lang="en" sz="1400"/>
              <a:t> is used for both tracking untracked files and staging modified file.</a:t>
            </a:r>
            <a:endParaRPr sz="1400"/>
          </a:p>
          <a:p>
            <a:pPr indent="0" lvl="0" marL="0" rtl="0" algn="l">
              <a:spcBef>
                <a:spcPts val="1600"/>
              </a:spcBef>
              <a:spcAft>
                <a:spcPts val="0"/>
              </a:spcAft>
              <a:buNone/>
            </a:pPr>
            <a:r>
              <a:rPr lang="en" sz="1400"/>
              <a:t>You can untrack an uncommitted file with </a:t>
            </a:r>
            <a:r>
              <a:rPr lang="en" sz="1400">
                <a:latin typeface="Courier New"/>
                <a:ea typeface="Courier New"/>
                <a:cs typeface="Courier New"/>
                <a:sym typeface="Courier New"/>
              </a:rPr>
              <a:t>git rm --cached &lt;file&gt;</a:t>
            </a:r>
            <a:r>
              <a:rPr lang="en" sz="1400"/>
              <a:t> and unstage a staged file with </a:t>
            </a:r>
            <a:r>
              <a:rPr lang="en" sz="1400">
                <a:latin typeface="Courier New"/>
                <a:ea typeface="Courier New"/>
                <a:cs typeface="Courier New"/>
                <a:sym typeface="Courier New"/>
              </a:rPr>
              <a:t>git reset HEAD &lt;file&gt;</a:t>
            </a:r>
            <a:endParaRPr sz="1400">
              <a:latin typeface="Courier New"/>
              <a:ea typeface="Courier New"/>
              <a:cs typeface="Courier New"/>
              <a:sym typeface="Courier New"/>
            </a:endParaRPr>
          </a:p>
          <a:p>
            <a:pPr indent="0" lvl="0" marL="0" rtl="0" algn="l">
              <a:spcBef>
                <a:spcPts val="1600"/>
              </a:spcBef>
              <a:spcAft>
                <a:spcPts val="0"/>
              </a:spcAft>
              <a:buNone/>
            </a:pPr>
            <a:r>
              <a:rPr b="1" lang="en" sz="1400"/>
              <a:t>Examples:</a:t>
            </a:r>
            <a:endParaRPr b="1" sz="1400"/>
          </a:p>
          <a:p>
            <a:pPr indent="-317500" lvl="0" marL="457200" rtl="0" algn="l">
              <a:spcBef>
                <a:spcPts val="0"/>
              </a:spcBef>
              <a:spcAft>
                <a:spcPts val="0"/>
              </a:spcAft>
              <a:buSzPts val="1400"/>
              <a:buChar char="●"/>
            </a:pPr>
            <a:r>
              <a:rPr lang="en" sz="1400"/>
              <a:t>Add a single file to index:</a:t>
            </a:r>
            <a:endParaRPr sz="1400"/>
          </a:p>
          <a:p>
            <a:pPr indent="457200" lvl="0" marL="0" rtl="0" algn="l">
              <a:spcBef>
                <a:spcPts val="0"/>
              </a:spcBef>
              <a:spcAft>
                <a:spcPts val="0"/>
              </a:spcAft>
              <a:buNone/>
            </a:pPr>
            <a:r>
              <a:rPr lang="en" sz="1400">
                <a:latin typeface="Courier New"/>
                <a:ea typeface="Courier New"/>
                <a:cs typeface="Courier New"/>
                <a:sym typeface="Courier New"/>
              </a:rPr>
              <a:t>$ git add src/ro/ubbcluj/cs/Calculator.java</a:t>
            </a:r>
            <a:endParaRPr sz="1400">
              <a:latin typeface="Courier New"/>
              <a:ea typeface="Courier New"/>
              <a:cs typeface="Courier New"/>
              <a:sym typeface="Courier New"/>
            </a:endParaRPr>
          </a:p>
          <a:p>
            <a:pPr indent="-317500" lvl="0" marL="457200" rtl="0" algn="l">
              <a:spcBef>
                <a:spcPts val="0"/>
              </a:spcBef>
              <a:spcAft>
                <a:spcPts val="0"/>
              </a:spcAft>
              <a:buSzPts val="1400"/>
              <a:buChar char="●"/>
            </a:pPr>
            <a:r>
              <a:rPr lang="en" sz="1400"/>
              <a:t>Add untracked and modified files from the current directory to index:</a:t>
            </a:r>
            <a:endParaRPr sz="1400"/>
          </a:p>
          <a:p>
            <a:pPr indent="457200" lvl="0" marL="0" rtl="0" algn="l">
              <a:spcBef>
                <a:spcPts val="0"/>
              </a:spcBef>
              <a:spcAft>
                <a:spcPts val="0"/>
              </a:spcAft>
              <a:buClr>
                <a:schemeClr val="dk1"/>
              </a:buClr>
              <a:buSzPts val="1100"/>
              <a:buFont typeface="Arial"/>
              <a:buNone/>
            </a:pPr>
            <a:r>
              <a:rPr lang="en" sz="1400">
                <a:latin typeface="Courier New"/>
                <a:ea typeface="Courier New"/>
                <a:cs typeface="Courier New"/>
                <a:sym typeface="Courier New"/>
              </a:rPr>
              <a:t>$ git add .</a:t>
            </a:r>
            <a:endParaRPr sz="1400">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commit</a:t>
            </a:r>
            <a:endParaRPr/>
          </a:p>
        </p:txBody>
      </p:sp>
      <p:sp>
        <p:nvSpPr>
          <p:cNvPr id="211" name="Google Shape;211;p38"/>
          <p:cNvSpPr txBox="1"/>
          <p:nvPr>
            <p:ph idx="1" type="body"/>
          </p:nvPr>
        </p:nvSpPr>
        <p:spPr>
          <a:xfrm>
            <a:off x="311700" y="1152475"/>
            <a:ext cx="8520600" cy="3782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t>The </a:t>
            </a:r>
            <a:r>
              <a:rPr lang="en" sz="1700">
                <a:latin typeface="Courier New"/>
                <a:ea typeface="Courier New"/>
                <a:cs typeface="Courier New"/>
                <a:sym typeface="Courier New"/>
              </a:rPr>
              <a:t>git commit</a:t>
            </a:r>
            <a:r>
              <a:rPr lang="en" sz="1700"/>
              <a:t> command captures a snapshot of the project's currently staged changes. Committed snapshots can be thought of as “safe” versions of a project — Git will never change them unless you explicitly ask it to. Each commit contains a log message describing the changes, including information about the author and time of creation.</a:t>
            </a:r>
            <a:endParaRPr sz="1700"/>
          </a:p>
          <a:p>
            <a:pPr indent="0" lvl="0" marL="0" rtl="0" algn="l">
              <a:lnSpc>
                <a:spcPct val="100000"/>
              </a:lnSpc>
              <a:spcBef>
                <a:spcPts val="1600"/>
              </a:spcBef>
              <a:spcAft>
                <a:spcPts val="0"/>
              </a:spcAft>
              <a:buNone/>
            </a:pPr>
            <a:r>
              <a:rPr lang="en" sz="1700"/>
              <a:t>Note that commits will reflect changes in your local repository and you need to git push them in order to make them visible on the central repository.</a:t>
            </a:r>
            <a:endParaRPr sz="1700"/>
          </a:p>
          <a:p>
            <a:pPr indent="0" lvl="0" marL="0" rtl="0" algn="l">
              <a:lnSpc>
                <a:spcPct val="100000"/>
              </a:lnSpc>
              <a:spcBef>
                <a:spcPts val="1600"/>
              </a:spcBef>
              <a:spcAft>
                <a:spcPts val="0"/>
              </a:spcAft>
              <a:buNone/>
            </a:pPr>
            <a:r>
              <a:rPr b="1" lang="en" sz="1700"/>
              <a:t>Examples:</a:t>
            </a:r>
            <a:endParaRPr b="1" sz="1700"/>
          </a:p>
          <a:p>
            <a:pPr indent="-336550" lvl="0" marL="457200" rtl="0" algn="l">
              <a:lnSpc>
                <a:spcPct val="100000"/>
              </a:lnSpc>
              <a:spcBef>
                <a:spcPts val="0"/>
              </a:spcBef>
              <a:spcAft>
                <a:spcPts val="0"/>
              </a:spcAft>
              <a:buSzPts val="1700"/>
              <a:buChar char="●"/>
            </a:pPr>
            <a:r>
              <a:rPr lang="en" sz="1700"/>
              <a:t>Create a commit with the given message:</a:t>
            </a:r>
            <a:endParaRPr sz="1700"/>
          </a:p>
          <a:p>
            <a:pPr indent="457200" lvl="0" marL="0" rtl="0" algn="l">
              <a:lnSpc>
                <a:spcPct val="100000"/>
              </a:lnSpc>
              <a:spcBef>
                <a:spcPts val="0"/>
              </a:spcBef>
              <a:spcAft>
                <a:spcPts val="0"/>
              </a:spcAft>
              <a:buNone/>
            </a:pPr>
            <a:r>
              <a:rPr lang="en" sz="1700">
                <a:latin typeface="Courier New"/>
                <a:ea typeface="Courier New"/>
                <a:cs typeface="Courier New"/>
                <a:sym typeface="Courier New"/>
              </a:rPr>
              <a:t>$ git commit -m “awesome feature”</a:t>
            </a:r>
            <a:endParaRPr sz="1700">
              <a:latin typeface="Courier New"/>
              <a:ea typeface="Courier New"/>
              <a:cs typeface="Courier New"/>
              <a:sym typeface="Courier New"/>
            </a:endParaRPr>
          </a:p>
          <a:p>
            <a:pPr indent="-336550" lvl="0" marL="457200" rtl="0" algn="l">
              <a:lnSpc>
                <a:spcPct val="100000"/>
              </a:lnSpc>
              <a:spcBef>
                <a:spcPts val="0"/>
              </a:spcBef>
              <a:spcAft>
                <a:spcPts val="0"/>
              </a:spcAft>
              <a:buSzPts val="1700"/>
              <a:buChar char="●"/>
            </a:pPr>
            <a:r>
              <a:rPr lang="en" sz="1700"/>
              <a:t>Modify latest commit:</a:t>
            </a:r>
            <a:endParaRPr sz="1700"/>
          </a:p>
          <a:p>
            <a:pPr indent="457200" lvl="0" marL="0" rtl="0" algn="l">
              <a:lnSpc>
                <a:spcPct val="100000"/>
              </a:lnSpc>
              <a:spcBef>
                <a:spcPts val="0"/>
              </a:spcBef>
              <a:spcAft>
                <a:spcPts val="1600"/>
              </a:spcAft>
              <a:buNone/>
            </a:pPr>
            <a:r>
              <a:rPr lang="en" sz="1700">
                <a:latin typeface="Courier New"/>
                <a:ea typeface="Courier New"/>
                <a:cs typeface="Courier New"/>
                <a:sym typeface="Courier New"/>
              </a:rPr>
              <a:t>$ git commit -m “awesome feature” --amend</a:t>
            </a:r>
            <a:endParaRPr sz="1700">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log</a:t>
            </a:r>
            <a:endParaRPr/>
          </a:p>
        </p:txBody>
      </p:sp>
      <p:sp>
        <p:nvSpPr>
          <p:cNvPr id="217" name="Google Shape;217;p39"/>
          <p:cNvSpPr txBox="1"/>
          <p:nvPr>
            <p:ph idx="1" type="body"/>
          </p:nvPr>
        </p:nvSpPr>
        <p:spPr>
          <a:xfrm>
            <a:off x="311700" y="1316550"/>
            <a:ext cx="8520600" cy="3252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The </a:t>
            </a:r>
            <a:r>
              <a:rPr lang="en">
                <a:latin typeface="Courier New"/>
                <a:ea typeface="Courier New"/>
                <a:cs typeface="Courier New"/>
                <a:sym typeface="Courier New"/>
              </a:rPr>
              <a:t>g</a:t>
            </a:r>
            <a:r>
              <a:rPr lang="en">
                <a:latin typeface="Courier New"/>
                <a:ea typeface="Courier New"/>
                <a:cs typeface="Courier New"/>
                <a:sym typeface="Courier New"/>
              </a:rPr>
              <a:t>it log</a:t>
            </a:r>
            <a:r>
              <a:rPr lang="en"/>
              <a:t> command shows commit logs. The advanced features of </a:t>
            </a:r>
            <a:r>
              <a:rPr lang="en">
                <a:latin typeface="Courier New"/>
                <a:ea typeface="Courier New"/>
                <a:cs typeface="Courier New"/>
                <a:sym typeface="Courier New"/>
              </a:rPr>
              <a:t>git log</a:t>
            </a:r>
            <a:r>
              <a:rPr lang="en"/>
              <a:t> can be split into two categories: formatting how each commit is displayed, and filtering which commits are included in the output.</a:t>
            </a:r>
            <a:endParaRPr/>
          </a:p>
          <a:p>
            <a:pPr indent="0" lvl="0" marL="0" rtl="0" algn="l">
              <a:lnSpc>
                <a:spcPct val="100000"/>
              </a:lnSpc>
              <a:spcBef>
                <a:spcPts val="1600"/>
              </a:spcBef>
              <a:spcAft>
                <a:spcPts val="0"/>
              </a:spcAft>
              <a:buNone/>
            </a:pPr>
            <a:r>
              <a:rPr b="1" lang="en"/>
              <a:t>Examples:</a:t>
            </a:r>
            <a:endParaRPr b="1"/>
          </a:p>
          <a:p>
            <a:pPr indent="-342900" lvl="0" marL="457200" rtl="0" algn="l">
              <a:lnSpc>
                <a:spcPct val="100000"/>
              </a:lnSpc>
              <a:spcBef>
                <a:spcPts val="0"/>
              </a:spcBef>
              <a:spcAft>
                <a:spcPts val="0"/>
              </a:spcAft>
              <a:buSzPts val="1800"/>
              <a:buChar char="●"/>
            </a:pPr>
            <a:r>
              <a:rPr lang="en"/>
              <a:t>View all commits on the current branch in reversed chronological order:</a:t>
            </a:r>
            <a:endParaRPr/>
          </a:p>
          <a:p>
            <a:pPr indent="457200" lvl="0" marL="0" rtl="0" algn="l">
              <a:lnSpc>
                <a:spcPct val="100000"/>
              </a:lnSpc>
              <a:spcBef>
                <a:spcPts val="0"/>
              </a:spcBef>
              <a:spcAft>
                <a:spcPts val="0"/>
              </a:spcAft>
              <a:buNone/>
            </a:pPr>
            <a:r>
              <a:rPr lang="en">
                <a:latin typeface="Courier New"/>
                <a:ea typeface="Courier New"/>
                <a:cs typeface="Courier New"/>
                <a:sym typeface="Courier New"/>
              </a:rPr>
              <a:t>$ git log</a:t>
            </a:r>
            <a:endParaRPr>
              <a:latin typeface="Courier New"/>
              <a:ea typeface="Courier New"/>
              <a:cs typeface="Courier New"/>
              <a:sym typeface="Courier New"/>
            </a:endParaRPr>
          </a:p>
          <a:p>
            <a:pPr indent="-342900" lvl="0" marL="457200" rtl="0" algn="l">
              <a:lnSpc>
                <a:spcPct val="100000"/>
              </a:lnSpc>
              <a:spcBef>
                <a:spcPts val="0"/>
              </a:spcBef>
              <a:spcAft>
                <a:spcPts val="0"/>
              </a:spcAft>
              <a:buSzPts val="1800"/>
              <a:buChar char="●"/>
            </a:pPr>
            <a:r>
              <a:rPr lang="en"/>
              <a:t>View commits </a:t>
            </a:r>
            <a:r>
              <a:rPr lang="en"/>
              <a:t>on the current branch </a:t>
            </a:r>
            <a:r>
              <a:rPr lang="en"/>
              <a:t>filtered by author:</a:t>
            </a:r>
            <a:endParaRPr/>
          </a:p>
          <a:p>
            <a:pPr indent="457200" lvl="0" marL="0" rtl="0" algn="l">
              <a:lnSpc>
                <a:spcPct val="100000"/>
              </a:lnSpc>
              <a:spcBef>
                <a:spcPts val="0"/>
              </a:spcBef>
              <a:spcAft>
                <a:spcPts val="0"/>
              </a:spcAft>
              <a:buNone/>
            </a:pPr>
            <a:r>
              <a:rPr lang="en">
                <a:latin typeface="Courier New"/>
                <a:ea typeface="Courier New"/>
                <a:cs typeface="Courier New"/>
                <a:sym typeface="Courier New"/>
              </a:rPr>
              <a:t>$ git log --author="johndoe"</a:t>
            </a:r>
            <a:endParaRPr>
              <a:latin typeface="Courier New"/>
              <a:ea typeface="Courier New"/>
              <a:cs typeface="Courier New"/>
              <a:sym typeface="Courier New"/>
            </a:endParaRPr>
          </a:p>
          <a:p>
            <a:pPr indent="0" lvl="0" marL="0" rtl="0" algn="l">
              <a:lnSpc>
                <a:spcPct val="100000"/>
              </a:lnSpc>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diff</a:t>
            </a:r>
            <a:endParaRPr/>
          </a:p>
        </p:txBody>
      </p:sp>
      <p:sp>
        <p:nvSpPr>
          <p:cNvPr id="223" name="Google Shape;223;p40"/>
          <p:cNvSpPr txBox="1"/>
          <p:nvPr>
            <p:ph idx="1" type="body"/>
          </p:nvPr>
        </p:nvSpPr>
        <p:spPr>
          <a:xfrm>
            <a:off x="311700" y="1152475"/>
            <a:ext cx="8520600" cy="3795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t>Diffing is a function that takes two input data sets and outputs the changes between them. </a:t>
            </a:r>
            <a:r>
              <a:rPr lang="en" sz="1700">
                <a:latin typeface="Courier New"/>
                <a:ea typeface="Courier New"/>
                <a:cs typeface="Courier New"/>
                <a:sym typeface="Courier New"/>
              </a:rPr>
              <a:t>git diff</a:t>
            </a:r>
            <a:r>
              <a:rPr lang="en" sz="1700"/>
              <a:t> is a multi-use Git command that when executed runs a diff function on Git data sources. These data sources can be commits, branches, files and more.</a:t>
            </a:r>
            <a:endParaRPr sz="1700"/>
          </a:p>
          <a:p>
            <a:pPr indent="0" lvl="0" marL="0" rtl="0" algn="l">
              <a:lnSpc>
                <a:spcPct val="100000"/>
              </a:lnSpc>
              <a:spcBef>
                <a:spcPts val="1600"/>
              </a:spcBef>
              <a:spcAft>
                <a:spcPts val="0"/>
              </a:spcAft>
              <a:buNone/>
            </a:pPr>
            <a:r>
              <a:rPr b="1" lang="en" sz="1700"/>
              <a:t>Examples:</a:t>
            </a:r>
            <a:endParaRPr b="1" sz="1700"/>
          </a:p>
          <a:p>
            <a:pPr indent="-336550" lvl="0" marL="457200" rtl="0" algn="l">
              <a:lnSpc>
                <a:spcPct val="100000"/>
              </a:lnSpc>
              <a:spcBef>
                <a:spcPts val="0"/>
              </a:spcBef>
              <a:spcAft>
                <a:spcPts val="0"/>
              </a:spcAft>
              <a:buSzPts val="1700"/>
              <a:buChar char="●"/>
            </a:pPr>
            <a:r>
              <a:rPr lang="en" sz="1700"/>
              <a:t>View changes on the current unstaged files:</a:t>
            </a:r>
            <a:endParaRPr sz="1700"/>
          </a:p>
          <a:p>
            <a:pPr indent="457200" lvl="0" marL="0" rtl="0" algn="l">
              <a:lnSpc>
                <a:spcPct val="100000"/>
              </a:lnSpc>
              <a:spcBef>
                <a:spcPts val="0"/>
              </a:spcBef>
              <a:spcAft>
                <a:spcPts val="0"/>
              </a:spcAft>
              <a:buNone/>
            </a:pPr>
            <a:r>
              <a:rPr lang="en" sz="1700">
                <a:latin typeface="Courier New"/>
                <a:ea typeface="Courier New"/>
                <a:cs typeface="Courier New"/>
                <a:sym typeface="Courier New"/>
              </a:rPr>
              <a:t>$ git diff</a:t>
            </a:r>
            <a:endParaRPr sz="1700">
              <a:latin typeface="Courier New"/>
              <a:ea typeface="Courier New"/>
              <a:cs typeface="Courier New"/>
              <a:sym typeface="Courier New"/>
            </a:endParaRPr>
          </a:p>
          <a:p>
            <a:pPr indent="-336550" lvl="0" marL="457200" rtl="0" algn="l">
              <a:lnSpc>
                <a:spcPct val="100000"/>
              </a:lnSpc>
              <a:spcBef>
                <a:spcPts val="0"/>
              </a:spcBef>
              <a:spcAft>
                <a:spcPts val="0"/>
              </a:spcAft>
              <a:buSzPts val="1700"/>
              <a:buChar char="●"/>
            </a:pPr>
            <a:r>
              <a:rPr lang="en" sz="1700"/>
              <a:t>View unstaged changes on a specific file:</a:t>
            </a:r>
            <a:endParaRPr sz="1700"/>
          </a:p>
          <a:p>
            <a:pPr indent="457200" lvl="0" marL="0" rtl="0" algn="l">
              <a:lnSpc>
                <a:spcPct val="100000"/>
              </a:lnSpc>
              <a:spcBef>
                <a:spcPts val="0"/>
              </a:spcBef>
              <a:spcAft>
                <a:spcPts val="0"/>
              </a:spcAft>
              <a:buNone/>
            </a:pPr>
            <a:r>
              <a:rPr lang="en" sz="1700">
                <a:latin typeface="Courier New"/>
                <a:ea typeface="Courier New"/>
                <a:cs typeface="Courier New"/>
                <a:sym typeface="Courier New"/>
              </a:rPr>
              <a:t>$ git diff src/ro/ubbcluj/cs/Calculator.java</a:t>
            </a:r>
            <a:endParaRPr sz="1700">
              <a:latin typeface="Courier New"/>
              <a:ea typeface="Courier New"/>
              <a:cs typeface="Courier New"/>
              <a:sym typeface="Courier New"/>
            </a:endParaRPr>
          </a:p>
          <a:p>
            <a:pPr indent="-336550" lvl="0" marL="457200" rtl="0" algn="l">
              <a:lnSpc>
                <a:spcPct val="100000"/>
              </a:lnSpc>
              <a:spcBef>
                <a:spcPts val="0"/>
              </a:spcBef>
              <a:spcAft>
                <a:spcPts val="0"/>
              </a:spcAft>
              <a:buSzPts val="1700"/>
              <a:buChar char="●"/>
            </a:pPr>
            <a:r>
              <a:rPr lang="en" sz="1700"/>
              <a:t>Compare two different commits:</a:t>
            </a:r>
            <a:endParaRPr sz="1700"/>
          </a:p>
          <a:p>
            <a:pPr indent="457200" lvl="0" marL="0" rtl="0" algn="l">
              <a:lnSpc>
                <a:spcPct val="100000"/>
              </a:lnSpc>
              <a:spcBef>
                <a:spcPts val="0"/>
              </a:spcBef>
              <a:spcAft>
                <a:spcPts val="0"/>
              </a:spcAft>
              <a:buNone/>
            </a:pPr>
            <a:r>
              <a:rPr lang="en" sz="1700">
                <a:latin typeface="Courier New"/>
                <a:ea typeface="Courier New"/>
                <a:cs typeface="Courier New"/>
                <a:sym typeface="Courier New"/>
              </a:rPr>
              <a:t>$ git diff 9ebe78ecfa14049aa800bc24bd96e752304bc7e7 6ad9d4c190e9ab8126c834c8fa7a11f2e299f09b</a:t>
            </a:r>
            <a:endParaRPr sz="1700">
              <a:latin typeface="Courier New"/>
              <a:ea typeface="Courier New"/>
              <a:cs typeface="Courier New"/>
              <a:sym typeface="Courier New"/>
            </a:endParaRPr>
          </a:p>
          <a:p>
            <a:pPr indent="-336550" lvl="0" marL="457200" rtl="0" algn="l">
              <a:lnSpc>
                <a:spcPct val="100000"/>
              </a:lnSpc>
              <a:spcBef>
                <a:spcPts val="0"/>
              </a:spcBef>
              <a:spcAft>
                <a:spcPts val="0"/>
              </a:spcAft>
              <a:buSzPts val="1700"/>
              <a:buChar char="●"/>
            </a:pPr>
            <a:r>
              <a:rPr lang="en" sz="1700"/>
              <a:t>Compare two different branches:</a:t>
            </a:r>
            <a:endParaRPr sz="1700"/>
          </a:p>
          <a:p>
            <a:pPr indent="457200" lvl="0" marL="0" rtl="0" algn="l">
              <a:lnSpc>
                <a:spcPct val="100000"/>
              </a:lnSpc>
              <a:spcBef>
                <a:spcPts val="0"/>
              </a:spcBef>
              <a:spcAft>
                <a:spcPts val="0"/>
              </a:spcAft>
              <a:buClr>
                <a:schemeClr val="dk1"/>
              </a:buClr>
              <a:buSzPts val="1100"/>
              <a:buFont typeface="Arial"/>
              <a:buNone/>
            </a:pPr>
            <a:r>
              <a:rPr lang="en" sz="1700">
                <a:latin typeface="Courier New"/>
                <a:ea typeface="Courier New"/>
                <a:cs typeface="Courier New"/>
                <a:sym typeface="Courier New"/>
              </a:rPr>
              <a:t>$ git diff master some-feature</a:t>
            </a:r>
            <a:endParaRPr sz="1700">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stash</a:t>
            </a:r>
            <a:endParaRPr/>
          </a:p>
        </p:txBody>
      </p:sp>
      <p:sp>
        <p:nvSpPr>
          <p:cNvPr id="229" name="Google Shape;229;p41"/>
          <p:cNvSpPr txBox="1"/>
          <p:nvPr>
            <p:ph idx="1" type="body"/>
          </p:nvPr>
        </p:nvSpPr>
        <p:spPr>
          <a:xfrm>
            <a:off x="311700" y="1152475"/>
            <a:ext cx="8520600" cy="377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The </a:t>
            </a:r>
            <a:r>
              <a:rPr lang="en">
                <a:latin typeface="Courier New"/>
                <a:ea typeface="Courier New"/>
                <a:cs typeface="Courier New"/>
                <a:sym typeface="Courier New"/>
              </a:rPr>
              <a:t>git stash</a:t>
            </a:r>
            <a:r>
              <a:rPr lang="en"/>
              <a:t> command takes your uncommitted changes (both staged and unstaged), saves them away for later use, and then reverts them from your working copy.</a:t>
            </a:r>
            <a:endParaRPr/>
          </a:p>
          <a:p>
            <a:pPr indent="0" lvl="0" marL="0" rtl="0" algn="l">
              <a:lnSpc>
                <a:spcPct val="100000"/>
              </a:lnSpc>
              <a:spcBef>
                <a:spcPts val="1600"/>
              </a:spcBef>
              <a:spcAft>
                <a:spcPts val="0"/>
              </a:spcAft>
              <a:buNone/>
            </a:pPr>
            <a:r>
              <a:rPr lang="en"/>
              <a:t>Stashing is handy if you need to quickly switch context and work on something else, but you're mid-way through a code change and aren't quite ready to commit. You can then</a:t>
            </a:r>
            <a:r>
              <a:rPr lang="en"/>
              <a:t> come back and re-apply the stashed changes later on.</a:t>
            </a:r>
            <a:endParaRPr/>
          </a:p>
          <a:p>
            <a:pPr indent="0" lvl="0" marL="0" rtl="0" algn="l">
              <a:lnSpc>
                <a:spcPct val="100000"/>
              </a:lnSpc>
              <a:spcBef>
                <a:spcPts val="1600"/>
              </a:spcBef>
              <a:spcAft>
                <a:spcPts val="0"/>
              </a:spcAft>
              <a:buNone/>
            </a:pPr>
            <a:r>
              <a:rPr b="1" lang="en"/>
              <a:t>Examples:</a:t>
            </a:r>
            <a:endParaRPr b="1"/>
          </a:p>
          <a:p>
            <a:pPr indent="-342900" lvl="0" marL="457200" rtl="0" algn="l">
              <a:lnSpc>
                <a:spcPct val="100000"/>
              </a:lnSpc>
              <a:spcBef>
                <a:spcPts val="0"/>
              </a:spcBef>
              <a:spcAft>
                <a:spcPts val="0"/>
              </a:spcAft>
              <a:buSzPts val="1800"/>
              <a:buChar char="●"/>
            </a:pPr>
            <a:r>
              <a:rPr lang="en"/>
              <a:t>Stash current uncommitted changes:</a:t>
            </a:r>
            <a:endParaRPr/>
          </a:p>
          <a:p>
            <a:pPr indent="457200" lvl="0" marL="0" rtl="0" algn="l">
              <a:lnSpc>
                <a:spcPct val="100000"/>
              </a:lnSpc>
              <a:spcBef>
                <a:spcPts val="0"/>
              </a:spcBef>
              <a:spcAft>
                <a:spcPts val="0"/>
              </a:spcAft>
              <a:buNone/>
            </a:pPr>
            <a:r>
              <a:rPr lang="en">
                <a:latin typeface="Courier New"/>
                <a:ea typeface="Courier New"/>
                <a:cs typeface="Courier New"/>
                <a:sym typeface="Courier New"/>
              </a:rPr>
              <a:t>$ git stash</a:t>
            </a:r>
            <a:endParaRPr>
              <a:latin typeface="Courier New"/>
              <a:ea typeface="Courier New"/>
              <a:cs typeface="Courier New"/>
              <a:sym typeface="Courier New"/>
            </a:endParaRPr>
          </a:p>
          <a:p>
            <a:pPr indent="-342900" lvl="0" marL="457200" rtl="0" algn="l">
              <a:lnSpc>
                <a:spcPct val="100000"/>
              </a:lnSpc>
              <a:spcBef>
                <a:spcPts val="0"/>
              </a:spcBef>
              <a:spcAft>
                <a:spcPts val="0"/>
              </a:spcAft>
              <a:buSzPts val="1800"/>
              <a:buChar char="●"/>
            </a:pPr>
            <a:r>
              <a:rPr lang="en"/>
              <a:t>Restore changes from stash:</a:t>
            </a:r>
            <a:endParaRPr/>
          </a:p>
          <a:p>
            <a:pPr indent="457200" lvl="0" marL="0" rtl="0" algn="l">
              <a:lnSpc>
                <a:spcPct val="100000"/>
              </a:lnSpc>
              <a:spcBef>
                <a:spcPts val="0"/>
              </a:spcBef>
              <a:spcAft>
                <a:spcPts val="1600"/>
              </a:spcAft>
              <a:buNone/>
            </a:pPr>
            <a:r>
              <a:rPr lang="en">
                <a:latin typeface="Courier New"/>
                <a:ea typeface="Courier New"/>
                <a:cs typeface="Courier New"/>
                <a:sym typeface="Courier New"/>
              </a:rPr>
              <a:t>$ git stash pop</a:t>
            </a:r>
            <a:endParaRPr>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406400" lvl="0" marL="457200" rtl="0" algn="ctr">
              <a:spcBef>
                <a:spcPts val="0"/>
              </a:spcBef>
              <a:spcAft>
                <a:spcPts val="0"/>
              </a:spcAft>
              <a:buSzPts val="2800"/>
              <a:buAutoNum type="arabicPeriod"/>
            </a:pPr>
            <a:r>
              <a:rPr lang="en" sz="2800"/>
              <a:t>Version Control Systems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t>
            </a:r>
            <a:r>
              <a:rPr lang="en"/>
              <a:t>itignore</a:t>
            </a:r>
            <a:endParaRPr/>
          </a:p>
        </p:txBody>
      </p:sp>
      <p:sp>
        <p:nvSpPr>
          <p:cNvPr id="235" name="Google Shape;235;p42"/>
          <p:cNvSpPr txBox="1"/>
          <p:nvPr>
            <p:ph idx="1" type="body"/>
          </p:nvPr>
        </p:nvSpPr>
        <p:spPr>
          <a:xfrm>
            <a:off x="311700" y="1152475"/>
            <a:ext cx="8520600" cy="3621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A </a:t>
            </a:r>
            <a:r>
              <a:rPr i="1" lang="en"/>
              <a:t>.gitignore</a:t>
            </a:r>
            <a:r>
              <a:rPr lang="en"/>
              <a:t> file specifies intentionally untracked files that Git should ignore. Files already tracked by Git are not affected.</a:t>
            </a:r>
            <a:endParaRPr/>
          </a:p>
          <a:p>
            <a:pPr indent="0" lvl="0" marL="0" rtl="0" algn="l">
              <a:lnSpc>
                <a:spcPct val="100000"/>
              </a:lnSpc>
              <a:spcBef>
                <a:spcPts val="1600"/>
              </a:spcBef>
              <a:spcAft>
                <a:spcPts val="0"/>
              </a:spcAft>
              <a:buNone/>
            </a:pPr>
            <a:r>
              <a:rPr lang="en"/>
              <a:t>Ignored files are usually build artifacts and machine generated files that can be derived from your repository source or should otherwise not be committed. Some common examples are:</a:t>
            </a:r>
            <a:endParaRPr/>
          </a:p>
          <a:p>
            <a:pPr indent="-342900" lvl="0" marL="457200" rtl="0" algn="l">
              <a:lnSpc>
                <a:spcPct val="100000"/>
              </a:lnSpc>
              <a:spcBef>
                <a:spcPts val="1600"/>
              </a:spcBef>
              <a:spcAft>
                <a:spcPts val="0"/>
              </a:spcAft>
              <a:buSzPts val="1800"/>
              <a:buChar char="●"/>
            </a:pPr>
            <a:r>
              <a:rPr lang="en"/>
              <a:t>dependency caches, such as the contents of /node_modules or /packages</a:t>
            </a:r>
            <a:endParaRPr/>
          </a:p>
          <a:p>
            <a:pPr indent="-342900" lvl="0" marL="457200" rtl="0" algn="l">
              <a:lnSpc>
                <a:spcPct val="100000"/>
              </a:lnSpc>
              <a:spcBef>
                <a:spcPts val="0"/>
              </a:spcBef>
              <a:spcAft>
                <a:spcPts val="0"/>
              </a:spcAft>
              <a:buSzPts val="1800"/>
              <a:buChar char="●"/>
            </a:pPr>
            <a:r>
              <a:rPr lang="en"/>
              <a:t>compiled code, such as .o, .pyc, and .class files</a:t>
            </a:r>
            <a:endParaRPr/>
          </a:p>
          <a:p>
            <a:pPr indent="-342900" lvl="0" marL="457200" rtl="0" algn="l">
              <a:lnSpc>
                <a:spcPct val="100000"/>
              </a:lnSpc>
              <a:spcBef>
                <a:spcPts val="0"/>
              </a:spcBef>
              <a:spcAft>
                <a:spcPts val="0"/>
              </a:spcAft>
              <a:buSzPts val="1800"/>
              <a:buChar char="●"/>
            </a:pPr>
            <a:r>
              <a:rPr lang="en"/>
              <a:t>build output directories, such as /bin, /out, or /target</a:t>
            </a:r>
            <a:endParaRPr/>
          </a:p>
          <a:p>
            <a:pPr indent="-342900" lvl="0" marL="457200" rtl="0" algn="l">
              <a:lnSpc>
                <a:spcPct val="100000"/>
              </a:lnSpc>
              <a:spcBef>
                <a:spcPts val="0"/>
              </a:spcBef>
              <a:spcAft>
                <a:spcPts val="0"/>
              </a:spcAft>
              <a:buSzPts val="1800"/>
              <a:buChar char="●"/>
            </a:pPr>
            <a:r>
              <a:rPr lang="en"/>
              <a:t>files generated at runtime, such as .log, .lock, or .tmp</a:t>
            </a:r>
            <a:endParaRPr/>
          </a:p>
          <a:p>
            <a:pPr indent="-342900" lvl="0" marL="457200" rtl="0" algn="l">
              <a:lnSpc>
                <a:spcPct val="100000"/>
              </a:lnSpc>
              <a:spcBef>
                <a:spcPts val="0"/>
              </a:spcBef>
              <a:spcAft>
                <a:spcPts val="0"/>
              </a:spcAft>
              <a:buSzPts val="1800"/>
              <a:buChar char="●"/>
            </a:pPr>
            <a:r>
              <a:rPr lang="en"/>
              <a:t>hidden system files, such as .DS_Store or Thumbs.db</a:t>
            </a:r>
            <a:endParaRPr/>
          </a:p>
          <a:p>
            <a:pPr indent="-342900" lvl="0" marL="457200" rtl="0" algn="l">
              <a:lnSpc>
                <a:spcPct val="100000"/>
              </a:lnSpc>
              <a:spcBef>
                <a:spcPts val="0"/>
              </a:spcBef>
              <a:spcAft>
                <a:spcPts val="0"/>
              </a:spcAft>
              <a:buSzPts val="1800"/>
              <a:buChar char="●"/>
            </a:pPr>
            <a:r>
              <a:rPr lang="en"/>
              <a:t>personal IDE config files, such as .idea/workspace.xml</a:t>
            </a:r>
            <a:endParaRPr/>
          </a:p>
          <a:p>
            <a:pPr indent="0" lvl="0" marL="0" rtl="0" algn="l">
              <a:lnSpc>
                <a:spcPct val="100000"/>
              </a:lnSpc>
              <a:spcBef>
                <a:spcPts val="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branches</a:t>
            </a:r>
            <a:endParaRPr/>
          </a:p>
        </p:txBody>
      </p:sp>
      <p:sp>
        <p:nvSpPr>
          <p:cNvPr id="241" name="Google Shape;241;p43"/>
          <p:cNvSpPr txBox="1"/>
          <p:nvPr>
            <p:ph idx="1" type="body"/>
          </p:nvPr>
        </p:nvSpPr>
        <p:spPr>
          <a:xfrm>
            <a:off x="311700" y="1152475"/>
            <a:ext cx="8520600" cy="3737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Git branches are effectively a pointer to a snapshot of your changes, an independent line of development. </a:t>
            </a:r>
            <a:endParaRPr sz="1400"/>
          </a:p>
          <a:p>
            <a:pPr indent="0" lvl="0" marL="0" rtl="0" algn="l">
              <a:lnSpc>
                <a:spcPct val="100000"/>
              </a:lnSpc>
              <a:spcBef>
                <a:spcPts val="1600"/>
              </a:spcBef>
              <a:spcAft>
                <a:spcPts val="0"/>
              </a:spcAft>
              <a:buNone/>
            </a:pPr>
            <a:r>
              <a:rPr lang="en" sz="1400"/>
              <a:t>Branching means you diverge from the main line of development and continue to do work without messing with that main line.</a:t>
            </a:r>
            <a:endParaRPr sz="1400"/>
          </a:p>
          <a:p>
            <a:pPr indent="0" lvl="0" marL="0" rtl="0" algn="l">
              <a:lnSpc>
                <a:spcPct val="100000"/>
              </a:lnSpc>
              <a:spcBef>
                <a:spcPts val="1600"/>
              </a:spcBef>
              <a:spcAft>
                <a:spcPts val="0"/>
              </a:spcAft>
              <a:buNone/>
            </a:pPr>
            <a:r>
              <a:rPr lang="en" sz="1400"/>
              <a:t>You can think of them as a way to request a brand new working directory, staging area, and project history. New commits are recorded in the history for the current branch, which results in a fork in the history of the project.</a:t>
            </a:r>
            <a:endParaRPr sz="1400"/>
          </a:p>
          <a:p>
            <a:pPr indent="0" lvl="0" marL="0" rtl="0" algn="l">
              <a:lnSpc>
                <a:spcPct val="100000"/>
              </a:lnSpc>
              <a:spcBef>
                <a:spcPts val="1600"/>
              </a:spcBef>
              <a:spcAft>
                <a:spcPts val="0"/>
              </a:spcAft>
              <a:buNone/>
            </a:pPr>
            <a:r>
              <a:rPr lang="en" sz="1400"/>
              <a:t>When initialising a git repository, a new master branch will be created by default.</a:t>
            </a:r>
            <a:endParaRPr sz="1300"/>
          </a:p>
          <a:p>
            <a:pPr indent="0" lvl="0" marL="0" rtl="0" algn="l">
              <a:lnSpc>
                <a:spcPct val="100000"/>
              </a:lnSpc>
              <a:spcBef>
                <a:spcPts val="1600"/>
              </a:spcBef>
              <a:spcAft>
                <a:spcPts val="0"/>
              </a:spcAft>
              <a:buNone/>
            </a:pPr>
            <a:r>
              <a:rPr lang="en" sz="1400"/>
              <a:t>Way of working:</a:t>
            </a:r>
            <a:endParaRPr sz="1400"/>
          </a:p>
          <a:p>
            <a:pPr indent="0" lvl="0" marL="457200" rtl="0" algn="l">
              <a:lnSpc>
                <a:spcPct val="100000"/>
              </a:lnSpc>
              <a:spcBef>
                <a:spcPts val="0"/>
              </a:spcBef>
              <a:spcAft>
                <a:spcPts val="0"/>
              </a:spcAft>
              <a:buNone/>
            </a:pPr>
            <a:r>
              <a:rPr lang="en" sz="1400"/>
              <a:t>When you want to add a new feature or fix a bug you spawn a new branch to encapsulate your changes. </a:t>
            </a:r>
            <a:endParaRPr sz="1400"/>
          </a:p>
          <a:p>
            <a:pPr indent="0" lvl="0" marL="457200" rtl="0" algn="l">
              <a:lnSpc>
                <a:spcPct val="100000"/>
              </a:lnSpc>
              <a:spcBef>
                <a:spcPts val="0"/>
              </a:spcBef>
              <a:spcAft>
                <a:spcPts val="1600"/>
              </a:spcAft>
              <a:buNone/>
            </a:pPr>
            <a:r>
              <a:rPr lang="en" sz="1400"/>
              <a:t>By developing features on different branches, it’s not only possible to work on both of them in parallel, but it also keeps the main master branch free from unstable code.</a:t>
            </a:r>
            <a:endParaRPr sz="1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branch</a:t>
            </a:r>
            <a:endParaRPr/>
          </a:p>
        </p:txBody>
      </p:sp>
      <p:sp>
        <p:nvSpPr>
          <p:cNvPr id="247" name="Google Shape;247;p44"/>
          <p:cNvSpPr txBox="1"/>
          <p:nvPr>
            <p:ph idx="1" type="body"/>
          </p:nvPr>
        </p:nvSpPr>
        <p:spPr>
          <a:xfrm>
            <a:off x="311700" y="1548300"/>
            <a:ext cx="8520600" cy="3255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The </a:t>
            </a:r>
            <a:r>
              <a:rPr lang="en">
                <a:latin typeface="Courier New"/>
                <a:ea typeface="Courier New"/>
                <a:cs typeface="Courier New"/>
                <a:sym typeface="Courier New"/>
              </a:rPr>
              <a:t>git branch</a:t>
            </a:r>
            <a:r>
              <a:rPr lang="en"/>
              <a:t> command lets you create, list, rename, and delete branches.</a:t>
            </a:r>
            <a:endParaRPr/>
          </a:p>
          <a:p>
            <a:pPr indent="0" lvl="0" marL="0" rtl="0" algn="l">
              <a:lnSpc>
                <a:spcPct val="100000"/>
              </a:lnSpc>
              <a:spcBef>
                <a:spcPts val="1600"/>
              </a:spcBef>
              <a:spcAft>
                <a:spcPts val="0"/>
              </a:spcAft>
              <a:buNone/>
            </a:pPr>
            <a:r>
              <a:rPr b="1" lang="en"/>
              <a:t>Examples:</a:t>
            </a:r>
            <a:endParaRPr b="1"/>
          </a:p>
          <a:p>
            <a:pPr indent="-342900" lvl="0" marL="457200" rtl="0" algn="l">
              <a:lnSpc>
                <a:spcPct val="100000"/>
              </a:lnSpc>
              <a:spcBef>
                <a:spcPts val="0"/>
              </a:spcBef>
              <a:spcAft>
                <a:spcPts val="0"/>
              </a:spcAft>
              <a:buSzPts val="1800"/>
              <a:buChar char="●"/>
            </a:pPr>
            <a:r>
              <a:rPr lang="en"/>
              <a:t>List local branches:</a:t>
            </a:r>
            <a:endParaRPr/>
          </a:p>
          <a:p>
            <a:pPr indent="457200" lvl="0" marL="0" rtl="0" algn="l">
              <a:lnSpc>
                <a:spcPct val="100000"/>
              </a:lnSpc>
              <a:spcBef>
                <a:spcPts val="0"/>
              </a:spcBef>
              <a:spcAft>
                <a:spcPts val="0"/>
              </a:spcAft>
              <a:buNone/>
            </a:pPr>
            <a:r>
              <a:rPr lang="en">
                <a:latin typeface="Courier New"/>
                <a:ea typeface="Courier New"/>
                <a:cs typeface="Courier New"/>
                <a:sym typeface="Courier New"/>
              </a:rPr>
              <a:t>$ git branch</a:t>
            </a:r>
            <a:endParaRPr>
              <a:latin typeface="Courier New"/>
              <a:ea typeface="Courier New"/>
              <a:cs typeface="Courier New"/>
              <a:sym typeface="Courier New"/>
            </a:endParaRPr>
          </a:p>
          <a:p>
            <a:pPr indent="-342900" lvl="0" marL="457200" rtl="0" algn="l">
              <a:lnSpc>
                <a:spcPct val="100000"/>
              </a:lnSpc>
              <a:spcBef>
                <a:spcPts val="0"/>
              </a:spcBef>
              <a:spcAft>
                <a:spcPts val="0"/>
              </a:spcAft>
              <a:buSzPts val="1800"/>
              <a:buChar char="●"/>
            </a:pPr>
            <a:r>
              <a:rPr lang="en"/>
              <a:t>Create a new branch:</a:t>
            </a:r>
            <a:endParaRPr/>
          </a:p>
          <a:p>
            <a:pPr indent="457200" lvl="0" marL="0" rtl="0" algn="l">
              <a:lnSpc>
                <a:spcPct val="100000"/>
              </a:lnSpc>
              <a:spcBef>
                <a:spcPts val="0"/>
              </a:spcBef>
              <a:spcAft>
                <a:spcPts val="0"/>
              </a:spcAft>
              <a:buNone/>
            </a:pPr>
            <a:r>
              <a:rPr lang="en">
                <a:latin typeface="Courier New"/>
                <a:ea typeface="Courier New"/>
                <a:cs typeface="Courier New"/>
                <a:sym typeface="Courier New"/>
              </a:rPr>
              <a:t>$ git branch </a:t>
            </a:r>
            <a:r>
              <a:rPr lang="en">
                <a:latin typeface="Courier New"/>
                <a:ea typeface="Courier New"/>
                <a:cs typeface="Courier New"/>
                <a:sym typeface="Courier New"/>
              </a:rPr>
              <a:t>some-feature</a:t>
            </a:r>
            <a:endParaRPr>
              <a:latin typeface="Courier New"/>
              <a:ea typeface="Courier New"/>
              <a:cs typeface="Courier New"/>
              <a:sym typeface="Courier New"/>
            </a:endParaRPr>
          </a:p>
          <a:p>
            <a:pPr indent="-342900" lvl="0" marL="457200" rtl="0" algn="l">
              <a:lnSpc>
                <a:spcPct val="100000"/>
              </a:lnSpc>
              <a:spcBef>
                <a:spcPts val="0"/>
              </a:spcBef>
              <a:spcAft>
                <a:spcPts val="0"/>
              </a:spcAft>
              <a:buSzPts val="1800"/>
              <a:buChar char="●"/>
            </a:pPr>
            <a:r>
              <a:rPr lang="en"/>
              <a:t>Delete “</a:t>
            </a:r>
            <a:r>
              <a:rPr lang="en"/>
              <a:t>some-feature</a:t>
            </a:r>
            <a:r>
              <a:rPr lang="en"/>
              <a:t>” branch:</a:t>
            </a:r>
            <a:endParaRPr/>
          </a:p>
          <a:p>
            <a:pPr indent="457200" lvl="0" marL="0" rtl="0" algn="l">
              <a:lnSpc>
                <a:spcPct val="100000"/>
              </a:lnSpc>
              <a:spcBef>
                <a:spcPts val="0"/>
              </a:spcBef>
              <a:spcAft>
                <a:spcPts val="1600"/>
              </a:spcAft>
              <a:buNone/>
            </a:pPr>
            <a:r>
              <a:rPr lang="en">
                <a:latin typeface="Courier New"/>
                <a:ea typeface="Courier New"/>
                <a:cs typeface="Courier New"/>
                <a:sym typeface="Courier New"/>
              </a:rPr>
              <a:t>$ git branch -d </a:t>
            </a:r>
            <a:r>
              <a:rPr lang="en">
                <a:latin typeface="Courier New"/>
                <a:ea typeface="Courier New"/>
                <a:cs typeface="Courier New"/>
                <a:sym typeface="Courier New"/>
              </a:rPr>
              <a:t>some-feature</a:t>
            </a:r>
            <a:endParaRPr>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checkout</a:t>
            </a:r>
            <a:endParaRPr/>
          </a:p>
        </p:txBody>
      </p:sp>
      <p:sp>
        <p:nvSpPr>
          <p:cNvPr id="253" name="Google Shape;253;p45"/>
          <p:cNvSpPr txBox="1"/>
          <p:nvPr>
            <p:ph idx="1" type="body"/>
          </p:nvPr>
        </p:nvSpPr>
        <p:spPr>
          <a:xfrm>
            <a:off x="311700" y="1152475"/>
            <a:ext cx="8520600" cy="3651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In Git terms, a "checkout" is the act of switching between different versions of a target entity. The </a:t>
            </a:r>
            <a:r>
              <a:rPr lang="en">
                <a:latin typeface="Courier New"/>
                <a:ea typeface="Courier New"/>
                <a:cs typeface="Courier New"/>
                <a:sym typeface="Courier New"/>
              </a:rPr>
              <a:t>git checkout</a:t>
            </a:r>
            <a:r>
              <a:rPr lang="en"/>
              <a:t> command operates upon three distinct entities: files, commits, and branches. </a:t>
            </a:r>
            <a:endParaRPr/>
          </a:p>
          <a:p>
            <a:pPr indent="0" lvl="0" marL="0" rtl="0" algn="l">
              <a:lnSpc>
                <a:spcPct val="100000"/>
              </a:lnSpc>
              <a:spcBef>
                <a:spcPts val="1600"/>
              </a:spcBef>
              <a:spcAft>
                <a:spcPts val="0"/>
              </a:spcAft>
              <a:buNone/>
            </a:pPr>
            <a:r>
              <a:rPr lang="en"/>
              <a:t>Our focus will be checkout operations on branches. The </a:t>
            </a:r>
            <a:r>
              <a:rPr lang="en">
                <a:latin typeface="Courier New"/>
                <a:ea typeface="Courier New"/>
                <a:cs typeface="Courier New"/>
                <a:sym typeface="Courier New"/>
              </a:rPr>
              <a:t>git checkout</a:t>
            </a:r>
            <a:r>
              <a:rPr lang="en"/>
              <a:t> command lets you switch between the branches created by </a:t>
            </a:r>
            <a:r>
              <a:rPr lang="en">
                <a:latin typeface="Courier New"/>
                <a:ea typeface="Courier New"/>
                <a:cs typeface="Courier New"/>
                <a:sym typeface="Courier New"/>
              </a:rPr>
              <a:t>git branch</a:t>
            </a:r>
            <a:r>
              <a:rPr lang="en"/>
              <a:t>. </a:t>
            </a:r>
            <a:endParaRPr/>
          </a:p>
          <a:p>
            <a:pPr indent="0" lvl="0" marL="0" rtl="0" algn="l">
              <a:lnSpc>
                <a:spcPct val="100000"/>
              </a:lnSpc>
              <a:spcBef>
                <a:spcPts val="1600"/>
              </a:spcBef>
              <a:spcAft>
                <a:spcPts val="0"/>
              </a:spcAft>
              <a:buNone/>
            </a:pPr>
            <a:r>
              <a:rPr b="1" lang="en"/>
              <a:t>Examples:</a:t>
            </a:r>
            <a:endParaRPr b="1"/>
          </a:p>
          <a:p>
            <a:pPr indent="-342900" lvl="0" marL="457200" rtl="0" algn="l">
              <a:lnSpc>
                <a:spcPct val="100000"/>
              </a:lnSpc>
              <a:spcBef>
                <a:spcPts val="0"/>
              </a:spcBef>
              <a:spcAft>
                <a:spcPts val="0"/>
              </a:spcAft>
              <a:buSzPts val="1800"/>
              <a:buChar char="●"/>
            </a:pPr>
            <a:r>
              <a:rPr lang="en"/>
              <a:t>Switch to “some-feature” branch:</a:t>
            </a:r>
            <a:endParaRPr/>
          </a:p>
          <a:p>
            <a:pPr indent="457200" lvl="0" marL="0" rtl="0" algn="l">
              <a:lnSpc>
                <a:spcPct val="100000"/>
              </a:lnSpc>
              <a:spcBef>
                <a:spcPts val="0"/>
              </a:spcBef>
              <a:spcAft>
                <a:spcPts val="0"/>
              </a:spcAft>
              <a:buNone/>
            </a:pPr>
            <a:r>
              <a:rPr lang="en">
                <a:latin typeface="Courier New"/>
                <a:ea typeface="Courier New"/>
                <a:cs typeface="Courier New"/>
                <a:sym typeface="Courier New"/>
              </a:rPr>
              <a:t>$ git checkout some-feature</a:t>
            </a:r>
            <a:endParaRPr>
              <a:latin typeface="Courier New"/>
              <a:ea typeface="Courier New"/>
              <a:cs typeface="Courier New"/>
              <a:sym typeface="Courier New"/>
            </a:endParaRPr>
          </a:p>
          <a:p>
            <a:pPr indent="-342900" lvl="0" marL="457200" rtl="0" algn="l">
              <a:lnSpc>
                <a:spcPct val="100000"/>
              </a:lnSpc>
              <a:spcBef>
                <a:spcPts val="0"/>
              </a:spcBef>
              <a:spcAft>
                <a:spcPts val="0"/>
              </a:spcAft>
              <a:buSzPts val="1800"/>
              <a:buChar char="●"/>
            </a:pPr>
            <a:r>
              <a:rPr lang="en"/>
              <a:t>Create and switch to “some-feature” branch:</a:t>
            </a:r>
            <a:endParaRPr/>
          </a:p>
          <a:p>
            <a:pPr indent="457200" lvl="0" marL="0" rtl="0" algn="l">
              <a:lnSpc>
                <a:spcPct val="100000"/>
              </a:lnSpc>
              <a:spcBef>
                <a:spcPts val="0"/>
              </a:spcBef>
              <a:spcAft>
                <a:spcPts val="1600"/>
              </a:spcAft>
              <a:buNone/>
            </a:pPr>
            <a:r>
              <a:rPr lang="en">
                <a:latin typeface="Courier New"/>
                <a:ea typeface="Courier New"/>
                <a:cs typeface="Courier New"/>
                <a:sym typeface="Courier New"/>
              </a:rPr>
              <a:t>$ git checkout -b some-feature</a:t>
            </a:r>
            <a:endParaRPr>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merge (1)</a:t>
            </a:r>
            <a:endParaRPr/>
          </a:p>
        </p:txBody>
      </p:sp>
      <p:sp>
        <p:nvSpPr>
          <p:cNvPr id="259" name="Google Shape;259;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Merging is Git's way of putting a forked history back together again. The </a:t>
            </a:r>
            <a:r>
              <a:rPr lang="en">
                <a:latin typeface="Courier New"/>
                <a:ea typeface="Courier New"/>
                <a:cs typeface="Courier New"/>
                <a:sym typeface="Courier New"/>
              </a:rPr>
              <a:t>git merge</a:t>
            </a:r>
            <a:r>
              <a:rPr lang="en"/>
              <a:t> command lets you take the independent lines of development created by git branch and integrate them into a single branch.</a:t>
            </a:r>
            <a:endParaRPr/>
          </a:p>
          <a:p>
            <a:pPr indent="0" lvl="0" marL="0" rtl="0" algn="l">
              <a:lnSpc>
                <a:spcPct val="100000"/>
              </a:lnSpc>
              <a:spcBef>
                <a:spcPts val="1600"/>
              </a:spcBef>
              <a:spcAft>
                <a:spcPts val="0"/>
              </a:spcAft>
              <a:buNone/>
            </a:pPr>
            <a:r>
              <a:rPr lang="en"/>
              <a:t>The current branch will be updated to reflect the merge, but the target branch will be completely unaffected.</a:t>
            </a:r>
            <a:endParaRPr/>
          </a:p>
          <a:p>
            <a:pPr indent="0" lvl="0" marL="0" rtl="0" algn="l">
              <a:lnSpc>
                <a:spcPct val="100000"/>
              </a:lnSpc>
              <a:spcBef>
                <a:spcPts val="1600"/>
              </a:spcBef>
              <a:spcAft>
                <a:spcPts val="0"/>
              </a:spcAft>
              <a:buNone/>
            </a:pPr>
            <a:r>
              <a:rPr b="1" lang="en"/>
              <a:t>Examples:</a:t>
            </a:r>
            <a:endParaRPr b="1"/>
          </a:p>
          <a:p>
            <a:pPr indent="-342900" lvl="0" marL="457200" rtl="0" algn="l">
              <a:lnSpc>
                <a:spcPct val="100000"/>
              </a:lnSpc>
              <a:spcBef>
                <a:spcPts val="0"/>
              </a:spcBef>
              <a:spcAft>
                <a:spcPts val="0"/>
              </a:spcAft>
              <a:buSzPts val="1800"/>
              <a:buChar char="●"/>
            </a:pPr>
            <a:r>
              <a:rPr lang="en"/>
              <a:t>Merge “</a:t>
            </a:r>
            <a:r>
              <a:rPr lang="en"/>
              <a:t>some-feature</a:t>
            </a:r>
            <a:r>
              <a:rPr lang="en"/>
              <a:t>” branch into “master”:</a:t>
            </a:r>
            <a:endParaRPr/>
          </a:p>
          <a:p>
            <a:pPr indent="457200" lvl="0" marL="0" rtl="0" algn="l">
              <a:lnSpc>
                <a:spcPct val="100000"/>
              </a:lnSpc>
              <a:spcBef>
                <a:spcPts val="0"/>
              </a:spcBef>
              <a:spcAft>
                <a:spcPts val="1600"/>
              </a:spcAft>
              <a:buNone/>
            </a:pPr>
            <a:r>
              <a:rPr lang="en">
                <a:latin typeface="Courier New"/>
                <a:ea typeface="Courier New"/>
                <a:cs typeface="Courier New"/>
                <a:sym typeface="Courier New"/>
              </a:rPr>
              <a:t>$ git checkout master; git merge </a:t>
            </a:r>
            <a:r>
              <a:rPr lang="en">
                <a:latin typeface="Courier New"/>
                <a:ea typeface="Courier New"/>
                <a:cs typeface="Courier New"/>
                <a:sym typeface="Courier New"/>
              </a:rPr>
              <a:t>some-feature</a:t>
            </a:r>
            <a:endParaRPr>
              <a:latin typeface="Courier New"/>
              <a:ea typeface="Courier New"/>
              <a:cs typeface="Courier New"/>
              <a:sym typeface="Courier New"/>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merge (2)</a:t>
            </a:r>
            <a:endParaRPr/>
          </a:p>
        </p:txBody>
      </p:sp>
      <p:sp>
        <p:nvSpPr>
          <p:cNvPr id="265" name="Google Shape;265;p47"/>
          <p:cNvSpPr txBox="1"/>
          <p:nvPr>
            <p:ph idx="1" type="body"/>
          </p:nvPr>
        </p:nvSpPr>
        <p:spPr>
          <a:xfrm>
            <a:off x="253775" y="1101425"/>
            <a:ext cx="4155300" cy="3891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There are two main ways Git will merge: </a:t>
            </a:r>
            <a:endParaRPr/>
          </a:p>
          <a:p>
            <a:pPr indent="-342900" lvl="0" marL="457200" rtl="0" algn="l">
              <a:lnSpc>
                <a:spcPct val="100000"/>
              </a:lnSpc>
              <a:spcBef>
                <a:spcPts val="0"/>
              </a:spcBef>
              <a:spcAft>
                <a:spcPts val="0"/>
              </a:spcAft>
              <a:buSzPts val="1800"/>
              <a:buChar char="●"/>
            </a:pPr>
            <a:r>
              <a:rPr lang="en"/>
              <a:t>Fast Forward</a:t>
            </a:r>
            <a:endParaRPr/>
          </a:p>
          <a:p>
            <a:pPr indent="-317500" lvl="1" marL="914400" rtl="0" algn="l">
              <a:lnSpc>
                <a:spcPct val="100000"/>
              </a:lnSpc>
              <a:spcBef>
                <a:spcPts val="0"/>
              </a:spcBef>
              <a:spcAft>
                <a:spcPts val="0"/>
              </a:spcAft>
              <a:buSzPts val="1400"/>
              <a:buChar char="○"/>
            </a:pPr>
            <a:r>
              <a:rPr lang="en"/>
              <a:t>occurs when there is a linear path from the current branch tip to the target branch</a:t>
            </a:r>
            <a:endParaRPr/>
          </a:p>
          <a:p>
            <a:pPr indent="-342900" lvl="0" marL="457200" rtl="0" algn="l">
              <a:lnSpc>
                <a:spcPct val="100000"/>
              </a:lnSpc>
              <a:spcBef>
                <a:spcPts val="0"/>
              </a:spcBef>
              <a:spcAft>
                <a:spcPts val="0"/>
              </a:spcAft>
              <a:buSzPts val="1800"/>
              <a:buChar char="●"/>
            </a:pPr>
            <a:r>
              <a:rPr lang="en"/>
              <a:t>Three way</a:t>
            </a:r>
            <a:endParaRPr/>
          </a:p>
          <a:p>
            <a:pPr indent="-317500" lvl="1" marL="914400" rtl="0" algn="l">
              <a:lnSpc>
                <a:spcPct val="100000"/>
              </a:lnSpc>
              <a:spcBef>
                <a:spcPts val="0"/>
              </a:spcBef>
              <a:spcAft>
                <a:spcPts val="0"/>
              </a:spcAft>
              <a:buSzPts val="1400"/>
              <a:buChar char="○"/>
            </a:pPr>
            <a:r>
              <a:rPr lang="en"/>
              <a:t>occurs when the branches have diverged, so fast-forward merge is not possible.</a:t>
            </a:r>
            <a:endParaRPr/>
          </a:p>
          <a:p>
            <a:pPr indent="-317500" lvl="1" marL="914400" rtl="0" algn="l">
              <a:lnSpc>
                <a:spcPct val="100000"/>
              </a:lnSpc>
              <a:spcBef>
                <a:spcPts val="0"/>
              </a:spcBef>
              <a:spcAft>
                <a:spcPts val="0"/>
              </a:spcAft>
              <a:buSzPts val="1400"/>
              <a:buChar char="○"/>
            </a:pPr>
            <a:r>
              <a:rPr lang="en"/>
              <a:t>3-way merges use a dedicated commit to tie together the two histories. The nomenclature comes from the fact that Git uses three commits to generate the merge commit: the two branch tips and their common ancestor.</a:t>
            </a:r>
            <a:endParaRPr/>
          </a:p>
        </p:txBody>
      </p:sp>
      <p:pic>
        <p:nvPicPr>
          <p:cNvPr id="266" name="Google Shape;266;p47"/>
          <p:cNvPicPr preferRelativeResize="0"/>
          <p:nvPr/>
        </p:nvPicPr>
        <p:blipFill>
          <a:blip r:embed="rId3">
            <a:alphaModFix/>
          </a:blip>
          <a:stretch>
            <a:fillRect/>
          </a:stretch>
        </p:blipFill>
        <p:spPr>
          <a:xfrm>
            <a:off x="4446800" y="1101325"/>
            <a:ext cx="2180950" cy="3320274"/>
          </a:xfrm>
          <a:prstGeom prst="rect">
            <a:avLst/>
          </a:prstGeom>
          <a:noFill/>
          <a:ln>
            <a:noFill/>
          </a:ln>
        </p:spPr>
      </p:pic>
      <p:pic>
        <p:nvPicPr>
          <p:cNvPr id="267" name="Google Shape;267;p47"/>
          <p:cNvPicPr preferRelativeResize="0"/>
          <p:nvPr/>
        </p:nvPicPr>
        <p:blipFill>
          <a:blip r:embed="rId4">
            <a:alphaModFix/>
          </a:blip>
          <a:stretch>
            <a:fillRect/>
          </a:stretch>
        </p:blipFill>
        <p:spPr>
          <a:xfrm>
            <a:off x="6703951" y="1101325"/>
            <a:ext cx="2247813" cy="332027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Solving merge conflicts</a:t>
            </a:r>
            <a:endParaRPr/>
          </a:p>
        </p:txBody>
      </p:sp>
      <p:sp>
        <p:nvSpPr>
          <p:cNvPr id="273" name="Google Shape;273;p48"/>
          <p:cNvSpPr txBox="1"/>
          <p:nvPr>
            <p:ph idx="1" type="body"/>
          </p:nvPr>
        </p:nvSpPr>
        <p:spPr>
          <a:xfrm>
            <a:off x="311700" y="1152475"/>
            <a:ext cx="8520600" cy="3747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t>If the two branches you're trying to merge both changed the same part of the same file, Git won't be able to automatically combine them. This scenario is a version control conflict and Git will need the user to resolve the conflicts manually. </a:t>
            </a:r>
            <a:endParaRPr sz="1600"/>
          </a:p>
          <a:p>
            <a:pPr indent="0" lvl="0" marL="0" rtl="0" algn="l">
              <a:lnSpc>
                <a:spcPct val="100000"/>
              </a:lnSpc>
              <a:spcBef>
                <a:spcPts val="1600"/>
              </a:spcBef>
              <a:spcAft>
                <a:spcPts val="0"/>
              </a:spcAft>
              <a:buNone/>
            </a:pPr>
            <a:r>
              <a:rPr lang="en" sz="1600"/>
              <a:t>When Git encounters a conflict during a merge, it will edit the content of the affected files with visual indicators that mark both sides of the conflicted content. These visual markers are: </a:t>
            </a:r>
            <a:r>
              <a:rPr i="1" lang="en" sz="1600"/>
              <a:t>&lt;&lt;&lt;&lt;&lt;&lt;&lt;</a:t>
            </a:r>
            <a:r>
              <a:rPr lang="en" sz="1600"/>
              <a:t>, </a:t>
            </a:r>
            <a:r>
              <a:rPr i="1" lang="en" sz="1600"/>
              <a:t>=======</a:t>
            </a:r>
            <a:r>
              <a:rPr lang="en" sz="1600"/>
              <a:t>, and</a:t>
            </a:r>
            <a:r>
              <a:rPr i="1" lang="en" sz="1600"/>
              <a:t> &gt;&gt;&gt;&gt;&gt;&gt;&gt;</a:t>
            </a:r>
            <a:r>
              <a:rPr lang="en" sz="1600"/>
              <a:t>. It’s helpful to search a project for these indicators during a merge to find where conflicts need to be resolved. Generally the content before the </a:t>
            </a:r>
            <a:r>
              <a:rPr i="1" lang="en" sz="1600"/>
              <a:t>=======</a:t>
            </a:r>
            <a:r>
              <a:rPr lang="en" sz="1600"/>
              <a:t> marker is the receiving branch and the part after is the merging branch.</a:t>
            </a:r>
            <a:endParaRPr sz="1600"/>
          </a:p>
          <a:p>
            <a:pPr indent="0" lvl="0" marL="0" rtl="0" algn="l">
              <a:lnSpc>
                <a:spcPct val="100000"/>
              </a:lnSpc>
              <a:spcBef>
                <a:spcPts val="1600"/>
              </a:spcBef>
              <a:spcAft>
                <a:spcPts val="0"/>
              </a:spcAft>
              <a:buNone/>
            </a:pPr>
            <a:r>
              <a:rPr lang="en" sz="1600"/>
              <a:t>Once you manually resolve the conflicts, you have to run </a:t>
            </a:r>
            <a:r>
              <a:rPr lang="en" sz="1600">
                <a:latin typeface="Courier New"/>
                <a:ea typeface="Courier New"/>
                <a:cs typeface="Courier New"/>
                <a:sym typeface="Courier New"/>
              </a:rPr>
              <a:t>git add</a:t>
            </a:r>
            <a:r>
              <a:rPr lang="en" sz="1600"/>
              <a:t> on the conflicted file(s) to tell Git they're resolved. Then, you run a normal git commit to generate the merge commit.</a:t>
            </a:r>
            <a:endParaRPr sz="1600"/>
          </a:p>
          <a:p>
            <a:pPr indent="0" lvl="0" marL="0" rtl="0" algn="l">
              <a:lnSpc>
                <a:spcPct val="100000"/>
              </a:lnSpc>
              <a:spcBef>
                <a:spcPts val="1600"/>
              </a:spcBef>
              <a:spcAft>
                <a:spcPts val="1600"/>
              </a:spcAft>
              <a:buNone/>
            </a:pPr>
            <a:r>
              <a:rPr lang="en" sz="1600"/>
              <a:t>Note that merge conflicts will only occur in the event of a 3-way merge. It’s not possible to have conflicting changes in a fast-forward merge. </a:t>
            </a:r>
            <a:endParaRPr sz="16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reset</a:t>
            </a:r>
            <a:endParaRPr/>
          </a:p>
        </p:txBody>
      </p:sp>
      <p:sp>
        <p:nvSpPr>
          <p:cNvPr id="279" name="Google Shape;279;p49"/>
          <p:cNvSpPr txBox="1"/>
          <p:nvPr>
            <p:ph idx="1" type="body"/>
          </p:nvPr>
        </p:nvSpPr>
        <p:spPr>
          <a:xfrm>
            <a:off x="311700" y="1152475"/>
            <a:ext cx="8520600" cy="3771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t>The </a:t>
            </a:r>
            <a:r>
              <a:rPr lang="en" sz="1600">
                <a:latin typeface="Courier New"/>
                <a:ea typeface="Courier New"/>
                <a:cs typeface="Courier New"/>
                <a:sym typeface="Courier New"/>
              </a:rPr>
              <a:t>git reset</a:t>
            </a:r>
            <a:r>
              <a:rPr lang="en" sz="1600"/>
              <a:t> command is a complex and versatile tool for undoing changes. It has three primary forms of invocation. These forms correspond to command line arguments </a:t>
            </a:r>
            <a:r>
              <a:rPr lang="en" sz="1600">
                <a:latin typeface="Courier New"/>
                <a:ea typeface="Courier New"/>
                <a:cs typeface="Courier New"/>
                <a:sym typeface="Courier New"/>
              </a:rPr>
              <a:t>--soft</a:t>
            </a:r>
            <a:r>
              <a:rPr lang="en" sz="1600"/>
              <a:t>, </a:t>
            </a:r>
            <a:r>
              <a:rPr lang="en" sz="1600">
                <a:latin typeface="Courier New"/>
                <a:ea typeface="Courier New"/>
                <a:cs typeface="Courier New"/>
                <a:sym typeface="Courier New"/>
              </a:rPr>
              <a:t>--mixed</a:t>
            </a:r>
            <a:r>
              <a:rPr lang="en" sz="1600"/>
              <a:t>, </a:t>
            </a:r>
            <a:r>
              <a:rPr lang="en" sz="1600">
                <a:latin typeface="Courier New"/>
                <a:ea typeface="Courier New"/>
                <a:cs typeface="Courier New"/>
                <a:sym typeface="Courier New"/>
              </a:rPr>
              <a:t>--hard</a:t>
            </a:r>
            <a:r>
              <a:rPr lang="en" sz="1600"/>
              <a:t>. The three arguments each correspond to Git's three internal state management mechanisms, The Commit Tree (HEAD), The Staging Index, and The Working Directory.</a:t>
            </a:r>
            <a:endParaRPr sz="1600"/>
          </a:p>
          <a:p>
            <a:pPr indent="0" lvl="0" marL="0" rtl="0" algn="l">
              <a:lnSpc>
                <a:spcPct val="100000"/>
              </a:lnSpc>
              <a:spcBef>
                <a:spcPts val="1600"/>
              </a:spcBef>
              <a:spcAft>
                <a:spcPts val="0"/>
              </a:spcAft>
              <a:buNone/>
            </a:pPr>
            <a:r>
              <a:rPr b="1" lang="en" sz="1600"/>
              <a:t>Examples:</a:t>
            </a:r>
            <a:endParaRPr b="1" sz="1600"/>
          </a:p>
          <a:p>
            <a:pPr indent="-330200" lvl="0" marL="457200" rtl="0" algn="l">
              <a:lnSpc>
                <a:spcPct val="100000"/>
              </a:lnSpc>
              <a:spcBef>
                <a:spcPts val="0"/>
              </a:spcBef>
              <a:spcAft>
                <a:spcPts val="0"/>
              </a:spcAft>
              <a:buSzPts val="1600"/>
              <a:buChar char="●"/>
            </a:pPr>
            <a:r>
              <a:rPr lang="en" sz="1600"/>
              <a:t>Move current branch backwards by 1 commit:</a:t>
            </a:r>
            <a:endParaRPr sz="1600"/>
          </a:p>
          <a:p>
            <a:pPr indent="457200" lvl="0" marL="0" rtl="0" algn="l">
              <a:lnSpc>
                <a:spcPct val="100000"/>
              </a:lnSpc>
              <a:spcBef>
                <a:spcPts val="0"/>
              </a:spcBef>
              <a:spcAft>
                <a:spcPts val="0"/>
              </a:spcAft>
              <a:buNone/>
            </a:pPr>
            <a:r>
              <a:rPr lang="en" sz="1600">
                <a:latin typeface="Courier New"/>
                <a:ea typeface="Courier New"/>
                <a:cs typeface="Courier New"/>
                <a:sym typeface="Courier New"/>
              </a:rPr>
              <a:t>$ git reset --hard HEAD~1</a:t>
            </a:r>
            <a:endParaRPr sz="1600">
              <a:latin typeface="Courier New"/>
              <a:ea typeface="Courier New"/>
              <a:cs typeface="Courier New"/>
              <a:sym typeface="Courier New"/>
            </a:endParaRPr>
          </a:p>
          <a:p>
            <a:pPr indent="-330200" lvl="0" marL="457200" rtl="0" algn="l">
              <a:lnSpc>
                <a:spcPct val="100000"/>
              </a:lnSpc>
              <a:spcBef>
                <a:spcPts val="0"/>
              </a:spcBef>
              <a:spcAft>
                <a:spcPts val="0"/>
              </a:spcAft>
              <a:buSzPts val="1600"/>
              <a:buChar char="●"/>
            </a:pPr>
            <a:r>
              <a:rPr lang="en" sz="1600"/>
              <a:t>Reset the commit history to match the “master” branch, leaving the staged and unstaged files untouched:</a:t>
            </a:r>
            <a:endParaRPr sz="1600"/>
          </a:p>
          <a:p>
            <a:pPr indent="457200" lvl="0" marL="0" rtl="0" algn="l">
              <a:lnSpc>
                <a:spcPct val="100000"/>
              </a:lnSpc>
              <a:spcBef>
                <a:spcPts val="0"/>
              </a:spcBef>
              <a:spcAft>
                <a:spcPts val="0"/>
              </a:spcAft>
              <a:buNone/>
            </a:pPr>
            <a:r>
              <a:rPr lang="en" sz="1600">
                <a:latin typeface="Courier New"/>
                <a:ea typeface="Courier New"/>
                <a:cs typeface="Courier New"/>
                <a:sym typeface="Courier New"/>
              </a:rPr>
              <a:t>$ git reset --soft master</a:t>
            </a:r>
            <a:endParaRPr sz="1600">
              <a:latin typeface="Courier New"/>
              <a:ea typeface="Courier New"/>
              <a:cs typeface="Courier New"/>
              <a:sym typeface="Courier New"/>
            </a:endParaRPr>
          </a:p>
          <a:p>
            <a:pPr indent="-330200" lvl="0" marL="457200" rtl="0" algn="l">
              <a:lnSpc>
                <a:spcPct val="100000"/>
              </a:lnSpc>
              <a:spcBef>
                <a:spcPts val="0"/>
              </a:spcBef>
              <a:spcAft>
                <a:spcPts val="0"/>
              </a:spcAft>
              <a:buSzPts val="1600"/>
              <a:buChar char="●"/>
            </a:pPr>
            <a:r>
              <a:rPr lang="en" sz="1600"/>
              <a:t>Reset the commit history, staged and unstaged files to match the given commit hash:</a:t>
            </a:r>
            <a:endParaRPr sz="1600"/>
          </a:p>
          <a:p>
            <a:pPr indent="457200" lvl="0" marL="0" rtl="0" algn="l">
              <a:lnSpc>
                <a:spcPct val="100000"/>
              </a:lnSpc>
              <a:spcBef>
                <a:spcPts val="0"/>
              </a:spcBef>
              <a:spcAft>
                <a:spcPts val="0"/>
              </a:spcAft>
              <a:buNone/>
            </a:pPr>
            <a:r>
              <a:rPr lang="en" sz="1600">
                <a:latin typeface="Courier New"/>
                <a:ea typeface="Courier New"/>
                <a:cs typeface="Courier New"/>
                <a:sym typeface="Courier New"/>
              </a:rPr>
              <a:t>$ git reset --hard 774f9eeeff9a25b8285327bffc82cd870ca7aea2</a:t>
            </a:r>
            <a:endParaRPr sz="1600">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cherry-pick</a:t>
            </a:r>
            <a:endParaRPr/>
          </a:p>
        </p:txBody>
      </p:sp>
      <p:sp>
        <p:nvSpPr>
          <p:cNvPr id="285" name="Google Shape;285;p50"/>
          <p:cNvSpPr txBox="1"/>
          <p:nvPr>
            <p:ph idx="1" type="body"/>
          </p:nvPr>
        </p:nvSpPr>
        <p:spPr>
          <a:xfrm>
            <a:off x="311700" y="1432425"/>
            <a:ext cx="8725500" cy="3136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The </a:t>
            </a:r>
            <a:r>
              <a:rPr lang="en">
                <a:latin typeface="Courier New"/>
                <a:ea typeface="Courier New"/>
                <a:cs typeface="Courier New"/>
                <a:sym typeface="Courier New"/>
              </a:rPr>
              <a:t>git cherry-pick</a:t>
            </a:r>
            <a:r>
              <a:rPr lang="en"/>
              <a:t> command enables arbitrary Git commits to be picked by reference and appended to the current working HEAD. Cherry picking is the act of picking a commit from a branch and applying it to another.</a:t>
            </a:r>
            <a:endParaRPr/>
          </a:p>
          <a:p>
            <a:pPr indent="0" lvl="0" marL="0" rtl="0" algn="l">
              <a:lnSpc>
                <a:spcPct val="100000"/>
              </a:lnSpc>
              <a:spcBef>
                <a:spcPts val="1600"/>
              </a:spcBef>
              <a:spcAft>
                <a:spcPts val="0"/>
              </a:spcAft>
              <a:buNone/>
            </a:pPr>
            <a:r>
              <a:rPr b="1" lang="en"/>
              <a:t>Examples:</a:t>
            </a:r>
            <a:endParaRPr b="1"/>
          </a:p>
          <a:p>
            <a:pPr indent="-342900" lvl="0" marL="457200" rtl="0" algn="l">
              <a:lnSpc>
                <a:spcPct val="100000"/>
              </a:lnSpc>
              <a:spcBef>
                <a:spcPts val="0"/>
              </a:spcBef>
              <a:spcAft>
                <a:spcPts val="0"/>
              </a:spcAft>
              <a:buSzPts val="1800"/>
              <a:buChar char="●"/>
            </a:pPr>
            <a:r>
              <a:rPr lang="en"/>
              <a:t>Add a commit from a different branch to the current branch:</a:t>
            </a:r>
            <a:endParaRPr/>
          </a:p>
          <a:p>
            <a:pPr indent="457200" lvl="0" marL="0" rtl="0" algn="l">
              <a:lnSpc>
                <a:spcPct val="100000"/>
              </a:lnSpc>
              <a:spcBef>
                <a:spcPts val="0"/>
              </a:spcBef>
              <a:spcAft>
                <a:spcPts val="0"/>
              </a:spcAft>
              <a:buNone/>
            </a:pPr>
            <a:r>
              <a:rPr lang="en">
                <a:latin typeface="Courier New"/>
                <a:ea typeface="Courier New"/>
                <a:cs typeface="Courier New"/>
                <a:sym typeface="Courier New"/>
              </a:rPr>
              <a:t>$ git cherry-pick 64db6231943e9e650e8ee93b0841db8f8b2b4629</a:t>
            </a:r>
            <a:endParaRPr>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 Working with Git on a remote repository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65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1.1.	What is a VCS?</a:t>
            </a:r>
            <a:endParaRPr/>
          </a:p>
        </p:txBody>
      </p:sp>
      <p:sp>
        <p:nvSpPr>
          <p:cNvPr id="74" name="Google Shape;74;p16"/>
          <p:cNvSpPr txBox="1"/>
          <p:nvPr>
            <p:ph idx="1" type="body"/>
          </p:nvPr>
        </p:nvSpPr>
        <p:spPr>
          <a:xfrm>
            <a:off x="273075" y="1662850"/>
            <a:ext cx="8520600" cy="3136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a:t>Version control systems (VCS), also known as Source Control Management (SCM), are tools </a:t>
            </a:r>
            <a:r>
              <a:rPr lang="en"/>
              <a:t> responsible for managing changes to</a:t>
            </a:r>
            <a:r>
              <a:rPr lang="en"/>
              <a:t> source code or other files over time. Version control software keeps track of every </a:t>
            </a:r>
            <a:r>
              <a:rPr lang="en"/>
              <a:t>modification </a:t>
            </a:r>
            <a:r>
              <a:rPr lang="en"/>
              <a:t>to the code, so it </a:t>
            </a:r>
            <a:r>
              <a:rPr lang="en"/>
              <a:t>allows you to revert selected files or the entire project back to a previous state, compare changes over time, see who modified something (that might be causing a problem) and when etc.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5.1.	Creating a remote repository</a:t>
            </a:r>
            <a:endParaRPr/>
          </a:p>
        </p:txBody>
      </p:sp>
      <p:sp>
        <p:nvSpPr>
          <p:cNvPr id="296" name="Google Shape;296;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Remote repositories are versions of your project that are hosted on the Internet or network somewhere. Collaborating with others involves managing these remote repositories and pushing and pulling data to and from them when you need to share work. </a:t>
            </a:r>
            <a:endParaRPr/>
          </a:p>
          <a:p>
            <a:pPr indent="-342900" lvl="0" marL="457200" rtl="0" algn="l">
              <a:lnSpc>
                <a:spcPct val="100000"/>
              </a:lnSpc>
              <a:spcBef>
                <a:spcPts val="1600"/>
              </a:spcBef>
              <a:spcAft>
                <a:spcPts val="0"/>
              </a:spcAft>
              <a:buSzPts val="1800"/>
              <a:buAutoNum type="arabicPeriod"/>
            </a:pPr>
            <a:r>
              <a:rPr lang="en"/>
              <a:t>Visit </a:t>
            </a:r>
            <a:r>
              <a:rPr lang="en" u="sng">
                <a:solidFill>
                  <a:schemeClr val="hlink"/>
                </a:solidFill>
                <a:hlinkClick r:id="rId3"/>
              </a:rPr>
              <a:t>https://bitbucket.org/</a:t>
            </a:r>
            <a:r>
              <a:rPr lang="en"/>
              <a:t> and create an account</a:t>
            </a:r>
            <a:endParaRPr/>
          </a:p>
          <a:p>
            <a:pPr indent="-342900" lvl="0" marL="457200" rtl="0" algn="l">
              <a:lnSpc>
                <a:spcPct val="100000"/>
              </a:lnSpc>
              <a:spcBef>
                <a:spcPts val="1600"/>
              </a:spcBef>
              <a:spcAft>
                <a:spcPts val="1600"/>
              </a:spcAft>
              <a:buSzPts val="1800"/>
              <a:buAutoNum type="arabicPeriod"/>
            </a:pPr>
            <a:r>
              <a:rPr lang="en"/>
              <a:t>Create Repository</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a:t>
            </a:r>
            <a:r>
              <a:rPr lang="en"/>
              <a:t>a</a:t>
            </a:r>
            <a:r>
              <a:rPr lang="en"/>
              <a:t> remote repository to the local repository</a:t>
            </a:r>
            <a:endParaRPr/>
          </a:p>
        </p:txBody>
      </p:sp>
      <p:sp>
        <p:nvSpPr>
          <p:cNvPr id="302" name="Google Shape;302;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The </a:t>
            </a:r>
            <a:r>
              <a:rPr lang="en">
                <a:latin typeface="Courier New"/>
                <a:ea typeface="Courier New"/>
                <a:cs typeface="Courier New"/>
                <a:sym typeface="Courier New"/>
              </a:rPr>
              <a:t>git remote</a:t>
            </a:r>
            <a:r>
              <a:rPr lang="en"/>
              <a:t> command lets you create, view, and delete connections to other repositories. Remote connections are more like bookmarks rather than direct links into other repositories. Instead of providing real-time access to another repository, they serve as convenient names that can be used to reference a not-so-convenient URL.</a:t>
            </a:r>
            <a:endParaRPr/>
          </a:p>
          <a:p>
            <a:pPr indent="0" lvl="0" marL="0" rtl="0" algn="l">
              <a:lnSpc>
                <a:spcPct val="100000"/>
              </a:lnSpc>
              <a:spcBef>
                <a:spcPts val="1600"/>
              </a:spcBef>
              <a:spcAft>
                <a:spcPts val="0"/>
              </a:spcAft>
              <a:buNone/>
            </a:pPr>
            <a:r>
              <a:rPr b="1" lang="en"/>
              <a:t>Examples:</a:t>
            </a:r>
            <a:endParaRPr b="1"/>
          </a:p>
          <a:p>
            <a:pPr indent="-342900" lvl="0" marL="457200" rtl="0" algn="l">
              <a:lnSpc>
                <a:spcPct val="100000"/>
              </a:lnSpc>
              <a:spcBef>
                <a:spcPts val="0"/>
              </a:spcBef>
              <a:spcAft>
                <a:spcPts val="0"/>
              </a:spcAft>
              <a:buSzPts val="1800"/>
              <a:buChar char="●"/>
            </a:pPr>
            <a:r>
              <a:rPr lang="en"/>
              <a:t>Add a remote repository to the current local repository:</a:t>
            </a:r>
            <a:endParaRPr/>
          </a:p>
          <a:p>
            <a:pPr indent="457200" lvl="0" marL="0" rtl="0" algn="l">
              <a:lnSpc>
                <a:spcPct val="100000"/>
              </a:lnSpc>
              <a:spcBef>
                <a:spcPts val="0"/>
              </a:spcBef>
              <a:spcAft>
                <a:spcPts val="0"/>
              </a:spcAft>
              <a:buNone/>
            </a:pPr>
            <a:r>
              <a:rPr lang="en">
                <a:latin typeface="Courier New"/>
                <a:ea typeface="Courier New"/>
                <a:cs typeface="Courier New"/>
                <a:sym typeface="Courier New"/>
              </a:rPr>
              <a:t>$ git remote add origin </a:t>
            </a:r>
            <a:r>
              <a:rPr lang="en" u="sng">
                <a:solidFill>
                  <a:schemeClr val="hlink"/>
                </a:solidFill>
                <a:latin typeface="Courier New"/>
                <a:ea typeface="Courier New"/>
                <a:cs typeface="Courier New"/>
                <a:sym typeface="Courier New"/>
                <a:hlinkClick r:id="rId3"/>
              </a:rPr>
              <a:t>https://roxylascu@bitbucket.org/roxylascu/gitdemo.git</a:t>
            </a:r>
            <a:endParaRPr>
              <a:latin typeface="Courier New"/>
              <a:ea typeface="Courier New"/>
              <a:cs typeface="Courier New"/>
              <a:sym typeface="Courier New"/>
            </a:endParaRPr>
          </a:p>
          <a:p>
            <a:pPr indent="-342900" lvl="0" marL="457200" rtl="0" algn="l">
              <a:lnSpc>
                <a:spcPct val="100000"/>
              </a:lnSpc>
              <a:spcBef>
                <a:spcPts val="0"/>
              </a:spcBef>
              <a:spcAft>
                <a:spcPts val="0"/>
              </a:spcAft>
              <a:buSzPts val="1800"/>
              <a:buChar char="●"/>
            </a:pPr>
            <a:r>
              <a:rPr lang="en"/>
              <a:t>List the remote connections to other repositories:</a:t>
            </a:r>
            <a:endParaRPr/>
          </a:p>
          <a:p>
            <a:pPr indent="457200" lvl="0" marL="0" rtl="0" algn="l">
              <a:lnSpc>
                <a:spcPct val="100000"/>
              </a:lnSpc>
              <a:spcBef>
                <a:spcPts val="0"/>
              </a:spcBef>
              <a:spcAft>
                <a:spcPts val="0"/>
              </a:spcAft>
              <a:buNone/>
            </a:pPr>
            <a:r>
              <a:rPr lang="en">
                <a:latin typeface="Courier New"/>
                <a:ea typeface="Courier New"/>
                <a:cs typeface="Courier New"/>
                <a:sym typeface="Courier New"/>
              </a:rPr>
              <a:t>$ git remote -v</a:t>
            </a:r>
            <a:endParaRPr>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5.2.	</a:t>
            </a:r>
            <a:r>
              <a:rPr lang="en"/>
              <a:t>Cloning an existing remote repository</a:t>
            </a:r>
            <a:endParaRPr/>
          </a:p>
        </p:txBody>
      </p:sp>
      <p:sp>
        <p:nvSpPr>
          <p:cNvPr id="308" name="Google Shape;308;p54"/>
          <p:cNvSpPr txBox="1"/>
          <p:nvPr>
            <p:ph idx="1" type="body"/>
          </p:nvPr>
        </p:nvSpPr>
        <p:spPr>
          <a:xfrm>
            <a:off x="311700" y="1152475"/>
            <a:ext cx="8520600" cy="3646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If a project has already been set up in a central repository, the </a:t>
            </a:r>
            <a:r>
              <a:rPr lang="en" sz="1400">
                <a:latin typeface="Courier New"/>
                <a:ea typeface="Courier New"/>
                <a:cs typeface="Courier New"/>
                <a:sym typeface="Courier New"/>
              </a:rPr>
              <a:t>git clone</a:t>
            </a:r>
            <a:r>
              <a:rPr lang="en" sz="1400"/>
              <a:t> command is the way for users to obtain a copy of the existing Git repository. T</a:t>
            </a:r>
            <a:r>
              <a:rPr lang="en" sz="1400"/>
              <a:t>he “working copy” is a full-fledged Git repository—it has its own history, manages its own files, and is a completely isolated environment from the original repository. Every version of every file for the history of the project is pulled down by default when you run git clone. In fact, if your server disk gets corrupted, you can often use nearly any of the clones on any client to set the server back to the state it was in when it was cloned.</a:t>
            </a:r>
            <a:endParaRPr sz="1400"/>
          </a:p>
          <a:p>
            <a:pPr indent="0" lvl="0" marL="0" rtl="0" algn="l">
              <a:lnSpc>
                <a:spcPct val="100000"/>
              </a:lnSpc>
              <a:spcBef>
                <a:spcPts val="1600"/>
              </a:spcBef>
              <a:spcAft>
                <a:spcPts val="0"/>
              </a:spcAft>
              <a:buNone/>
            </a:pPr>
            <a:r>
              <a:rPr lang="en" sz="1400"/>
              <a:t>Like </a:t>
            </a:r>
            <a:r>
              <a:rPr lang="en" sz="1400">
                <a:latin typeface="Courier New"/>
                <a:ea typeface="Courier New"/>
                <a:cs typeface="Courier New"/>
                <a:sym typeface="Courier New"/>
              </a:rPr>
              <a:t>git init</a:t>
            </a:r>
            <a:r>
              <a:rPr lang="en" sz="1400"/>
              <a:t>, cloning is generally a one-time operation. Once a developer has obtained a working copy, all version control operations and collaborations are managed through their local repository.</a:t>
            </a:r>
            <a:endParaRPr sz="1400"/>
          </a:p>
          <a:p>
            <a:pPr indent="0" lvl="0" marL="0" rtl="0" algn="l">
              <a:lnSpc>
                <a:spcPct val="100000"/>
              </a:lnSpc>
              <a:spcBef>
                <a:spcPts val="1600"/>
              </a:spcBef>
              <a:spcAft>
                <a:spcPts val="0"/>
              </a:spcAft>
              <a:buNone/>
            </a:pPr>
            <a:r>
              <a:rPr lang="en" sz="1400"/>
              <a:t>Cloning automatically creates a remote connection called "origin" pointing back to the original repository, </a:t>
            </a:r>
            <a:r>
              <a:rPr lang="en" sz="1400"/>
              <a:t>creates remote-tracking branches for each branch in the cloned repository, and creates and checks out an initial branch that is forked from the cloned repository’s currently active branch.</a:t>
            </a:r>
            <a:endParaRPr sz="1400"/>
          </a:p>
          <a:p>
            <a:pPr indent="0" lvl="0" marL="0" rtl="0" algn="l">
              <a:lnSpc>
                <a:spcPct val="100000"/>
              </a:lnSpc>
              <a:spcBef>
                <a:spcPts val="1600"/>
              </a:spcBef>
              <a:spcAft>
                <a:spcPts val="0"/>
              </a:spcAft>
              <a:buNone/>
            </a:pPr>
            <a:r>
              <a:rPr b="1" lang="en" sz="1400"/>
              <a:t>Examples:</a:t>
            </a:r>
            <a:endParaRPr b="1" sz="1400"/>
          </a:p>
          <a:p>
            <a:pPr indent="0" lvl="0" marL="0" rtl="0" algn="l">
              <a:lnSpc>
                <a:spcPct val="100000"/>
              </a:lnSpc>
              <a:spcBef>
                <a:spcPts val="0"/>
              </a:spcBef>
              <a:spcAft>
                <a:spcPts val="0"/>
              </a:spcAft>
              <a:buNone/>
            </a:pPr>
            <a:r>
              <a:rPr lang="en" sz="1400">
                <a:latin typeface="Courier New"/>
                <a:ea typeface="Courier New"/>
                <a:cs typeface="Courier New"/>
                <a:sym typeface="Courier New"/>
              </a:rPr>
              <a:t>$ git clone https://roxylascu@bitbucket.org/roxylascu/gitdemo.git</a:t>
            </a:r>
            <a:endParaRPr sz="1400">
              <a:latin typeface="Courier New"/>
              <a:ea typeface="Courier New"/>
              <a:cs typeface="Courier New"/>
              <a:sym typeface="Courier New"/>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fetch</a:t>
            </a:r>
            <a:endParaRPr/>
          </a:p>
        </p:txBody>
      </p:sp>
      <p:sp>
        <p:nvSpPr>
          <p:cNvPr id="314" name="Google Shape;314;p55"/>
          <p:cNvSpPr txBox="1"/>
          <p:nvPr>
            <p:ph idx="1" type="body"/>
          </p:nvPr>
        </p:nvSpPr>
        <p:spPr>
          <a:xfrm>
            <a:off x="311700" y="1406675"/>
            <a:ext cx="8520600" cy="3162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The </a:t>
            </a:r>
            <a:r>
              <a:rPr lang="en">
                <a:latin typeface="Courier New"/>
                <a:ea typeface="Courier New"/>
                <a:cs typeface="Courier New"/>
                <a:sym typeface="Courier New"/>
              </a:rPr>
              <a:t>git fetch</a:t>
            </a:r>
            <a:r>
              <a:rPr lang="en"/>
              <a:t> command downloads commits, files, and refs from a remote repository into your local repository. Fetching is what you do when you want to see what everybody else has been working on. </a:t>
            </a:r>
            <a:r>
              <a:rPr lang="en"/>
              <a:t>Git will download the remote content but not update your local repository's working state.</a:t>
            </a:r>
            <a:endParaRPr/>
          </a:p>
          <a:p>
            <a:pPr indent="0" lvl="0" marL="0" rtl="0" algn="l">
              <a:lnSpc>
                <a:spcPct val="100000"/>
              </a:lnSpc>
              <a:spcBef>
                <a:spcPts val="1600"/>
              </a:spcBef>
              <a:spcAft>
                <a:spcPts val="0"/>
              </a:spcAft>
              <a:buNone/>
            </a:pPr>
            <a:r>
              <a:rPr b="1" lang="en"/>
              <a:t>Examples:</a:t>
            </a:r>
            <a:endParaRPr b="1"/>
          </a:p>
          <a:p>
            <a:pPr indent="-342900" lvl="0" marL="457200" rtl="0" algn="l">
              <a:lnSpc>
                <a:spcPct val="100000"/>
              </a:lnSpc>
              <a:spcBef>
                <a:spcPts val="0"/>
              </a:spcBef>
              <a:spcAft>
                <a:spcPts val="0"/>
              </a:spcAft>
              <a:buSzPts val="1800"/>
              <a:buChar char="●"/>
            </a:pPr>
            <a:r>
              <a:rPr lang="en"/>
              <a:t>Fetch the “master” branch from the remote repository:</a:t>
            </a:r>
            <a:endParaRPr/>
          </a:p>
          <a:p>
            <a:pPr indent="457200" lvl="0" marL="0" rtl="0" algn="l">
              <a:lnSpc>
                <a:spcPct val="100000"/>
              </a:lnSpc>
              <a:spcBef>
                <a:spcPts val="0"/>
              </a:spcBef>
              <a:spcAft>
                <a:spcPts val="0"/>
              </a:spcAft>
              <a:buNone/>
            </a:pPr>
            <a:r>
              <a:rPr lang="en">
                <a:latin typeface="Courier New"/>
                <a:ea typeface="Courier New"/>
                <a:cs typeface="Courier New"/>
                <a:sym typeface="Courier New"/>
              </a:rPr>
              <a:t>$ git fetch origin master</a:t>
            </a:r>
            <a:endParaRPr>
              <a:latin typeface="Courier New"/>
              <a:ea typeface="Courier New"/>
              <a:cs typeface="Courier New"/>
              <a:sym typeface="Courier New"/>
            </a:endParaRPr>
          </a:p>
          <a:p>
            <a:pPr indent="-342900" lvl="0" marL="457200" rtl="0" algn="l">
              <a:lnSpc>
                <a:spcPct val="100000"/>
              </a:lnSpc>
              <a:spcBef>
                <a:spcPts val="0"/>
              </a:spcBef>
              <a:spcAft>
                <a:spcPts val="0"/>
              </a:spcAft>
              <a:buSzPts val="1800"/>
              <a:buChar char="●"/>
            </a:pPr>
            <a:r>
              <a:rPr lang="en"/>
              <a:t>Fetch all branches from the remote repository:</a:t>
            </a:r>
            <a:endParaRPr/>
          </a:p>
          <a:p>
            <a:pPr indent="457200" lvl="0" marL="0" rtl="0" algn="l">
              <a:lnSpc>
                <a:spcPct val="100000"/>
              </a:lnSpc>
              <a:spcBef>
                <a:spcPts val="0"/>
              </a:spcBef>
              <a:spcAft>
                <a:spcPts val="0"/>
              </a:spcAft>
              <a:buNone/>
            </a:pPr>
            <a:r>
              <a:rPr lang="en">
                <a:latin typeface="Courier New"/>
                <a:ea typeface="Courier New"/>
                <a:cs typeface="Courier New"/>
                <a:sym typeface="Courier New"/>
              </a:rPr>
              <a:t>$ git fetch --all</a:t>
            </a:r>
            <a:endParaRPr>
              <a:latin typeface="Courier New"/>
              <a:ea typeface="Courier New"/>
              <a:cs typeface="Courier New"/>
              <a:sym typeface="Courier New"/>
            </a:endParaRPr>
          </a:p>
          <a:p>
            <a:pPr indent="0" lvl="0" marL="0" rtl="0" algn="l">
              <a:lnSpc>
                <a:spcPct val="100000"/>
              </a:lnSpc>
              <a:spcBef>
                <a:spcPts val="0"/>
              </a:spcBef>
              <a:spcAft>
                <a:spcPts val="16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pull</a:t>
            </a:r>
            <a:endParaRPr/>
          </a:p>
        </p:txBody>
      </p:sp>
      <p:sp>
        <p:nvSpPr>
          <p:cNvPr id="320" name="Google Shape;320;p56"/>
          <p:cNvSpPr txBox="1"/>
          <p:nvPr>
            <p:ph idx="1" type="body"/>
          </p:nvPr>
        </p:nvSpPr>
        <p:spPr>
          <a:xfrm>
            <a:off x="311700" y="1329425"/>
            <a:ext cx="8520600" cy="3239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The </a:t>
            </a:r>
            <a:r>
              <a:rPr lang="en">
                <a:latin typeface="Courier New"/>
                <a:ea typeface="Courier New"/>
                <a:cs typeface="Courier New"/>
                <a:sym typeface="Courier New"/>
              </a:rPr>
              <a:t>git pull</a:t>
            </a:r>
            <a:r>
              <a:rPr lang="en"/>
              <a:t> command is used to download content from a remote repository and immediately update the local repository to match that content. The </a:t>
            </a:r>
            <a:r>
              <a:rPr lang="en">
                <a:latin typeface="Courier New"/>
                <a:ea typeface="Courier New"/>
                <a:cs typeface="Courier New"/>
                <a:sym typeface="Courier New"/>
              </a:rPr>
              <a:t>git pull</a:t>
            </a:r>
            <a:r>
              <a:rPr lang="en"/>
              <a:t> command is actually a combination of </a:t>
            </a:r>
            <a:r>
              <a:rPr lang="en">
                <a:latin typeface="Courier New"/>
                <a:ea typeface="Courier New"/>
                <a:cs typeface="Courier New"/>
                <a:sym typeface="Courier New"/>
              </a:rPr>
              <a:t>git fetch</a:t>
            </a:r>
            <a:r>
              <a:rPr lang="en"/>
              <a:t> followed by </a:t>
            </a:r>
            <a:r>
              <a:rPr lang="en">
                <a:latin typeface="Courier New"/>
                <a:ea typeface="Courier New"/>
                <a:cs typeface="Courier New"/>
                <a:sym typeface="Courier New"/>
              </a:rPr>
              <a:t>git merge</a:t>
            </a:r>
            <a:r>
              <a:rPr lang="en"/>
              <a:t>.</a:t>
            </a:r>
            <a:endParaRPr/>
          </a:p>
          <a:p>
            <a:pPr indent="0" lvl="0" marL="0" rtl="0" algn="l">
              <a:lnSpc>
                <a:spcPct val="100000"/>
              </a:lnSpc>
              <a:spcBef>
                <a:spcPts val="1600"/>
              </a:spcBef>
              <a:spcAft>
                <a:spcPts val="0"/>
              </a:spcAft>
              <a:buNone/>
            </a:pPr>
            <a:r>
              <a:rPr b="1" lang="en"/>
              <a:t>Examples:</a:t>
            </a:r>
            <a:endParaRPr b="1"/>
          </a:p>
          <a:p>
            <a:pPr indent="-342900" lvl="0" marL="457200" rtl="0" algn="l">
              <a:lnSpc>
                <a:spcPct val="100000"/>
              </a:lnSpc>
              <a:spcBef>
                <a:spcPts val="0"/>
              </a:spcBef>
              <a:spcAft>
                <a:spcPts val="0"/>
              </a:spcAft>
              <a:buSzPts val="1800"/>
              <a:buChar char="●"/>
            </a:pPr>
            <a:r>
              <a:rPr lang="en"/>
              <a:t>Download and merge the “master” branch from the remote repository into the current local branch:</a:t>
            </a:r>
            <a:endParaRPr/>
          </a:p>
          <a:p>
            <a:pPr indent="457200" lvl="0" marL="0" rtl="0" algn="l">
              <a:lnSpc>
                <a:spcPct val="100000"/>
              </a:lnSpc>
              <a:spcBef>
                <a:spcPts val="0"/>
              </a:spcBef>
              <a:spcAft>
                <a:spcPts val="0"/>
              </a:spcAft>
              <a:buNone/>
            </a:pPr>
            <a:r>
              <a:rPr lang="en">
                <a:latin typeface="Courier New"/>
                <a:ea typeface="Courier New"/>
                <a:cs typeface="Courier New"/>
                <a:sym typeface="Courier New"/>
              </a:rPr>
              <a:t>$ git pull origin master</a:t>
            </a:r>
            <a:endParaRPr>
              <a:latin typeface="Courier New"/>
              <a:ea typeface="Courier New"/>
              <a:cs typeface="Courier New"/>
              <a:sym typeface="Courier New"/>
            </a:endParaRPr>
          </a:p>
          <a:p>
            <a:pPr indent="-342900" lvl="0" marL="457200" rtl="0" algn="l">
              <a:lnSpc>
                <a:spcPct val="100000"/>
              </a:lnSpc>
              <a:spcBef>
                <a:spcPts val="0"/>
              </a:spcBef>
              <a:spcAft>
                <a:spcPts val="0"/>
              </a:spcAft>
              <a:buSzPts val="1800"/>
              <a:buChar char="●"/>
            </a:pPr>
            <a:r>
              <a:rPr lang="en"/>
              <a:t>If the current local branch is tracking the remote “master” branch you can simply use:</a:t>
            </a:r>
            <a:endParaRPr/>
          </a:p>
          <a:p>
            <a:pPr indent="457200" lvl="0" marL="0" rtl="0" algn="l">
              <a:lnSpc>
                <a:spcPct val="100000"/>
              </a:lnSpc>
              <a:spcBef>
                <a:spcPts val="0"/>
              </a:spcBef>
              <a:spcAft>
                <a:spcPts val="0"/>
              </a:spcAft>
              <a:buNone/>
            </a:pPr>
            <a:r>
              <a:rPr lang="en">
                <a:latin typeface="Courier New"/>
                <a:ea typeface="Courier New"/>
                <a:cs typeface="Courier New"/>
                <a:sym typeface="Courier New"/>
              </a:rPr>
              <a:t>$ git pull</a:t>
            </a:r>
            <a:endParaRPr>
              <a:latin typeface="Courier New"/>
              <a:ea typeface="Courier New"/>
              <a:cs typeface="Courier New"/>
              <a:sym typeface="Courier New"/>
            </a:endParaRPr>
          </a:p>
          <a:p>
            <a:pPr indent="0" lvl="0" marL="0" rtl="0" algn="l">
              <a:lnSpc>
                <a:spcPct val="100000"/>
              </a:lnSpc>
              <a:spcBef>
                <a:spcPts val="0"/>
              </a:spcBef>
              <a:spcAft>
                <a:spcPts val="16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push</a:t>
            </a:r>
            <a:endParaRPr/>
          </a:p>
        </p:txBody>
      </p:sp>
      <p:sp>
        <p:nvSpPr>
          <p:cNvPr id="326" name="Google Shape;326;p57"/>
          <p:cNvSpPr txBox="1"/>
          <p:nvPr>
            <p:ph idx="1" type="body"/>
          </p:nvPr>
        </p:nvSpPr>
        <p:spPr>
          <a:xfrm>
            <a:off x="311700" y="1152475"/>
            <a:ext cx="8520600" cy="3723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The </a:t>
            </a:r>
            <a:r>
              <a:rPr lang="en">
                <a:latin typeface="Courier New"/>
                <a:ea typeface="Courier New"/>
                <a:cs typeface="Courier New"/>
                <a:sym typeface="Courier New"/>
              </a:rPr>
              <a:t>git push</a:t>
            </a:r>
            <a:r>
              <a:rPr lang="en"/>
              <a:t> command is used to upload local repository content to a remote repository. Pushing is how you transfer commits from a local branch to a remote branch.</a:t>
            </a:r>
            <a:endParaRPr/>
          </a:p>
          <a:p>
            <a:pPr indent="0" lvl="0" marL="0" rtl="0" algn="l">
              <a:lnSpc>
                <a:spcPct val="100000"/>
              </a:lnSpc>
              <a:spcBef>
                <a:spcPts val="1600"/>
              </a:spcBef>
              <a:spcAft>
                <a:spcPts val="0"/>
              </a:spcAft>
              <a:buNone/>
            </a:pPr>
            <a:r>
              <a:rPr b="1" lang="en"/>
              <a:t>Examples:</a:t>
            </a:r>
            <a:endParaRPr b="1"/>
          </a:p>
          <a:p>
            <a:pPr indent="-342900" lvl="0" marL="457200" rtl="0" algn="l">
              <a:lnSpc>
                <a:spcPct val="100000"/>
              </a:lnSpc>
              <a:spcBef>
                <a:spcPts val="0"/>
              </a:spcBef>
              <a:spcAft>
                <a:spcPts val="0"/>
              </a:spcAft>
              <a:buSzPts val="1800"/>
              <a:buChar char="●"/>
            </a:pPr>
            <a:r>
              <a:rPr lang="en"/>
              <a:t>Push the some-feature branch to the remote repository</a:t>
            </a:r>
            <a:endParaRPr/>
          </a:p>
          <a:p>
            <a:pPr indent="457200" lvl="0" marL="0" rtl="0" algn="l">
              <a:lnSpc>
                <a:spcPct val="100000"/>
              </a:lnSpc>
              <a:spcBef>
                <a:spcPts val="0"/>
              </a:spcBef>
              <a:spcAft>
                <a:spcPts val="0"/>
              </a:spcAft>
              <a:buNone/>
            </a:pPr>
            <a:r>
              <a:rPr lang="en">
                <a:latin typeface="Courier New"/>
                <a:ea typeface="Courier New"/>
                <a:cs typeface="Courier New"/>
                <a:sym typeface="Courier New"/>
              </a:rPr>
              <a:t>$ git push origin some-feature</a:t>
            </a:r>
            <a:endParaRPr>
              <a:latin typeface="Courier New"/>
              <a:ea typeface="Courier New"/>
              <a:cs typeface="Courier New"/>
              <a:sym typeface="Courier New"/>
            </a:endParaRPr>
          </a:p>
          <a:p>
            <a:pPr indent="-342900" lvl="0" marL="457200" rtl="0" algn="l">
              <a:lnSpc>
                <a:spcPct val="100000"/>
              </a:lnSpc>
              <a:spcBef>
                <a:spcPts val="0"/>
              </a:spcBef>
              <a:spcAft>
                <a:spcPts val="0"/>
              </a:spcAft>
              <a:buSzPts val="1800"/>
              <a:buChar char="●"/>
            </a:pPr>
            <a:r>
              <a:rPr lang="en"/>
              <a:t>Set up local branch “some-feature” to track remote branch “some-feature” from “origin”</a:t>
            </a:r>
            <a:endParaRPr/>
          </a:p>
          <a:p>
            <a:pPr indent="457200" lvl="0" marL="0" rtl="0" algn="l">
              <a:lnSpc>
                <a:spcPct val="100000"/>
              </a:lnSpc>
              <a:spcBef>
                <a:spcPts val="0"/>
              </a:spcBef>
              <a:spcAft>
                <a:spcPts val="0"/>
              </a:spcAft>
              <a:buNone/>
            </a:pPr>
            <a:r>
              <a:rPr lang="en">
                <a:latin typeface="Courier New"/>
                <a:ea typeface="Courier New"/>
                <a:cs typeface="Courier New"/>
                <a:sym typeface="Courier New"/>
              </a:rPr>
              <a:t>$ git branch --set-upstream-to=origin/some-feature some-feature</a:t>
            </a:r>
            <a:endParaRPr>
              <a:latin typeface="Courier New"/>
              <a:ea typeface="Courier New"/>
              <a:cs typeface="Courier New"/>
              <a:sym typeface="Courier New"/>
            </a:endParaRPr>
          </a:p>
          <a:p>
            <a:pPr indent="-342900" lvl="0" marL="457200" rtl="0" algn="l">
              <a:lnSpc>
                <a:spcPct val="100000"/>
              </a:lnSpc>
              <a:spcBef>
                <a:spcPts val="0"/>
              </a:spcBef>
              <a:spcAft>
                <a:spcPts val="0"/>
              </a:spcAft>
              <a:buSzPts val="1800"/>
              <a:buChar char="●"/>
            </a:pPr>
            <a:r>
              <a:rPr lang="en"/>
              <a:t>Push the some-feature branch to the remote repository, and track it</a:t>
            </a:r>
            <a:endParaRPr/>
          </a:p>
          <a:p>
            <a:pPr indent="457200" lvl="0" marL="0" rtl="0" algn="l">
              <a:lnSpc>
                <a:spcPct val="100000"/>
              </a:lnSpc>
              <a:spcBef>
                <a:spcPts val="0"/>
              </a:spcBef>
              <a:spcAft>
                <a:spcPts val="0"/>
              </a:spcAft>
              <a:buClr>
                <a:schemeClr val="dk1"/>
              </a:buClr>
              <a:buSzPts val="1100"/>
              <a:buFont typeface="Arial"/>
              <a:buNone/>
            </a:pPr>
            <a:r>
              <a:rPr lang="en">
                <a:latin typeface="Courier New"/>
                <a:ea typeface="Courier New"/>
                <a:cs typeface="Courier New"/>
                <a:sym typeface="Courier New"/>
              </a:rPr>
              <a:t>$ git push -u origin some-feature</a:t>
            </a:r>
            <a:endParaRPr>
              <a:latin typeface="Courier New"/>
              <a:ea typeface="Courier New"/>
              <a:cs typeface="Courier New"/>
              <a:sym typeface="Courier New"/>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Bibliography</a:t>
            </a:r>
            <a:endParaRPr/>
          </a:p>
        </p:txBody>
      </p:sp>
      <p:sp>
        <p:nvSpPr>
          <p:cNvPr id="332" name="Google Shape;332;p58"/>
          <p:cNvSpPr txBox="1"/>
          <p:nvPr>
            <p:ph idx="1" type="body"/>
          </p:nvPr>
        </p:nvSpPr>
        <p:spPr>
          <a:xfrm>
            <a:off x="311700" y="1496800"/>
            <a:ext cx="8520600" cy="3072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hlinkClick r:id="rId3"/>
              </a:rPr>
              <a:t>https://git-scm.com/book/en/v2</a:t>
            </a:r>
            <a:endParaRPr/>
          </a:p>
          <a:p>
            <a:pPr indent="-342900" lvl="0" marL="457200" rtl="0" algn="l">
              <a:spcBef>
                <a:spcPts val="0"/>
              </a:spcBef>
              <a:spcAft>
                <a:spcPts val="0"/>
              </a:spcAft>
              <a:buSzPts val="1800"/>
              <a:buChar char="●"/>
            </a:pPr>
            <a:r>
              <a:rPr lang="en" u="sng">
                <a:solidFill>
                  <a:schemeClr val="hlink"/>
                </a:solidFill>
                <a:hlinkClick r:id="rId4"/>
              </a:rPr>
              <a:t>https://www.atlassian.com/git/tutorials</a:t>
            </a:r>
            <a:endParaRPr/>
          </a:p>
          <a:p>
            <a:pPr indent="-342900" lvl="0" marL="457200" rtl="0" algn="l">
              <a:spcBef>
                <a:spcPts val="0"/>
              </a:spcBef>
              <a:spcAft>
                <a:spcPts val="0"/>
              </a:spcAft>
              <a:buSzPts val="1800"/>
              <a:buChar char="●"/>
            </a:pPr>
            <a:r>
              <a:rPr lang="en" u="sng">
                <a:solidFill>
                  <a:schemeClr val="hlink"/>
                </a:solidFill>
                <a:hlinkClick r:id="rId5"/>
              </a:rPr>
              <a:t>https://git-scm.com/docs</a:t>
            </a:r>
            <a:endParaRPr/>
          </a:p>
          <a:p>
            <a:pPr indent="-342900" lvl="0" marL="457200" rtl="0" algn="l">
              <a:spcBef>
                <a:spcPts val="0"/>
              </a:spcBef>
              <a:spcAft>
                <a:spcPts val="0"/>
              </a:spcAft>
              <a:buSzPts val="1800"/>
              <a:buChar char="●"/>
            </a:pPr>
            <a:r>
              <a:rPr lang="en" u="sng">
                <a:solidFill>
                  <a:schemeClr val="hlink"/>
                </a:solidFill>
                <a:hlinkClick r:id="rId6"/>
              </a:rPr>
              <a:t>https://stackoverflow.com</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Q&amp;A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1.2.	Life before VCSs</a:t>
            </a:r>
            <a:endParaRPr/>
          </a:p>
        </p:txBody>
      </p:sp>
      <p:sp>
        <p:nvSpPr>
          <p:cNvPr id="80" name="Google Shape;80;p17"/>
          <p:cNvSpPr txBox="1"/>
          <p:nvPr>
            <p:ph idx="1" type="body"/>
          </p:nvPr>
        </p:nvSpPr>
        <p:spPr>
          <a:xfrm>
            <a:off x="311700" y="13810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t>Multiple developers working on a shared codebase often need to make edits to the same piece of code. </a:t>
            </a:r>
            <a:endParaRPr sz="1700"/>
          </a:p>
          <a:p>
            <a:pPr indent="0" lvl="0" marL="0" rtl="0" algn="l">
              <a:lnSpc>
                <a:spcPct val="100000"/>
              </a:lnSpc>
              <a:spcBef>
                <a:spcPts val="1600"/>
              </a:spcBef>
              <a:spcAft>
                <a:spcPts val="0"/>
              </a:spcAft>
              <a:buNone/>
            </a:pPr>
            <a:r>
              <a:rPr lang="en" sz="1700"/>
              <a:t>Before the adoption of VCS this was a nightmare scenario. Developers would edit text files directly and move them around to remote locations using FTP or other protocols. Developer 1 would make edits and Developer 2 would unknowingly save over Developer 1’s work and wipe out the changes. </a:t>
            </a:r>
            <a:endParaRPr sz="1700"/>
          </a:p>
          <a:p>
            <a:pPr indent="0" lvl="0" marL="0" rtl="0" algn="l">
              <a:lnSpc>
                <a:spcPct val="100000"/>
              </a:lnSpc>
              <a:spcBef>
                <a:spcPts val="1600"/>
              </a:spcBef>
              <a:spcAft>
                <a:spcPts val="0"/>
              </a:spcAft>
              <a:buNone/>
            </a:pPr>
            <a:r>
              <a:rPr lang="en" sz="1700"/>
              <a:t>VCS brought safeguards to prevent loss of work due to conflict overwriting. These safeguards work by tracking changes from each individual developer, identifying areas of conflict and preventing overwrites. T</a:t>
            </a:r>
            <a:r>
              <a:rPr lang="en" sz="1700"/>
              <a:t>he</a:t>
            </a:r>
            <a:r>
              <a:rPr lang="en" sz="1700"/>
              <a:t> developers can safely review the points of conflict and solve them.</a:t>
            </a:r>
            <a:endParaRPr sz="1700"/>
          </a:p>
          <a:p>
            <a:pPr indent="0" lvl="0" marL="0" rtl="0" algn="l">
              <a:lnSpc>
                <a:spcPct val="100000"/>
              </a:lnSpc>
              <a:spcBef>
                <a:spcPts val="1600"/>
              </a:spcBef>
              <a:spcAft>
                <a:spcPts val="0"/>
              </a:spcAft>
              <a:buClr>
                <a:schemeClr val="dk1"/>
              </a:buClr>
              <a:buSzPts val="1100"/>
              <a:buFont typeface="Arial"/>
              <a:buNone/>
            </a:pPr>
            <a:r>
              <a:t/>
            </a:r>
            <a:endParaRPr/>
          </a:p>
          <a:p>
            <a:pPr indent="0" lvl="0" marL="0" rtl="0" algn="l">
              <a:lnSpc>
                <a:spcPct val="100000"/>
              </a:lnSpc>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65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1.3.	</a:t>
            </a:r>
            <a:r>
              <a:rPr lang="en"/>
              <a:t>Benefits of using a VCS</a:t>
            </a:r>
            <a:endParaRPr/>
          </a:p>
          <a:p>
            <a:pPr indent="0" lvl="0" marL="0" rtl="0" algn="l">
              <a:spcBef>
                <a:spcPts val="0"/>
              </a:spcBef>
              <a:spcAft>
                <a:spcPts val="0"/>
              </a:spcAft>
              <a:buNone/>
            </a:pPr>
            <a:r>
              <a:t/>
            </a:r>
            <a:endParaRPr/>
          </a:p>
        </p:txBody>
      </p:sp>
      <p:sp>
        <p:nvSpPr>
          <p:cNvPr id="86" name="Google Shape;86;p18"/>
          <p:cNvSpPr txBox="1"/>
          <p:nvPr>
            <p:ph idx="1" type="body"/>
          </p:nvPr>
        </p:nvSpPr>
        <p:spPr>
          <a:xfrm>
            <a:off x="273075" y="1382000"/>
            <a:ext cx="8520600" cy="3125100"/>
          </a:xfrm>
          <a:prstGeom prst="rect">
            <a:avLst/>
          </a:prstGeom>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SzPts val="1700"/>
              <a:buChar char="●"/>
            </a:pPr>
            <a:r>
              <a:rPr b="1" lang="en" sz="1700"/>
              <a:t>A complete change history of every file</a:t>
            </a:r>
            <a:r>
              <a:rPr lang="en" sz="1700"/>
              <a:t>. In case of issues, having the complete history enables reverting back to previous versions. It is also possible to undo specific edits that too without losing the work done in the meanwhile.</a:t>
            </a:r>
            <a:endParaRPr sz="1700"/>
          </a:p>
          <a:p>
            <a:pPr indent="-336550" lvl="0" marL="457200" rtl="0" algn="l">
              <a:lnSpc>
                <a:spcPct val="100000"/>
              </a:lnSpc>
              <a:spcBef>
                <a:spcPts val="1000"/>
              </a:spcBef>
              <a:spcAft>
                <a:spcPts val="0"/>
              </a:spcAft>
              <a:buSzPts val="1700"/>
              <a:buChar char="●"/>
            </a:pPr>
            <a:r>
              <a:rPr b="1" lang="en" sz="1700"/>
              <a:t>Branching and merging</a:t>
            </a:r>
            <a:r>
              <a:rPr lang="en" sz="1700"/>
              <a:t>. Team members can work concurrently on independent streams of changes, and it is up to them when they wish to share their changes with the rest of the team. With VCS, developers can work independently on separate branches of feature development, eventually merging them together.</a:t>
            </a:r>
            <a:endParaRPr sz="1700"/>
          </a:p>
          <a:p>
            <a:pPr indent="-336550" lvl="0" marL="457200" rtl="0" algn="l">
              <a:lnSpc>
                <a:spcPct val="100000"/>
              </a:lnSpc>
              <a:spcBef>
                <a:spcPts val="1000"/>
              </a:spcBef>
              <a:spcAft>
                <a:spcPts val="1000"/>
              </a:spcAft>
              <a:buSzPts val="1700"/>
              <a:buChar char="●"/>
            </a:pPr>
            <a:r>
              <a:rPr b="1" lang="en" sz="1700"/>
              <a:t>Traceability</a:t>
            </a:r>
            <a:r>
              <a:rPr lang="en" sz="1700"/>
              <a:t>. Being able to annotate each change with a message describing the purpose and intent of the change plays an important role for root cause analysis and maintenance. It can be easily known when, why, and by whom any part of a file was edited.</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65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1.4.	Types of VCSs (1)</a:t>
            </a:r>
            <a:endParaRPr/>
          </a:p>
          <a:p>
            <a:pPr indent="0" lvl="0" marL="0" rtl="0" algn="l">
              <a:spcBef>
                <a:spcPts val="0"/>
              </a:spcBef>
              <a:spcAft>
                <a:spcPts val="0"/>
              </a:spcAft>
              <a:buNone/>
            </a:pPr>
            <a:r>
              <a:t/>
            </a:r>
            <a:endParaRPr/>
          </a:p>
        </p:txBody>
      </p:sp>
      <p:sp>
        <p:nvSpPr>
          <p:cNvPr id="92" name="Google Shape;92;p19"/>
          <p:cNvSpPr txBox="1"/>
          <p:nvPr>
            <p:ph idx="1" type="body"/>
          </p:nvPr>
        </p:nvSpPr>
        <p:spPr>
          <a:xfrm>
            <a:off x="273075" y="1686800"/>
            <a:ext cx="4560600" cy="31251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Local Version Control Systems</a:t>
            </a:r>
            <a:endParaRPr/>
          </a:p>
          <a:p>
            <a:pPr indent="0" lvl="0" marL="0" rtl="0" algn="l">
              <a:lnSpc>
                <a:spcPct val="100000"/>
              </a:lnSpc>
              <a:spcBef>
                <a:spcPts val="1600"/>
              </a:spcBef>
              <a:spcAft>
                <a:spcPts val="1600"/>
              </a:spcAft>
              <a:buNone/>
            </a:pPr>
            <a:r>
              <a:rPr lang="en"/>
              <a:t>It is one of the simplest forms and has a database that kept all the file changes under revision control. RCS is one of the most popular VCS tools. It keeps patch sets (differences between files) in a special format on disk. By adding up all the patches it can then re-create what any file looked like at any point in time.</a:t>
            </a:r>
            <a:endParaRPr/>
          </a:p>
        </p:txBody>
      </p:sp>
      <p:pic>
        <p:nvPicPr>
          <p:cNvPr id="93" name="Google Shape;93;p19"/>
          <p:cNvPicPr preferRelativeResize="0"/>
          <p:nvPr/>
        </p:nvPicPr>
        <p:blipFill>
          <a:blip r:embed="rId3">
            <a:alphaModFix/>
          </a:blip>
          <a:stretch>
            <a:fillRect/>
          </a:stretch>
        </p:blipFill>
        <p:spPr>
          <a:xfrm>
            <a:off x="5372474" y="1794875"/>
            <a:ext cx="3105775" cy="2636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65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1.4.	</a:t>
            </a:r>
            <a:r>
              <a:rPr lang="en" sz="1400">
                <a:solidFill>
                  <a:schemeClr val="dk2"/>
                </a:solidFill>
              </a:rPr>
              <a:t>Types of</a:t>
            </a:r>
            <a:r>
              <a:rPr lang="en" sz="1400">
                <a:solidFill>
                  <a:schemeClr val="dk2"/>
                </a:solidFill>
              </a:rPr>
              <a:t> VCSs (2)</a:t>
            </a:r>
            <a:endParaRPr sz="1400">
              <a:solidFill>
                <a:schemeClr val="dk2"/>
              </a:solidFill>
            </a:endParaRPr>
          </a:p>
          <a:p>
            <a:pPr indent="0" lvl="0" marL="0" rtl="0" algn="l">
              <a:spcBef>
                <a:spcPts val="0"/>
              </a:spcBef>
              <a:spcAft>
                <a:spcPts val="0"/>
              </a:spcAft>
              <a:buNone/>
            </a:pPr>
            <a:r>
              <a:t/>
            </a:r>
            <a:endParaRPr/>
          </a:p>
        </p:txBody>
      </p:sp>
      <p:sp>
        <p:nvSpPr>
          <p:cNvPr id="99" name="Google Shape;99;p20"/>
          <p:cNvSpPr txBox="1"/>
          <p:nvPr>
            <p:ph idx="1" type="body"/>
          </p:nvPr>
        </p:nvSpPr>
        <p:spPr>
          <a:xfrm>
            <a:off x="311700" y="1245750"/>
            <a:ext cx="5417100" cy="35340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 sz="1300"/>
              <a:t>Centralized Version Control Systems</a:t>
            </a:r>
            <a:endParaRPr sz="1300"/>
          </a:p>
          <a:p>
            <a:pPr indent="0" lvl="0" marL="0" rtl="0" algn="l">
              <a:lnSpc>
                <a:spcPct val="100000"/>
              </a:lnSpc>
              <a:spcBef>
                <a:spcPts val="1600"/>
              </a:spcBef>
              <a:spcAft>
                <a:spcPts val="0"/>
              </a:spcAft>
              <a:buNone/>
            </a:pPr>
            <a:r>
              <a:rPr lang="en" sz="1300"/>
              <a:t>CVC systems enable </a:t>
            </a:r>
            <a:r>
              <a:rPr lang="en" sz="1300"/>
              <a:t>collaboration amongst developers. They </a:t>
            </a:r>
            <a:r>
              <a:rPr lang="en" sz="1300"/>
              <a:t>contain just one repository and each user gets their own working copy. You need to commit to reflecting your changes in the repository. It is possible for others to see your changes by updating.</a:t>
            </a:r>
            <a:endParaRPr sz="1300"/>
          </a:p>
          <a:p>
            <a:pPr indent="0" lvl="0" marL="0" rtl="0" algn="l">
              <a:lnSpc>
                <a:spcPct val="100000"/>
              </a:lnSpc>
              <a:spcBef>
                <a:spcPts val="1600"/>
              </a:spcBef>
              <a:spcAft>
                <a:spcPts val="1600"/>
              </a:spcAft>
              <a:buNone/>
            </a:pPr>
            <a:r>
              <a:rPr lang="en" sz="1300"/>
              <a:t>The most obvious downside of CVC systems is the single point of failure that the centralized repository represents. If it goes down, during that period collaboration and saving versioned changes is not possible.  If the hard disk the central database is on becomes corrupted, and proper backups haven’t been kept, the entire history of the project is lost (except whatever single snapshots people happen to have on their local machines). Local VC systems suffer from this same problem — whenever you have the entire history of the project in a single place, you risk losing everything.</a:t>
            </a:r>
            <a:endParaRPr sz="1300"/>
          </a:p>
        </p:txBody>
      </p:sp>
      <p:pic>
        <p:nvPicPr>
          <p:cNvPr id="100" name="Google Shape;100;p20"/>
          <p:cNvPicPr preferRelativeResize="0"/>
          <p:nvPr/>
        </p:nvPicPr>
        <p:blipFill>
          <a:blip r:embed="rId3">
            <a:alphaModFix/>
          </a:blip>
          <a:stretch>
            <a:fillRect/>
          </a:stretch>
        </p:blipFill>
        <p:spPr>
          <a:xfrm>
            <a:off x="5681661" y="2750550"/>
            <a:ext cx="3270164" cy="2061350"/>
          </a:xfrm>
          <a:prstGeom prst="rect">
            <a:avLst/>
          </a:prstGeom>
          <a:noFill/>
          <a:ln>
            <a:noFill/>
          </a:ln>
        </p:spPr>
      </p:pic>
      <p:pic>
        <p:nvPicPr>
          <p:cNvPr id="101" name="Google Shape;101;p20"/>
          <p:cNvPicPr preferRelativeResize="0"/>
          <p:nvPr/>
        </p:nvPicPr>
        <p:blipFill>
          <a:blip r:embed="rId4">
            <a:alphaModFix/>
          </a:blip>
          <a:stretch>
            <a:fillRect/>
          </a:stretch>
        </p:blipFill>
        <p:spPr>
          <a:xfrm>
            <a:off x="5924950" y="594312"/>
            <a:ext cx="2907349" cy="20613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65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1.4.	</a:t>
            </a:r>
            <a:r>
              <a:rPr lang="en" sz="1400">
                <a:solidFill>
                  <a:schemeClr val="dk2"/>
                </a:solidFill>
              </a:rPr>
              <a:t>Types of VCSs (3)</a:t>
            </a:r>
            <a:endParaRPr sz="1400">
              <a:solidFill>
                <a:schemeClr val="dk2"/>
              </a:solidFill>
            </a:endParaRPr>
          </a:p>
          <a:p>
            <a:pPr indent="0" lvl="0" marL="0" rtl="0" algn="l">
              <a:spcBef>
                <a:spcPts val="0"/>
              </a:spcBef>
              <a:spcAft>
                <a:spcPts val="0"/>
              </a:spcAft>
              <a:buNone/>
            </a:pPr>
            <a:r>
              <a:t/>
            </a:r>
            <a:endParaRPr/>
          </a:p>
        </p:txBody>
      </p:sp>
      <p:sp>
        <p:nvSpPr>
          <p:cNvPr id="107" name="Google Shape;107;p21"/>
          <p:cNvSpPr txBox="1"/>
          <p:nvPr>
            <p:ph idx="1" type="body"/>
          </p:nvPr>
        </p:nvSpPr>
        <p:spPr>
          <a:xfrm>
            <a:off x="311700" y="1256525"/>
            <a:ext cx="5172300" cy="35148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Distributed Version Control Systems</a:t>
            </a:r>
            <a:endParaRPr sz="1400"/>
          </a:p>
          <a:p>
            <a:pPr indent="0" lvl="0" marL="0" rtl="0" algn="l">
              <a:lnSpc>
                <a:spcPct val="100000"/>
              </a:lnSpc>
              <a:spcBef>
                <a:spcPts val="1600"/>
              </a:spcBef>
              <a:spcAft>
                <a:spcPts val="0"/>
              </a:spcAft>
              <a:buNone/>
            </a:pPr>
            <a:r>
              <a:rPr lang="en" sz="1400"/>
              <a:t>In a DVC system, clients don’t just check out the latest snapshot of the files; rather, they fully mirror the repository, including its full history. Thus, if any server dies, and these systems were collaborating via that server, any of the client repositories can be copied back up to the server to restore it. Every clone is really a full backup of all the data.</a:t>
            </a:r>
            <a:endParaRPr sz="1400"/>
          </a:p>
          <a:p>
            <a:pPr indent="0" lvl="0" marL="0" rtl="0" algn="l">
              <a:lnSpc>
                <a:spcPct val="100000"/>
              </a:lnSpc>
              <a:spcBef>
                <a:spcPts val="1600"/>
              </a:spcBef>
              <a:spcAft>
                <a:spcPts val="1600"/>
              </a:spcAft>
              <a:buNone/>
            </a:pPr>
            <a:r>
              <a:rPr lang="en" sz="1400"/>
              <a:t>Just committing your changes will not give others access to your changes. This is because commit will reflect those changes in your local repository and you need to push them in order to make them visible on the central repository. Similarly, when you update, you do not get other’s changes unless you have first pulled those changes into your repository.</a:t>
            </a:r>
            <a:endParaRPr sz="1400"/>
          </a:p>
        </p:txBody>
      </p:sp>
      <p:pic>
        <p:nvPicPr>
          <p:cNvPr id="108" name="Google Shape;108;p21"/>
          <p:cNvPicPr preferRelativeResize="0"/>
          <p:nvPr/>
        </p:nvPicPr>
        <p:blipFill>
          <a:blip r:embed="rId3">
            <a:alphaModFix/>
          </a:blip>
          <a:stretch>
            <a:fillRect/>
          </a:stretch>
        </p:blipFill>
        <p:spPr>
          <a:xfrm>
            <a:off x="6506039" y="3029925"/>
            <a:ext cx="2486487" cy="1987925"/>
          </a:xfrm>
          <a:prstGeom prst="rect">
            <a:avLst/>
          </a:prstGeom>
          <a:noFill/>
          <a:ln>
            <a:noFill/>
          </a:ln>
        </p:spPr>
      </p:pic>
      <p:pic>
        <p:nvPicPr>
          <p:cNvPr id="109" name="Google Shape;109;p21"/>
          <p:cNvPicPr preferRelativeResize="0"/>
          <p:nvPr/>
        </p:nvPicPr>
        <p:blipFill>
          <a:blip r:embed="rId4">
            <a:alphaModFix/>
          </a:blip>
          <a:stretch>
            <a:fillRect/>
          </a:stretch>
        </p:blipFill>
        <p:spPr>
          <a:xfrm>
            <a:off x="6711925" y="181850"/>
            <a:ext cx="2280600" cy="27257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E554A49200E640AA790C094DD77F49" ma:contentTypeVersion="7" ma:contentTypeDescription="Create a new document." ma:contentTypeScope="" ma:versionID="ea26b5ab88cd342109086d5eb6db9607">
  <xsd:schema xmlns:xsd="http://www.w3.org/2001/XMLSchema" xmlns:xs="http://www.w3.org/2001/XMLSchema" xmlns:p="http://schemas.microsoft.com/office/2006/metadata/properties" xmlns:ns2="d455440d-8a09-4904-9b7f-0768d1c00857" targetNamespace="http://schemas.microsoft.com/office/2006/metadata/properties" ma:root="true" ma:fieldsID="fbf6245a3d277d2ec2e7e96107429733" ns2:_="">
    <xsd:import namespace="d455440d-8a09-4904-9b7f-0768d1c0085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55440d-8a09-4904-9b7f-0768d1c00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FAF2E4A-074D-4067-9B2A-F18BE07CE406}"/>
</file>

<file path=customXml/itemProps2.xml><?xml version="1.0" encoding="utf-8"?>
<ds:datastoreItem xmlns:ds="http://schemas.openxmlformats.org/officeDocument/2006/customXml" ds:itemID="{A2737048-3BB5-46D7-A474-37DAAFB2E78F}"/>
</file>

<file path=customXml/itemProps3.xml><?xml version="1.0" encoding="utf-8"?>
<ds:datastoreItem xmlns:ds="http://schemas.openxmlformats.org/officeDocument/2006/customXml" ds:itemID="{5904E8B7-A0FA-4B6A-BEBC-6525A89DF30A}"/>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0x01010067E554A49200E640AA790C094DD77F49</vt:lpwstr>
  </property>
</Properties>
</file>