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8" r:id="rId10"/>
    <p:sldId id="282" r:id="rId11"/>
    <p:sldId id="284" r:id="rId12"/>
    <p:sldId id="285" r:id="rId13"/>
    <p:sldId id="286" r:id="rId14"/>
    <p:sldId id="287" r:id="rId15"/>
    <p:sldId id="289" r:id="rId16"/>
    <p:sldId id="279" r:id="rId17"/>
    <p:sldId id="290" r:id="rId18"/>
    <p:sldId id="281" r:id="rId19"/>
    <p:sldId id="277" r:id="rId20"/>
    <p:sldId id="291" r:id="rId21"/>
    <p:sldId id="280" r:id="rId22"/>
    <p:sldId id="292" r:id="rId23"/>
    <p:sldId id="266" r:id="rId24"/>
    <p:sldId id="267" r:id="rId25"/>
    <p:sldId id="268" r:id="rId26"/>
    <p:sldId id="269" r:id="rId27"/>
    <p:sldId id="270" r:id="rId28"/>
    <p:sldId id="271" r:id="rId29"/>
    <p:sldId id="275" r:id="rId30"/>
    <p:sldId id="293" r:id="rId31"/>
    <p:sldId id="273" r:id="rId32"/>
    <p:sldId id="295" r:id="rId33"/>
    <p:sldId id="296" r:id="rId34"/>
    <p:sldId id="297" r:id="rId35"/>
    <p:sldId id="298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utiu Razvan" userId="f20f82140d5bcb41" providerId="LiveId" clId="{579AF426-A107-4433-B382-B8E643C20BCB}"/>
    <pc:docChg chg="undo custSel addSld modSld sldOrd">
      <pc:chgData name="Parautiu Razvan" userId="f20f82140d5bcb41" providerId="LiveId" clId="{579AF426-A107-4433-B382-B8E643C20BCB}" dt="2023-03-30T08:15:38.901" v="241" actId="20577"/>
      <pc:docMkLst>
        <pc:docMk/>
      </pc:docMkLst>
      <pc:sldChg chg="modSp mod">
        <pc:chgData name="Parautiu Razvan" userId="f20f82140d5bcb41" providerId="LiveId" clId="{579AF426-A107-4433-B382-B8E643C20BCB}" dt="2023-03-30T08:15:38.901" v="241" actId="20577"/>
        <pc:sldMkLst>
          <pc:docMk/>
          <pc:sldMk cId="2474895901" sldId="256"/>
        </pc:sldMkLst>
        <pc:spChg chg="mod">
          <ac:chgData name="Parautiu Razvan" userId="f20f82140d5bcb41" providerId="LiveId" clId="{579AF426-A107-4433-B382-B8E643C20BCB}" dt="2023-03-30T08:15:38.901" v="241" actId="20577"/>
          <ac:spMkLst>
            <pc:docMk/>
            <pc:sldMk cId="2474895901" sldId="256"/>
            <ac:spMk id="2" creationId="{FDD3599C-B5B7-C9DB-1FD2-56C497259F4E}"/>
          </ac:spMkLst>
        </pc:spChg>
        <pc:spChg chg="mod">
          <ac:chgData name="Parautiu Razvan" userId="f20f82140d5bcb41" providerId="LiveId" clId="{579AF426-A107-4433-B382-B8E643C20BCB}" dt="2023-03-30T08:15:24.600" v="235" actId="27636"/>
          <ac:spMkLst>
            <pc:docMk/>
            <pc:sldMk cId="2474895901" sldId="256"/>
            <ac:spMk id="3" creationId="{135CB6B6-877C-9C58-1E55-578D33E25832}"/>
          </ac:spMkLst>
        </pc:spChg>
      </pc:sldChg>
      <pc:sldChg chg="modSp mod">
        <pc:chgData name="Parautiu Razvan" userId="f20f82140d5bcb41" providerId="LiveId" clId="{579AF426-A107-4433-B382-B8E643C20BCB}" dt="2023-03-30T08:14:27.634" v="167" actId="20577"/>
        <pc:sldMkLst>
          <pc:docMk/>
          <pc:sldMk cId="1616976301" sldId="257"/>
        </pc:sldMkLst>
        <pc:spChg chg="mod">
          <ac:chgData name="Parautiu Razvan" userId="f20f82140d5bcb41" providerId="LiveId" clId="{579AF426-A107-4433-B382-B8E643C20BCB}" dt="2023-03-30T08:14:27.634" v="167" actId="20577"/>
          <ac:spMkLst>
            <pc:docMk/>
            <pc:sldMk cId="1616976301" sldId="257"/>
            <ac:spMk id="3" creationId="{46491B45-3947-792E-2821-D24459534383}"/>
          </ac:spMkLst>
        </pc:spChg>
      </pc:sldChg>
      <pc:sldChg chg="modSp mod">
        <pc:chgData name="Parautiu Razvan" userId="f20f82140d5bcb41" providerId="LiveId" clId="{579AF426-A107-4433-B382-B8E643C20BCB}" dt="2023-03-30T08:12:52.248" v="81" actId="20577"/>
        <pc:sldMkLst>
          <pc:docMk/>
          <pc:sldMk cId="2067032159" sldId="269"/>
        </pc:sldMkLst>
        <pc:spChg chg="mod">
          <ac:chgData name="Parautiu Razvan" userId="f20f82140d5bcb41" providerId="LiveId" clId="{579AF426-A107-4433-B382-B8E643C20BCB}" dt="2023-03-30T08:12:52.248" v="81" actId="20577"/>
          <ac:spMkLst>
            <pc:docMk/>
            <pc:sldMk cId="2067032159" sldId="269"/>
            <ac:spMk id="2" creationId="{A0FAC5EB-3A47-1D29-EFCC-8A65228CCE9E}"/>
          </ac:spMkLst>
        </pc:spChg>
      </pc:sldChg>
      <pc:sldChg chg="ord">
        <pc:chgData name="Parautiu Razvan" userId="f20f82140d5bcb41" providerId="LiveId" clId="{579AF426-A107-4433-B382-B8E643C20BCB}" dt="2023-03-30T08:06:37.023" v="1"/>
        <pc:sldMkLst>
          <pc:docMk/>
          <pc:sldMk cId="2869202647" sldId="273"/>
        </pc:sldMkLst>
      </pc:sldChg>
      <pc:sldChg chg="modSp mod">
        <pc:chgData name="Parautiu Razvan" userId="f20f82140d5bcb41" providerId="LiveId" clId="{579AF426-A107-4433-B382-B8E643C20BCB}" dt="2023-03-30T08:12:58.487" v="83" actId="20577"/>
        <pc:sldMkLst>
          <pc:docMk/>
          <pc:sldMk cId="2983551561" sldId="293"/>
        </pc:sldMkLst>
        <pc:spChg chg="mod">
          <ac:chgData name="Parautiu Razvan" userId="f20f82140d5bcb41" providerId="LiveId" clId="{579AF426-A107-4433-B382-B8E643C20BCB}" dt="2023-03-30T08:12:58.487" v="83" actId="20577"/>
          <ac:spMkLst>
            <pc:docMk/>
            <pc:sldMk cId="2983551561" sldId="293"/>
            <ac:spMk id="2" creationId="{BAC405F1-9169-EDB8-389E-FF2E8DE2A214}"/>
          </ac:spMkLst>
        </pc:spChg>
      </pc:sldChg>
      <pc:sldChg chg="modSp mod">
        <pc:chgData name="Parautiu Razvan" userId="f20f82140d5bcb41" providerId="LiveId" clId="{579AF426-A107-4433-B382-B8E643C20BCB}" dt="2023-03-30T08:14:36.692" v="170" actId="20577"/>
        <pc:sldMkLst>
          <pc:docMk/>
          <pc:sldMk cId="775934914" sldId="294"/>
        </pc:sldMkLst>
        <pc:spChg chg="mod">
          <ac:chgData name="Parautiu Razvan" userId="f20f82140d5bcb41" providerId="LiveId" clId="{579AF426-A107-4433-B382-B8E643C20BCB}" dt="2023-03-30T08:14:36.692" v="170" actId="20577"/>
          <ac:spMkLst>
            <pc:docMk/>
            <pc:sldMk cId="775934914" sldId="294"/>
            <ac:spMk id="2" creationId="{24688083-F5FF-0BC9-A15B-8B86CD3ECF9F}"/>
          </ac:spMkLst>
        </pc:spChg>
      </pc:sldChg>
      <pc:sldChg chg="addSp delSp modSp new mod">
        <pc:chgData name="Parautiu Razvan" userId="f20f82140d5bcb41" providerId="LiveId" clId="{579AF426-A107-4433-B382-B8E643C20BCB}" dt="2023-03-30T08:10:28.459" v="55" actId="14100"/>
        <pc:sldMkLst>
          <pc:docMk/>
          <pc:sldMk cId="3108283238" sldId="295"/>
        </pc:sldMkLst>
        <pc:spChg chg="del">
          <ac:chgData name="Parautiu Razvan" userId="f20f82140d5bcb41" providerId="LiveId" clId="{579AF426-A107-4433-B382-B8E643C20BCB}" dt="2023-03-30T08:06:43.787" v="3" actId="478"/>
          <ac:spMkLst>
            <pc:docMk/>
            <pc:sldMk cId="3108283238" sldId="295"/>
            <ac:spMk id="2" creationId="{A316D983-CEAA-6A97-2E59-6E630CFA0CBC}"/>
          </ac:spMkLst>
        </pc:spChg>
        <pc:spChg chg="mod">
          <ac:chgData name="Parautiu Razvan" userId="f20f82140d5bcb41" providerId="LiveId" clId="{579AF426-A107-4433-B382-B8E643C20BCB}" dt="2023-03-30T08:08:00.067" v="23" actId="1076"/>
          <ac:spMkLst>
            <pc:docMk/>
            <pc:sldMk cId="3108283238" sldId="295"/>
            <ac:spMk id="3" creationId="{8DC83B47-82CD-0766-F6A8-0D4FC038BFBB}"/>
          </ac:spMkLst>
        </pc:spChg>
        <pc:spChg chg="add mod">
          <ac:chgData name="Parautiu Razvan" userId="f20f82140d5bcb41" providerId="LiveId" clId="{579AF426-A107-4433-B382-B8E643C20BCB}" dt="2023-03-30T08:10:25.970" v="54" actId="14100"/>
          <ac:spMkLst>
            <pc:docMk/>
            <pc:sldMk cId="3108283238" sldId="295"/>
            <ac:spMk id="4" creationId="{2DD61B50-C1A6-2C33-D9AA-8F7CEF3CB446}"/>
          </ac:spMkLst>
        </pc:spChg>
        <pc:picChg chg="add mod">
          <ac:chgData name="Parautiu Razvan" userId="f20f82140d5bcb41" providerId="LiveId" clId="{579AF426-A107-4433-B382-B8E643C20BCB}" dt="2023-03-30T08:10:28.459" v="55" actId="14100"/>
          <ac:picMkLst>
            <pc:docMk/>
            <pc:sldMk cId="3108283238" sldId="295"/>
            <ac:picMk id="6" creationId="{09404748-DF98-F908-70B6-B12AD12CE513}"/>
          </ac:picMkLst>
        </pc:picChg>
      </pc:sldChg>
      <pc:sldChg chg="add">
        <pc:chgData name="Parautiu Razvan" userId="f20f82140d5bcb41" providerId="LiveId" clId="{579AF426-A107-4433-B382-B8E643C20BCB}" dt="2023-03-30T08:10:52.514" v="56"/>
        <pc:sldMkLst>
          <pc:docMk/>
          <pc:sldMk cId="1716741049" sldId="296"/>
        </pc:sldMkLst>
      </pc:sldChg>
      <pc:sldChg chg="modSp new mod">
        <pc:chgData name="Parautiu Razvan" userId="f20f82140d5bcb41" providerId="LiveId" clId="{579AF426-A107-4433-B382-B8E643C20BCB}" dt="2023-03-30T08:13:36.421" v="125" actId="20577"/>
        <pc:sldMkLst>
          <pc:docMk/>
          <pc:sldMk cId="1748429723" sldId="297"/>
        </pc:sldMkLst>
        <pc:spChg chg="mod">
          <ac:chgData name="Parautiu Razvan" userId="f20f82140d5bcb41" providerId="LiveId" clId="{579AF426-A107-4433-B382-B8E643C20BCB}" dt="2023-03-30T08:13:36.421" v="125" actId="20577"/>
          <ac:spMkLst>
            <pc:docMk/>
            <pc:sldMk cId="1748429723" sldId="297"/>
            <ac:spMk id="2" creationId="{8BA5F27D-E73E-1F86-5592-8AB5D986B8EE}"/>
          </ac:spMkLst>
        </pc:spChg>
      </pc:sldChg>
      <pc:sldChg chg="modSp new mod">
        <pc:chgData name="Parautiu Razvan" userId="f20f82140d5bcb41" providerId="LiveId" clId="{579AF426-A107-4433-B382-B8E643C20BCB}" dt="2023-03-30T08:14:41.043" v="175" actId="20577"/>
        <pc:sldMkLst>
          <pc:docMk/>
          <pc:sldMk cId="220620874" sldId="298"/>
        </pc:sldMkLst>
        <pc:spChg chg="mod">
          <ac:chgData name="Parautiu Razvan" userId="f20f82140d5bcb41" providerId="LiveId" clId="{579AF426-A107-4433-B382-B8E643C20BCB}" dt="2023-03-30T08:14:41.043" v="175" actId="20577"/>
          <ac:spMkLst>
            <pc:docMk/>
            <pc:sldMk cId="220620874" sldId="298"/>
            <ac:spMk id="2" creationId="{A716919C-BC8E-4FB5-2263-8B1D1F97F5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6.0/#sec-object-internal-methods-and-internal-slo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6.0/#sec-object-internal-methods-and-internal-slo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Refl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Refl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buckton.github.io/reflect-metadata/#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6.0/#sec-ordinary-object-internal-methods-and-internal-slots-isextensible" TargetMode="External"/><Relationship Id="rId2" Type="http://schemas.openxmlformats.org/officeDocument/2006/relationships/hyperlink" Target="https://www.typescriptlang.org/docs/handbook/deco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jspoint/what-are-internal-slots-and-internal-methods-in-javascript-f2f0f6b38de" TargetMode="External"/><Relationship Id="rId4" Type="http://schemas.openxmlformats.org/officeDocument/2006/relationships/hyperlink" Target="https://techsparx.com/nodejs/typescript/decorators/introduc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599C-B5B7-C9DB-1FD2-56C49725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</a:t>
            </a:r>
            <a:br>
              <a:rPr lang="en-GB" dirty="0"/>
            </a:br>
            <a:r>
              <a:rPr lang="en-GB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B6B6-877C-9C58-1E55-578D33E25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Parautiu Razvan-</a:t>
            </a:r>
            <a:r>
              <a:rPr lang="en-GB" dirty="0" err="1"/>
              <a:t>sebastian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89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5073-1B2E-5584-F4AA-9AD3E0A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2.1.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F1F7-D4BD-FDE3-851B-552B0304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Introduced on ECMAScript 2015</a:t>
            </a:r>
          </a:p>
          <a:p>
            <a:r>
              <a:rPr lang="en-GB" sz="2000" dirty="0"/>
              <a:t>Implemented by JavaScript engine</a:t>
            </a:r>
          </a:p>
          <a:p>
            <a:r>
              <a:rPr lang="en-GB" sz="2000" dirty="0"/>
              <a:t>Abstracted away from the runtime (not accessible on objects like normal properties)</a:t>
            </a:r>
          </a:p>
          <a:p>
            <a:r>
              <a:rPr lang="en-GB" sz="2000" dirty="0"/>
              <a:t>Represented by the </a:t>
            </a:r>
            <a:r>
              <a:rPr lang="en-GB" sz="2000" b="1" dirty="0"/>
              <a:t>[[&lt;name&gt;]] </a:t>
            </a:r>
            <a:r>
              <a:rPr lang="en-GB" sz="2000" dirty="0"/>
              <a:t>notation in ECMAScript specification where name is the name of the internal property (also called </a:t>
            </a:r>
            <a:r>
              <a:rPr lang="en-GB" sz="2000" b="1" i="1" dirty="0"/>
              <a:t>slot</a:t>
            </a:r>
            <a:r>
              <a:rPr lang="en-GB" sz="2000" dirty="0"/>
              <a:t>) or internal method</a:t>
            </a:r>
          </a:p>
          <a:p>
            <a:r>
              <a:rPr lang="en-GB" sz="2000" dirty="0"/>
              <a:t>Objects have multiple internal slots and methods</a:t>
            </a:r>
          </a:p>
          <a:p>
            <a:r>
              <a:rPr lang="en-GB" sz="2000" dirty="0"/>
              <a:t>ECMAScript specification (</a:t>
            </a:r>
            <a:r>
              <a:rPr lang="en-GB" sz="2000" dirty="0">
                <a:hlinkClick r:id="rId2"/>
              </a:rPr>
              <a:t>link here</a:t>
            </a:r>
            <a:r>
              <a:rPr lang="en-GB" sz="2000" dirty="0"/>
              <a:t>) doesn’t specify how these “exotic objects behaviours”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8160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5E3-DF14-BA5B-F44A-FA035EF2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 Internal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DFDC-1CCC-0D0F-2906-CC46B152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Correspond to internal state associated with objects</a:t>
            </a:r>
          </a:p>
          <a:p>
            <a:r>
              <a:rPr lang="en-GB" dirty="0"/>
              <a:t>They are </a:t>
            </a:r>
            <a:r>
              <a:rPr lang="en-GB" u="sng" dirty="0"/>
              <a:t>NOT</a:t>
            </a:r>
            <a:r>
              <a:rPr lang="en-GB" dirty="0"/>
              <a:t> objects properties and they are </a:t>
            </a:r>
            <a:r>
              <a:rPr lang="en-GB" u="sng" dirty="0"/>
              <a:t>NOT</a:t>
            </a:r>
            <a:r>
              <a:rPr lang="en-GB" dirty="0"/>
              <a:t> inherited</a:t>
            </a:r>
          </a:p>
          <a:p>
            <a:r>
              <a:rPr lang="en-GB" dirty="0"/>
              <a:t>They are allocated as part of the process of creating an object and may not be dynamically added to an object</a:t>
            </a:r>
          </a:p>
          <a:p>
            <a:r>
              <a:rPr lang="en-GB" dirty="0"/>
              <a:t>Initial value of an internal slot is </a:t>
            </a:r>
            <a:r>
              <a:rPr lang="en-GB" b="1" dirty="0"/>
              <a:t>undefined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7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D6CE-0E27-DCC6-6E8C-689B4281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49" y="1274301"/>
            <a:ext cx="8421116" cy="35417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Example</a:t>
            </a:r>
          </a:p>
          <a:p>
            <a:pPr lvl="1"/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__proto__ </a:t>
            </a:r>
            <a:r>
              <a:rPr lang="en-GB" dirty="0"/>
              <a:t>points to the prototype of the </a:t>
            </a:r>
            <a:r>
              <a:rPr lang="en-GB" b="1" dirty="0" err="1"/>
              <a:t>obj</a:t>
            </a:r>
            <a:r>
              <a:rPr lang="en-GB" b="1" dirty="0"/>
              <a:t> </a:t>
            </a:r>
            <a:r>
              <a:rPr lang="en-GB" dirty="0"/>
              <a:t>and accessing it would be like accessing the </a:t>
            </a:r>
            <a:r>
              <a:rPr lang="en-GB" b="1" dirty="0"/>
              <a:t>[[Prototype]]</a:t>
            </a:r>
            <a:r>
              <a:rPr lang="en-GB" dirty="0"/>
              <a:t> internal slot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b="1" i="1" dirty="0">
              <a:sym typeface="Wingdings" panose="05000000000000000000" pitchFamily="2" charset="2"/>
            </a:endParaRPr>
          </a:p>
          <a:p>
            <a:r>
              <a:rPr lang="en-GB" dirty="0" err="1">
                <a:latin typeface="+mj-lt"/>
                <a:sym typeface="Wingdings" panose="05000000000000000000" pitchFamily="2" charset="2"/>
              </a:rPr>
              <a:t>Conclussion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GB" b="1" i="1" dirty="0">
                <a:latin typeface="+mj-lt"/>
                <a:sym typeface="Wingdings" panose="05000000000000000000" pitchFamily="2" charset="2"/>
              </a:rPr>
              <a:t>prototype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is a property of the class/function which contains</a:t>
            </a:r>
          </a:p>
          <a:p>
            <a:pPr lvl="2"/>
            <a:r>
              <a:rPr lang="en-GB" dirty="0">
                <a:latin typeface="+mj-lt"/>
                <a:sym typeface="Wingdings" panose="05000000000000000000" pitchFamily="2" charset="2"/>
              </a:rPr>
              <a:t>Constructor</a:t>
            </a:r>
          </a:p>
          <a:p>
            <a:pPr lvl="2"/>
            <a:r>
              <a:rPr lang="en-GB" dirty="0">
                <a:latin typeface="+mj-lt"/>
                <a:sym typeface="Wingdings" panose="05000000000000000000" pitchFamily="2" charset="2"/>
              </a:rPr>
              <a:t>Root prototype (for example Object prototype)</a:t>
            </a:r>
          </a:p>
          <a:p>
            <a:pPr lvl="1"/>
            <a:r>
              <a:rPr lang="en-GB" b="1" i="1" dirty="0">
                <a:latin typeface="+mj-lt"/>
                <a:sym typeface="Wingdings" panose="05000000000000000000" pitchFamily="2" charset="2"/>
              </a:rPr>
              <a:t>__proto__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is an </a:t>
            </a:r>
            <a:r>
              <a:rPr lang="en-GB" b="1" i="1" dirty="0">
                <a:latin typeface="+mj-lt"/>
                <a:sym typeface="Wingdings" panose="05000000000000000000" pitchFamily="2" charset="2"/>
              </a:rPr>
              <a:t>internal property (slot)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of an object</a:t>
            </a:r>
          </a:p>
          <a:p>
            <a:pPr lvl="2"/>
            <a:r>
              <a:rPr lang="en-GB" dirty="0">
                <a:latin typeface="+mj-lt"/>
                <a:sym typeface="Wingdings" panose="05000000000000000000" pitchFamily="2" charset="2"/>
              </a:rPr>
              <a:t>Points to it’s prototype </a:t>
            </a:r>
          </a:p>
          <a:p>
            <a:pPr lvl="2"/>
            <a:r>
              <a:rPr lang="en-GB" dirty="0">
                <a:latin typeface="+mj-lt"/>
                <a:sym typeface="Wingdings" panose="05000000000000000000" pitchFamily="2" charset="2"/>
              </a:rPr>
              <a:t>Current standard to access it should be </a:t>
            </a:r>
            <a:r>
              <a:rPr lang="en-GB" b="1" i="1" dirty="0" err="1">
                <a:sym typeface="Wingdings" panose="05000000000000000000" pitchFamily="2" charset="2"/>
              </a:rPr>
              <a:t>Object.getPrototypeOf</a:t>
            </a:r>
            <a:r>
              <a:rPr lang="en-GB" b="1" i="1" dirty="0">
                <a:sym typeface="Wingdings" panose="05000000000000000000" pitchFamily="2" charset="2"/>
              </a:rPr>
              <a:t>(</a:t>
            </a:r>
            <a:r>
              <a:rPr lang="en-GB" b="1" i="1" dirty="0" err="1">
                <a:sym typeface="Wingdings" panose="05000000000000000000" pitchFamily="2" charset="2"/>
              </a:rPr>
              <a:t>obj</a:t>
            </a:r>
            <a:r>
              <a:rPr lang="en-GB" b="1" i="1" dirty="0">
                <a:sym typeface="Wingdings" panose="05000000000000000000" pitchFamily="2" charset="2"/>
              </a:rPr>
              <a:t>)</a:t>
            </a:r>
            <a:r>
              <a:rPr lang="en-GB" dirty="0">
                <a:sym typeface="Wingdings" panose="05000000000000000000" pitchFamily="2" charset="2"/>
              </a:rPr>
              <a:t> or </a:t>
            </a:r>
            <a:r>
              <a:rPr lang="en-GB" b="1" i="1" dirty="0" err="1">
                <a:sym typeface="Wingdings" panose="05000000000000000000" pitchFamily="2" charset="2"/>
              </a:rPr>
              <a:t>Reflect.getPrototypeOf</a:t>
            </a:r>
            <a:r>
              <a:rPr lang="en-GB" b="1" i="1" dirty="0">
                <a:sym typeface="Wingdings" panose="05000000000000000000" pitchFamily="2" charset="2"/>
              </a:rPr>
              <a:t>(</a:t>
            </a:r>
            <a:r>
              <a:rPr lang="en-GB" b="1" i="1" dirty="0" err="1">
                <a:sym typeface="Wingdings" panose="05000000000000000000" pitchFamily="2" charset="2"/>
              </a:rPr>
              <a:t>obj</a:t>
            </a:r>
            <a:r>
              <a:rPr lang="en-GB" b="1" i="1" dirty="0">
                <a:sym typeface="Wingdings" panose="05000000000000000000" pitchFamily="2" charset="2"/>
              </a:rPr>
              <a:t>)</a:t>
            </a:r>
            <a:endParaRPr lang="en-GB" dirty="0">
              <a:latin typeface="+mj-lt"/>
              <a:sym typeface="Wingdings" panose="05000000000000000000" pitchFamily="2" charset="2"/>
            </a:endParaRPr>
          </a:p>
          <a:p>
            <a:pPr lvl="2"/>
            <a:endParaRPr lang="en-GB" b="1" i="1" dirty="0">
              <a:latin typeface="+mj-lt"/>
              <a:sym typeface="Wingdings" panose="05000000000000000000" pitchFamily="2" charset="2"/>
            </a:endParaRPr>
          </a:p>
          <a:p>
            <a:pPr lvl="1"/>
            <a:endParaRPr lang="en-GB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32422-5C96-25E1-ED5C-C1735A94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62" y="2049635"/>
            <a:ext cx="2635385" cy="3454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21B13-6E23-4FC4-9616-30F9C452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15" y="4569031"/>
            <a:ext cx="4302831" cy="1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64F8-8F0B-B061-9301-E6B43FDA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2.3. Internal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66C2-4A31-91F1-5555-EA71EB26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names are polymorphic; different object values may perform different algorithms when a common internal method name is invoked</a:t>
            </a:r>
          </a:p>
          <a:p>
            <a:r>
              <a:rPr lang="en-GB" dirty="0"/>
              <a:t>Actual object upon which internal method is invoked is the “target” of the invocation</a:t>
            </a:r>
          </a:p>
          <a:p>
            <a:r>
              <a:rPr lang="en-GB" b="1" dirty="0" err="1"/>
              <a:t>TypeError</a:t>
            </a:r>
            <a:r>
              <a:rPr lang="en-GB" b="1" dirty="0"/>
              <a:t> </a:t>
            </a:r>
            <a:r>
              <a:rPr lang="en-GB" dirty="0"/>
              <a:t>might be thrown, if the target object doesn’t support the internal method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462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44802-98D2-D874-C96F-80C2E413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51" y="152046"/>
            <a:ext cx="4581333" cy="61121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8EF0B-F16A-E6C7-2CBD-CF51FC6B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94" y="1299460"/>
            <a:ext cx="5378140" cy="3955369"/>
          </a:xfrm>
        </p:spPr>
        <p:txBody>
          <a:bodyPr>
            <a:normAutofit/>
          </a:bodyPr>
          <a:lstStyle/>
          <a:p>
            <a:r>
              <a:rPr lang="en-GB" dirty="0"/>
              <a:t>Reflect API this what it does under the hood. Whenever a method of it will be called, an internal method will be called.</a:t>
            </a:r>
          </a:p>
          <a:p>
            <a:r>
              <a:rPr lang="en-GB" u="sng" dirty="0"/>
              <a:t>Example:</a:t>
            </a:r>
          </a:p>
          <a:p>
            <a:pPr marL="0" indent="0">
              <a:buNone/>
            </a:pPr>
            <a:r>
              <a:rPr lang="en-GB" b="1" i="1" dirty="0" err="1"/>
              <a:t>Reflect.has</a:t>
            </a:r>
            <a:r>
              <a:rPr lang="en-GB" b="1" i="1" dirty="0"/>
              <a:t>(target, </a:t>
            </a:r>
            <a:r>
              <a:rPr lang="en-GB" b="1" i="1" dirty="0" err="1"/>
              <a:t>propertyKey</a:t>
            </a:r>
            <a:r>
              <a:rPr lang="en-GB" b="1" i="1" dirty="0"/>
              <a:t>) </a:t>
            </a:r>
            <a:r>
              <a:rPr lang="en-GB" dirty="0"/>
              <a:t>the engine will call </a:t>
            </a:r>
            <a:r>
              <a:rPr lang="en-GB" b="1" dirty="0"/>
              <a:t>[[</a:t>
            </a:r>
            <a:r>
              <a:rPr lang="en-GB" b="1" i="1" dirty="0" err="1"/>
              <a:t>HasProperty</a:t>
            </a:r>
            <a:r>
              <a:rPr lang="en-GB" b="1" dirty="0"/>
              <a:t>]] </a:t>
            </a:r>
            <a:r>
              <a:rPr lang="en-GB" dirty="0"/>
              <a:t>internal method	</a:t>
            </a:r>
            <a:endParaRPr lang="en-GB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0E7B9-A9B6-2629-F6D8-97DCAD9D94F4}"/>
              </a:ext>
            </a:extLst>
          </p:cNvPr>
          <p:cNvSpPr txBox="1">
            <a:spLocks/>
          </p:cNvSpPr>
          <p:nvPr/>
        </p:nvSpPr>
        <p:spPr>
          <a:xfrm>
            <a:off x="8112244" y="6264234"/>
            <a:ext cx="1395948" cy="400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hlinkClick r:id="rId3"/>
              </a:rPr>
              <a:t>Link to docs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600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401A-C046-5A85-4EA5-526E371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 Reflection API and Reflection metadata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C4E8-DC9E-271B-8610-5162BA94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Reflection ability explained</a:t>
            </a:r>
            <a:endParaRPr lang="en-GB" sz="2400" b="1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Internal slots (properties) 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Internal methods</a:t>
            </a:r>
            <a:endParaRPr lang="en-GB" sz="2400" b="1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9374-4FE1-2BAD-1E49-4C70E170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735B-D5CD-5469-F187-0BB14765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GB" dirty="0"/>
              <a:t>The ability of writing code which is able to “look at itself” by:</a:t>
            </a:r>
          </a:p>
          <a:p>
            <a:pPr lvl="1"/>
            <a:r>
              <a:rPr lang="en-GB" dirty="0"/>
              <a:t>Examine or introspect it’s data structures and behaviours</a:t>
            </a:r>
          </a:p>
          <a:p>
            <a:pPr lvl="1"/>
            <a:r>
              <a:rPr lang="en-GB" dirty="0"/>
              <a:t>Modify it’s own structure and behaviour</a:t>
            </a:r>
          </a:p>
          <a:p>
            <a:r>
              <a:rPr lang="en-GB" dirty="0"/>
              <a:t>Before ES2015 only a few tools where available such as </a:t>
            </a:r>
            <a:r>
              <a:rPr lang="en-GB" b="1" i="1" dirty="0" err="1"/>
              <a:t>Object.keys</a:t>
            </a:r>
            <a:r>
              <a:rPr lang="en-GB" b="1" i="1" dirty="0"/>
              <a:t> </a:t>
            </a:r>
            <a:r>
              <a:rPr lang="en-GB" dirty="0"/>
              <a:t>or </a:t>
            </a:r>
            <a:r>
              <a:rPr lang="en-GB" b="1" i="1" dirty="0" err="1"/>
              <a:t>instanceof</a:t>
            </a:r>
            <a:r>
              <a:rPr lang="en-GB" b="1" i="1" dirty="0"/>
              <a:t> </a:t>
            </a:r>
            <a:r>
              <a:rPr lang="en-GB" dirty="0"/>
              <a:t>among many. </a:t>
            </a:r>
            <a:endParaRPr lang="en-GB" i="1" dirty="0"/>
          </a:p>
          <a:p>
            <a:endParaRPr lang="en-GB" i="1" u="sn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39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92FE-B212-839F-3A3C-18AB5BF6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3.2. Reflection 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BAE3-2F5F-3E2A-45F3-2EDFCC5C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</a:t>
            </a:r>
            <a:r>
              <a:rPr lang="en-GB" b="1" i="1" u="sng" dirty="0"/>
              <a:t>Reflection API</a:t>
            </a:r>
            <a:r>
              <a:rPr lang="en-GB" dirty="0"/>
              <a:t> (from ES2015/ES6) which provides Reflect object.</a:t>
            </a:r>
          </a:p>
          <a:p>
            <a:r>
              <a:rPr lang="en-GB" dirty="0"/>
              <a:t>“</a:t>
            </a:r>
            <a:r>
              <a:rPr lang="en-GB" i="1" dirty="0"/>
              <a:t>Reflect is a built-in object that provides methods for </a:t>
            </a:r>
            <a:r>
              <a:rPr lang="en-GB" i="1" dirty="0" err="1"/>
              <a:t>interceptable</a:t>
            </a:r>
            <a:r>
              <a:rPr lang="en-GB" i="1" dirty="0"/>
              <a:t> JavaScript operations” (</a:t>
            </a:r>
            <a:r>
              <a:rPr lang="en-GB" i="1" dirty="0" err="1">
                <a:hlinkClick r:id="rId2"/>
              </a:rPr>
              <a:t>mdn</a:t>
            </a:r>
            <a:r>
              <a:rPr lang="en-GB" i="1" dirty="0">
                <a:hlinkClick r:id="rId2"/>
              </a:rPr>
              <a:t> docs</a:t>
            </a:r>
            <a:r>
              <a:rPr lang="en-GB" i="1" dirty="0"/>
              <a:t>).</a:t>
            </a:r>
          </a:p>
          <a:p>
            <a:r>
              <a:rPr lang="en-GB" dirty="0"/>
              <a:t>Every time a static method of </a:t>
            </a:r>
            <a:r>
              <a:rPr lang="en-GB" b="1" dirty="0"/>
              <a:t>Reflect </a:t>
            </a:r>
            <a:r>
              <a:rPr lang="en-GB" dirty="0"/>
              <a:t>object is called, some internal method is executed or an internal slot is accessed on the target object.</a:t>
            </a:r>
          </a:p>
          <a:p>
            <a:r>
              <a:rPr lang="en-GB" dirty="0"/>
              <a:t>Might return the state of the object or change the behaviour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23253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1507-B029-A163-7184-E8732AE9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86589"/>
            <a:ext cx="4398426" cy="48046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200" dirty="0"/>
              <a:t>Introspection methods</a:t>
            </a:r>
          </a:p>
          <a:p>
            <a:r>
              <a:rPr lang="en-GB" dirty="0"/>
              <a:t>Get  returns the value of the property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/>
          </a:p>
          <a:p>
            <a:r>
              <a:rPr lang="en-GB" dirty="0"/>
              <a:t>Check if target object or it’s prototype contains provided property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 keys (props + non-enumerable + symbols)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ownKeys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Get </a:t>
            </a:r>
            <a:r>
              <a:rPr lang="en-GB" b="1" i="1" dirty="0" err="1">
                <a:solidFill>
                  <a:srgbClr val="D4D4D4"/>
                </a:solidFill>
                <a:latin typeface="Consolas" panose="020B0609020204030204" pitchFamily="49" charset="0"/>
              </a:rPr>
              <a:t>PropertyDescriptor</a:t>
            </a:r>
            <a:endParaRPr lang="en-GB" b="1" i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getOwnPropertyDescriptor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 extensible (new props can be added)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isExtensible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Get prototype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getPrototypeOf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DA3B94-58ED-AE7E-6029-CAF3838541B8}"/>
              </a:ext>
            </a:extLst>
          </p:cNvPr>
          <p:cNvSpPr txBox="1">
            <a:spLocks/>
          </p:cNvSpPr>
          <p:nvPr/>
        </p:nvSpPr>
        <p:spPr>
          <a:xfrm>
            <a:off x="6652163" y="945025"/>
            <a:ext cx="4463144" cy="480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None/>
            </a:pPr>
            <a:r>
              <a:rPr lang="en-GB" sz="4200" dirty="0"/>
              <a:t>Modification methods</a:t>
            </a:r>
            <a:endParaRPr lang="en-GB" sz="4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Add new property</a:t>
            </a:r>
            <a:endParaRPr lang="en-GB" b="1" i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Reflect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defineProperty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newPropertyKey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configurable: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enumerable: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'new property value'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writable: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Update property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Reflect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propertyKey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Delete property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Reflect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deleteProperty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dummyExample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propertyKey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etc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1960A-2CCD-5197-85AF-9838D90AE157}"/>
              </a:ext>
            </a:extLst>
          </p:cNvPr>
          <p:cNvSpPr txBox="1"/>
          <p:nvPr/>
        </p:nvSpPr>
        <p:spPr>
          <a:xfrm>
            <a:off x="1141412" y="5589809"/>
            <a:ext cx="920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For more details and methods, check this </a:t>
            </a:r>
            <a:r>
              <a:rPr lang="en-GB" dirty="0" err="1">
                <a:hlinkClick r:id="rId2"/>
              </a:rPr>
              <a:t>mdn</a:t>
            </a:r>
            <a:r>
              <a:rPr lang="en-GB" dirty="0">
                <a:hlinkClick r:id="rId2"/>
              </a:rPr>
              <a:t> 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97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DE3-E8D0-8BC2-486A-06E628EE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3.3. Reflection metadata 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5C88-E5AB-11BB-3460-2468FD53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6316"/>
          </a:xfrm>
        </p:spPr>
        <p:txBody>
          <a:bodyPr>
            <a:normAutofit fontScale="92500" lnSpcReduction="20000"/>
          </a:bodyPr>
          <a:lstStyle/>
          <a:p>
            <a:r>
              <a:rPr lang="en-GB" sz="2600" i="1" u="sng" dirty="0">
                <a:latin typeface="+mj-lt"/>
              </a:rPr>
              <a:t>Reflection Metadata API </a:t>
            </a:r>
            <a:r>
              <a:rPr lang="en-GB" sz="2600" dirty="0">
                <a:latin typeface="+mj-lt"/>
              </a:rPr>
              <a:t>(</a:t>
            </a:r>
            <a:r>
              <a:rPr lang="en-GB" sz="2600" b="1" dirty="0">
                <a:latin typeface="+mj-lt"/>
              </a:rPr>
              <a:t>Metadata Proposal – ECMAScript link </a:t>
            </a:r>
            <a:r>
              <a:rPr lang="en-GB" sz="2600" b="1" dirty="0">
                <a:solidFill>
                  <a:srgbClr val="D4D4D4"/>
                </a:solidFill>
                <a:latin typeface="+mj-lt"/>
                <a:hlinkClick r:id="rId2"/>
              </a:rPr>
              <a:t>here</a:t>
            </a:r>
            <a:r>
              <a:rPr lang="en-GB" sz="2600" dirty="0">
                <a:solidFill>
                  <a:srgbClr val="D4D4D4"/>
                </a:solidFill>
                <a:latin typeface="+mj-lt"/>
              </a:rPr>
              <a:t>)</a:t>
            </a:r>
            <a:r>
              <a:rPr lang="en-GB" sz="2600" dirty="0">
                <a:latin typeface="+mj-lt"/>
              </a:rPr>
              <a:t> is a proposed addition to </a:t>
            </a:r>
            <a:r>
              <a:rPr lang="en-GB" sz="2600" b="1" i="1" u="sng" dirty="0">
                <a:latin typeface="+mj-lt"/>
              </a:rPr>
              <a:t>Reflection API </a:t>
            </a:r>
            <a:r>
              <a:rPr lang="en-GB" sz="2600" dirty="0">
                <a:latin typeface="+mj-lt"/>
              </a:rPr>
              <a:t>adding metadata functionality (tied to decorators proposal).</a:t>
            </a:r>
          </a:p>
          <a:p>
            <a:r>
              <a:rPr lang="en-GB" sz="2600" dirty="0">
                <a:latin typeface="+mj-lt"/>
              </a:rPr>
              <a:t>Extends Reflection object from </a:t>
            </a:r>
            <a:r>
              <a:rPr lang="en-GB" sz="2600" b="1" i="1" dirty="0">
                <a:latin typeface="+mj-lt"/>
              </a:rPr>
              <a:t>Reflection API</a:t>
            </a:r>
            <a:r>
              <a:rPr lang="en-GB" sz="2600" i="1" dirty="0">
                <a:latin typeface="+mj-lt"/>
              </a:rPr>
              <a:t> </a:t>
            </a:r>
            <a:r>
              <a:rPr lang="en-GB" sz="2600" dirty="0">
                <a:latin typeface="+mj-lt"/>
              </a:rPr>
              <a:t>by adding </a:t>
            </a:r>
            <a:r>
              <a:rPr lang="en-GB" sz="2600" b="1" i="1" dirty="0">
                <a:latin typeface="+mj-lt"/>
              </a:rPr>
              <a:t>Metadata API =&gt; Reflection Metadata API</a:t>
            </a:r>
          </a:p>
          <a:p>
            <a:r>
              <a:rPr lang="en-GB" sz="2600" dirty="0">
                <a:latin typeface="+mj-lt"/>
              </a:rPr>
              <a:t>New </a:t>
            </a:r>
            <a:r>
              <a:rPr lang="en-GB" sz="2600" u="sng" dirty="0">
                <a:latin typeface="+mj-lt"/>
              </a:rPr>
              <a:t>internal slot</a:t>
            </a:r>
            <a:r>
              <a:rPr lang="en-GB" sz="2600" dirty="0">
                <a:latin typeface="+mj-lt"/>
              </a:rPr>
              <a:t> </a:t>
            </a:r>
            <a:r>
              <a:rPr lang="en-GB" sz="2600" b="1" dirty="0">
                <a:latin typeface="+mj-lt"/>
              </a:rPr>
              <a:t>[[</a:t>
            </a:r>
            <a:r>
              <a:rPr lang="en-GB" sz="2600" b="1" i="1" dirty="0">
                <a:latin typeface="+mj-lt"/>
              </a:rPr>
              <a:t>Metadata</a:t>
            </a:r>
            <a:r>
              <a:rPr lang="en-GB" sz="2600" b="1" dirty="0">
                <a:latin typeface="+mj-lt"/>
              </a:rPr>
              <a:t>]] </a:t>
            </a:r>
            <a:r>
              <a:rPr lang="en-GB" sz="2600" dirty="0">
                <a:latin typeface="+mj-lt"/>
              </a:rPr>
              <a:t>that will contain a Map</a:t>
            </a:r>
          </a:p>
          <a:p>
            <a:r>
              <a:rPr lang="en-GB" sz="2600" dirty="0">
                <a:latin typeface="+mj-lt"/>
              </a:rPr>
              <a:t>New </a:t>
            </a:r>
            <a:r>
              <a:rPr lang="en-GB" sz="2600" u="sng" dirty="0">
                <a:latin typeface="+mj-lt"/>
              </a:rPr>
              <a:t>internal methods </a:t>
            </a:r>
          </a:p>
          <a:p>
            <a:pPr lvl="1"/>
            <a:r>
              <a:rPr lang="en-GB" sz="2200" b="1" dirty="0">
                <a:latin typeface="+mj-lt"/>
              </a:rPr>
              <a:t>[[</a:t>
            </a:r>
            <a:r>
              <a:rPr lang="en-GB" sz="2200" b="1" i="1" dirty="0" err="1">
                <a:latin typeface="+mj-lt"/>
              </a:rPr>
              <a:t>DefineOwnMetadata</a:t>
            </a:r>
            <a:r>
              <a:rPr lang="en-GB" sz="2200" b="1" dirty="0">
                <a:latin typeface="+mj-lt"/>
              </a:rPr>
              <a:t>]]</a:t>
            </a:r>
          </a:p>
          <a:p>
            <a:pPr lvl="1"/>
            <a:r>
              <a:rPr lang="en-GB" sz="2200" b="1" dirty="0">
                <a:latin typeface="+mj-lt"/>
              </a:rPr>
              <a:t>[[</a:t>
            </a:r>
            <a:r>
              <a:rPr lang="en-GB" sz="2200" b="1" i="1" dirty="0" err="1">
                <a:latin typeface="+mj-lt"/>
              </a:rPr>
              <a:t>GetOwnMetadata</a:t>
            </a:r>
            <a:r>
              <a:rPr lang="en-GB" sz="2200" b="1" dirty="0">
                <a:latin typeface="+mj-lt"/>
              </a:rPr>
              <a:t>]]</a:t>
            </a:r>
            <a:r>
              <a:rPr lang="en-GB" sz="2200" dirty="0">
                <a:latin typeface="+mj-lt"/>
              </a:rPr>
              <a:t> </a:t>
            </a:r>
          </a:p>
          <a:p>
            <a:pPr lvl="1"/>
            <a:r>
              <a:rPr lang="en-GB" sz="2200" b="1" dirty="0">
                <a:latin typeface="+mj-lt"/>
              </a:rPr>
              <a:t>[[</a:t>
            </a:r>
            <a:r>
              <a:rPr lang="en-GB" sz="2200" b="1" i="1" dirty="0" err="1">
                <a:latin typeface="+mj-lt"/>
              </a:rPr>
              <a:t>HasOwnMetadata</a:t>
            </a:r>
            <a:r>
              <a:rPr lang="en-GB" sz="2200" b="1" dirty="0">
                <a:latin typeface="+mj-lt"/>
              </a:rPr>
              <a:t>]]</a:t>
            </a:r>
          </a:p>
          <a:p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endParaRPr lang="en-GB" sz="3200" b="1" dirty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spcBef>
                <a:spcPts val="400"/>
              </a:spcBef>
              <a:buNone/>
            </a:pP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8736-6E88-08A4-D66E-6CB2D52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1B45-3947-792E-2821-D2445953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Introduction to decorators concept in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Internal Slots and Internal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Reflection API and Reflection Metadata API extension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400" kern="12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Class decorator and demo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kern="12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Method decorator and demo examples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400" kern="12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Property decorator and demo examples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Example</a:t>
            </a:r>
            <a:r>
              <a:rPr lang="en-GB" sz="2400" baseline="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 of dependency injection decorator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Q&amp;A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Bibliography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97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62DA-B1A9-D54E-A4D6-231AD4D6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02" y="2249487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lang="en-GB" sz="3200" dirty="0"/>
              <a:t>This library is not part of ECMAScript standard; has to be manually installed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ES5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experimentalDecorators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emitDecoratorMetadata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3200" dirty="0" err="1"/>
              <a:t>tsconfig.json</a:t>
            </a:r>
            <a:endParaRPr lang="en-GB" sz="3200" dirty="0"/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"ES5"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experimentalDecorators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emitDecoratorMetadata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68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4C6-8082-018E-19C6-DB084CA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701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187-4022-D5CE-31BE-AB79CAF0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Class decorator</a:t>
            </a:r>
          </a:p>
        </p:txBody>
      </p:sp>
    </p:spTree>
    <p:extLst>
      <p:ext uri="{BB962C8B-B14F-4D97-AF65-F5344CB8AC3E}">
        <p14:creationId xmlns:p14="http://schemas.microsoft.com/office/powerpoint/2010/main" val="27873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F3E4-D5CF-F328-4027-49EB9698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6597"/>
            <a:ext cx="9905999" cy="4514604"/>
          </a:xfrm>
        </p:spPr>
        <p:txBody>
          <a:bodyPr>
            <a:normAutofit/>
          </a:bodyPr>
          <a:lstStyle/>
          <a:p>
            <a:r>
              <a:rPr lang="en-GB" dirty="0"/>
              <a:t>Declared before class declaration</a:t>
            </a:r>
          </a:p>
          <a:p>
            <a:r>
              <a:rPr lang="en-GB" dirty="0"/>
              <a:t>Expression called as a function at runtime</a:t>
            </a:r>
          </a:p>
          <a:p>
            <a:r>
              <a:rPr lang="en-GB" dirty="0"/>
              <a:t>The expression calls a </a:t>
            </a:r>
            <a:r>
              <a:rPr lang="en-GB" b="1" dirty="0" err="1"/>
              <a:t>ClassDecorator</a:t>
            </a:r>
            <a:r>
              <a:rPr lang="en-GB" b="1" dirty="0"/>
              <a:t> </a:t>
            </a:r>
            <a:r>
              <a:rPr lang="en-GB" dirty="0"/>
              <a:t>function</a:t>
            </a:r>
          </a:p>
          <a:p>
            <a:r>
              <a:rPr lang="en-GB" dirty="0" err="1"/>
              <a:t>ClassDecorator</a:t>
            </a:r>
            <a:r>
              <a:rPr lang="en-GB" dirty="0"/>
              <a:t> function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Constructor of the decorated class</a:t>
            </a:r>
          </a:p>
          <a:p>
            <a:r>
              <a:rPr lang="en-GB" dirty="0"/>
              <a:t>Used to: observe, modify or replace class definition 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30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1299-B956-4C60-4812-05329ECF4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4445" y="629101"/>
            <a:ext cx="4878389" cy="6110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ClassAnnotation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'someValue'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dumyProperty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'#4 Dummy constructor'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ClassAnnotation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ClassDecorator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'#1 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ClassAnnotation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function called'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'#2 Returned function from 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ClassAnnotation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function'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constructorProperties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extensible: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isExtensible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frozen: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isFrozen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sealed: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isSealed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getOwnPropertyDescriptors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members: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getOwnPropertyNames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constructorProperties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`#3 Class decorator details `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constructorProperties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64B8-2409-E8E9-55F3-2919B1387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EC73D-5138-2C9F-ABEE-62CDDB33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02" y="1922103"/>
            <a:ext cx="5035809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9BAA64-1FD7-C3D1-06C3-02011919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255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5EB-3A47-1D29-EFCC-8A65228CC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5. Method decorator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99D9-BD77-663C-5196-589D6D653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3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C4C3-8C5E-AA46-7A27-98FBC573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8790"/>
            <a:ext cx="9905999" cy="4342411"/>
          </a:xfrm>
        </p:spPr>
        <p:txBody>
          <a:bodyPr>
            <a:normAutofit/>
          </a:bodyPr>
          <a:lstStyle/>
          <a:p>
            <a:r>
              <a:rPr lang="en-GB" dirty="0"/>
              <a:t>Declared before method declaration</a:t>
            </a:r>
          </a:p>
          <a:p>
            <a:r>
              <a:rPr lang="en-GB" dirty="0"/>
              <a:t>Expression called as a function at runtime</a:t>
            </a:r>
          </a:p>
          <a:p>
            <a:r>
              <a:rPr lang="en-GB" dirty="0"/>
              <a:t>The expression calls a </a:t>
            </a:r>
            <a:r>
              <a:rPr lang="en-GB" b="1" dirty="0" err="1"/>
              <a:t>MethodDecorator</a:t>
            </a:r>
            <a:r>
              <a:rPr lang="en-GB" b="1" dirty="0"/>
              <a:t> </a:t>
            </a:r>
            <a:r>
              <a:rPr lang="en-GB" dirty="0"/>
              <a:t>function</a:t>
            </a:r>
          </a:p>
          <a:p>
            <a:r>
              <a:rPr lang="en-GB" dirty="0" err="1"/>
              <a:t>MethodDecorator</a:t>
            </a:r>
            <a:r>
              <a:rPr lang="en-GB" dirty="0"/>
              <a:t> function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Constructor or prototype of the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Name of the member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i="1" dirty="0" err="1"/>
              <a:t>PropertyDescriptor</a:t>
            </a:r>
            <a:r>
              <a:rPr lang="en-GB" b="1" i="1" dirty="0"/>
              <a:t> </a:t>
            </a:r>
            <a:r>
              <a:rPr lang="en-GB" dirty="0"/>
              <a:t>for the member</a:t>
            </a:r>
            <a:endParaRPr lang="en-GB" b="1" i="1" dirty="0"/>
          </a:p>
          <a:p>
            <a:r>
              <a:rPr lang="en-GB" dirty="0"/>
              <a:t>Used to: observe, modify or replace method definition </a:t>
            </a:r>
          </a:p>
        </p:txBody>
      </p:sp>
    </p:spTree>
    <p:extLst>
      <p:ext uri="{BB962C8B-B14F-4D97-AF65-F5344CB8AC3E}">
        <p14:creationId xmlns:p14="http://schemas.microsoft.com/office/powerpoint/2010/main" val="399121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326F-3106-6448-4E52-ACE9629E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34443"/>
            <a:ext cx="5097483" cy="5724794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MockMethod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mockValue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MethodDecorator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'#1 Factory function called'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prototype of the class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Name of the method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PropertyDescriptor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'#2 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MethodDecorator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function called'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logMethod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targetKeys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getOwnPropertyNames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function: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funcText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Mock the function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(...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`#3 Fake method call: Method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called with the following parameters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mockValue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MockMethod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 =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 =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7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A617B-294F-B61C-6FED-E5D5D694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32" y="860763"/>
            <a:ext cx="5073911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14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781-A460-C388-20F4-694F8EE3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30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0773-3679-C47B-1289-52B1D7A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7472"/>
          </a:xfrm>
        </p:spPr>
        <p:txBody>
          <a:bodyPr>
            <a:normAutofit/>
          </a:bodyPr>
          <a:lstStyle/>
          <a:p>
            <a:r>
              <a:rPr lang="en-GB" sz="3000" dirty="0"/>
              <a:t>1. Introduction to decorators concept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7E5D-CBEB-96A2-03EA-4CE77B34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Decorators as experimental feature</a:t>
            </a: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What is a decorator</a:t>
            </a: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Decorator factories</a:t>
            </a: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Decorator composition</a:t>
            </a: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283089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05F1-9169-EDB8-389E-FF2E8DE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Property decorator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A698-4453-ACD3-4372-6B99ABBD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5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96108-D308-72C8-1888-B328184A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8790"/>
            <a:ext cx="9905999" cy="4342411"/>
          </a:xfrm>
        </p:spPr>
        <p:txBody>
          <a:bodyPr>
            <a:normAutofit/>
          </a:bodyPr>
          <a:lstStyle/>
          <a:p>
            <a:r>
              <a:rPr lang="en-GB" dirty="0"/>
              <a:t>Declared before class property declaration</a:t>
            </a:r>
          </a:p>
          <a:p>
            <a:r>
              <a:rPr lang="en-GB" dirty="0"/>
              <a:t>Expression called as a function at runtime</a:t>
            </a:r>
          </a:p>
          <a:p>
            <a:r>
              <a:rPr lang="en-GB" dirty="0"/>
              <a:t>The expression calls a </a:t>
            </a:r>
            <a:r>
              <a:rPr lang="en-GB" b="1" dirty="0" err="1"/>
              <a:t>PropertyDecorator</a:t>
            </a:r>
            <a:r>
              <a:rPr lang="en-GB" b="1" dirty="0"/>
              <a:t> </a:t>
            </a:r>
            <a:r>
              <a:rPr lang="en-GB" dirty="0"/>
              <a:t>function</a:t>
            </a:r>
          </a:p>
          <a:p>
            <a:r>
              <a:rPr lang="en-GB" dirty="0" err="1"/>
              <a:t>PropertyDecorator</a:t>
            </a:r>
            <a:r>
              <a:rPr lang="en-GB" dirty="0"/>
              <a:t> function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Constructor or prototype of the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Name of the property</a:t>
            </a:r>
          </a:p>
          <a:p>
            <a:r>
              <a:rPr lang="en-GB" dirty="0"/>
              <a:t>Most of the time, used to add metadata to the target</a:t>
            </a:r>
          </a:p>
        </p:txBody>
      </p:sp>
    </p:spTree>
    <p:extLst>
      <p:ext uri="{BB962C8B-B14F-4D97-AF65-F5344CB8AC3E}">
        <p14:creationId xmlns:p14="http://schemas.microsoft.com/office/powerpoint/2010/main" val="2869202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3B47-82CD-0766-F6A8-0D4FC038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9119"/>
            <a:ext cx="5424054" cy="5796045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PROPERTY_METADATA_KEY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propMeta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PropertyDecorator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`#1 Expression @addMetadata(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metadataKey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metadataValue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 called`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`#2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PropertyDecorator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called for @addMetadata(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metadataKey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metadataValue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`#3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PROPERTY_METADATA_KEY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{};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`#4 Property metadata = 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metadataKey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PROPERTY_METADATA_KEY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metadataOnProperty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61B50-C1A6-2C33-D9AA-8F7CEF3CB446}"/>
              </a:ext>
            </a:extLst>
          </p:cNvPr>
          <p:cNvSpPr txBox="1">
            <a:spLocks/>
          </p:cNvSpPr>
          <p:nvPr/>
        </p:nvSpPr>
        <p:spPr>
          <a:xfrm>
            <a:off x="6248401" y="189119"/>
            <a:ext cx="5424054" cy="390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'meta_key11'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'meta_value11'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'meta_key12'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'meta_value12'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'meta_key2'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'meta_value2'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'prop1'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'prop2'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ownKeys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`#5 Get metadata for property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-&gt; 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getMetadata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PROPERTY_METADATA_KEY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4748-DF98-F908-70B6-B12AD12C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3281250"/>
            <a:ext cx="3467101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781-A460-C388-20F4-694F8EE3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6741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27D-E73E-1F86-5592-8AB5D986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Example of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8286-40F0-86B0-0966-339EBD8E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42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919C-BC8E-4FB5-2263-8B1D1F9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52B7-EE78-E004-0929-E9042CBD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8083-F5FF-0BC9-A15B-8B86CD3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A0A-19CC-0E4B-9DF4-24CEA9A4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https://www.typescriptlang.org/docs/handbook/decorators.html</a:t>
            </a:r>
            <a:endParaRPr lang="en-GB" dirty="0"/>
          </a:p>
          <a:p>
            <a:r>
              <a:rPr lang="en-GB" dirty="0">
                <a:hlinkClick r:id="rId3"/>
              </a:rPr>
              <a:t>https://262.ecma-international.org/6.0/#sec-ordinary-object-internal-methods-and-internal-slots-isextensible</a:t>
            </a:r>
            <a:endParaRPr lang="en-GB" dirty="0"/>
          </a:p>
          <a:p>
            <a:r>
              <a:rPr lang="en-GB" dirty="0">
                <a:hlinkClick r:id="rId4"/>
              </a:rPr>
              <a:t>https://techsparx.com/nodejs/typescript/decorators/introduction.html</a:t>
            </a:r>
            <a:endParaRPr lang="en-GB" dirty="0"/>
          </a:p>
          <a:p>
            <a:r>
              <a:rPr lang="en-GB" dirty="0">
                <a:hlinkClick r:id="rId5"/>
              </a:rPr>
              <a:t>https://medium.com/jspoint/what-are-internal-slots-and-internal-methods-in-javascript-f2f0f6b38de</a:t>
            </a:r>
            <a:endParaRPr lang="en-GB" dirty="0"/>
          </a:p>
          <a:p>
            <a:r>
              <a:rPr lang="en-GB"/>
              <a:t>https://medium.com/jspoint/introduction-to-reflect-api-for-metaprogramming-in-javascript-8b5a2bb84282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9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84B4-5D0D-BA4A-03F2-0021DD2E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6587"/>
            <a:ext cx="9905999" cy="48946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i="1" u="sng" dirty="0"/>
              <a:t>Decorators as experimental feature</a:t>
            </a:r>
          </a:p>
          <a:p>
            <a:r>
              <a:rPr lang="en-GB" dirty="0"/>
              <a:t>Stage 2 proposal for JavaScript available as experimental</a:t>
            </a:r>
          </a:p>
          <a:p>
            <a:r>
              <a:rPr lang="en-GB" dirty="0"/>
              <a:t>Available from ES5</a:t>
            </a:r>
          </a:p>
          <a:p>
            <a:r>
              <a:rPr lang="en-GB" dirty="0"/>
              <a:t>You have to enable this feature</a:t>
            </a:r>
          </a:p>
          <a:p>
            <a:pPr marL="0" indent="0">
              <a:buNone/>
            </a:pPr>
            <a:r>
              <a:rPr lang="en-GB" sz="1800" b="1" i="1" dirty="0"/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ES5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experimentalDecorators</a:t>
            </a:r>
            <a:endParaRPr lang="en-GB" sz="18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/>
              <a:t>tsconfig.json</a:t>
            </a:r>
            <a:endParaRPr lang="en-GB" dirty="0"/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"ES5"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experimentalDecorators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859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AAA7-804A-F2AE-F423-9A3350C4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793" y="1318161"/>
            <a:ext cx="9905999" cy="3695206"/>
          </a:xfrm>
        </p:spPr>
        <p:txBody>
          <a:bodyPr/>
          <a:lstStyle/>
          <a:p>
            <a:pPr marL="0" indent="0">
              <a:buNone/>
            </a:pPr>
            <a:r>
              <a:rPr lang="en-GB" b="1" i="1" u="sng" dirty="0"/>
              <a:t>What is a decorator?</a:t>
            </a:r>
          </a:p>
          <a:p>
            <a:r>
              <a:rPr lang="en-GB" dirty="0"/>
              <a:t>Special kind of declaration attached to a class, method, accessor, property or parameter</a:t>
            </a:r>
          </a:p>
          <a:p>
            <a:r>
              <a:rPr lang="en-GB" dirty="0"/>
              <a:t>Use the form @Expression where Expression evaluates a function called at runtime</a:t>
            </a:r>
          </a:p>
          <a:p>
            <a:r>
              <a:rPr lang="en-GB" dirty="0"/>
              <a:t>Allows to add metadata</a:t>
            </a:r>
          </a:p>
        </p:txBody>
      </p:sp>
    </p:spTree>
    <p:extLst>
      <p:ext uri="{BB962C8B-B14F-4D97-AF65-F5344CB8AC3E}">
        <p14:creationId xmlns:p14="http://schemas.microsoft.com/office/powerpoint/2010/main" val="12197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5F34-C00F-A7A8-618A-79BFE1BF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30332"/>
            <a:ext cx="9905999" cy="5060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i="1" u="sng" dirty="0"/>
              <a:t>Decorator Factory</a:t>
            </a:r>
          </a:p>
          <a:p>
            <a:r>
              <a:rPr lang="en-GB" dirty="0"/>
              <a:t>Allows to customize how a decorator is applied</a:t>
            </a:r>
          </a:p>
          <a:p>
            <a:r>
              <a:rPr lang="en-GB" dirty="0"/>
              <a:t>Basically is a factory of functions that returns the function which will be called when expression is evaluated at runtime.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the decorator factory, it sets up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returned decorator function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the decorator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something with 'target' and 'value'...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97ED-E057-3913-C317-D7973EFF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021" y="1644732"/>
            <a:ext cx="5991101" cy="4512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i="1" u="sng" dirty="0"/>
              <a:t>Decorators composition</a:t>
            </a:r>
          </a:p>
          <a:p>
            <a:r>
              <a:rPr lang="en-GB" sz="1800" dirty="0"/>
              <a:t>Multiple decorators can be applied on a single line</a:t>
            </a:r>
          </a:p>
          <a:p>
            <a:r>
              <a:rPr lang="en-GB" sz="1800" dirty="0"/>
              <a:t>Evaluation:</a:t>
            </a:r>
          </a:p>
          <a:p>
            <a:pPr lvl="1"/>
            <a:r>
              <a:rPr lang="en-GB" sz="1800" dirty="0"/>
              <a:t>Expression (Decorator factory function) are evaluated from </a:t>
            </a:r>
            <a:r>
              <a:rPr lang="en-GB" sz="1800" b="1" dirty="0"/>
              <a:t>top-to-bottom</a:t>
            </a:r>
          </a:p>
          <a:p>
            <a:pPr lvl="1"/>
            <a:r>
              <a:rPr lang="en-GB" sz="1800" dirty="0"/>
              <a:t>The functions results are called from </a:t>
            </a:r>
            <a:r>
              <a:rPr lang="en-GB" sz="1800" b="1" dirty="0"/>
              <a:t>bottom-to-top</a:t>
            </a: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31CA2-A5C3-2960-008B-9C078A73B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699" y="1644732"/>
            <a:ext cx="5305301" cy="4401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FirstDecorator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SecondDecorator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someProperty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FirstDecorator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PropertyDecorator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FirstDecorator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(): factory evaluated"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PropertyDescriptor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FirstDecorator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(): returned function called"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SecondDecorator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PropertyDecorator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SecondDecorator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(): factory evaluated"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propertyKey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PropertyDescriptor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SecondDecorator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(): returned function called"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FirstDecorator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factory evaluated 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SecondDecorator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factory evaluated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SecondDecorator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returned function called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FirstDecorator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returned function called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706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8C5-E288-E038-4F6B-E7BB2B30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856" y="1447903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i="1" u="sng" dirty="0"/>
              <a:t>Decorator evaluation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+mj-lt"/>
              </a:rPr>
              <a:t>There is a well defined order to how decorators applied to various declarations inside of a class are applied:</a:t>
            </a:r>
            <a:endParaRPr lang="en-GB" b="1" i="1" u="sng" dirty="0">
              <a:latin typeface="+mj-lt"/>
            </a:endParaRPr>
          </a:p>
          <a:p>
            <a:r>
              <a:rPr lang="en-GB" dirty="0"/>
              <a:t>Parameter followed by Accessor or Property Decorators are applied for each instance member.</a:t>
            </a:r>
          </a:p>
          <a:p>
            <a:r>
              <a:rPr lang="en-GB" dirty="0"/>
              <a:t>Parameter followed by Method, Accessor, or Property Decorators are applied for each static member.</a:t>
            </a:r>
          </a:p>
          <a:p>
            <a:r>
              <a:rPr lang="en-GB" dirty="0"/>
              <a:t>Parameter Decorators are applied for the constructor.</a:t>
            </a:r>
          </a:p>
          <a:p>
            <a:r>
              <a:rPr lang="en-GB" dirty="0"/>
              <a:t>Class Decorators are applied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10745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20C1-1DE8-389C-E200-67196B5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Internal slots and internal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7BD248-05B7-62EE-A51C-9F80FE6A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Specifications</a:t>
            </a:r>
            <a:endParaRPr lang="en-GB" sz="2400" b="1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  <a:ea typeface="+mn-ea"/>
                <a:cs typeface="+mn-cs"/>
              </a:rPr>
              <a:t>Internal slots (properties) 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Internal methods</a:t>
            </a:r>
            <a:endParaRPr lang="en-GB" sz="2400" b="1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27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1262</TotalTime>
  <Words>2190</Words>
  <Application>Microsoft Office PowerPoint</Application>
  <PresentationFormat>Widescreen</PresentationFormat>
  <Paragraphs>334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Garamond</vt:lpstr>
      <vt:lpstr>Tw Cen MT</vt:lpstr>
      <vt:lpstr>Circuit</vt:lpstr>
      <vt:lpstr>TypeScript decorators</vt:lpstr>
      <vt:lpstr>Topics</vt:lpstr>
      <vt:lpstr>1. Introduction to decorators concept in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Internal slots and internal methods</vt:lpstr>
      <vt:lpstr>2.1. Specifications</vt:lpstr>
      <vt:lpstr>2.2. Internal slots</vt:lpstr>
      <vt:lpstr>PowerPoint Presentation</vt:lpstr>
      <vt:lpstr>2.3. Internal methods</vt:lpstr>
      <vt:lpstr>PowerPoint Presentation</vt:lpstr>
      <vt:lpstr>3. Reflection API and Reflection metadata API</vt:lpstr>
      <vt:lpstr>3.1. reflection</vt:lpstr>
      <vt:lpstr>3.2. Reflection api</vt:lpstr>
      <vt:lpstr>PowerPoint Presentation</vt:lpstr>
      <vt:lpstr>3.3. Reflection metadata api</vt:lpstr>
      <vt:lpstr>PowerPoint Presentation</vt:lpstr>
      <vt:lpstr>demo</vt:lpstr>
      <vt:lpstr>4. Class decorator</vt:lpstr>
      <vt:lpstr>PowerPoint Presentation</vt:lpstr>
      <vt:lpstr>PowerPoint Presentation</vt:lpstr>
      <vt:lpstr>Demo</vt:lpstr>
      <vt:lpstr>5. Method decorator </vt:lpstr>
      <vt:lpstr>PowerPoint Presentation</vt:lpstr>
      <vt:lpstr>PowerPoint Presentation</vt:lpstr>
      <vt:lpstr>demo</vt:lpstr>
      <vt:lpstr>6. Property decorator </vt:lpstr>
      <vt:lpstr>PowerPoint Presentation</vt:lpstr>
      <vt:lpstr>PowerPoint Presentation</vt:lpstr>
      <vt:lpstr>demo</vt:lpstr>
      <vt:lpstr>7. Example of dependency injection</vt:lpstr>
      <vt:lpstr>8. Q&amp;A</vt:lpstr>
      <vt:lpstr>9.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decorators</dc:title>
  <dc:creator>Parautiu Razvan</dc:creator>
  <cp:lastModifiedBy>Parautiu Razvan</cp:lastModifiedBy>
  <cp:revision>4</cp:revision>
  <dcterms:created xsi:type="dcterms:W3CDTF">2023-03-24T08:16:06Z</dcterms:created>
  <dcterms:modified xsi:type="dcterms:W3CDTF">2023-03-30T08:15:39Z</dcterms:modified>
</cp:coreProperties>
</file>