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0"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F9D43-23B4-4F58-9B7B-958794ADCBD7}"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3DD66B3-8A9C-4A1C-BB12-AF6DB660BD16}">
      <dgm:prSet/>
      <dgm:spPr/>
      <dgm:t>
        <a:bodyPr/>
        <a:lstStyle/>
        <a:p>
          <a:pPr>
            <a:lnSpc>
              <a:spcPct val="100000"/>
            </a:lnSpc>
          </a:pPr>
          <a:r>
            <a:rPr lang="en-US" b="0" i="0"/>
            <a:t>The big Mountain resort uses a common technique to set their ticket prices for weekend as well as weekday. Based on historical decision-making, as well as market influence, the executive level adjusted the price accordingly.</a:t>
          </a:r>
          <a:endParaRPr lang="en-US"/>
        </a:p>
      </dgm:t>
    </dgm:pt>
    <dgm:pt modelId="{A353E5C5-F380-44D2-8730-149E45A674C0}" type="parTrans" cxnId="{55C3DDB0-3BB1-4B46-AA65-C043B5251032}">
      <dgm:prSet/>
      <dgm:spPr/>
      <dgm:t>
        <a:bodyPr/>
        <a:lstStyle/>
        <a:p>
          <a:endParaRPr lang="en-US"/>
        </a:p>
      </dgm:t>
    </dgm:pt>
    <dgm:pt modelId="{4A5AFBE7-634B-49E7-89A5-04E792A2DEEB}" type="sibTrans" cxnId="{55C3DDB0-3BB1-4B46-AA65-C043B5251032}">
      <dgm:prSet/>
      <dgm:spPr/>
      <dgm:t>
        <a:bodyPr/>
        <a:lstStyle/>
        <a:p>
          <a:endParaRPr lang="en-US"/>
        </a:p>
      </dgm:t>
    </dgm:pt>
    <dgm:pt modelId="{E2056072-5A7D-4DE7-95D3-01B41A2191D2}">
      <dgm:prSet/>
      <dgm:spPr/>
      <dgm:t>
        <a:bodyPr/>
        <a:lstStyle/>
        <a:p>
          <a:pPr>
            <a:lnSpc>
              <a:spcPct val="100000"/>
            </a:lnSpc>
          </a:pPr>
          <a:r>
            <a:rPr lang="en-US" b="0" i="0"/>
            <a:t>Nowadays, more data-driven options exists for making business related decisions. We are using machine learning algorithms and data science to analyze, train and apply our predictive models and come with accurate predictions or solutions to be implemented by decision-makers.</a:t>
          </a:r>
          <a:endParaRPr lang="en-US"/>
        </a:p>
      </dgm:t>
    </dgm:pt>
    <dgm:pt modelId="{B09D0DCE-C919-47E6-A8E1-9EA9F7B23675}" type="parTrans" cxnId="{9FE5C22B-F02C-4076-96EF-868983413B06}">
      <dgm:prSet/>
      <dgm:spPr/>
      <dgm:t>
        <a:bodyPr/>
        <a:lstStyle/>
        <a:p>
          <a:endParaRPr lang="en-US"/>
        </a:p>
      </dgm:t>
    </dgm:pt>
    <dgm:pt modelId="{336C34CF-B15F-4508-B33D-E1BA6233A616}" type="sibTrans" cxnId="{9FE5C22B-F02C-4076-96EF-868983413B06}">
      <dgm:prSet/>
      <dgm:spPr/>
      <dgm:t>
        <a:bodyPr/>
        <a:lstStyle/>
        <a:p>
          <a:endParaRPr lang="en-US"/>
        </a:p>
      </dgm:t>
    </dgm:pt>
    <dgm:pt modelId="{4F00C268-EB4B-49B4-A869-A1BBF272AFF3}">
      <dgm:prSet/>
      <dgm:spPr/>
      <dgm:t>
        <a:bodyPr/>
        <a:lstStyle/>
        <a:p>
          <a:pPr>
            <a:lnSpc>
              <a:spcPct val="100000"/>
            </a:lnSpc>
          </a:pPr>
          <a:r>
            <a:rPr lang="en-US" b="0" i="0"/>
            <a:t>The current ticket price is set for $81 for any day of the week.</a:t>
          </a:r>
          <a:endParaRPr lang="en-US"/>
        </a:p>
      </dgm:t>
    </dgm:pt>
    <dgm:pt modelId="{4665EF3E-FA57-4CFB-932B-FA918C37884D}" type="parTrans" cxnId="{0AD82AD9-D1C6-4BE4-9F08-678B4BDCB20E}">
      <dgm:prSet/>
      <dgm:spPr/>
      <dgm:t>
        <a:bodyPr/>
        <a:lstStyle/>
        <a:p>
          <a:endParaRPr lang="en-US"/>
        </a:p>
      </dgm:t>
    </dgm:pt>
    <dgm:pt modelId="{8B2740F1-1C07-42B0-B88E-42B8FAC0EED3}" type="sibTrans" cxnId="{0AD82AD9-D1C6-4BE4-9F08-678B4BDCB20E}">
      <dgm:prSet/>
      <dgm:spPr/>
      <dgm:t>
        <a:bodyPr/>
        <a:lstStyle/>
        <a:p>
          <a:endParaRPr lang="en-US"/>
        </a:p>
      </dgm:t>
    </dgm:pt>
    <dgm:pt modelId="{71B82583-D359-4FE5-87FE-CEAFC92481FC}">
      <dgm:prSet/>
      <dgm:spPr/>
      <dgm:t>
        <a:bodyPr/>
        <a:lstStyle/>
        <a:p>
          <a:pPr>
            <a:lnSpc>
              <a:spcPct val="100000"/>
            </a:lnSpc>
          </a:pPr>
          <a:r>
            <a:rPr lang="en-US" b="0" i="0"/>
            <a:t>Our criteria for success is providing a data-driven business strategy for the next year that will increase profitability.</a:t>
          </a:r>
          <a:endParaRPr lang="en-US"/>
        </a:p>
      </dgm:t>
    </dgm:pt>
    <dgm:pt modelId="{F19EAFC5-9973-46E4-871B-757FA644EA0B}" type="parTrans" cxnId="{7AF50D0C-0E96-4F73-96CF-2852B661F090}">
      <dgm:prSet/>
      <dgm:spPr/>
      <dgm:t>
        <a:bodyPr/>
        <a:lstStyle/>
        <a:p>
          <a:endParaRPr lang="en-US"/>
        </a:p>
      </dgm:t>
    </dgm:pt>
    <dgm:pt modelId="{F8C4AFF7-8235-45F1-9CF9-DFDC46FC61C1}" type="sibTrans" cxnId="{7AF50D0C-0E96-4F73-96CF-2852B661F090}">
      <dgm:prSet/>
      <dgm:spPr/>
      <dgm:t>
        <a:bodyPr/>
        <a:lstStyle/>
        <a:p>
          <a:endParaRPr lang="en-US"/>
        </a:p>
      </dgm:t>
    </dgm:pt>
    <dgm:pt modelId="{2B14C563-57F8-49CA-9D81-584BCF709DE5}" type="pres">
      <dgm:prSet presAssocID="{2AFF9D43-23B4-4F58-9B7B-958794ADCBD7}" presName="root" presStyleCnt="0">
        <dgm:presLayoutVars>
          <dgm:dir/>
          <dgm:resizeHandles val="exact"/>
        </dgm:presLayoutVars>
      </dgm:prSet>
      <dgm:spPr/>
    </dgm:pt>
    <dgm:pt modelId="{D181123F-E182-4C92-91A6-2BA0B997565D}" type="pres">
      <dgm:prSet presAssocID="{83DD66B3-8A9C-4A1C-BB12-AF6DB660BD16}" presName="compNode" presStyleCnt="0"/>
      <dgm:spPr/>
    </dgm:pt>
    <dgm:pt modelId="{6DA0F6B8-5075-4903-B0D1-BCD8E680F6DA}" type="pres">
      <dgm:prSet presAssocID="{83DD66B3-8A9C-4A1C-BB12-AF6DB660BD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way scene"/>
        </a:ext>
      </dgm:extLst>
    </dgm:pt>
    <dgm:pt modelId="{7DAB0740-A66B-41D1-A071-5AF9505C54C1}" type="pres">
      <dgm:prSet presAssocID="{83DD66B3-8A9C-4A1C-BB12-AF6DB660BD16}" presName="spaceRect" presStyleCnt="0"/>
      <dgm:spPr/>
    </dgm:pt>
    <dgm:pt modelId="{E5C79E7D-7D72-40B5-9412-F0BAC180F2B0}" type="pres">
      <dgm:prSet presAssocID="{83DD66B3-8A9C-4A1C-BB12-AF6DB660BD16}" presName="textRect" presStyleLbl="revTx" presStyleIdx="0" presStyleCnt="4">
        <dgm:presLayoutVars>
          <dgm:chMax val="1"/>
          <dgm:chPref val="1"/>
        </dgm:presLayoutVars>
      </dgm:prSet>
      <dgm:spPr/>
    </dgm:pt>
    <dgm:pt modelId="{BC962D6C-CDD7-47A0-BA94-F2430B222689}" type="pres">
      <dgm:prSet presAssocID="{4A5AFBE7-634B-49E7-89A5-04E792A2DEEB}" presName="sibTrans" presStyleCnt="0"/>
      <dgm:spPr/>
    </dgm:pt>
    <dgm:pt modelId="{BFE468B9-A481-4C0E-BFDB-5F98C8C01E39}" type="pres">
      <dgm:prSet presAssocID="{E2056072-5A7D-4DE7-95D3-01B41A2191D2}" presName="compNode" presStyleCnt="0"/>
      <dgm:spPr/>
    </dgm:pt>
    <dgm:pt modelId="{25949EA7-22AA-4A20-9E4B-D0A038BAA9E1}" type="pres">
      <dgm:prSet presAssocID="{E2056072-5A7D-4DE7-95D3-01B41A2191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EEA279-497E-44D1-994E-8FA96B6E7934}" type="pres">
      <dgm:prSet presAssocID="{E2056072-5A7D-4DE7-95D3-01B41A2191D2}" presName="spaceRect" presStyleCnt="0"/>
      <dgm:spPr/>
    </dgm:pt>
    <dgm:pt modelId="{975FB07F-356B-4B98-8F74-86D622A5661B}" type="pres">
      <dgm:prSet presAssocID="{E2056072-5A7D-4DE7-95D3-01B41A2191D2}" presName="textRect" presStyleLbl="revTx" presStyleIdx="1" presStyleCnt="4">
        <dgm:presLayoutVars>
          <dgm:chMax val="1"/>
          <dgm:chPref val="1"/>
        </dgm:presLayoutVars>
      </dgm:prSet>
      <dgm:spPr/>
    </dgm:pt>
    <dgm:pt modelId="{32DB0486-F686-44FF-8C68-65329172A215}" type="pres">
      <dgm:prSet presAssocID="{336C34CF-B15F-4508-B33D-E1BA6233A616}" presName="sibTrans" presStyleCnt="0"/>
      <dgm:spPr/>
    </dgm:pt>
    <dgm:pt modelId="{B092F37B-7BC5-4F28-8E6B-B75BEE1F50A2}" type="pres">
      <dgm:prSet presAssocID="{4F00C268-EB4B-49B4-A869-A1BBF272AFF3}" presName="compNode" presStyleCnt="0"/>
      <dgm:spPr/>
    </dgm:pt>
    <dgm:pt modelId="{1230D011-9EF9-4AE0-8688-CD86CC62F608}" type="pres">
      <dgm:prSet presAssocID="{4F00C268-EB4B-49B4-A869-A1BBF272AF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DC105AA8-FB94-4B84-9233-BED6D0ABF00D}" type="pres">
      <dgm:prSet presAssocID="{4F00C268-EB4B-49B4-A869-A1BBF272AFF3}" presName="spaceRect" presStyleCnt="0"/>
      <dgm:spPr/>
    </dgm:pt>
    <dgm:pt modelId="{6C90E816-BC24-48E4-92CB-8351E2DE42FF}" type="pres">
      <dgm:prSet presAssocID="{4F00C268-EB4B-49B4-A869-A1BBF272AFF3}" presName="textRect" presStyleLbl="revTx" presStyleIdx="2" presStyleCnt="4">
        <dgm:presLayoutVars>
          <dgm:chMax val="1"/>
          <dgm:chPref val="1"/>
        </dgm:presLayoutVars>
      </dgm:prSet>
      <dgm:spPr/>
    </dgm:pt>
    <dgm:pt modelId="{B27A150D-BF8E-4EF2-BC4B-8E5B67B0802C}" type="pres">
      <dgm:prSet presAssocID="{8B2740F1-1C07-42B0-B88E-42B8FAC0EED3}" presName="sibTrans" presStyleCnt="0"/>
      <dgm:spPr/>
    </dgm:pt>
    <dgm:pt modelId="{DABF55EA-F5FF-4947-9C8B-8CA56BE361D3}" type="pres">
      <dgm:prSet presAssocID="{71B82583-D359-4FE5-87FE-CEAFC92481FC}" presName="compNode" presStyleCnt="0"/>
      <dgm:spPr/>
    </dgm:pt>
    <dgm:pt modelId="{15D6F427-A200-496A-B678-3DA48AAA2DC8}" type="pres">
      <dgm:prSet presAssocID="{71B82583-D359-4FE5-87FE-CEAFC92481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8140BE79-BC8F-482F-84FA-610E708E5EA5}" type="pres">
      <dgm:prSet presAssocID="{71B82583-D359-4FE5-87FE-CEAFC92481FC}" presName="spaceRect" presStyleCnt="0"/>
      <dgm:spPr/>
    </dgm:pt>
    <dgm:pt modelId="{F97CC3BE-4A1E-42FC-B337-3B60C6BAA750}" type="pres">
      <dgm:prSet presAssocID="{71B82583-D359-4FE5-87FE-CEAFC92481FC}" presName="textRect" presStyleLbl="revTx" presStyleIdx="3" presStyleCnt="4">
        <dgm:presLayoutVars>
          <dgm:chMax val="1"/>
          <dgm:chPref val="1"/>
        </dgm:presLayoutVars>
      </dgm:prSet>
      <dgm:spPr/>
    </dgm:pt>
  </dgm:ptLst>
  <dgm:cxnLst>
    <dgm:cxn modelId="{7AF50D0C-0E96-4F73-96CF-2852B661F090}" srcId="{2AFF9D43-23B4-4F58-9B7B-958794ADCBD7}" destId="{71B82583-D359-4FE5-87FE-CEAFC92481FC}" srcOrd="3" destOrd="0" parTransId="{F19EAFC5-9973-46E4-871B-757FA644EA0B}" sibTransId="{F8C4AFF7-8235-45F1-9CF9-DFDC46FC61C1}"/>
    <dgm:cxn modelId="{9FE5C22B-F02C-4076-96EF-868983413B06}" srcId="{2AFF9D43-23B4-4F58-9B7B-958794ADCBD7}" destId="{E2056072-5A7D-4DE7-95D3-01B41A2191D2}" srcOrd="1" destOrd="0" parTransId="{B09D0DCE-C919-47E6-A8E1-9EA9F7B23675}" sibTransId="{336C34CF-B15F-4508-B33D-E1BA6233A616}"/>
    <dgm:cxn modelId="{BCA1FD4F-7BD0-4686-8B7E-8F911042652E}" type="presOf" srcId="{71B82583-D359-4FE5-87FE-CEAFC92481FC}" destId="{F97CC3BE-4A1E-42FC-B337-3B60C6BAA750}" srcOrd="0" destOrd="0" presId="urn:microsoft.com/office/officeart/2018/2/layout/IconLabelList"/>
    <dgm:cxn modelId="{86368771-DDB5-439F-881B-A8E60E22E4BE}" type="presOf" srcId="{4F00C268-EB4B-49B4-A869-A1BBF272AFF3}" destId="{6C90E816-BC24-48E4-92CB-8351E2DE42FF}" srcOrd="0" destOrd="0" presId="urn:microsoft.com/office/officeart/2018/2/layout/IconLabelList"/>
    <dgm:cxn modelId="{043B6B57-E289-4ACA-86FA-EC88800CB291}" type="presOf" srcId="{E2056072-5A7D-4DE7-95D3-01B41A2191D2}" destId="{975FB07F-356B-4B98-8F74-86D622A5661B}" srcOrd="0" destOrd="0" presId="urn:microsoft.com/office/officeart/2018/2/layout/IconLabelList"/>
    <dgm:cxn modelId="{3EE4F288-89C0-448C-B35B-213479EE2B1B}" type="presOf" srcId="{83DD66B3-8A9C-4A1C-BB12-AF6DB660BD16}" destId="{E5C79E7D-7D72-40B5-9412-F0BAC180F2B0}" srcOrd="0" destOrd="0" presId="urn:microsoft.com/office/officeart/2018/2/layout/IconLabelList"/>
    <dgm:cxn modelId="{55C3DDB0-3BB1-4B46-AA65-C043B5251032}" srcId="{2AFF9D43-23B4-4F58-9B7B-958794ADCBD7}" destId="{83DD66B3-8A9C-4A1C-BB12-AF6DB660BD16}" srcOrd="0" destOrd="0" parTransId="{A353E5C5-F380-44D2-8730-149E45A674C0}" sibTransId="{4A5AFBE7-634B-49E7-89A5-04E792A2DEEB}"/>
    <dgm:cxn modelId="{0AD82AD9-D1C6-4BE4-9F08-678B4BDCB20E}" srcId="{2AFF9D43-23B4-4F58-9B7B-958794ADCBD7}" destId="{4F00C268-EB4B-49B4-A869-A1BBF272AFF3}" srcOrd="2" destOrd="0" parTransId="{4665EF3E-FA57-4CFB-932B-FA918C37884D}" sibTransId="{8B2740F1-1C07-42B0-B88E-42B8FAC0EED3}"/>
    <dgm:cxn modelId="{C121DCF9-F5C5-418E-9E9E-305B88EF5EEB}" type="presOf" srcId="{2AFF9D43-23B4-4F58-9B7B-958794ADCBD7}" destId="{2B14C563-57F8-49CA-9D81-584BCF709DE5}" srcOrd="0" destOrd="0" presId="urn:microsoft.com/office/officeart/2018/2/layout/IconLabelList"/>
    <dgm:cxn modelId="{A2CC4310-08AF-41F5-BB47-66EF10FB462A}" type="presParOf" srcId="{2B14C563-57F8-49CA-9D81-584BCF709DE5}" destId="{D181123F-E182-4C92-91A6-2BA0B997565D}" srcOrd="0" destOrd="0" presId="urn:microsoft.com/office/officeart/2018/2/layout/IconLabelList"/>
    <dgm:cxn modelId="{BEE52529-0B71-47A6-973E-D43170303B31}" type="presParOf" srcId="{D181123F-E182-4C92-91A6-2BA0B997565D}" destId="{6DA0F6B8-5075-4903-B0D1-BCD8E680F6DA}" srcOrd="0" destOrd="0" presId="urn:microsoft.com/office/officeart/2018/2/layout/IconLabelList"/>
    <dgm:cxn modelId="{D1EA2094-D869-4680-9ED4-75A57FFE3081}" type="presParOf" srcId="{D181123F-E182-4C92-91A6-2BA0B997565D}" destId="{7DAB0740-A66B-41D1-A071-5AF9505C54C1}" srcOrd="1" destOrd="0" presId="urn:microsoft.com/office/officeart/2018/2/layout/IconLabelList"/>
    <dgm:cxn modelId="{3BB7E274-38F9-4AC8-84E0-F0148227AC8B}" type="presParOf" srcId="{D181123F-E182-4C92-91A6-2BA0B997565D}" destId="{E5C79E7D-7D72-40B5-9412-F0BAC180F2B0}" srcOrd="2" destOrd="0" presId="urn:microsoft.com/office/officeart/2018/2/layout/IconLabelList"/>
    <dgm:cxn modelId="{A333C216-AEA8-45D8-8C7A-8F8D50967662}" type="presParOf" srcId="{2B14C563-57F8-49CA-9D81-584BCF709DE5}" destId="{BC962D6C-CDD7-47A0-BA94-F2430B222689}" srcOrd="1" destOrd="0" presId="urn:microsoft.com/office/officeart/2018/2/layout/IconLabelList"/>
    <dgm:cxn modelId="{58FFBDD7-66E1-4F2B-9E21-E75881A589F5}" type="presParOf" srcId="{2B14C563-57F8-49CA-9D81-584BCF709DE5}" destId="{BFE468B9-A481-4C0E-BFDB-5F98C8C01E39}" srcOrd="2" destOrd="0" presId="urn:microsoft.com/office/officeart/2018/2/layout/IconLabelList"/>
    <dgm:cxn modelId="{AA7E4D11-85B3-4C7B-9B06-7D44AC7E7C5A}" type="presParOf" srcId="{BFE468B9-A481-4C0E-BFDB-5F98C8C01E39}" destId="{25949EA7-22AA-4A20-9E4B-D0A038BAA9E1}" srcOrd="0" destOrd="0" presId="urn:microsoft.com/office/officeart/2018/2/layout/IconLabelList"/>
    <dgm:cxn modelId="{268A2A6B-5A02-4E4A-9A81-60538FD773DA}" type="presParOf" srcId="{BFE468B9-A481-4C0E-BFDB-5F98C8C01E39}" destId="{84EEA279-497E-44D1-994E-8FA96B6E7934}" srcOrd="1" destOrd="0" presId="urn:microsoft.com/office/officeart/2018/2/layout/IconLabelList"/>
    <dgm:cxn modelId="{19D7AE9C-4322-4B75-AEC1-49F8BCE05E85}" type="presParOf" srcId="{BFE468B9-A481-4C0E-BFDB-5F98C8C01E39}" destId="{975FB07F-356B-4B98-8F74-86D622A5661B}" srcOrd="2" destOrd="0" presId="urn:microsoft.com/office/officeart/2018/2/layout/IconLabelList"/>
    <dgm:cxn modelId="{BC998099-128C-4DF2-8EEC-3A3EA3706AB9}" type="presParOf" srcId="{2B14C563-57F8-49CA-9D81-584BCF709DE5}" destId="{32DB0486-F686-44FF-8C68-65329172A215}" srcOrd="3" destOrd="0" presId="urn:microsoft.com/office/officeart/2018/2/layout/IconLabelList"/>
    <dgm:cxn modelId="{4247C387-7217-4B9B-B23A-C46B160426EF}" type="presParOf" srcId="{2B14C563-57F8-49CA-9D81-584BCF709DE5}" destId="{B092F37B-7BC5-4F28-8E6B-B75BEE1F50A2}" srcOrd="4" destOrd="0" presId="urn:microsoft.com/office/officeart/2018/2/layout/IconLabelList"/>
    <dgm:cxn modelId="{5F54FAA4-F94E-478C-B84E-A405B2774F5E}" type="presParOf" srcId="{B092F37B-7BC5-4F28-8E6B-B75BEE1F50A2}" destId="{1230D011-9EF9-4AE0-8688-CD86CC62F608}" srcOrd="0" destOrd="0" presId="urn:microsoft.com/office/officeart/2018/2/layout/IconLabelList"/>
    <dgm:cxn modelId="{07F7A387-ED65-42D5-A174-85F716E72447}" type="presParOf" srcId="{B092F37B-7BC5-4F28-8E6B-B75BEE1F50A2}" destId="{DC105AA8-FB94-4B84-9233-BED6D0ABF00D}" srcOrd="1" destOrd="0" presId="urn:microsoft.com/office/officeart/2018/2/layout/IconLabelList"/>
    <dgm:cxn modelId="{AE39CC48-97CE-4DC3-92BC-A307E9CB6F1B}" type="presParOf" srcId="{B092F37B-7BC5-4F28-8E6B-B75BEE1F50A2}" destId="{6C90E816-BC24-48E4-92CB-8351E2DE42FF}" srcOrd="2" destOrd="0" presId="urn:microsoft.com/office/officeart/2018/2/layout/IconLabelList"/>
    <dgm:cxn modelId="{756CAFF2-E790-4BAE-B188-980E4EB30A2D}" type="presParOf" srcId="{2B14C563-57F8-49CA-9D81-584BCF709DE5}" destId="{B27A150D-BF8E-4EF2-BC4B-8E5B67B0802C}" srcOrd="5" destOrd="0" presId="urn:microsoft.com/office/officeart/2018/2/layout/IconLabelList"/>
    <dgm:cxn modelId="{A3BA8763-8C07-4D4A-BBF4-458AADA23B0F}" type="presParOf" srcId="{2B14C563-57F8-49CA-9D81-584BCF709DE5}" destId="{DABF55EA-F5FF-4947-9C8B-8CA56BE361D3}" srcOrd="6" destOrd="0" presId="urn:microsoft.com/office/officeart/2018/2/layout/IconLabelList"/>
    <dgm:cxn modelId="{19AAD562-C0A9-40A8-BC4C-EB0F91DA7118}" type="presParOf" srcId="{DABF55EA-F5FF-4947-9C8B-8CA56BE361D3}" destId="{15D6F427-A200-496A-B678-3DA48AAA2DC8}" srcOrd="0" destOrd="0" presId="urn:microsoft.com/office/officeart/2018/2/layout/IconLabelList"/>
    <dgm:cxn modelId="{C17C2847-D081-4486-A7BD-E475812D2549}" type="presParOf" srcId="{DABF55EA-F5FF-4947-9C8B-8CA56BE361D3}" destId="{8140BE79-BC8F-482F-84FA-610E708E5EA5}" srcOrd="1" destOrd="0" presId="urn:microsoft.com/office/officeart/2018/2/layout/IconLabelList"/>
    <dgm:cxn modelId="{049750D1-8D7C-4169-80E5-4053B0FA4016}" type="presParOf" srcId="{DABF55EA-F5FF-4947-9C8B-8CA56BE361D3}" destId="{F97CC3BE-4A1E-42FC-B337-3B60C6BAA7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BC2C2-C6B5-49C8-B026-4E6C0122857B}"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4B5607FD-22DE-4BA0-81C9-16011CC39964}">
      <dgm:prSet/>
      <dgm:spPr/>
      <dgm:t>
        <a:bodyPr/>
        <a:lstStyle/>
        <a:p>
          <a:pPr>
            <a:defRPr b="1"/>
          </a:pPr>
          <a:r>
            <a:rPr lang="en-US"/>
            <a:t>The key data used was a database of all resorts with their attributes, as well as some business scenarios provided by the Director of Operations.</a:t>
          </a:r>
        </a:p>
      </dgm:t>
    </dgm:pt>
    <dgm:pt modelId="{25911D83-A04D-494B-9F52-BF047DEF5400}" type="parTrans" cxnId="{3A00627D-D26C-4F64-87DD-C8DBE74D67BD}">
      <dgm:prSet/>
      <dgm:spPr/>
      <dgm:t>
        <a:bodyPr/>
        <a:lstStyle/>
        <a:p>
          <a:endParaRPr lang="en-US"/>
        </a:p>
      </dgm:t>
    </dgm:pt>
    <dgm:pt modelId="{D1B099F5-B716-435A-A84B-0D1A3D156C36}" type="sibTrans" cxnId="{3A00627D-D26C-4F64-87DD-C8DBE74D67BD}">
      <dgm:prSet/>
      <dgm:spPr/>
      <dgm:t>
        <a:bodyPr/>
        <a:lstStyle/>
        <a:p>
          <a:endParaRPr lang="en-US"/>
        </a:p>
      </dgm:t>
    </dgm:pt>
    <dgm:pt modelId="{0C52A39C-F8AF-45D3-B026-6B7F5E93D555}">
      <dgm:prSet/>
      <dgm:spPr/>
      <dgm:t>
        <a:bodyPr/>
        <a:lstStyle/>
        <a:p>
          <a:pPr>
            <a:defRPr b="1"/>
          </a:pPr>
          <a:r>
            <a:rPr lang="en-US" dirty="0"/>
            <a:t>While we were able to come to powerful insights using the available data, we remind the fact that no data is useless, in this direction recommending the collection of some future data containing daily traffic in the resort and operating cost per each facility in the resort.</a:t>
          </a:r>
        </a:p>
      </dgm:t>
    </dgm:pt>
    <dgm:pt modelId="{C659EF2D-DF30-4A95-A696-6C5EF55C6128}" type="parTrans" cxnId="{15909736-F527-421F-87D9-8CAED8445626}">
      <dgm:prSet/>
      <dgm:spPr/>
      <dgm:t>
        <a:bodyPr/>
        <a:lstStyle/>
        <a:p>
          <a:endParaRPr lang="en-US"/>
        </a:p>
      </dgm:t>
    </dgm:pt>
    <dgm:pt modelId="{A770DB3C-C896-40CC-B006-0588D8AF8215}" type="sibTrans" cxnId="{15909736-F527-421F-87D9-8CAED8445626}">
      <dgm:prSet/>
      <dgm:spPr/>
      <dgm:t>
        <a:bodyPr/>
        <a:lstStyle/>
        <a:p>
          <a:endParaRPr lang="en-US"/>
        </a:p>
      </dgm:t>
    </dgm:pt>
    <dgm:pt modelId="{0A815ABB-67B8-47C2-A6B0-94E59358413E}">
      <dgm:prSet/>
      <dgm:spPr/>
      <dgm:t>
        <a:bodyPr/>
        <a:lstStyle/>
        <a:p>
          <a:pPr>
            <a:defRPr b="1"/>
          </a:pPr>
          <a:r>
            <a:rPr lang="en-US" dirty="0"/>
            <a:t>The scope of our research was either finding how you can increase the ticket price or by maintaining the same price while reducing some operating costs.</a:t>
          </a:r>
        </a:p>
      </dgm:t>
    </dgm:pt>
    <dgm:pt modelId="{0053403D-D266-4B25-AFFF-76003360E4C3}" type="parTrans" cxnId="{850A1C5C-3CA2-4B42-B82D-DC95B83741BA}">
      <dgm:prSet/>
      <dgm:spPr/>
      <dgm:t>
        <a:bodyPr/>
        <a:lstStyle/>
        <a:p>
          <a:endParaRPr lang="en-US"/>
        </a:p>
      </dgm:t>
    </dgm:pt>
    <dgm:pt modelId="{BC1856A6-2E65-450B-A116-349DC759642D}" type="sibTrans" cxnId="{850A1C5C-3CA2-4B42-B82D-DC95B83741BA}">
      <dgm:prSet/>
      <dgm:spPr/>
      <dgm:t>
        <a:bodyPr/>
        <a:lstStyle/>
        <a:p>
          <a:endParaRPr lang="en-US"/>
        </a:p>
      </dgm:t>
    </dgm:pt>
    <dgm:pt modelId="{F0C50D1E-F9D6-40D4-A9F3-98C74F13BCC2}">
      <dgm:prSet/>
      <dgm:spPr/>
      <dgm:t>
        <a:bodyPr/>
        <a:lstStyle/>
        <a:p>
          <a:pPr>
            <a:defRPr b="1"/>
          </a:pPr>
          <a:r>
            <a:rPr lang="en-US" dirty="0"/>
            <a:t>Additionally, 4 scenarios were taken into consideration into our modeling:</a:t>
          </a:r>
        </a:p>
      </dgm:t>
    </dgm:pt>
    <dgm:pt modelId="{6C70E970-FB14-4A1E-85BE-B6F407155157}" type="parTrans" cxnId="{8483F336-D828-46F8-8154-735433940988}">
      <dgm:prSet/>
      <dgm:spPr/>
      <dgm:t>
        <a:bodyPr/>
        <a:lstStyle/>
        <a:p>
          <a:endParaRPr lang="en-US"/>
        </a:p>
      </dgm:t>
    </dgm:pt>
    <dgm:pt modelId="{B434C15C-D229-406D-8265-FCC281583E84}" type="sibTrans" cxnId="{8483F336-D828-46F8-8154-735433940988}">
      <dgm:prSet/>
      <dgm:spPr/>
      <dgm:t>
        <a:bodyPr/>
        <a:lstStyle/>
        <a:p>
          <a:endParaRPr lang="en-US"/>
        </a:p>
      </dgm:t>
    </dgm:pt>
    <dgm:pt modelId="{D72D4C2B-0573-4359-A98D-1938724D9B36}">
      <dgm:prSet/>
      <dgm:spPr/>
      <dgm:t>
        <a:bodyPr/>
        <a:lstStyle/>
        <a:p>
          <a:pPr>
            <a:buFont typeface="+mj-lt"/>
            <a:buAutoNum type="arabicPeriod"/>
          </a:pPr>
          <a:r>
            <a:rPr lang="en-US" dirty="0"/>
            <a:t>1) Permanently closing down up to 10 of the least used runs.</a:t>
          </a:r>
        </a:p>
      </dgm:t>
    </dgm:pt>
    <dgm:pt modelId="{CA637AF1-18F5-4AC2-82A3-EAA2908B704E}" type="parTrans" cxnId="{01FBE003-94FB-4CD0-AFA4-0208D126F9D3}">
      <dgm:prSet/>
      <dgm:spPr/>
      <dgm:t>
        <a:bodyPr/>
        <a:lstStyle/>
        <a:p>
          <a:endParaRPr lang="en-US"/>
        </a:p>
      </dgm:t>
    </dgm:pt>
    <dgm:pt modelId="{2AD5A375-375E-4872-B937-82919BAFB4FC}" type="sibTrans" cxnId="{01FBE003-94FB-4CD0-AFA4-0208D126F9D3}">
      <dgm:prSet/>
      <dgm:spPr/>
      <dgm:t>
        <a:bodyPr/>
        <a:lstStyle/>
        <a:p>
          <a:endParaRPr lang="en-US"/>
        </a:p>
      </dgm:t>
    </dgm:pt>
    <dgm:pt modelId="{84D5B159-E34E-4148-8F84-D45B89039EF6}">
      <dgm:prSet/>
      <dgm:spPr/>
      <dgm:t>
        <a:bodyPr/>
        <a:lstStyle/>
        <a:p>
          <a:pPr>
            <a:buFont typeface="+mj-lt"/>
            <a:buAutoNum type="arabicPeriod"/>
          </a:pPr>
          <a:r>
            <a:rPr lang="en-US" dirty="0"/>
            <a:t>2) Increase the vertical drop by adding a run to a point 150 feet lower down but requiring the installation of an additional chair lift to bring skiers back up, without additional snow making coverage</a:t>
          </a:r>
        </a:p>
      </dgm:t>
    </dgm:pt>
    <dgm:pt modelId="{F684BCC7-BB11-49E5-9B6C-DDFA37A49C2F}" type="parTrans" cxnId="{B418D6F8-DFB5-49E1-AD3F-ACE0E501060E}">
      <dgm:prSet/>
      <dgm:spPr/>
      <dgm:t>
        <a:bodyPr/>
        <a:lstStyle/>
        <a:p>
          <a:endParaRPr lang="en-US"/>
        </a:p>
      </dgm:t>
    </dgm:pt>
    <dgm:pt modelId="{15323274-F8A2-4B65-B844-2462AF7BCD9C}" type="sibTrans" cxnId="{B418D6F8-DFB5-49E1-AD3F-ACE0E501060E}">
      <dgm:prSet/>
      <dgm:spPr/>
      <dgm:t>
        <a:bodyPr/>
        <a:lstStyle/>
        <a:p>
          <a:endParaRPr lang="en-US"/>
        </a:p>
      </dgm:t>
    </dgm:pt>
    <dgm:pt modelId="{EF262524-F959-448A-9563-E2F3C31EF5B7}">
      <dgm:prSet/>
      <dgm:spPr/>
      <dgm:t>
        <a:bodyPr/>
        <a:lstStyle/>
        <a:p>
          <a:pPr>
            <a:buFont typeface="+mj-lt"/>
            <a:buAutoNum type="arabicPeriod"/>
          </a:pPr>
          <a:r>
            <a:rPr lang="en-US" dirty="0"/>
            <a:t>3) The same scenario as 2, but adding 2 acres of snow making cover</a:t>
          </a:r>
        </a:p>
      </dgm:t>
    </dgm:pt>
    <dgm:pt modelId="{DA9B2C3D-9BFC-4165-B9A2-26789759125C}" type="parTrans" cxnId="{6223BEFB-BA84-4CDE-975D-87E0716D3A53}">
      <dgm:prSet/>
      <dgm:spPr/>
      <dgm:t>
        <a:bodyPr/>
        <a:lstStyle/>
        <a:p>
          <a:endParaRPr lang="en-US"/>
        </a:p>
      </dgm:t>
    </dgm:pt>
    <dgm:pt modelId="{D809FE49-CEEB-4AA7-9604-E1E67AC083E9}" type="sibTrans" cxnId="{6223BEFB-BA84-4CDE-975D-87E0716D3A53}">
      <dgm:prSet/>
      <dgm:spPr/>
      <dgm:t>
        <a:bodyPr/>
        <a:lstStyle/>
        <a:p>
          <a:endParaRPr lang="en-US"/>
        </a:p>
      </dgm:t>
    </dgm:pt>
    <dgm:pt modelId="{EE3F7899-F30C-4E84-BA1F-3E2F563BCE99}">
      <dgm:prSet/>
      <dgm:spPr/>
      <dgm:t>
        <a:bodyPr/>
        <a:lstStyle/>
        <a:p>
          <a:pPr>
            <a:buFont typeface="+mj-lt"/>
            <a:buAutoNum type="arabicPeriod"/>
          </a:pPr>
          <a:r>
            <a:rPr lang="en-US" dirty="0"/>
            <a:t>4) Increasing the longest run by .2 miles and guaranteeing its snow coverage by adding 4 acres of snow making capability.</a:t>
          </a:r>
        </a:p>
      </dgm:t>
    </dgm:pt>
    <dgm:pt modelId="{DAAE1025-139A-4FA0-B8C5-2EB1302062AC}" type="parTrans" cxnId="{F9603425-365D-4E4B-9941-22DA032CCFFE}">
      <dgm:prSet/>
      <dgm:spPr/>
      <dgm:t>
        <a:bodyPr/>
        <a:lstStyle/>
        <a:p>
          <a:endParaRPr lang="en-US"/>
        </a:p>
      </dgm:t>
    </dgm:pt>
    <dgm:pt modelId="{E41FBD17-D61C-47CF-B198-A93B3758295F}" type="sibTrans" cxnId="{F9603425-365D-4E4B-9941-22DA032CCFFE}">
      <dgm:prSet/>
      <dgm:spPr/>
      <dgm:t>
        <a:bodyPr/>
        <a:lstStyle/>
        <a:p>
          <a:endParaRPr lang="en-US"/>
        </a:p>
      </dgm:t>
    </dgm:pt>
    <dgm:pt modelId="{725181F8-D5DD-47F4-BBEE-F6CC9B80C1DF}" type="pres">
      <dgm:prSet presAssocID="{0C2BC2C2-C6B5-49C8-B026-4E6C0122857B}" presName="root" presStyleCnt="0">
        <dgm:presLayoutVars>
          <dgm:dir/>
          <dgm:resizeHandles val="exact"/>
        </dgm:presLayoutVars>
      </dgm:prSet>
      <dgm:spPr/>
    </dgm:pt>
    <dgm:pt modelId="{AE98C6CE-3983-4887-B301-0A9A0C5B52E7}" type="pres">
      <dgm:prSet presAssocID="{4B5607FD-22DE-4BA0-81C9-16011CC39964}" presName="compNode" presStyleCnt="0"/>
      <dgm:spPr/>
    </dgm:pt>
    <dgm:pt modelId="{1C9F612B-4AB9-4E9D-A181-A60A21F9AFEC}" type="pres">
      <dgm:prSet presAssocID="{4B5607FD-22DE-4BA0-81C9-16011CC399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72F56D3-B4C3-4952-8229-DDE18DBD8A0B}" type="pres">
      <dgm:prSet presAssocID="{4B5607FD-22DE-4BA0-81C9-16011CC39964}" presName="iconSpace" presStyleCnt="0"/>
      <dgm:spPr/>
    </dgm:pt>
    <dgm:pt modelId="{AA8D6133-24F4-4105-8158-93CA9B104297}" type="pres">
      <dgm:prSet presAssocID="{4B5607FD-22DE-4BA0-81C9-16011CC39964}" presName="parTx" presStyleLbl="revTx" presStyleIdx="0" presStyleCnt="8">
        <dgm:presLayoutVars>
          <dgm:chMax val="0"/>
          <dgm:chPref val="0"/>
        </dgm:presLayoutVars>
      </dgm:prSet>
      <dgm:spPr/>
    </dgm:pt>
    <dgm:pt modelId="{1AD3BF0B-E4EF-4831-91BD-29A9B07B2240}" type="pres">
      <dgm:prSet presAssocID="{4B5607FD-22DE-4BA0-81C9-16011CC39964}" presName="txSpace" presStyleCnt="0"/>
      <dgm:spPr/>
    </dgm:pt>
    <dgm:pt modelId="{5A926D8D-E5C9-4424-880C-152BBACDB77B}" type="pres">
      <dgm:prSet presAssocID="{4B5607FD-22DE-4BA0-81C9-16011CC39964}" presName="desTx" presStyleLbl="revTx" presStyleIdx="1" presStyleCnt="8">
        <dgm:presLayoutVars/>
      </dgm:prSet>
      <dgm:spPr/>
    </dgm:pt>
    <dgm:pt modelId="{F9E1381C-73DF-4EB8-9031-5F8A44B70B2B}" type="pres">
      <dgm:prSet presAssocID="{D1B099F5-B716-435A-A84B-0D1A3D156C36}" presName="sibTrans" presStyleCnt="0"/>
      <dgm:spPr/>
    </dgm:pt>
    <dgm:pt modelId="{2222D15C-BD7E-462A-A10A-A0EBEDDBA5DD}" type="pres">
      <dgm:prSet presAssocID="{0C52A39C-F8AF-45D3-B026-6B7F5E93D555}" presName="compNode" presStyleCnt="0"/>
      <dgm:spPr/>
    </dgm:pt>
    <dgm:pt modelId="{0BAFA96F-1668-4BC5-9D8B-2011BCB57F35}" type="pres">
      <dgm:prSet presAssocID="{0C52A39C-F8AF-45D3-B026-6B7F5E93D5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492D022-E25B-4557-B004-B9240B4622D8}" type="pres">
      <dgm:prSet presAssocID="{0C52A39C-F8AF-45D3-B026-6B7F5E93D555}" presName="iconSpace" presStyleCnt="0"/>
      <dgm:spPr/>
    </dgm:pt>
    <dgm:pt modelId="{6EA298A0-1532-4BEF-AEEB-E2A511CAA75B}" type="pres">
      <dgm:prSet presAssocID="{0C52A39C-F8AF-45D3-B026-6B7F5E93D555}" presName="parTx" presStyleLbl="revTx" presStyleIdx="2" presStyleCnt="8">
        <dgm:presLayoutVars>
          <dgm:chMax val="0"/>
          <dgm:chPref val="0"/>
        </dgm:presLayoutVars>
      </dgm:prSet>
      <dgm:spPr/>
    </dgm:pt>
    <dgm:pt modelId="{2E1324BB-C072-4253-B94E-02A5D43B55E8}" type="pres">
      <dgm:prSet presAssocID="{0C52A39C-F8AF-45D3-B026-6B7F5E93D555}" presName="txSpace" presStyleCnt="0"/>
      <dgm:spPr/>
    </dgm:pt>
    <dgm:pt modelId="{36D74E6F-E77D-4890-8327-8580F2E89796}" type="pres">
      <dgm:prSet presAssocID="{0C52A39C-F8AF-45D3-B026-6B7F5E93D555}" presName="desTx" presStyleLbl="revTx" presStyleIdx="3" presStyleCnt="8">
        <dgm:presLayoutVars/>
      </dgm:prSet>
      <dgm:spPr/>
    </dgm:pt>
    <dgm:pt modelId="{D463C102-0444-47BD-B66E-3351363F43F4}" type="pres">
      <dgm:prSet presAssocID="{A770DB3C-C896-40CC-B006-0588D8AF8215}" presName="sibTrans" presStyleCnt="0"/>
      <dgm:spPr/>
    </dgm:pt>
    <dgm:pt modelId="{6AA062CF-0EA8-450F-B244-3472AA152298}" type="pres">
      <dgm:prSet presAssocID="{0A815ABB-67B8-47C2-A6B0-94E59358413E}" presName="compNode" presStyleCnt="0"/>
      <dgm:spPr/>
    </dgm:pt>
    <dgm:pt modelId="{AD67E13E-4DAE-4C50-A890-F68D320F128E}" type="pres">
      <dgm:prSet presAssocID="{0A815ABB-67B8-47C2-A6B0-94E5935841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D46F992-0BB0-420C-AE49-6907819F2402}" type="pres">
      <dgm:prSet presAssocID="{0A815ABB-67B8-47C2-A6B0-94E59358413E}" presName="iconSpace" presStyleCnt="0"/>
      <dgm:spPr/>
    </dgm:pt>
    <dgm:pt modelId="{63C19746-86B2-41E2-BE97-86CBAE76ADCE}" type="pres">
      <dgm:prSet presAssocID="{0A815ABB-67B8-47C2-A6B0-94E59358413E}" presName="parTx" presStyleLbl="revTx" presStyleIdx="4" presStyleCnt="8">
        <dgm:presLayoutVars>
          <dgm:chMax val="0"/>
          <dgm:chPref val="0"/>
        </dgm:presLayoutVars>
      </dgm:prSet>
      <dgm:spPr/>
    </dgm:pt>
    <dgm:pt modelId="{87F8FCE5-0896-46E8-876D-4F22CC4DC035}" type="pres">
      <dgm:prSet presAssocID="{0A815ABB-67B8-47C2-A6B0-94E59358413E}" presName="txSpace" presStyleCnt="0"/>
      <dgm:spPr/>
    </dgm:pt>
    <dgm:pt modelId="{9E7D6C68-2853-4992-9C3A-497C1B5D6924}" type="pres">
      <dgm:prSet presAssocID="{0A815ABB-67B8-47C2-A6B0-94E59358413E}" presName="desTx" presStyleLbl="revTx" presStyleIdx="5" presStyleCnt="8">
        <dgm:presLayoutVars/>
      </dgm:prSet>
      <dgm:spPr/>
    </dgm:pt>
    <dgm:pt modelId="{70DBF858-8BAA-4B84-AE71-B4E2DEC0AD36}" type="pres">
      <dgm:prSet presAssocID="{BC1856A6-2E65-450B-A116-349DC759642D}" presName="sibTrans" presStyleCnt="0"/>
      <dgm:spPr/>
    </dgm:pt>
    <dgm:pt modelId="{6F35077B-D4D7-4623-BB4A-08BB7BDB457F}" type="pres">
      <dgm:prSet presAssocID="{F0C50D1E-F9D6-40D4-A9F3-98C74F13BCC2}" presName="compNode" presStyleCnt="0"/>
      <dgm:spPr/>
    </dgm:pt>
    <dgm:pt modelId="{93FE175E-446E-4674-ACEE-F23FF6667E72}" type="pres">
      <dgm:prSet presAssocID="{F0C50D1E-F9D6-40D4-A9F3-98C74F13B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D2E5167F-2441-4C84-82EE-4C1682F87EA5}" type="pres">
      <dgm:prSet presAssocID="{F0C50D1E-F9D6-40D4-A9F3-98C74F13BCC2}" presName="iconSpace" presStyleCnt="0"/>
      <dgm:spPr/>
    </dgm:pt>
    <dgm:pt modelId="{4134EA83-FED0-4A37-ABE8-6A5402AD5974}" type="pres">
      <dgm:prSet presAssocID="{F0C50D1E-F9D6-40D4-A9F3-98C74F13BCC2}" presName="parTx" presStyleLbl="revTx" presStyleIdx="6" presStyleCnt="8" custScaleY="57995" custLinFactNeighborX="-393" custLinFactNeighborY="-36183">
        <dgm:presLayoutVars>
          <dgm:chMax val="0"/>
          <dgm:chPref val="0"/>
        </dgm:presLayoutVars>
      </dgm:prSet>
      <dgm:spPr/>
    </dgm:pt>
    <dgm:pt modelId="{27CC9FDC-46CD-429A-87EC-BC22E2586507}" type="pres">
      <dgm:prSet presAssocID="{F0C50D1E-F9D6-40D4-A9F3-98C74F13BCC2}" presName="txSpace" presStyleCnt="0"/>
      <dgm:spPr/>
    </dgm:pt>
    <dgm:pt modelId="{CF129C2A-FAF1-4164-8DD9-CC102D524808}" type="pres">
      <dgm:prSet presAssocID="{F0C50D1E-F9D6-40D4-A9F3-98C74F13BCC2}" presName="desTx" presStyleLbl="revTx" presStyleIdx="7" presStyleCnt="8" custScaleY="2000000" custLinFactY="181442" custLinFactNeighborX="1033" custLinFactNeighborY="200000">
        <dgm:presLayoutVars/>
      </dgm:prSet>
      <dgm:spPr/>
    </dgm:pt>
  </dgm:ptLst>
  <dgm:cxnLst>
    <dgm:cxn modelId="{01FBE003-94FB-4CD0-AFA4-0208D126F9D3}" srcId="{F0C50D1E-F9D6-40D4-A9F3-98C74F13BCC2}" destId="{D72D4C2B-0573-4359-A98D-1938724D9B36}" srcOrd="0" destOrd="0" parTransId="{CA637AF1-18F5-4AC2-82A3-EAA2908B704E}" sibTransId="{2AD5A375-375E-4872-B937-82919BAFB4FC}"/>
    <dgm:cxn modelId="{E5E5561F-2854-44E9-9F4F-6E2A75410D08}" type="presOf" srcId="{F0C50D1E-F9D6-40D4-A9F3-98C74F13BCC2}" destId="{4134EA83-FED0-4A37-ABE8-6A5402AD5974}" srcOrd="0" destOrd="0" presId="urn:microsoft.com/office/officeart/2018/2/layout/IconLabelDescriptionList"/>
    <dgm:cxn modelId="{0D11D721-4EF3-48F9-8707-43540A0C63F6}" type="presOf" srcId="{0C52A39C-F8AF-45D3-B026-6B7F5E93D555}" destId="{6EA298A0-1532-4BEF-AEEB-E2A511CAA75B}" srcOrd="0" destOrd="0" presId="urn:microsoft.com/office/officeart/2018/2/layout/IconLabelDescriptionList"/>
    <dgm:cxn modelId="{F9603425-365D-4E4B-9941-22DA032CCFFE}" srcId="{F0C50D1E-F9D6-40D4-A9F3-98C74F13BCC2}" destId="{EE3F7899-F30C-4E84-BA1F-3E2F563BCE99}" srcOrd="3" destOrd="0" parTransId="{DAAE1025-139A-4FA0-B8C5-2EB1302062AC}" sibTransId="{E41FBD17-D61C-47CF-B198-A93B3758295F}"/>
    <dgm:cxn modelId="{15909736-F527-421F-87D9-8CAED8445626}" srcId="{0C2BC2C2-C6B5-49C8-B026-4E6C0122857B}" destId="{0C52A39C-F8AF-45D3-B026-6B7F5E93D555}" srcOrd="1" destOrd="0" parTransId="{C659EF2D-DF30-4A95-A696-6C5EF55C6128}" sibTransId="{A770DB3C-C896-40CC-B006-0588D8AF8215}"/>
    <dgm:cxn modelId="{8483F336-D828-46F8-8154-735433940988}" srcId="{0C2BC2C2-C6B5-49C8-B026-4E6C0122857B}" destId="{F0C50D1E-F9D6-40D4-A9F3-98C74F13BCC2}" srcOrd="3" destOrd="0" parTransId="{6C70E970-FB14-4A1E-85BE-B6F407155157}" sibTransId="{B434C15C-D229-406D-8265-FCC281583E84}"/>
    <dgm:cxn modelId="{27E5833A-D2B4-41B9-8638-AF6E791C1601}" type="presOf" srcId="{EE3F7899-F30C-4E84-BA1F-3E2F563BCE99}" destId="{CF129C2A-FAF1-4164-8DD9-CC102D524808}" srcOrd="0" destOrd="3" presId="urn:microsoft.com/office/officeart/2018/2/layout/IconLabelDescriptionList"/>
    <dgm:cxn modelId="{850A1C5C-3CA2-4B42-B82D-DC95B83741BA}" srcId="{0C2BC2C2-C6B5-49C8-B026-4E6C0122857B}" destId="{0A815ABB-67B8-47C2-A6B0-94E59358413E}" srcOrd="2" destOrd="0" parTransId="{0053403D-D266-4B25-AFFF-76003360E4C3}" sibTransId="{BC1856A6-2E65-450B-A116-349DC759642D}"/>
    <dgm:cxn modelId="{3F318052-405E-436A-97B0-CC867837BDCA}" type="presOf" srcId="{D72D4C2B-0573-4359-A98D-1938724D9B36}" destId="{CF129C2A-FAF1-4164-8DD9-CC102D524808}" srcOrd="0" destOrd="0" presId="urn:microsoft.com/office/officeart/2018/2/layout/IconLabelDescriptionList"/>
    <dgm:cxn modelId="{284D2B77-9782-4CFC-9D26-5221D0E0B63C}" type="presOf" srcId="{EF262524-F959-448A-9563-E2F3C31EF5B7}" destId="{CF129C2A-FAF1-4164-8DD9-CC102D524808}" srcOrd="0" destOrd="2" presId="urn:microsoft.com/office/officeart/2018/2/layout/IconLabelDescriptionList"/>
    <dgm:cxn modelId="{3A00627D-D26C-4F64-87DD-C8DBE74D67BD}" srcId="{0C2BC2C2-C6B5-49C8-B026-4E6C0122857B}" destId="{4B5607FD-22DE-4BA0-81C9-16011CC39964}" srcOrd="0" destOrd="0" parTransId="{25911D83-A04D-494B-9F52-BF047DEF5400}" sibTransId="{D1B099F5-B716-435A-A84B-0D1A3D156C36}"/>
    <dgm:cxn modelId="{A01431A3-1D22-4923-80D9-E28CA85DC46F}" type="presOf" srcId="{84D5B159-E34E-4148-8F84-D45B89039EF6}" destId="{CF129C2A-FAF1-4164-8DD9-CC102D524808}" srcOrd="0" destOrd="1" presId="urn:microsoft.com/office/officeart/2018/2/layout/IconLabelDescriptionList"/>
    <dgm:cxn modelId="{3C3947B1-E017-4138-B692-802DF587CF64}" type="presOf" srcId="{0A815ABB-67B8-47C2-A6B0-94E59358413E}" destId="{63C19746-86B2-41E2-BE97-86CBAE76ADCE}" srcOrd="0" destOrd="0" presId="urn:microsoft.com/office/officeart/2018/2/layout/IconLabelDescriptionList"/>
    <dgm:cxn modelId="{1BB834E7-0F0B-45A1-947A-2235384655C7}" type="presOf" srcId="{0C2BC2C2-C6B5-49C8-B026-4E6C0122857B}" destId="{725181F8-D5DD-47F4-BBEE-F6CC9B80C1DF}" srcOrd="0" destOrd="0" presId="urn:microsoft.com/office/officeart/2018/2/layout/IconLabelDescriptionList"/>
    <dgm:cxn modelId="{B418D6F8-DFB5-49E1-AD3F-ACE0E501060E}" srcId="{F0C50D1E-F9D6-40D4-A9F3-98C74F13BCC2}" destId="{84D5B159-E34E-4148-8F84-D45B89039EF6}" srcOrd="1" destOrd="0" parTransId="{F684BCC7-BB11-49E5-9B6C-DDFA37A49C2F}" sibTransId="{15323274-F8A2-4B65-B844-2462AF7BCD9C}"/>
    <dgm:cxn modelId="{6223BEFB-BA84-4CDE-975D-87E0716D3A53}" srcId="{F0C50D1E-F9D6-40D4-A9F3-98C74F13BCC2}" destId="{EF262524-F959-448A-9563-E2F3C31EF5B7}" srcOrd="2" destOrd="0" parTransId="{DA9B2C3D-9BFC-4165-B9A2-26789759125C}" sibTransId="{D809FE49-CEEB-4AA7-9604-E1E67AC083E9}"/>
    <dgm:cxn modelId="{106773FF-B05A-473C-A107-D727CA97901C}" type="presOf" srcId="{4B5607FD-22DE-4BA0-81C9-16011CC39964}" destId="{AA8D6133-24F4-4105-8158-93CA9B104297}" srcOrd="0" destOrd="0" presId="urn:microsoft.com/office/officeart/2018/2/layout/IconLabelDescriptionList"/>
    <dgm:cxn modelId="{0EAE0FCA-ED10-4747-89BC-6FA9CC053256}" type="presParOf" srcId="{725181F8-D5DD-47F4-BBEE-F6CC9B80C1DF}" destId="{AE98C6CE-3983-4887-B301-0A9A0C5B52E7}" srcOrd="0" destOrd="0" presId="urn:microsoft.com/office/officeart/2018/2/layout/IconLabelDescriptionList"/>
    <dgm:cxn modelId="{CF984152-3063-4EA4-B217-2A89D57957DC}" type="presParOf" srcId="{AE98C6CE-3983-4887-B301-0A9A0C5B52E7}" destId="{1C9F612B-4AB9-4E9D-A181-A60A21F9AFEC}" srcOrd="0" destOrd="0" presId="urn:microsoft.com/office/officeart/2018/2/layout/IconLabelDescriptionList"/>
    <dgm:cxn modelId="{F22A4218-EEBA-4E0B-98D0-A98B334F6983}" type="presParOf" srcId="{AE98C6CE-3983-4887-B301-0A9A0C5B52E7}" destId="{472F56D3-B4C3-4952-8229-DDE18DBD8A0B}" srcOrd="1" destOrd="0" presId="urn:microsoft.com/office/officeart/2018/2/layout/IconLabelDescriptionList"/>
    <dgm:cxn modelId="{BEA21414-A46D-4597-96D0-703675B6BF3B}" type="presParOf" srcId="{AE98C6CE-3983-4887-B301-0A9A0C5B52E7}" destId="{AA8D6133-24F4-4105-8158-93CA9B104297}" srcOrd="2" destOrd="0" presId="urn:microsoft.com/office/officeart/2018/2/layout/IconLabelDescriptionList"/>
    <dgm:cxn modelId="{A029EFE2-7ACE-4F6E-A515-E1C0B47B3E40}" type="presParOf" srcId="{AE98C6CE-3983-4887-B301-0A9A0C5B52E7}" destId="{1AD3BF0B-E4EF-4831-91BD-29A9B07B2240}" srcOrd="3" destOrd="0" presId="urn:microsoft.com/office/officeart/2018/2/layout/IconLabelDescriptionList"/>
    <dgm:cxn modelId="{A2F9E6C3-00FF-40EE-9521-89F4CE741DC0}" type="presParOf" srcId="{AE98C6CE-3983-4887-B301-0A9A0C5B52E7}" destId="{5A926D8D-E5C9-4424-880C-152BBACDB77B}" srcOrd="4" destOrd="0" presId="urn:microsoft.com/office/officeart/2018/2/layout/IconLabelDescriptionList"/>
    <dgm:cxn modelId="{E0039110-E880-459D-8971-650CA5E7C9BC}" type="presParOf" srcId="{725181F8-D5DD-47F4-BBEE-F6CC9B80C1DF}" destId="{F9E1381C-73DF-4EB8-9031-5F8A44B70B2B}" srcOrd="1" destOrd="0" presId="urn:microsoft.com/office/officeart/2018/2/layout/IconLabelDescriptionList"/>
    <dgm:cxn modelId="{4F97BDDF-5637-4994-B3BA-2923DEF5CD07}" type="presParOf" srcId="{725181F8-D5DD-47F4-BBEE-F6CC9B80C1DF}" destId="{2222D15C-BD7E-462A-A10A-A0EBEDDBA5DD}" srcOrd="2" destOrd="0" presId="urn:microsoft.com/office/officeart/2018/2/layout/IconLabelDescriptionList"/>
    <dgm:cxn modelId="{E0236B4B-243D-4DE4-9C8F-7603A465D329}" type="presParOf" srcId="{2222D15C-BD7E-462A-A10A-A0EBEDDBA5DD}" destId="{0BAFA96F-1668-4BC5-9D8B-2011BCB57F35}" srcOrd="0" destOrd="0" presId="urn:microsoft.com/office/officeart/2018/2/layout/IconLabelDescriptionList"/>
    <dgm:cxn modelId="{27616443-051C-4623-8B30-0FABBA1870F3}" type="presParOf" srcId="{2222D15C-BD7E-462A-A10A-A0EBEDDBA5DD}" destId="{E492D022-E25B-4557-B004-B9240B4622D8}" srcOrd="1" destOrd="0" presId="urn:microsoft.com/office/officeart/2018/2/layout/IconLabelDescriptionList"/>
    <dgm:cxn modelId="{6D190C90-D34B-496D-A7C2-C592D0533813}" type="presParOf" srcId="{2222D15C-BD7E-462A-A10A-A0EBEDDBA5DD}" destId="{6EA298A0-1532-4BEF-AEEB-E2A511CAA75B}" srcOrd="2" destOrd="0" presId="urn:microsoft.com/office/officeart/2018/2/layout/IconLabelDescriptionList"/>
    <dgm:cxn modelId="{0699F5AB-D79D-4BE7-B628-BE7339C422A2}" type="presParOf" srcId="{2222D15C-BD7E-462A-A10A-A0EBEDDBA5DD}" destId="{2E1324BB-C072-4253-B94E-02A5D43B55E8}" srcOrd="3" destOrd="0" presId="urn:microsoft.com/office/officeart/2018/2/layout/IconLabelDescriptionList"/>
    <dgm:cxn modelId="{B87E53B3-8A4C-479B-B927-999C17D5CD26}" type="presParOf" srcId="{2222D15C-BD7E-462A-A10A-A0EBEDDBA5DD}" destId="{36D74E6F-E77D-4890-8327-8580F2E89796}" srcOrd="4" destOrd="0" presId="urn:microsoft.com/office/officeart/2018/2/layout/IconLabelDescriptionList"/>
    <dgm:cxn modelId="{A4D5F010-F6CC-42FF-9BBD-B611D2852185}" type="presParOf" srcId="{725181F8-D5DD-47F4-BBEE-F6CC9B80C1DF}" destId="{D463C102-0444-47BD-B66E-3351363F43F4}" srcOrd="3" destOrd="0" presId="urn:microsoft.com/office/officeart/2018/2/layout/IconLabelDescriptionList"/>
    <dgm:cxn modelId="{08F365FA-293B-4BAC-8AD2-F19EBBD945B2}" type="presParOf" srcId="{725181F8-D5DD-47F4-BBEE-F6CC9B80C1DF}" destId="{6AA062CF-0EA8-450F-B244-3472AA152298}" srcOrd="4" destOrd="0" presId="urn:microsoft.com/office/officeart/2018/2/layout/IconLabelDescriptionList"/>
    <dgm:cxn modelId="{EF46CF73-148A-4002-AEC8-2AA719070262}" type="presParOf" srcId="{6AA062CF-0EA8-450F-B244-3472AA152298}" destId="{AD67E13E-4DAE-4C50-A890-F68D320F128E}" srcOrd="0" destOrd="0" presId="urn:microsoft.com/office/officeart/2018/2/layout/IconLabelDescriptionList"/>
    <dgm:cxn modelId="{69A1032D-2FE5-4D83-8D3E-ED7669872E2A}" type="presParOf" srcId="{6AA062CF-0EA8-450F-B244-3472AA152298}" destId="{DD46F992-0BB0-420C-AE49-6907819F2402}" srcOrd="1" destOrd="0" presId="urn:microsoft.com/office/officeart/2018/2/layout/IconLabelDescriptionList"/>
    <dgm:cxn modelId="{C71FB334-906C-48FD-B22B-C3C319E705C0}" type="presParOf" srcId="{6AA062CF-0EA8-450F-B244-3472AA152298}" destId="{63C19746-86B2-41E2-BE97-86CBAE76ADCE}" srcOrd="2" destOrd="0" presId="urn:microsoft.com/office/officeart/2018/2/layout/IconLabelDescriptionList"/>
    <dgm:cxn modelId="{E8FD138E-06E1-4EA9-B81B-7DA89D76809A}" type="presParOf" srcId="{6AA062CF-0EA8-450F-B244-3472AA152298}" destId="{87F8FCE5-0896-46E8-876D-4F22CC4DC035}" srcOrd="3" destOrd="0" presId="urn:microsoft.com/office/officeart/2018/2/layout/IconLabelDescriptionList"/>
    <dgm:cxn modelId="{597CD103-4CC2-4017-8978-1EB25892A390}" type="presParOf" srcId="{6AA062CF-0EA8-450F-B244-3472AA152298}" destId="{9E7D6C68-2853-4992-9C3A-497C1B5D6924}" srcOrd="4" destOrd="0" presId="urn:microsoft.com/office/officeart/2018/2/layout/IconLabelDescriptionList"/>
    <dgm:cxn modelId="{401170F8-DEEB-43F5-A8DA-9C8DE50A7998}" type="presParOf" srcId="{725181F8-D5DD-47F4-BBEE-F6CC9B80C1DF}" destId="{70DBF858-8BAA-4B84-AE71-B4E2DEC0AD36}" srcOrd="5" destOrd="0" presId="urn:microsoft.com/office/officeart/2018/2/layout/IconLabelDescriptionList"/>
    <dgm:cxn modelId="{1EA26920-1EEB-4851-ADC0-B30D1DFFA805}" type="presParOf" srcId="{725181F8-D5DD-47F4-BBEE-F6CC9B80C1DF}" destId="{6F35077B-D4D7-4623-BB4A-08BB7BDB457F}" srcOrd="6" destOrd="0" presId="urn:microsoft.com/office/officeart/2018/2/layout/IconLabelDescriptionList"/>
    <dgm:cxn modelId="{C5762958-A676-4525-AACF-9F205FE4E156}" type="presParOf" srcId="{6F35077B-D4D7-4623-BB4A-08BB7BDB457F}" destId="{93FE175E-446E-4674-ACEE-F23FF6667E72}" srcOrd="0" destOrd="0" presId="urn:microsoft.com/office/officeart/2018/2/layout/IconLabelDescriptionList"/>
    <dgm:cxn modelId="{15451C22-61A4-451D-A27F-FE1EF1210FA4}" type="presParOf" srcId="{6F35077B-D4D7-4623-BB4A-08BB7BDB457F}" destId="{D2E5167F-2441-4C84-82EE-4C1682F87EA5}" srcOrd="1" destOrd="0" presId="urn:microsoft.com/office/officeart/2018/2/layout/IconLabelDescriptionList"/>
    <dgm:cxn modelId="{E2268802-E494-4CAB-BFDF-B0FABFF74264}" type="presParOf" srcId="{6F35077B-D4D7-4623-BB4A-08BB7BDB457F}" destId="{4134EA83-FED0-4A37-ABE8-6A5402AD5974}" srcOrd="2" destOrd="0" presId="urn:microsoft.com/office/officeart/2018/2/layout/IconLabelDescriptionList"/>
    <dgm:cxn modelId="{F25F50A0-A1F1-404B-88DD-663CFC7404D0}" type="presParOf" srcId="{6F35077B-D4D7-4623-BB4A-08BB7BDB457F}" destId="{27CC9FDC-46CD-429A-87EC-BC22E2586507}" srcOrd="3" destOrd="0" presId="urn:microsoft.com/office/officeart/2018/2/layout/IconLabelDescriptionList"/>
    <dgm:cxn modelId="{984116F2-59E9-47CB-AEA5-CA4ADC3C8A14}" type="presParOf" srcId="{6F35077B-D4D7-4623-BB4A-08BB7BDB457F}" destId="{CF129C2A-FAF1-4164-8DD9-CC102D52480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0F6B8-5075-4903-B0D1-BCD8E680F6DA}">
      <dsp:nvSpPr>
        <dsp:cNvPr id="0" name=""/>
        <dsp:cNvSpPr/>
      </dsp:nvSpPr>
      <dsp:spPr>
        <a:xfrm>
          <a:off x="1032204" y="346947"/>
          <a:ext cx="929134" cy="9291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79E7D-7D72-40B5-9412-F0BAC180F2B0}">
      <dsp:nvSpPr>
        <dsp:cNvPr id="0" name=""/>
        <dsp:cNvSpPr/>
      </dsp:nvSpPr>
      <dsp:spPr>
        <a:xfrm>
          <a:off x="464400" y="1711287"/>
          <a:ext cx="2064742" cy="153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big Mountain resort uses a common technique to set their ticket prices for weekend as well as weekday. Based on historical decision-making, as well as market influence, the executive level adjusted the price accordingly.</a:t>
          </a:r>
          <a:endParaRPr lang="en-US" sz="1100" kern="1200"/>
        </a:p>
      </dsp:txBody>
      <dsp:txXfrm>
        <a:off x="464400" y="1711287"/>
        <a:ext cx="2064742" cy="1535361"/>
      </dsp:txXfrm>
    </dsp:sp>
    <dsp:sp modelId="{25949EA7-22AA-4A20-9E4B-D0A038BAA9E1}">
      <dsp:nvSpPr>
        <dsp:cNvPr id="0" name=""/>
        <dsp:cNvSpPr/>
      </dsp:nvSpPr>
      <dsp:spPr>
        <a:xfrm>
          <a:off x="3458276" y="346947"/>
          <a:ext cx="929134" cy="9291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FB07F-356B-4B98-8F74-86D622A5661B}">
      <dsp:nvSpPr>
        <dsp:cNvPr id="0" name=""/>
        <dsp:cNvSpPr/>
      </dsp:nvSpPr>
      <dsp:spPr>
        <a:xfrm>
          <a:off x="2890472" y="1711287"/>
          <a:ext cx="2064742" cy="153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Nowadays, more data-driven options exists for making business related decisions. We are using machine learning algorithms and data science to analyze, train and apply our predictive models and come with accurate predictions or solutions to be implemented by decision-makers.</a:t>
          </a:r>
          <a:endParaRPr lang="en-US" sz="1100" kern="1200"/>
        </a:p>
      </dsp:txBody>
      <dsp:txXfrm>
        <a:off x="2890472" y="1711287"/>
        <a:ext cx="2064742" cy="1535361"/>
      </dsp:txXfrm>
    </dsp:sp>
    <dsp:sp modelId="{1230D011-9EF9-4AE0-8688-CD86CC62F608}">
      <dsp:nvSpPr>
        <dsp:cNvPr id="0" name=""/>
        <dsp:cNvSpPr/>
      </dsp:nvSpPr>
      <dsp:spPr>
        <a:xfrm>
          <a:off x="5884349" y="346947"/>
          <a:ext cx="929134" cy="9291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0E816-BC24-48E4-92CB-8351E2DE42FF}">
      <dsp:nvSpPr>
        <dsp:cNvPr id="0" name=""/>
        <dsp:cNvSpPr/>
      </dsp:nvSpPr>
      <dsp:spPr>
        <a:xfrm>
          <a:off x="5316544" y="1711287"/>
          <a:ext cx="2064742" cy="153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current ticket price is set for $81 for any day of the week.</a:t>
          </a:r>
          <a:endParaRPr lang="en-US" sz="1100" kern="1200"/>
        </a:p>
      </dsp:txBody>
      <dsp:txXfrm>
        <a:off x="5316544" y="1711287"/>
        <a:ext cx="2064742" cy="1535361"/>
      </dsp:txXfrm>
    </dsp:sp>
    <dsp:sp modelId="{15D6F427-A200-496A-B678-3DA48AAA2DC8}">
      <dsp:nvSpPr>
        <dsp:cNvPr id="0" name=""/>
        <dsp:cNvSpPr/>
      </dsp:nvSpPr>
      <dsp:spPr>
        <a:xfrm>
          <a:off x="8310421" y="346947"/>
          <a:ext cx="929134" cy="9291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CC3BE-4A1E-42FC-B337-3B60C6BAA750}">
      <dsp:nvSpPr>
        <dsp:cNvPr id="0" name=""/>
        <dsp:cNvSpPr/>
      </dsp:nvSpPr>
      <dsp:spPr>
        <a:xfrm>
          <a:off x="7742617" y="1711287"/>
          <a:ext cx="2064742" cy="153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Our criteria for success is providing a data-driven business strategy for the next year that will increase profitability.</a:t>
          </a:r>
          <a:endParaRPr lang="en-US" sz="1100" kern="1200"/>
        </a:p>
      </dsp:txBody>
      <dsp:txXfrm>
        <a:off x="7742617" y="1711287"/>
        <a:ext cx="2064742" cy="1535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612B-4AB9-4E9D-A181-A60A21F9AFEC}">
      <dsp:nvSpPr>
        <dsp:cNvPr id="0" name=""/>
        <dsp:cNvSpPr/>
      </dsp:nvSpPr>
      <dsp:spPr>
        <a:xfrm>
          <a:off x="18033" y="1094269"/>
          <a:ext cx="853260" cy="853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D6133-24F4-4105-8158-93CA9B104297}">
      <dsp:nvSpPr>
        <dsp:cNvPr id="0" name=""/>
        <dsp:cNvSpPr/>
      </dsp:nvSpPr>
      <dsp:spPr>
        <a:xfrm>
          <a:off x="18033" y="2072490"/>
          <a:ext cx="2437887" cy="102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 key data used was a database of all resorts with their attributes, as well as some business scenarios provided by the Director of Operations.</a:t>
          </a:r>
        </a:p>
      </dsp:txBody>
      <dsp:txXfrm>
        <a:off x="18033" y="2072490"/>
        <a:ext cx="2437887" cy="1025029"/>
      </dsp:txXfrm>
    </dsp:sp>
    <dsp:sp modelId="{5A926D8D-E5C9-4424-880C-152BBACDB77B}">
      <dsp:nvSpPr>
        <dsp:cNvPr id="0" name=""/>
        <dsp:cNvSpPr/>
      </dsp:nvSpPr>
      <dsp:spPr>
        <a:xfrm>
          <a:off x="18033" y="3155641"/>
          <a:ext cx="2437887" cy="101426"/>
        </a:xfrm>
        <a:prstGeom prst="rect">
          <a:avLst/>
        </a:prstGeom>
        <a:noFill/>
        <a:ln>
          <a:noFill/>
        </a:ln>
        <a:effectLst/>
      </dsp:spPr>
      <dsp:style>
        <a:lnRef idx="0">
          <a:scrgbClr r="0" g="0" b="0"/>
        </a:lnRef>
        <a:fillRef idx="0">
          <a:scrgbClr r="0" g="0" b="0"/>
        </a:fillRef>
        <a:effectRef idx="0">
          <a:scrgbClr r="0" g="0" b="0"/>
        </a:effectRef>
        <a:fontRef idx="minor"/>
      </dsp:style>
    </dsp:sp>
    <dsp:sp modelId="{0BAFA96F-1668-4BC5-9D8B-2011BCB57F35}">
      <dsp:nvSpPr>
        <dsp:cNvPr id="0" name=""/>
        <dsp:cNvSpPr/>
      </dsp:nvSpPr>
      <dsp:spPr>
        <a:xfrm>
          <a:off x="2882552" y="1094269"/>
          <a:ext cx="853260" cy="853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298A0-1532-4BEF-AEEB-E2A511CAA75B}">
      <dsp:nvSpPr>
        <dsp:cNvPr id="0" name=""/>
        <dsp:cNvSpPr/>
      </dsp:nvSpPr>
      <dsp:spPr>
        <a:xfrm>
          <a:off x="2882552" y="2072490"/>
          <a:ext cx="2437887" cy="102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While we were able to come to powerful insights using the available data, we remind the fact that no data is useless, in this direction recommending the collection of some future data containing daily traffic in the resort and operating cost per each facility in the resort.</a:t>
          </a:r>
        </a:p>
      </dsp:txBody>
      <dsp:txXfrm>
        <a:off x="2882552" y="2072490"/>
        <a:ext cx="2437887" cy="1025029"/>
      </dsp:txXfrm>
    </dsp:sp>
    <dsp:sp modelId="{36D74E6F-E77D-4890-8327-8580F2E89796}">
      <dsp:nvSpPr>
        <dsp:cNvPr id="0" name=""/>
        <dsp:cNvSpPr/>
      </dsp:nvSpPr>
      <dsp:spPr>
        <a:xfrm>
          <a:off x="2882552" y="3155641"/>
          <a:ext cx="2437887" cy="101426"/>
        </a:xfrm>
        <a:prstGeom prst="rect">
          <a:avLst/>
        </a:prstGeom>
        <a:noFill/>
        <a:ln>
          <a:noFill/>
        </a:ln>
        <a:effectLst/>
      </dsp:spPr>
      <dsp:style>
        <a:lnRef idx="0">
          <a:scrgbClr r="0" g="0" b="0"/>
        </a:lnRef>
        <a:fillRef idx="0">
          <a:scrgbClr r="0" g="0" b="0"/>
        </a:fillRef>
        <a:effectRef idx="0">
          <a:scrgbClr r="0" g="0" b="0"/>
        </a:effectRef>
        <a:fontRef idx="minor"/>
      </dsp:style>
    </dsp:sp>
    <dsp:sp modelId="{AD67E13E-4DAE-4C50-A890-F68D320F128E}">
      <dsp:nvSpPr>
        <dsp:cNvPr id="0" name=""/>
        <dsp:cNvSpPr/>
      </dsp:nvSpPr>
      <dsp:spPr>
        <a:xfrm>
          <a:off x="5747070" y="1094269"/>
          <a:ext cx="853260" cy="853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19746-86B2-41E2-BE97-86CBAE76ADCE}">
      <dsp:nvSpPr>
        <dsp:cNvPr id="0" name=""/>
        <dsp:cNvSpPr/>
      </dsp:nvSpPr>
      <dsp:spPr>
        <a:xfrm>
          <a:off x="5747070" y="2072490"/>
          <a:ext cx="2437887" cy="102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The scope of our research was either finding how you can increase the ticket price or by maintaining the same price while reducing some operating costs.</a:t>
          </a:r>
        </a:p>
      </dsp:txBody>
      <dsp:txXfrm>
        <a:off x="5747070" y="2072490"/>
        <a:ext cx="2437887" cy="1025029"/>
      </dsp:txXfrm>
    </dsp:sp>
    <dsp:sp modelId="{9E7D6C68-2853-4992-9C3A-497C1B5D6924}">
      <dsp:nvSpPr>
        <dsp:cNvPr id="0" name=""/>
        <dsp:cNvSpPr/>
      </dsp:nvSpPr>
      <dsp:spPr>
        <a:xfrm>
          <a:off x="5747070" y="3155641"/>
          <a:ext cx="2437887" cy="101426"/>
        </a:xfrm>
        <a:prstGeom prst="rect">
          <a:avLst/>
        </a:prstGeom>
        <a:noFill/>
        <a:ln>
          <a:noFill/>
        </a:ln>
        <a:effectLst/>
      </dsp:spPr>
      <dsp:style>
        <a:lnRef idx="0">
          <a:scrgbClr r="0" g="0" b="0"/>
        </a:lnRef>
        <a:fillRef idx="0">
          <a:scrgbClr r="0" g="0" b="0"/>
        </a:fillRef>
        <a:effectRef idx="0">
          <a:scrgbClr r="0" g="0" b="0"/>
        </a:effectRef>
        <a:fontRef idx="minor"/>
      </dsp:style>
    </dsp:sp>
    <dsp:sp modelId="{93FE175E-446E-4674-ACEE-F23FF6667E72}">
      <dsp:nvSpPr>
        <dsp:cNvPr id="0" name=""/>
        <dsp:cNvSpPr/>
      </dsp:nvSpPr>
      <dsp:spPr>
        <a:xfrm>
          <a:off x="8611588" y="612493"/>
          <a:ext cx="853260" cy="8532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4EA83-FED0-4A37-ABE8-6A5402AD5974}">
      <dsp:nvSpPr>
        <dsp:cNvPr id="0" name=""/>
        <dsp:cNvSpPr/>
      </dsp:nvSpPr>
      <dsp:spPr>
        <a:xfrm>
          <a:off x="8602007" y="1435109"/>
          <a:ext cx="2437887" cy="594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Additionally, 4 scenarios were taken into consideration into our modeling:</a:t>
          </a:r>
        </a:p>
      </dsp:txBody>
      <dsp:txXfrm>
        <a:off x="8602007" y="1435109"/>
        <a:ext cx="2437887" cy="594466"/>
      </dsp:txXfrm>
    </dsp:sp>
    <dsp:sp modelId="{CF129C2A-FAF1-4164-8DD9-CC102D524808}">
      <dsp:nvSpPr>
        <dsp:cNvPr id="0" name=""/>
        <dsp:cNvSpPr/>
      </dsp:nvSpPr>
      <dsp:spPr>
        <a:xfrm>
          <a:off x="8629622" y="2097195"/>
          <a:ext cx="2437887" cy="2028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mj-lt"/>
            <a:buNone/>
          </a:pPr>
          <a:r>
            <a:rPr lang="en-US" sz="1100" kern="1200" dirty="0"/>
            <a:t>1) Permanently closing down up to 10 of the least used runs.</a:t>
          </a:r>
        </a:p>
        <a:p>
          <a:pPr marL="0" lvl="0" indent="0" algn="l" defTabSz="488950">
            <a:lnSpc>
              <a:spcPct val="90000"/>
            </a:lnSpc>
            <a:spcBef>
              <a:spcPct val="0"/>
            </a:spcBef>
            <a:spcAft>
              <a:spcPct val="35000"/>
            </a:spcAft>
            <a:buFont typeface="+mj-lt"/>
            <a:buNone/>
          </a:pPr>
          <a:r>
            <a:rPr lang="en-US" sz="1100" kern="1200" dirty="0"/>
            <a:t>2) Increase the vertical drop by adding a run to a point 150 feet lower down but requiring the installation of an additional chair lift to bring skiers back up, without additional snow making coverage</a:t>
          </a:r>
        </a:p>
        <a:p>
          <a:pPr marL="0" lvl="0" indent="0" algn="l" defTabSz="488950">
            <a:lnSpc>
              <a:spcPct val="90000"/>
            </a:lnSpc>
            <a:spcBef>
              <a:spcPct val="0"/>
            </a:spcBef>
            <a:spcAft>
              <a:spcPct val="35000"/>
            </a:spcAft>
            <a:buFont typeface="+mj-lt"/>
            <a:buNone/>
          </a:pPr>
          <a:r>
            <a:rPr lang="en-US" sz="1100" kern="1200" dirty="0"/>
            <a:t>3) The same scenario as 2, but adding 2 acres of snow making cover</a:t>
          </a:r>
        </a:p>
        <a:p>
          <a:pPr marL="0" lvl="0" indent="0" algn="l" defTabSz="488950">
            <a:lnSpc>
              <a:spcPct val="90000"/>
            </a:lnSpc>
            <a:spcBef>
              <a:spcPct val="0"/>
            </a:spcBef>
            <a:spcAft>
              <a:spcPct val="35000"/>
            </a:spcAft>
            <a:buFont typeface="+mj-lt"/>
            <a:buNone/>
          </a:pPr>
          <a:r>
            <a:rPr lang="en-US" sz="1100" kern="1200" dirty="0"/>
            <a:t>4) Increasing the longest run by .2 miles and guaranteeing its snow coverage by adding 4 acres of snow making capability.</a:t>
          </a:r>
        </a:p>
      </dsp:txBody>
      <dsp:txXfrm>
        <a:off x="8629622" y="2097195"/>
        <a:ext cx="2437887" cy="20285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F62469A-E65B-42F7-A56E-FDA182E274DF}"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2204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295005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46896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820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664594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2469A-E65B-42F7-A56E-FDA182E274DF}"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122090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2469A-E65B-42F7-A56E-FDA182E274DF}"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237609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2469A-E65B-42F7-A56E-FDA182E274D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1855084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2469A-E65B-42F7-A56E-FDA182E274D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64682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2469A-E65B-42F7-A56E-FDA182E274D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19079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2469A-E65B-42F7-A56E-FDA182E274D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8772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137428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2469A-E65B-42F7-A56E-FDA182E274DF}"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418312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2469A-E65B-42F7-A56E-FDA182E274DF}"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58178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2469A-E65B-42F7-A56E-FDA182E274DF}"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241401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66224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2469A-E65B-42F7-A56E-FDA182E274D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4F45-67E6-43ED-88D8-B4CE5D889312}" type="slidenum">
              <a:rPr lang="en-US" smtClean="0"/>
              <a:t>‹#›</a:t>
            </a:fld>
            <a:endParaRPr lang="en-US"/>
          </a:p>
        </p:txBody>
      </p:sp>
    </p:spTree>
    <p:extLst>
      <p:ext uri="{BB962C8B-B14F-4D97-AF65-F5344CB8AC3E}">
        <p14:creationId xmlns:p14="http://schemas.microsoft.com/office/powerpoint/2010/main" val="31984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F62469A-E65B-42F7-A56E-FDA182E274DF}" type="datetimeFigureOut">
              <a:rPr lang="en-US" smtClean="0"/>
              <a:t>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8C4F45-67E6-43ED-88D8-B4CE5D889312}" type="slidenum">
              <a:rPr lang="en-US" smtClean="0"/>
              <a:t>‹#›</a:t>
            </a:fld>
            <a:endParaRPr lang="en-US"/>
          </a:p>
        </p:txBody>
      </p:sp>
    </p:spTree>
    <p:extLst>
      <p:ext uri="{BB962C8B-B14F-4D97-AF65-F5344CB8AC3E}">
        <p14:creationId xmlns:p14="http://schemas.microsoft.com/office/powerpoint/2010/main" val="241363235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5C03-E386-4A43-BE96-B055EBACFB65}"/>
              </a:ext>
            </a:extLst>
          </p:cNvPr>
          <p:cNvSpPr>
            <a:spLocks noGrp="1"/>
          </p:cNvSpPr>
          <p:nvPr>
            <p:ph type="ctrTitle"/>
          </p:nvPr>
        </p:nvSpPr>
        <p:spPr>
          <a:xfrm>
            <a:off x="621792" y="3598546"/>
            <a:ext cx="5806440" cy="2506972"/>
          </a:xfrm>
        </p:spPr>
        <p:txBody>
          <a:bodyPr wrap="square">
            <a:normAutofit/>
          </a:bodyPr>
          <a:lstStyle/>
          <a:p>
            <a:r>
              <a:rPr lang="en-US" sz="5600"/>
              <a:t>Big Mountain Resort – ticket price prediction</a:t>
            </a:r>
          </a:p>
        </p:txBody>
      </p:sp>
      <p:sp>
        <p:nvSpPr>
          <p:cNvPr id="3" name="Subtitle 2">
            <a:extLst>
              <a:ext uri="{FF2B5EF4-FFF2-40B4-BE49-F238E27FC236}">
                <a16:creationId xmlns:a16="http://schemas.microsoft.com/office/drawing/2014/main" id="{088A74B4-3D64-4DEE-8BD4-AFB4B21C0F07}"/>
              </a:ext>
            </a:extLst>
          </p:cNvPr>
          <p:cNvSpPr>
            <a:spLocks noGrp="1"/>
          </p:cNvSpPr>
          <p:nvPr>
            <p:ph type="subTitle" idx="1"/>
          </p:nvPr>
        </p:nvSpPr>
        <p:spPr>
          <a:xfrm>
            <a:off x="621792" y="2844521"/>
            <a:ext cx="5806440" cy="754025"/>
          </a:xfrm>
        </p:spPr>
        <p:txBody>
          <a:bodyPr>
            <a:normAutofit/>
          </a:bodyPr>
          <a:lstStyle/>
          <a:p>
            <a:endParaRPr lang="en-US" sz="2800"/>
          </a:p>
        </p:txBody>
      </p:sp>
      <p:pic>
        <p:nvPicPr>
          <p:cNvPr id="7" name="Graphic 6" descr="Mountain scene">
            <a:extLst>
              <a:ext uri="{FF2B5EF4-FFF2-40B4-BE49-F238E27FC236}">
                <a16:creationId xmlns:a16="http://schemas.microsoft.com/office/drawing/2014/main" id="{97AEF915-CF7A-4BE8-A640-DA3CCCA35D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2864" y="810936"/>
            <a:ext cx="4608576" cy="4608576"/>
          </a:xfrm>
          <a:prstGeom prst="rect">
            <a:avLst/>
          </a:prstGeom>
        </p:spPr>
      </p:pic>
    </p:spTree>
    <p:extLst>
      <p:ext uri="{BB962C8B-B14F-4D97-AF65-F5344CB8AC3E}">
        <p14:creationId xmlns:p14="http://schemas.microsoft.com/office/powerpoint/2010/main" val="142737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2544-DE1D-42FB-BB69-9A7D7087D336}"/>
              </a:ext>
            </a:extLst>
          </p:cNvPr>
          <p:cNvSpPr>
            <a:spLocks noGrp="1"/>
          </p:cNvSpPr>
          <p:nvPr>
            <p:ph type="title"/>
          </p:nvPr>
        </p:nvSpPr>
        <p:spPr>
          <a:xfrm>
            <a:off x="838200" y="4897924"/>
            <a:ext cx="10515600" cy="1279035"/>
          </a:xfrm>
        </p:spPr>
        <p:txBody>
          <a:bodyPr anchor="t">
            <a:normAutofit/>
          </a:bodyPr>
          <a:lstStyle/>
          <a:p>
            <a:r>
              <a:rPr lang="en-US" sz="4800">
                <a:solidFill>
                  <a:schemeClr val="tx1"/>
                </a:solidFill>
              </a:rPr>
              <a:t>The problem</a:t>
            </a:r>
          </a:p>
        </p:txBody>
      </p:sp>
      <p:graphicFrame>
        <p:nvGraphicFramePr>
          <p:cNvPr id="5" name="Content Placeholder 2">
            <a:extLst>
              <a:ext uri="{FF2B5EF4-FFF2-40B4-BE49-F238E27FC236}">
                <a16:creationId xmlns:a16="http://schemas.microsoft.com/office/drawing/2014/main" id="{B250CD5B-F48E-4D76-8B66-944D49F712F9}"/>
              </a:ext>
            </a:extLst>
          </p:cNvPr>
          <p:cNvGraphicFramePr>
            <a:graphicFrameLocks noGrp="1"/>
          </p:cNvGraphicFramePr>
          <p:nvPr>
            <p:ph idx="1"/>
            <p:extLst>
              <p:ext uri="{D42A27DB-BD31-4B8C-83A1-F6EECF244321}">
                <p14:modId xmlns:p14="http://schemas.microsoft.com/office/powerpoint/2010/main" val="3469753691"/>
              </p:ext>
            </p:extLst>
          </p:nvPr>
        </p:nvGraphicFramePr>
        <p:xfrm>
          <a:off x="960120" y="640076"/>
          <a:ext cx="10271760" cy="3593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189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C6A5-3441-43FC-845F-CB3E4DB50399}"/>
              </a:ext>
            </a:extLst>
          </p:cNvPr>
          <p:cNvSpPr>
            <a:spLocks noGrp="1"/>
          </p:cNvSpPr>
          <p:nvPr>
            <p:ph type="title"/>
          </p:nvPr>
        </p:nvSpPr>
        <p:spPr>
          <a:xfrm>
            <a:off x="838200" y="365125"/>
            <a:ext cx="10515600" cy="1325563"/>
          </a:xfrm>
        </p:spPr>
        <p:txBody>
          <a:bodyPr>
            <a:normAutofit/>
          </a:bodyPr>
          <a:lstStyle/>
          <a:p>
            <a:r>
              <a:rPr lang="en-US">
                <a:solidFill>
                  <a:schemeClr val="tx1"/>
                </a:solidFill>
              </a:rPr>
              <a:t>The problem</a:t>
            </a:r>
          </a:p>
        </p:txBody>
      </p:sp>
      <p:graphicFrame>
        <p:nvGraphicFramePr>
          <p:cNvPr id="5" name="Content Placeholder 2">
            <a:extLst>
              <a:ext uri="{FF2B5EF4-FFF2-40B4-BE49-F238E27FC236}">
                <a16:creationId xmlns:a16="http://schemas.microsoft.com/office/drawing/2014/main" id="{971AFAF4-9C42-461F-8C55-D9C5CC6F5255}"/>
              </a:ext>
            </a:extLst>
          </p:cNvPr>
          <p:cNvGraphicFramePr>
            <a:graphicFrameLocks noGrp="1"/>
          </p:cNvGraphicFramePr>
          <p:nvPr>
            <p:ph idx="1"/>
            <p:extLst>
              <p:ext uri="{D42A27DB-BD31-4B8C-83A1-F6EECF244321}">
                <p14:modId xmlns:p14="http://schemas.microsoft.com/office/powerpoint/2010/main" val="95007835"/>
              </p:ext>
            </p:extLst>
          </p:nvPr>
        </p:nvGraphicFramePr>
        <p:xfrm>
          <a:off x="429073" y="1253331"/>
          <a:ext cx="1106751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55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BCEA-DA41-4FA0-85EF-542CF23AB04A}"/>
              </a:ext>
            </a:extLst>
          </p:cNvPr>
          <p:cNvSpPr>
            <a:spLocks noGrp="1"/>
          </p:cNvSpPr>
          <p:nvPr>
            <p:ph type="title"/>
          </p:nvPr>
        </p:nvSpPr>
        <p:spPr>
          <a:xfrm>
            <a:off x="646111" y="452718"/>
            <a:ext cx="9608232" cy="1086833"/>
          </a:xfrm>
        </p:spPr>
        <p:txBody>
          <a:bodyPr>
            <a:normAutofit fontScale="90000"/>
          </a:bodyPr>
          <a:lstStyle/>
          <a:p>
            <a:r>
              <a:rPr lang="en-US"/>
              <a:t>Recommendations and key findings</a:t>
            </a:r>
            <a:endParaRPr lang="en-US" dirty="0"/>
          </a:p>
        </p:txBody>
      </p:sp>
      <p:sp>
        <p:nvSpPr>
          <p:cNvPr id="3" name="Content Placeholder 2">
            <a:extLst>
              <a:ext uri="{FF2B5EF4-FFF2-40B4-BE49-F238E27FC236}">
                <a16:creationId xmlns:a16="http://schemas.microsoft.com/office/drawing/2014/main" id="{4882BDAB-E171-45C6-A597-A3110F2D7E72}"/>
              </a:ext>
            </a:extLst>
          </p:cNvPr>
          <p:cNvSpPr>
            <a:spLocks noGrp="1"/>
          </p:cNvSpPr>
          <p:nvPr>
            <p:ph idx="1"/>
          </p:nvPr>
        </p:nvSpPr>
        <p:spPr>
          <a:xfrm>
            <a:off x="1103312" y="1604866"/>
            <a:ext cx="8946541" cy="4643534"/>
          </a:xfrm>
        </p:spPr>
        <p:txBody>
          <a:bodyPr>
            <a:normAutofit fontScale="92500"/>
          </a:bodyPr>
          <a:lstStyle/>
          <a:p>
            <a:r>
              <a:rPr lang="en-US" dirty="0"/>
              <a:t>Our machine learning model used data from all ski resorts in US and returned a ticket price value of $95.87, with an expected mean absolute error of $10.39, concluding there is room for an increase.</a:t>
            </a:r>
          </a:p>
          <a:p>
            <a:r>
              <a:rPr lang="en-US" dirty="0"/>
              <a:t>This modeling must be looked at optimistically and doubtfully, as there might be some other factors to play a role in price determination what we did not used in our modeling.</a:t>
            </a:r>
          </a:p>
          <a:p>
            <a:r>
              <a:rPr lang="en-US" dirty="0"/>
              <a:t>We also took into analysis four potential business scenarios.</a:t>
            </a:r>
          </a:p>
          <a:p>
            <a:r>
              <a:rPr lang="en-US" dirty="0"/>
              <a:t>The resulted business plan for this upcoming year consists of 2 major steps followed by 3 month of assessment and another final step.</a:t>
            </a:r>
          </a:p>
        </p:txBody>
      </p:sp>
    </p:spTree>
    <p:extLst>
      <p:ext uri="{BB962C8B-B14F-4D97-AF65-F5344CB8AC3E}">
        <p14:creationId xmlns:p14="http://schemas.microsoft.com/office/powerpoint/2010/main" val="175557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6CA1-DEBE-4BFA-91B3-C08CC0F4F1D3}"/>
              </a:ext>
            </a:extLst>
          </p:cNvPr>
          <p:cNvSpPr>
            <a:spLocks noGrp="1"/>
          </p:cNvSpPr>
          <p:nvPr>
            <p:ph type="title"/>
          </p:nvPr>
        </p:nvSpPr>
        <p:spPr>
          <a:xfrm>
            <a:off x="838199" y="365125"/>
            <a:ext cx="7419975" cy="1325563"/>
          </a:xfrm>
        </p:spPr>
        <p:txBody>
          <a:bodyPr>
            <a:normAutofit/>
          </a:bodyPr>
          <a:lstStyle/>
          <a:p>
            <a:r>
              <a:rPr lang="en-US"/>
              <a:t>Initial data analysis</a:t>
            </a:r>
          </a:p>
        </p:txBody>
      </p:sp>
      <p:sp>
        <p:nvSpPr>
          <p:cNvPr id="8" name="Content Placeholder 7">
            <a:extLst>
              <a:ext uri="{FF2B5EF4-FFF2-40B4-BE49-F238E27FC236}">
                <a16:creationId xmlns:a16="http://schemas.microsoft.com/office/drawing/2014/main" id="{80EE3BB2-8130-42DA-9A61-ADC67BB2D436}"/>
              </a:ext>
            </a:extLst>
          </p:cNvPr>
          <p:cNvSpPr>
            <a:spLocks noGrp="1"/>
          </p:cNvSpPr>
          <p:nvPr>
            <p:ph idx="1"/>
          </p:nvPr>
        </p:nvSpPr>
        <p:spPr>
          <a:xfrm>
            <a:off x="764893" y="2216242"/>
            <a:ext cx="7138174" cy="3170694"/>
          </a:xfrm>
        </p:spPr>
        <p:txBody>
          <a:bodyPr>
            <a:normAutofit/>
          </a:bodyPr>
          <a:lstStyle/>
          <a:p>
            <a:r>
              <a:rPr lang="en-US" dirty="0"/>
              <a:t>We started our analysis from a dataset of all ski resort from US.</a:t>
            </a:r>
          </a:p>
          <a:p>
            <a:r>
              <a:rPr lang="en-US" dirty="0"/>
              <a:t>After our exploratory data analysis, we observed no clustering on features on resort from different state, so we continued our analysis on the records we had from all states.</a:t>
            </a:r>
          </a:p>
          <a:p>
            <a:endParaRPr lang="en-US" dirty="0"/>
          </a:p>
          <a:p>
            <a:endParaRPr lang="en-US" dirty="0"/>
          </a:p>
        </p:txBody>
      </p:sp>
      <p:pic>
        <p:nvPicPr>
          <p:cNvPr id="4" name="Content Placeholder 3">
            <a:extLst>
              <a:ext uri="{FF2B5EF4-FFF2-40B4-BE49-F238E27FC236}">
                <a16:creationId xmlns:a16="http://schemas.microsoft.com/office/drawing/2014/main" id="{B17BC4AB-4AE7-43AE-8A7E-5FCCD861ED9C}"/>
              </a:ext>
            </a:extLst>
          </p:cNvPr>
          <p:cNvPicPr>
            <a:picLocks/>
          </p:cNvPicPr>
          <p:nvPr/>
        </p:nvPicPr>
        <p:blipFill rotWithShape="1">
          <a:blip r:embed="rId3">
            <a:extLst>
              <a:ext uri="{28A0092B-C50C-407E-A947-70E740481C1C}">
                <a14:useLocalDpi xmlns:a14="http://schemas.microsoft.com/office/drawing/2010/main" val="0"/>
              </a:ext>
            </a:extLst>
          </a:blip>
          <a:srcRect t="10756" b="2057"/>
          <a:stretch/>
        </p:blipFill>
        <p:spPr bwMode="auto">
          <a:xfrm>
            <a:off x="8773477" y="214604"/>
            <a:ext cx="3253682" cy="3132103"/>
          </a:xfrm>
          <a:prstGeom prst="rect">
            <a:avLst/>
          </a:prstGeom>
          <a:noFill/>
        </p:spPr>
      </p:pic>
      <p:pic>
        <p:nvPicPr>
          <p:cNvPr id="6" name="Picture 5" descr="Chart&#10;&#10;Description automatically generated">
            <a:extLst>
              <a:ext uri="{FF2B5EF4-FFF2-40B4-BE49-F238E27FC236}">
                <a16:creationId xmlns:a16="http://schemas.microsoft.com/office/drawing/2014/main" id="{B9B0B1A9-8452-461D-93CC-0C0CFC1D614A}"/>
              </a:ext>
            </a:extLst>
          </p:cNvPr>
          <p:cNvPicPr>
            <a:picLocks noChangeAspect="1"/>
          </p:cNvPicPr>
          <p:nvPr/>
        </p:nvPicPr>
        <p:blipFill rotWithShape="1">
          <a:blip r:embed="rId4">
            <a:extLst>
              <a:ext uri="{28A0092B-C50C-407E-A947-70E740481C1C}">
                <a14:useLocalDpi xmlns:a14="http://schemas.microsoft.com/office/drawing/2010/main" val="0"/>
              </a:ext>
            </a:extLst>
          </a:blip>
          <a:srcRect l="14828" r="-4" b="-4"/>
          <a:stretch/>
        </p:blipFill>
        <p:spPr>
          <a:xfrm>
            <a:off x="8773477" y="3511293"/>
            <a:ext cx="3253682" cy="3170694"/>
          </a:xfrm>
          <a:prstGeom prst="rect">
            <a:avLst/>
          </a:prstGeom>
        </p:spPr>
      </p:pic>
    </p:spTree>
    <p:extLst>
      <p:ext uri="{BB962C8B-B14F-4D97-AF65-F5344CB8AC3E}">
        <p14:creationId xmlns:p14="http://schemas.microsoft.com/office/powerpoint/2010/main" val="20680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FAC2-3009-4D6D-BD29-3C916E299AD5}"/>
              </a:ext>
            </a:extLst>
          </p:cNvPr>
          <p:cNvSpPr>
            <a:spLocks noGrp="1"/>
          </p:cNvSpPr>
          <p:nvPr>
            <p:ph type="title"/>
          </p:nvPr>
        </p:nvSpPr>
        <p:spPr>
          <a:xfrm>
            <a:off x="506027" y="365125"/>
            <a:ext cx="10847773" cy="815605"/>
          </a:xfrm>
        </p:spPr>
        <p:txBody>
          <a:bodyPr>
            <a:normAutofit fontScale="90000"/>
          </a:bodyPr>
          <a:lstStyle/>
          <a:p>
            <a:r>
              <a:rPr lang="en-US" dirty="0"/>
              <a:t>Ticket price variation with other features</a:t>
            </a:r>
          </a:p>
        </p:txBody>
      </p:sp>
      <p:sp>
        <p:nvSpPr>
          <p:cNvPr id="3" name="Content Placeholder 2">
            <a:extLst>
              <a:ext uri="{FF2B5EF4-FFF2-40B4-BE49-F238E27FC236}">
                <a16:creationId xmlns:a16="http://schemas.microsoft.com/office/drawing/2014/main" id="{DD276D14-3A44-4422-8C22-03BE1D9C1FD4}"/>
              </a:ext>
            </a:extLst>
          </p:cNvPr>
          <p:cNvSpPr>
            <a:spLocks noGrp="1"/>
          </p:cNvSpPr>
          <p:nvPr>
            <p:ph idx="1"/>
          </p:nvPr>
        </p:nvSpPr>
        <p:spPr>
          <a:xfrm>
            <a:off x="674703" y="1313895"/>
            <a:ext cx="4193073" cy="5433134"/>
          </a:xfrm>
        </p:spPr>
        <p:txBody>
          <a:bodyPr/>
          <a:lstStyle/>
          <a:p>
            <a:r>
              <a:rPr lang="en-US" dirty="0"/>
              <a:t>As expected, some features will impact strongly the ticket price, while other might not have such a big impact.</a:t>
            </a:r>
          </a:p>
          <a:p>
            <a:r>
              <a:rPr lang="en-US" dirty="0"/>
              <a:t>Out of those with a positive correlation, the highest correlated were:</a:t>
            </a:r>
          </a:p>
          <a:p>
            <a:pPr lvl="1"/>
            <a:r>
              <a:rPr lang="en-US" dirty="0"/>
              <a:t>Total runs</a:t>
            </a:r>
          </a:p>
          <a:p>
            <a:pPr lvl="1"/>
            <a:r>
              <a:rPr lang="en-US" dirty="0"/>
              <a:t>Number of fast quads</a:t>
            </a:r>
          </a:p>
          <a:p>
            <a:pPr lvl="1"/>
            <a:r>
              <a:rPr lang="en-US" dirty="0"/>
              <a:t>Night Skiing area</a:t>
            </a:r>
          </a:p>
          <a:p>
            <a:pPr lvl="1"/>
            <a:r>
              <a:rPr lang="en-US" dirty="0"/>
              <a:t>Snow making area</a:t>
            </a:r>
          </a:p>
          <a:p>
            <a:pPr lvl="1"/>
            <a:r>
              <a:rPr lang="en-US" dirty="0"/>
              <a:t>Total chairs</a:t>
            </a:r>
          </a:p>
        </p:txBody>
      </p:sp>
      <p:grpSp>
        <p:nvGrpSpPr>
          <p:cNvPr id="22" name="Group 21">
            <a:extLst>
              <a:ext uri="{FF2B5EF4-FFF2-40B4-BE49-F238E27FC236}">
                <a16:creationId xmlns:a16="http://schemas.microsoft.com/office/drawing/2014/main" id="{825BE8B6-AE7F-43C9-92AE-3475C408A530}"/>
              </a:ext>
            </a:extLst>
          </p:cNvPr>
          <p:cNvGrpSpPr/>
          <p:nvPr/>
        </p:nvGrpSpPr>
        <p:grpSpPr>
          <a:xfrm>
            <a:off x="4982089" y="1842827"/>
            <a:ext cx="6912983" cy="4745807"/>
            <a:chOff x="3961157" y="2606502"/>
            <a:chExt cx="6912983" cy="4088664"/>
          </a:xfrm>
        </p:grpSpPr>
        <p:pic>
          <p:nvPicPr>
            <p:cNvPr id="5" name="Picture 4" descr="Chart, scatter chart&#10;&#10;Description automatically generated">
              <a:extLst>
                <a:ext uri="{FF2B5EF4-FFF2-40B4-BE49-F238E27FC236}">
                  <a16:creationId xmlns:a16="http://schemas.microsoft.com/office/drawing/2014/main" id="{FB978F1D-B2AC-4DEF-B2F1-1A235F819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636" y="2606503"/>
              <a:ext cx="2215064" cy="12384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descr="Chart, scatter chart&#10;&#10;Description automatically generated">
              <a:extLst>
                <a:ext uri="{FF2B5EF4-FFF2-40B4-BE49-F238E27FC236}">
                  <a16:creationId xmlns:a16="http://schemas.microsoft.com/office/drawing/2014/main" id="{F586E825-11DC-4003-AB3A-26A27C1EA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059" y="3959163"/>
              <a:ext cx="2227081" cy="12384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descr="Chart, scatter chart&#10;&#10;Description automatically generated">
              <a:extLst>
                <a:ext uri="{FF2B5EF4-FFF2-40B4-BE49-F238E27FC236}">
                  <a16:creationId xmlns:a16="http://schemas.microsoft.com/office/drawing/2014/main" id="{40CAFB2F-3F76-46EB-988E-B5BCF5134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1157" y="5349929"/>
              <a:ext cx="2267266" cy="132415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descr="Chart, scatter chart&#10;&#10;Description automatically generated">
              <a:extLst>
                <a:ext uri="{FF2B5EF4-FFF2-40B4-BE49-F238E27FC236}">
                  <a16:creationId xmlns:a16="http://schemas.microsoft.com/office/drawing/2014/main" id="{30E97A60-9CE1-4B6B-A2F9-8C91806A5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9635" y="3965980"/>
              <a:ext cx="2267265" cy="13241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Picture 12" descr="Chart, scatter chart&#10;&#10;Description automatically generated">
              <a:extLst>
                <a:ext uri="{FF2B5EF4-FFF2-40B4-BE49-F238E27FC236}">
                  <a16:creationId xmlns:a16="http://schemas.microsoft.com/office/drawing/2014/main" id="{D3324B05-6116-4BEA-AE2E-9C9E6110C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1157" y="2616030"/>
              <a:ext cx="2267265" cy="12288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5" name="Picture 14" descr="Chart, scatter chart&#10;&#10;Description automatically generated">
              <a:extLst>
                <a:ext uri="{FF2B5EF4-FFF2-40B4-BE49-F238E27FC236}">
                  <a16:creationId xmlns:a16="http://schemas.microsoft.com/office/drawing/2014/main" id="{8B345502-12A8-48D4-AB93-33EAAD235B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7059" y="2606502"/>
              <a:ext cx="2210108" cy="12384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7" name="Picture 16" descr="Chart, scatter chart&#10;&#10;Description automatically generated">
              <a:extLst>
                <a:ext uri="{FF2B5EF4-FFF2-40B4-BE49-F238E27FC236}">
                  <a16:creationId xmlns:a16="http://schemas.microsoft.com/office/drawing/2014/main" id="{7E91BD5E-645E-4E3E-BC5B-3262AFAE4D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7592" y="3959163"/>
              <a:ext cx="2210108" cy="1276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9" name="Picture 18" descr="Chart, scatter chart, bubble chart&#10;&#10;Description automatically generated">
              <a:extLst>
                <a:ext uri="{FF2B5EF4-FFF2-40B4-BE49-F238E27FC236}">
                  <a16:creationId xmlns:a16="http://schemas.microsoft.com/office/drawing/2014/main" id="{2886BFD0-C385-4CC4-8CA3-109337229C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2636" y="5349929"/>
              <a:ext cx="2201632" cy="132415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1" name="Picture 20">
              <a:extLst>
                <a:ext uri="{FF2B5EF4-FFF2-40B4-BE49-F238E27FC236}">
                  <a16:creationId xmlns:a16="http://schemas.microsoft.com/office/drawing/2014/main" id="{A768739A-EC89-4F6B-B9EA-B1C0CA796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47059" y="5349725"/>
              <a:ext cx="2201632" cy="13454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spTree>
    <p:extLst>
      <p:ext uri="{BB962C8B-B14F-4D97-AF65-F5344CB8AC3E}">
        <p14:creationId xmlns:p14="http://schemas.microsoft.com/office/powerpoint/2010/main" val="309719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F0998-D88C-423B-93E0-DEE02AFFD189}"/>
              </a:ext>
            </a:extLst>
          </p:cNvPr>
          <p:cNvSpPr>
            <a:spLocks noGrp="1"/>
          </p:cNvSpPr>
          <p:nvPr>
            <p:ph type="title"/>
          </p:nvPr>
        </p:nvSpPr>
        <p:spPr>
          <a:xfrm>
            <a:off x="838200" y="365125"/>
            <a:ext cx="10515600" cy="1325563"/>
          </a:xfrm>
        </p:spPr>
        <p:txBody>
          <a:bodyPr>
            <a:normAutofit/>
          </a:bodyPr>
          <a:lstStyle/>
          <a:p>
            <a:r>
              <a:rPr lang="en-US">
                <a:gradFill flip="none" rotWithShape="1">
                  <a:gsLst>
                    <a:gs pos="28000">
                      <a:srgbClr val="EDEDED"/>
                    </a:gs>
                    <a:gs pos="0">
                      <a:srgbClr val="BFBFBF"/>
                    </a:gs>
                    <a:gs pos="100000">
                      <a:srgbClr val="FFFFFF"/>
                    </a:gs>
                  </a:gsLst>
                  <a:lin ang="4800000" scaled="0"/>
                  <a:tileRect/>
                </a:gradFill>
              </a:rPr>
              <a:t>Modeling data and scenarios</a:t>
            </a:r>
          </a:p>
        </p:txBody>
      </p:sp>
      <p:sp>
        <p:nvSpPr>
          <p:cNvPr id="13"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886A2B5-17E5-4235-8FC6-3AFAF59AAB8A}"/>
              </a:ext>
            </a:extLst>
          </p:cNvPr>
          <p:cNvPicPr>
            <a:picLocks noChangeAspect="1"/>
          </p:cNvPicPr>
          <p:nvPr/>
        </p:nvPicPr>
        <p:blipFill>
          <a:blip r:embed="rId3"/>
          <a:stretch>
            <a:fillRect/>
          </a:stretch>
        </p:blipFill>
        <p:spPr>
          <a:xfrm>
            <a:off x="1131172" y="2796995"/>
            <a:ext cx="4187222" cy="2198291"/>
          </a:xfrm>
          <a:prstGeom prst="rect">
            <a:avLst/>
          </a:prstGeom>
        </p:spPr>
      </p:pic>
      <p:sp>
        <p:nvSpPr>
          <p:cNvPr id="3" name="Content Placeholder 2">
            <a:extLst>
              <a:ext uri="{FF2B5EF4-FFF2-40B4-BE49-F238E27FC236}">
                <a16:creationId xmlns:a16="http://schemas.microsoft.com/office/drawing/2014/main" id="{0A71906B-A42D-4E76-9484-8CE315782E4A}"/>
              </a:ext>
            </a:extLst>
          </p:cNvPr>
          <p:cNvSpPr>
            <a:spLocks noGrp="1"/>
          </p:cNvSpPr>
          <p:nvPr>
            <p:ph idx="1"/>
          </p:nvPr>
        </p:nvSpPr>
        <p:spPr>
          <a:xfrm>
            <a:off x="6096000" y="1948069"/>
            <a:ext cx="5257799" cy="4228893"/>
          </a:xfrm>
        </p:spPr>
        <p:txBody>
          <a:bodyPr>
            <a:normAutofit/>
          </a:bodyPr>
          <a:lstStyle/>
          <a:p>
            <a:r>
              <a:rPr lang="en-US" sz="2200" dirty="0">
                <a:gradFill>
                  <a:gsLst>
                    <a:gs pos="34000">
                      <a:srgbClr val="EDEDED"/>
                    </a:gs>
                    <a:gs pos="0">
                      <a:srgbClr val="BFBFBF"/>
                    </a:gs>
                    <a:gs pos="100000">
                      <a:srgbClr val="FFFFFF"/>
                    </a:gs>
                  </a:gsLst>
                  <a:lin ang="4800000" scaled="0"/>
                </a:gradFill>
              </a:rPr>
              <a:t>Our machine learning model returned a ticket price value of $95.87, with an expected mean absolute error of $10.39.</a:t>
            </a:r>
          </a:p>
          <a:p>
            <a:r>
              <a:rPr lang="en-US" sz="2200" dirty="0">
                <a:gradFill>
                  <a:gsLst>
                    <a:gs pos="34000">
                      <a:srgbClr val="EDEDED"/>
                    </a:gs>
                    <a:gs pos="0">
                      <a:srgbClr val="BFBFBF"/>
                    </a:gs>
                    <a:gs pos="100000">
                      <a:srgbClr val="FFFFFF"/>
                    </a:gs>
                  </a:gsLst>
                  <a:lin ang="4800000" scaled="0"/>
                </a:gradFill>
              </a:rPr>
              <a:t>This means that we can increase the ticket price to at least $85.48 and at most $106.26, considering the given facilities.</a:t>
            </a:r>
          </a:p>
          <a:p>
            <a:r>
              <a:rPr lang="en-US" sz="2200" dirty="0">
                <a:gradFill>
                  <a:gsLst>
                    <a:gs pos="34000">
                      <a:srgbClr val="EDEDED"/>
                    </a:gs>
                    <a:gs pos="0">
                      <a:srgbClr val="BFBFBF"/>
                    </a:gs>
                    <a:gs pos="100000">
                      <a:srgbClr val="FFFFFF"/>
                    </a:gs>
                  </a:gsLst>
                  <a:lin ang="4800000" scaled="0"/>
                </a:gradFill>
              </a:rPr>
              <a:t>Nevertheless, we must consider the fact that our prices are the highest in the state, and that increasing the price too much might drive away customers, therefore the steps we will recommend will not contain such a big price increase.</a:t>
            </a:r>
          </a:p>
        </p:txBody>
      </p:sp>
    </p:spTree>
    <p:extLst>
      <p:ext uri="{BB962C8B-B14F-4D97-AF65-F5344CB8AC3E}">
        <p14:creationId xmlns:p14="http://schemas.microsoft.com/office/powerpoint/2010/main" val="36835840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616D-74FE-4A27-9E86-AE70F926F902}"/>
              </a:ext>
            </a:extLst>
          </p:cNvPr>
          <p:cNvSpPr>
            <a:spLocks noGrp="1"/>
          </p:cNvSpPr>
          <p:nvPr>
            <p:ph type="title"/>
          </p:nvPr>
        </p:nvSpPr>
        <p:spPr>
          <a:xfrm>
            <a:off x="838200" y="365125"/>
            <a:ext cx="1051560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4AB1F80-3247-4A94-AA98-6BB48A4B5E20}"/>
              </a:ext>
            </a:extLst>
          </p:cNvPr>
          <p:cNvSpPr>
            <a:spLocks noGrp="1"/>
          </p:cNvSpPr>
          <p:nvPr>
            <p:ph idx="1"/>
          </p:nvPr>
        </p:nvSpPr>
        <p:spPr>
          <a:xfrm>
            <a:off x="1119999" y="1825625"/>
            <a:ext cx="6904327" cy="4351338"/>
          </a:xfrm>
        </p:spPr>
        <p:txBody>
          <a:bodyPr>
            <a:normAutofit fontScale="92500"/>
          </a:bodyPr>
          <a:lstStyle/>
          <a:p>
            <a:pPr marL="0" indent="0">
              <a:buNone/>
            </a:pPr>
            <a:r>
              <a:rPr lang="en-US" sz="1800" dirty="0">
                <a:gradFill>
                  <a:gsLst>
                    <a:gs pos="34000">
                      <a:schemeClr val="tx1">
                        <a:lumMod val="93000"/>
                      </a:schemeClr>
                    </a:gs>
                    <a:gs pos="0">
                      <a:schemeClr val="bg1">
                        <a:lumMod val="25000"/>
                        <a:lumOff val="75000"/>
                      </a:schemeClr>
                    </a:gs>
                    <a:gs pos="100000">
                      <a:schemeClr val="tx1"/>
                    </a:gs>
                  </a:gsLst>
                  <a:lin ang="4800000" scaled="0"/>
                </a:gradFill>
              </a:rPr>
              <a:t>Based on this and on the scenarios presented, we recommend the following two steps to be implemented as soon as possible:</a:t>
            </a:r>
          </a:p>
          <a:p>
            <a:pPr marL="457200" indent="-457200">
              <a:buFont typeface="+mj-lt"/>
              <a:buAutoNum type="arabicPeriod"/>
            </a:pPr>
            <a:r>
              <a:rPr lang="en-US" sz="1800" dirty="0">
                <a:gradFill>
                  <a:gsLst>
                    <a:gs pos="34000">
                      <a:schemeClr val="tx1">
                        <a:lumMod val="93000"/>
                      </a:schemeClr>
                    </a:gs>
                    <a:gs pos="0">
                      <a:schemeClr val="bg1">
                        <a:lumMod val="25000"/>
                        <a:lumOff val="75000"/>
                      </a:schemeClr>
                    </a:gs>
                    <a:gs pos="100000">
                      <a:schemeClr val="tx1"/>
                    </a:gs>
                  </a:gsLst>
                  <a:lin ang="4800000" scaled="0"/>
                </a:gradFill>
              </a:rPr>
              <a:t>Increasing the ticket price by $1.99 to cover the newly installed chair expenses.</a:t>
            </a:r>
          </a:p>
          <a:p>
            <a:pPr marL="457200" indent="-457200">
              <a:buFont typeface="+mj-lt"/>
              <a:buAutoNum type="arabicPeriod"/>
            </a:pPr>
            <a:r>
              <a:rPr lang="en-US" sz="1800" dirty="0">
                <a:gradFill>
                  <a:gsLst>
                    <a:gs pos="34000">
                      <a:schemeClr val="tx1">
                        <a:lumMod val="93000"/>
                      </a:schemeClr>
                    </a:gs>
                    <a:gs pos="0">
                      <a:schemeClr val="bg1">
                        <a:lumMod val="25000"/>
                        <a:lumOff val="75000"/>
                      </a:schemeClr>
                    </a:gs>
                    <a:gs pos="100000">
                      <a:schemeClr val="tx1"/>
                    </a:gs>
                  </a:gsLst>
                  <a:lin ang="4800000" scaled="0"/>
                </a:gradFill>
              </a:rPr>
              <a:t>The removal of 1 run, action that our model predicts is not having an impact of the ticket price.</a:t>
            </a:r>
          </a:p>
          <a:p>
            <a:pPr marL="0" indent="0">
              <a:buNone/>
            </a:pPr>
            <a:r>
              <a:rPr lang="en-US" sz="1800" dirty="0">
                <a:gradFill>
                  <a:gsLst>
                    <a:gs pos="34000">
                      <a:schemeClr val="tx1">
                        <a:lumMod val="93000"/>
                      </a:schemeClr>
                    </a:gs>
                    <a:gs pos="0">
                      <a:schemeClr val="bg1">
                        <a:lumMod val="25000"/>
                        <a:lumOff val="75000"/>
                      </a:schemeClr>
                    </a:gs>
                    <a:gs pos="100000">
                      <a:schemeClr val="tx1"/>
                    </a:gs>
                  </a:gsLst>
                  <a:lin ang="4800000" scaled="0"/>
                </a:gradFill>
              </a:rPr>
              <a:t>After the implementation of these 2 steps conduct a general survey to determine customers satisfaction, and if the changes are rather unimpactful, after 3 months you can implement one of the 2 steps:</a:t>
            </a:r>
          </a:p>
          <a:p>
            <a:pPr marL="457200" indent="-457200">
              <a:buFont typeface="+mj-lt"/>
              <a:buAutoNum type="arabicPeriod"/>
            </a:pPr>
            <a:r>
              <a:rPr lang="en-US" sz="1800" dirty="0">
                <a:gradFill>
                  <a:gsLst>
                    <a:gs pos="34000">
                      <a:schemeClr val="tx1">
                        <a:lumMod val="93000"/>
                      </a:schemeClr>
                    </a:gs>
                    <a:gs pos="0">
                      <a:schemeClr val="bg1">
                        <a:lumMod val="25000"/>
                        <a:lumOff val="75000"/>
                      </a:schemeClr>
                    </a:gs>
                    <a:gs pos="100000">
                      <a:schemeClr val="tx1"/>
                    </a:gs>
                  </a:gsLst>
                  <a:lin ang="4800000" scaled="0"/>
                </a:gradFill>
              </a:rPr>
              <a:t>If the cost of maintaining runs is substantial, remove 4 more runs, with lowering the ticket price by $0.67. </a:t>
            </a:r>
          </a:p>
          <a:p>
            <a:pPr marL="457200" indent="-457200">
              <a:buFont typeface="+mj-lt"/>
              <a:buAutoNum type="arabicPeriod"/>
            </a:pPr>
            <a:r>
              <a:rPr lang="en-US" sz="1800" dirty="0">
                <a:gradFill>
                  <a:gsLst>
                    <a:gs pos="34000">
                      <a:schemeClr val="tx1">
                        <a:lumMod val="93000"/>
                      </a:schemeClr>
                    </a:gs>
                    <a:gs pos="0">
                      <a:schemeClr val="bg1">
                        <a:lumMod val="25000"/>
                        <a:lumOff val="75000"/>
                      </a:schemeClr>
                    </a:gs>
                    <a:gs pos="100000">
                      <a:schemeClr val="tx1"/>
                    </a:gs>
                  </a:gsLst>
                  <a:lin ang="4800000" scaled="0"/>
                </a:gradFill>
              </a:rPr>
              <a:t>Apply scenario 2, with an additional increase on $1.99 in ticket price. </a:t>
            </a:r>
          </a:p>
          <a:p>
            <a:pPr marL="0" indent="0">
              <a:buNone/>
            </a:pPr>
            <a:r>
              <a:rPr lang="en-US" sz="1800" dirty="0">
                <a:gradFill>
                  <a:gsLst>
                    <a:gs pos="34000">
                      <a:schemeClr val="tx1">
                        <a:lumMod val="93000"/>
                      </a:schemeClr>
                    </a:gs>
                    <a:gs pos="0">
                      <a:schemeClr val="bg1">
                        <a:lumMod val="25000"/>
                        <a:lumOff val="75000"/>
                      </a:schemeClr>
                    </a:gs>
                    <a:gs pos="100000">
                      <a:schemeClr val="tx1"/>
                    </a:gs>
                  </a:gsLst>
                  <a:lin ang="4800000" scaled="0"/>
                </a:gradFill>
              </a:rPr>
              <a:t>Finally, continue to gather data, adding information about daily traffic as well as operating costs for each feature, so in near future we can make even more powerful data analytics. </a:t>
            </a:r>
          </a:p>
        </p:txBody>
      </p:sp>
      <p:pic>
        <p:nvPicPr>
          <p:cNvPr id="4" name="Picture 3" descr="Chart, line chart&#10;&#10;Description automatically generated">
            <a:extLst>
              <a:ext uri="{FF2B5EF4-FFF2-40B4-BE49-F238E27FC236}">
                <a16:creationId xmlns:a16="http://schemas.microsoft.com/office/drawing/2014/main" id="{35A372B0-564F-4693-A340-EA23817E7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584" y="1924505"/>
            <a:ext cx="3068216" cy="3398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01396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121</TotalTime>
  <Words>814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Depth</vt:lpstr>
      <vt:lpstr>Big Mountain Resort – ticket price prediction</vt:lpstr>
      <vt:lpstr>The problem</vt:lpstr>
      <vt:lpstr>The problem</vt:lpstr>
      <vt:lpstr>Recommendations and key findings</vt:lpstr>
      <vt:lpstr>Initial data analysis</vt:lpstr>
      <vt:lpstr>Ticket price variation with other features</vt:lpstr>
      <vt:lpstr>Modeling data and scenarios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 ticket price prediction</dc:title>
  <dc:creator>Razvan Nelepcu</dc:creator>
  <cp:lastModifiedBy>Razvan Nelepcu</cp:lastModifiedBy>
  <cp:revision>4</cp:revision>
  <dcterms:created xsi:type="dcterms:W3CDTF">2020-11-03T03:52:48Z</dcterms:created>
  <dcterms:modified xsi:type="dcterms:W3CDTF">2020-11-03T05:55:02Z</dcterms:modified>
</cp:coreProperties>
</file>