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1"/>
  </p:notesMasterIdLst>
  <p:sldIdLst>
    <p:sldId id="259" r:id="rId2"/>
    <p:sldId id="260" r:id="rId3"/>
    <p:sldId id="258" r:id="rId4"/>
    <p:sldId id="261" r:id="rId5"/>
    <p:sldId id="262" r:id="rId6"/>
    <p:sldId id="266"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031" autoAdjust="0"/>
  </p:normalViewPr>
  <p:slideViewPr>
    <p:cSldViewPr snapToGrid="0">
      <p:cViewPr varScale="1">
        <p:scale>
          <a:sx n="84" d="100"/>
          <a:sy n="84" d="100"/>
        </p:scale>
        <p:origin x="8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73A75-52EA-4EFE-B234-509C4509161E}"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B9C23-CE51-4615-B8BC-C0F39E0E9173}" type="slidenum">
              <a:rPr lang="en-US" smtClean="0"/>
              <a:t>‹#›</a:t>
            </a:fld>
            <a:endParaRPr lang="en-US"/>
          </a:p>
        </p:txBody>
      </p:sp>
    </p:spTree>
    <p:extLst>
      <p:ext uri="{BB962C8B-B14F-4D97-AF65-F5344CB8AC3E}">
        <p14:creationId xmlns:p14="http://schemas.microsoft.com/office/powerpoint/2010/main" val="31571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ajaypalsinghlo/world-happiness-report-202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Ever since the modern human existed, he was in a permanent pursuit of Happiness. And one of the biggest question asked when it comes to Happiness is </a:t>
            </a:r>
            <a:r>
              <a:rPr lang="en-US" b="1" i="0" dirty="0">
                <a:solidFill>
                  <a:srgbClr val="000000"/>
                </a:solidFill>
                <a:effectLst/>
                <a:latin typeface="Helvetica Neue"/>
              </a:rPr>
              <a:t>"Does Money Buy Happiness?“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intended audience for this story presentation is </a:t>
            </a:r>
            <a:r>
              <a:rPr lang="en-US" b="1" i="0" dirty="0">
                <a:solidFill>
                  <a:srgbClr val="000000"/>
                </a:solidFill>
                <a:effectLst/>
                <a:latin typeface="Helvetica Neue"/>
              </a:rPr>
              <a:t>the Internet</a:t>
            </a:r>
            <a:r>
              <a:rPr lang="en-US" b="0" i="0" dirty="0">
                <a:solidFill>
                  <a:srgbClr val="000000"/>
                </a:solidFill>
                <a:effectLst/>
                <a:latin typeface="Helvetica Neue"/>
              </a:rPr>
              <a:t>. I choose it because I want the presentation to be one focused on the findings and not on the technical procedures or business or financial impact of my findings.</a:t>
            </a:r>
          </a:p>
          <a:p>
            <a:endParaRPr lang="en-US" dirty="0"/>
          </a:p>
        </p:txBody>
      </p:sp>
      <p:sp>
        <p:nvSpPr>
          <p:cNvPr id="4" name="Slide Number Placeholder 3"/>
          <p:cNvSpPr>
            <a:spLocks noGrp="1"/>
          </p:cNvSpPr>
          <p:nvPr>
            <p:ph type="sldNum" sz="quarter" idx="5"/>
          </p:nvPr>
        </p:nvSpPr>
        <p:spPr/>
        <p:txBody>
          <a:bodyPr/>
          <a:lstStyle/>
          <a:p>
            <a:fld id="{39BB9C23-CE51-4615-B8BC-C0F39E0E9173}" type="slidenum">
              <a:rPr lang="en-US" smtClean="0"/>
              <a:t>1</a:t>
            </a:fld>
            <a:endParaRPr lang="en-US"/>
          </a:p>
        </p:txBody>
      </p:sp>
    </p:spTree>
    <p:extLst>
      <p:ext uri="{BB962C8B-B14F-4D97-AF65-F5344CB8AC3E}">
        <p14:creationId xmlns:p14="http://schemas.microsoft.com/office/powerpoint/2010/main" val="73366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 The World Happiness Report is a landmark survey of the state of global happiness.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r>
              <a:rPr lang="en-US" b="0" i="0" u="sng" dirty="0">
                <a:solidFill>
                  <a:srgbClr val="296EAA"/>
                </a:solidFill>
                <a:effectLst/>
                <a:latin typeface="Helvetica Neue"/>
                <a:hlinkClick r:id="rId3"/>
              </a:rPr>
              <a:t>(Kaggle Dataset Description)</a:t>
            </a:r>
            <a:endParaRPr lang="en-US" i="0" dirty="0"/>
          </a:p>
          <a:p>
            <a:endParaRPr lang="en-US" dirty="0"/>
          </a:p>
        </p:txBody>
      </p:sp>
      <p:sp>
        <p:nvSpPr>
          <p:cNvPr id="4" name="Slide Number Placeholder 3"/>
          <p:cNvSpPr>
            <a:spLocks noGrp="1"/>
          </p:cNvSpPr>
          <p:nvPr>
            <p:ph type="sldNum" sz="quarter" idx="5"/>
          </p:nvPr>
        </p:nvSpPr>
        <p:spPr/>
        <p:txBody>
          <a:bodyPr/>
          <a:lstStyle/>
          <a:p>
            <a:fld id="{39BB9C23-CE51-4615-B8BC-C0F39E0E9173}" type="slidenum">
              <a:rPr lang="en-US" smtClean="0"/>
              <a:t>2</a:t>
            </a:fld>
            <a:endParaRPr lang="en-US"/>
          </a:p>
        </p:txBody>
      </p:sp>
    </p:spTree>
    <p:extLst>
      <p:ext uri="{BB962C8B-B14F-4D97-AF65-F5344CB8AC3E}">
        <p14:creationId xmlns:p14="http://schemas.microsoft.com/office/powerpoint/2010/main" val="177148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happiness scores and rankings use data from the Gallup World Poll. The columns following the happiness score estimate the extent to which each of six factors – </a:t>
            </a:r>
            <a:r>
              <a:rPr lang="en-US" b="1" i="0" dirty="0">
                <a:solidFill>
                  <a:srgbClr val="000000"/>
                </a:solidFill>
                <a:effectLst/>
                <a:latin typeface="Helvetica Neue"/>
              </a:rPr>
              <a:t>economic production, social support, life expectancy, freedom, absence of corruption, and generosity</a:t>
            </a:r>
            <a:r>
              <a:rPr lang="en-US" b="0" i="0" dirty="0">
                <a:solidFill>
                  <a:srgbClr val="000000"/>
                </a:solidFill>
                <a:effectLst/>
                <a:latin typeface="Helvetica Neue"/>
              </a:rPr>
              <a:t> – contribute to making life evaluations higher in each country than they are in a hypothetical country that has values equal to the world’s lowest national averages for each of the six factors.</a:t>
            </a:r>
            <a:endParaRPr lang="en-US" i="0" dirty="0"/>
          </a:p>
        </p:txBody>
      </p:sp>
      <p:sp>
        <p:nvSpPr>
          <p:cNvPr id="4" name="Slide Number Placeholder 3"/>
          <p:cNvSpPr>
            <a:spLocks noGrp="1"/>
          </p:cNvSpPr>
          <p:nvPr>
            <p:ph type="sldNum" sz="quarter" idx="5"/>
          </p:nvPr>
        </p:nvSpPr>
        <p:spPr/>
        <p:txBody>
          <a:bodyPr/>
          <a:lstStyle/>
          <a:p>
            <a:fld id="{39BB9C23-CE51-4615-B8BC-C0F39E0E9173}" type="slidenum">
              <a:rPr lang="en-US" smtClean="0"/>
              <a:t>3</a:t>
            </a:fld>
            <a:endParaRPr lang="en-US"/>
          </a:p>
        </p:txBody>
      </p:sp>
    </p:spTree>
    <p:extLst>
      <p:ext uri="{BB962C8B-B14F-4D97-AF65-F5344CB8AC3E}">
        <p14:creationId xmlns:p14="http://schemas.microsoft.com/office/powerpoint/2010/main" val="3254758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B9C23-CE51-4615-B8BC-C0F39E0E9173}" type="slidenum">
              <a:rPr lang="en-US" smtClean="0"/>
              <a:t>5</a:t>
            </a:fld>
            <a:endParaRPr lang="en-US"/>
          </a:p>
        </p:txBody>
      </p:sp>
    </p:spTree>
    <p:extLst>
      <p:ext uri="{BB962C8B-B14F-4D97-AF65-F5344CB8AC3E}">
        <p14:creationId xmlns:p14="http://schemas.microsoft.com/office/powerpoint/2010/main" val="917936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B9C23-CE51-4615-B8BC-C0F39E0E9173}" type="slidenum">
              <a:rPr lang="en-US" smtClean="0"/>
              <a:t>9</a:t>
            </a:fld>
            <a:endParaRPr lang="en-US"/>
          </a:p>
        </p:txBody>
      </p:sp>
    </p:spTree>
    <p:extLst>
      <p:ext uri="{BB962C8B-B14F-4D97-AF65-F5344CB8AC3E}">
        <p14:creationId xmlns:p14="http://schemas.microsoft.com/office/powerpoint/2010/main" val="152294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s://creativecommons.org/licenses/by/3.0/" TargetMode="External"/><Relationship Id="rId4" Type="http://schemas.openxmlformats.org/officeDocument/2006/relationships/hyperlink" Target="http://www.justintarte.com/2014/04/whose-responsibility-is-your-happines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pxfuel.com/en/free-photo-xtdjz" TargetMode="External"/><Relationship Id="rId5" Type="http://schemas.openxmlformats.org/officeDocument/2006/relationships/image" Target="../media/image14.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thebluediamondgallery.com/wooden-tile/p/politics.html" TargetMode="External"/><Relationship Id="rId3" Type="http://schemas.openxmlformats.org/officeDocument/2006/relationships/image" Target="../media/image17.jpg"/><Relationship Id="rId7"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opinion-forum.com/index/2011/05/president-obama-and-freedom/" TargetMode="External"/><Relationship Id="rId5" Type="http://schemas.openxmlformats.org/officeDocument/2006/relationships/image" Target="../media/image18.jpg"/><Relationship Id="rId4" Type="http://schemas.openxmlformats.org/officeDocument/2006/relationships/hyperlink" Target="http://regardingnannies.com/tag/lori-baker-memorial-scholarship/" TargetMode="External"/><Relationship Id="rId9"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763701"/>
            <a:ext cx="5707899" cy="1675559"/>
          </a:xfrm>
        </p:spPr>
        <p:txBody>
          <a:bodyPr anchor="b">
            <a:normAutofit/>
          </a:bodyPr>
          <a:lstStyle/>
          <a:p>
            <a:r>
              <a:rPr lang="en-US" dirty="0"/>
              <a:t>Does Money Buy Happiness?</a:t>
            </a:r>
          </a:p>
        </p:txBody>
      </p:sp>
      <p:pic>
        <p:nvPicPr>
          <p:cNvPr id="6" name="Picture 5" descr="A yellow rubber duck on a sandy beach&#10;&#10;Description automatically generated with low confidence">
            <a:extLst>
              <a:ext uri="{FF2B5EF4-FFF2-40B4-BE49-F238E27FC236}">
                <a16:creationId xmlns:a16="http://schemas.microsoft.com/office/drawing/2014/main" id="{7FA54578-C9F0-4BF7-A1C0-9B8CDCF78CC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4561" r="25431"/>
          <a:stretch/>
        </p:blipFill>
        <p:spPr>
          <a:xfrm>
            <a:off x="7442551" y="763702"/>
            <a:ext cx="3275751" cy="4912822"/>
          </a:xfrm>
          <a:prstGeom prst="rect">
            <a:avLst/>
          </a:prstGeom>
          <a:noFill/>
          <a:effectLst>
            <a:outerShdw blurRad="38100" dist="25400" dir="4440000">
              <a:srgbClr val="000000">
                <a:alpha val="36000"/>
              </a:srgbClr>
            </a:outerShdw>
          </a:effectLst>
        </p:spPr>
      </p:pic>
      <p:sp>
        <p:nvSpPr>
          <p:cNvPr id="3" name="Subtitle 2">
            <a:extLst>
              <a:ext uri="{FF2B5EF4-FFF2-40B4-BE49-F238E27FC236}">
                <a16:creationId xmlns:a16="http://schemas.microsoft.com/office/drawing/2014/main" id="{DB93FB3F-A8D4-46D3-A1C6-C79C64563729}"/>
              </a:ext>
            </a:extLst>
          </p:cNvPr>
          <p:cNvSpPr>
            <a:spLocks noGrp="1"/>
          </p:cNvSpPr>
          <p:nvPr>
            <p:ph type="body" sz="half" idx="2"/>
          </p:nvPr>
        </p:nvSpPr>
        <p:spPr>
          <a:xfrm>
            <a:off x="1473698" y="2679699"/>
            <a:ext cx="4588094" cy="1257819"/>
          </a:xfrm>
        </p:spPr>
        <p:txBody>
          <a:bodyPr anchor="t">
            <a:normAutofit/>
          </a:bodyPr>
          <a:lstStyle/>
          <a:p>
            <a:r>
              <a:rPr lang="en-US" dirty="0"/>
              <a:t>Using Data to reveal Happiness correlations with relevant factors</a:t>
            </a:r>
          </a:p>
        </p:txBody>
      </p:sp>
      <p:sp>
        <p:nvSpPr>
          <p:cNvPr id="7" name="TextBox 6">
            <a:extLst>
              <a:ext uri="{FF2B5EF4-FFF2-40B4-BE49-F238E27FC236}">
                <a16:creationId xmlns:a16="http://schemas.microsoft.com/office/drawing/2014/main" id="{753CE8DB-FBE2-4D1C-A9B3-E33C439A8DBC}"/>
              </a:ext>
            </a:extLst>
          </p:cNvPr>
          <p:cNvSpPr txBox="1"/>
          <p:nvPr/>
        </p:nvSpPr>
        <p:spPr>
          <a:xfrm>
            <a:off x="8480190" y="5476469"/>
            <a:ext cx="223811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www.justintarte.com/2014/04/whose-responsibility-is-your-happines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10" name="Subtitle 2">
            <a:extLst>
              <a:ext uri="{FF2B5EF4-FFF2-40B4-BE49-F238E27FC236}">
                <a16:creationId xmlns:a16="http://schemas.microsoft.com/office/drawing/2014/main" id="{B3F248BB-F337-43FC-8003-B3F18894AD73}"/>
              </a:ext>
            </a:extLst>
          </p:cNvPr>
          <p:cNvSpPr txBox="1">
            <a:spLocks/>
          </p:cNvSpPr>
          <p:nvPr/>
        </p:nvSpPr>
        <p:spPr>
          <a:xfrm>
            <a:off x="739690" y="4836480"/>
            <a:ext cx="4588094" cy="125781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dirty="0"/>
              <a:t>Storyteller: Razvan N.</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5AF03FC8-BB3E-44DD-A2F1-9B1EB41F9F99}"/>
              </a:ext>
            </a:extLst>
          </p:cNvPr>
          <p:cNvSpPr>
            <a:spLocks noGrp="1"/>
          </p:cNvSpPr>
          <p:nvPr>
            <p:ph type="title"/>
          </p:nvPr>
        </p:nvSpPr>
        <p:spPr>
          <a:xfrm>
            <a:off x="913795" y="609600"/>
            <a:ext cx="3706889" cy="716280"/>
          </a:xfrm>
        </p:spPr>
        <p:txBody>
          <a:bodyPr/>
          <a:lstStyle/>
          <a:p>
            <a:r>
              <a:rPr lang="en-US" dirty="0"/>
              <a:t>Show me the Data</a:t>
            </a:r>
          </a:p>
        </p:txBody>
      </p:sp>
      <p:pic>
        <p:nvPicPr>
          <p:cNvPr id="2050" name="Picture 2">
            <a:extLst>
              <a:ext uri="{FF2B5EF4-FFF2-40B4-BE49-F238E27FC236}">
                <a16:creationId xmlns:a16="http://schemas.microsoft.com/office/drawing/2014/main" id="{8D90A2F9-24BC-4E63-A706-2B4C273E0D2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32" r="930" b="-3"/>
          <a:stretch/>
        </p:blipFill>
        <p:spPr bwMode="auto">
          <a:xfrm>
            <a:off x="4855633" y="609600"/>
            <a:ext cx="6411924" cy="508000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C565D7A-AD31-4FFF-9976-56AD30B1E3C6}"/>
              </a:ext>
            </a:extLst>
          </p:cNvPr>
          <p:cNvSpPr>
            <a:spLocks noGrp="1"/>
          </p:cNvSpPr>
          <p:nvPr>
            <p:ph type="body" sz="half" idx="2"/>
          </p:nvPr>
        </p:nvSpPr>
        <p:spPr>
          <a:xfrm>
            <a:off x="913795" y="2673350"/>
            <a:ext cx="3706889" cy="3018789"/>
          </a:xfrm>
        </p:spPr>
        <p:txBody>
          <a:bodyPr anchor="t">
            <a:normAutofit fontScale="92500"/>
          </a:bodyPr>
          <a:lstStyle/>
          <a:p>
            <a:r>
              <a:rPr lang="en-US" dirty="0"/>
              <a:t>The collected data originates from The World Happiness Report. This is a landmark survey of the state of global happiness.</a:t>
            </a:r>
          </a:p>
          <a:p>
            <a:endParaRPr lang="en-US" dirty="0"/>
          </a:p>
          <a:p>
            <a:r>
              <a:rPr lang="en-US" dirty="0"/>
              <a:t>It contains 149 countries from 10 regions in 6 different continents.</a:t>
            </a:r>
          </a:p>
          <a:p>
            <a:endParaRPr lang="en-US" dirty="0"/>
          </a:p>
          <a:p>
            <a:r>
              <a:rPr lang="en-US" dirty="0"/>
              <a:t>Presented data is gathered for the year of 2021</a:t>
            </a:r>
          </a:p>
          <a:p>
            <a:endParaRPr lang="en-US" dirty="0"/>
          </a:p>
        </p:txBody>
      </p:sp>
    </p:spTree>
    <p:extLst>
      <p:ext uri="{BB962C8B-B14F-4D97-AF65-F5344CB8AC3E}">
        <p14:creationId xmlns:p14="http://schemas.microsoft.com/office/powerpoint/2010/main" val="331717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41FF69-6F54-429B-A3DF-C860A607121D}"/>
              </a:ext>
            </a:extLst>
          </p:cNvPr>
          <p:cNvPicPr>
            <a:picLocks noChangeAspect="1"/>
          </p:cNvPicPr>
          <p:nvPr/>
        </p:nvPicPr>
        <p:blipFill>
          <a:blip r:embed="rId4"/>
          <a:stretch>
            <a:fillRect/>
          </a:stretch>
        </p:blipFill>
        <p:spPr>
          <a:xfrm>
            <a:off x="814834" y="3480514"/>
            <a:ext cx="4029075" cy="2095500"/>
          </a:xfrm>
          <a:prstGeom prst="rect">
            <a:avLst/>
          </a:prstGeom>
        </p:spPr>
      </p:pic>
      <p:pic>
        <p:nvPicPr>
          <p:cNvPr id="1028" name="Picture 4">
            <a:extLst>
              <a:ext uri="{FF2B5EF4-FFF2-40B4-BE49-F238E27FC236}">
                <a16:creationId xmlns:a16="http://schemas.microsoft.com/office/drawing/2014/main" id="{3CDDA17A-9A76-4021-B1A3-C5BD349BA1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938" y="1565910"/>
            <a:ext cx="6812427" cy="4010104"/>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3">
            <a:extLst>
              <a:ext uri="{FF2B5EF4-FFF2-40B4-BE49-F238E27FC236}">
                <a16:creationId xmlns:a16="http://schemas.microsoft.com/office/drawing/2014/main" id="{DA597F72-C14B-4A33-9413-CCFE48D7D5FB}"/>
              </a:ext>
            </a:extLst>
          </p:cNvPr>
          <p:cNvSpPr>
            <a:spLocks noGrp="1"/>
          </p:cNvSpPr>
          <p:nvPr>
            <p:ph idx="1"/>
          </p:nvPr>
        </p:nvSpPr>
        <p:spPr>
          <a:xfrm>
            <a:off x="914401" y="800100"/>
            <a:ext cx="3929508" cy="2680414"/>
          </a:xfrm>
        </p:spPr>
        <p:txBody>
          <a:bodyPr anchor="t">
            <a:normAutofit fontScale="77500" lnSpcReduction="20000"/>
          </a:bodyPr>
          <a:lstStyle/>
          <a:p>
            <a:pPr marL="36900" indent="0">
              <a:buNone/>
            </a:pPr>
            <a:r>
              <a:rPr lang="en-US" b="0" i="0" dirty="0">
                <a:solidFill>
                  <a:schemeClr val="tx1"/>
                </a:solidFill>
                <a:effectLst/>
                <a:cs typeface="IrisUPC" panose="020B0502040204020203" pitchFamily="34" charset="-34"/>
              </a:rPr>
              <a:t>The </a:t>
            </a:r>
            <a:r>
              <a:rPr lang="en-US" dirty="0">
                <a:solidFill>
                  <a:schemeClr val="tx1"/>
                </a:solidFill>
                <a:effectLst/>
                <a:cs typeface="IrisUPC" panose="020B0502040204020203" pitchFamily="34" charset="-34"/>
              </a:rPr>
              <a:t>Happiness score was calculated out </a:t>
            </a:r>
            <a:r>
              <a:rPr lang="en-US" b="0" i="0" dirty="0">
                <a:solidFill>
                  <a:schemeClr val="tx1"/>
                </a:solidFill>
                <a:effectLst/>
                <a:cs typeface="IrisUPC" panose="020B0502040204020203" pitchFamily="34" charset="-34"/>
              </a:rPr>
              <a:t>of six factors:</a:t>
            </a:r>
          </a:p>
          <a:p>
            <a:pPr lvl="1"/>
            <a:r>
              <a:rPr lang="en-US" b="1" i="0" dirty="0">
                <a:solidFill>
                  <a:schemeClr val="tx1"/>
                </a:solidFill>
                <a:effectLst/>
                <a:cs typeface="IrisUPC" panose="020B0502040204020203" pitchFamily="34" charset="-34"/>
              </a:rPr>
              <a:t>economic production</a:t>
            </a:r>
          </a:p>
          <a:p>
            <a:pPr lvl="1"/>
            <a:r>
              <a:rPr lang="en-US" b="1" i="0" dirty="0">
                <a:solidFill>
                  <a:schemeClr val="tx1"/>
                </a:solidFill>
                <a:effectLst/>
                <a:cs typeface="IrisUPC" panose="020B0502040204020203" pitchFamily="34" charset="-34"/>
              </a:rPr>
              <a:t>social support</a:t>
            </a:r>
          </a:p>
          <a:p>
            <a:pPr lvl="1"/>
            <a:r>
              <a:rPr lang="en-US" b="1" i="0" dirty="0">
                <a:solidFill>
                  <a:schemeClr val="tx1"/>
                </a:solidFill>
                <a:effectLst/>
                <a:cs typeface="IrisUPC" panose="020B0502040204020203" pitchFamily="34" charset="-34"/>
              </a:rPr>
              <a:t> life expectancy</a:t>
            </a:r>
          </a:p>
          <a:p>
            <a:pPr lvl="1"/>
            <a:r>
              <a:rPr lang="en-US" b="1" dirty="0">
                <a:solidFill>
                  <a:schemeClr val="tx1"/>
                </a:solidFill>
                <a:effectLst/>
                <a:cs typeface="IrisUPC" panose="020B0502040204020203" pitchFamily="34" charset="-34"/>
              </a:rPr>
              <a:t>f</a:t>
            </a:r>
            <a:r>
              <a:rPr lang="en-US" b="1" i="0" dirty="0">
                <a:solidFill>
                  <a:schemeClr val="tx1"/>
                </a:solidFill>
                <a:effectLst/>
                <a:cs typeface="IrisUPC" panose="020B0502040204020203" pitchFamily="34" charset="-34"/>
              </a:rPr>
              <a:t>reedom</a:t>
            </a:r>
          </a:p>
          <a:p>
            <a:pPr lvl="1"/>
            <a:r>
              <a:rPr lang="en-US" b="1" i="0" dirty="0">
                <a:solidFill>
                  <a:schemeClr val="tx1"/>
                </a:solidFill>
                <a:effectLst/>
                <a:cs typeface="IrisUPC" panose="020B0502040204020203" pitchFamily="34" charset="-34"/>
              </a:rPr>
              <a:t>absence of corruption</a:t>
            </a:r>
          </a:p>
          <a:p>
            <a:pPr lvl="1"/>
            <a:r>
              <a:rPr lang="en-US" b="1" i="0" dirty="0">
                <a:solidFill>
                  <a:schemeClr val="tx1"/>
                </a:solidFill>
                <a:effectLst/>
                <a:cs typeface="IrisUPC" panose="020B0502040204020203" pitchFamily="34" charset="-34"/>
              </a:rPr>
              <a:t>generosity</a:t>
            </a:r>
            <a:r>
              <a:rPr lang="en-US" b="0" i="0" dirty="0">
                <a:solidFill>
                  <a:schemeClr val="tx1"/>
                </a:solidFill>
                <a:effectLst/>
                <a:cs typeface="IrisUPC" panose="020B0502040204020203" pitchFamily="34" charset="-34"/>
              </a:rPr>
              <a:t> </a:t>
            </a:r>
            <a:endParaRPr lang="en-US" dirty="0">
              <a:solidFill>
                <a:schemeClr val="tx1"/>
              </a:solidFill>
              <a:cs typeface="IrisUPC" panose="020B0502040204020203" pitchFamily="34" charset="-34"/>
            </a:endParaRPr>
          </a:p>
        </p:txBody>
      </p:sp>
      <p:sp>
        <p:nvSpPr>
          <p:cNvPr id="13" name="TextBox 12">
            <a:extLst>
              <a:ext uri="{FF2B5EF4-FFF2-40B4-BE49-F238E27FC236}">
                <a16:creationId xmlns:a16="http://schemas.microsoft.com/office/drawing/2014/main" id="{77162CBA-9F0F-4A74-984E-12E31EDF3C27}"/>
              </a:ext>
            </a:extLst>
          </p:cNvPr>
          <p:cNvSpPr txBox="1"/>
          <p:nvPr/>
        </p:nvSpPr>
        <p:spPr>
          <a:xfrm>
            <a:off x="5029200" y="800100"/>
            <a:ext cx="6526530" cy="461665"/>
          </a:xfrm>
          <a:prstGeom prst="rect">
            <a:avLst/>
          </a:prstGeom>
          <a:noFill/>
        </p:spPr>
        <p:txBody>
          <a:bodyPr wrap="square" rtlCol="0">
            <a:spAutoFit/>
          </a:bodyPr>
          <a:lstStyle/>
          <a:p>
            <a:r>
              <a:rPr lang="en-US" sz="2400" dirty="0"/>
              <a:t>What Makes Us Happy?</a:t>
            </a:r>
          </a:p>
        </p:txBody>
      </p:sp>
    </p:spTree>
    <p:extLst>
      <p:ext uri="{BB962C8B-B14F-4D97-AF65-F5344CB8AC3E}">
        <p14:creationId xmlns:p14="http://schemas.microsoft.com/office/powerpoint/2010/main" val="26890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70F8-ACDD-4C7E-8945-2ED67BB07100}"/>
              </a:ext>
            </a:extLst>
          </p:cNvPr>
          <p:cNvSpPr>
            <a:spLocks noGrp="1"/>
          </p:cNvSpPr>
          <p:nvPr>
            <p:ph type="title"/>
          </p:nvPr>
        </p:nvSpPr>
        <p:spPr>
          <a:xfrm>
            <a:off x="913795" y="609600"/>
            <a:ext cx="10353762" cy="899160"/>
          </a:xfrm>
        </p:spPr>
        <p:txBody>
          <a:bodyPr>
            <a:noAutofit/>
          </a:bodyPr>
          <a:lstStyle/>
          <a:p>
            <a:r>
              <a:rPr lang="en-US" sz="2800" dirty="0"/>
              <a:t>Big Happiness Differences exists not only between different regions, but also among countries from the same region.</a:t>
            </a:r>
          </a:p>
        </p:txBody>
      </p:sp>
      <p:pic>
        <p:nvPicPr>
          <p:cNvPr id="3078" name="Picture 6">
            <a:extLst>
              <a:ext uri="{FF2B5EF4-FFF2-40B4-BE49-F238E27FC236}">
                <a16:creationId xmlns:a16="http://schemas.microsoft.com/office/drawing/2014/main" id="{78FB53F8-BE1D-44EA-B78B-DA065B999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37" y="2076449"/>
            <a:ext cx="5355473" cy="405002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F199DDE-FCE3-45E3-8AC2-9F55D1E3A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95500"/>
            <a:ext cx="5644514" cy="403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4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701DC2-B840-413A-8125-D14D8D739306}"/>
              </a:ext>
            </a:extLst>
          </p:cNvPr>
          <p:cNvGrpSpPr/>
          <p:nvPr/>
        </p:nvGrpSpPr>
        <p:grpSpPr>
          <a:xfrm>
            <a:off x="3337560" y="1647825"/>
            <a:ext cx="8453438" cy="4591050"/>
            <a:chOff x="471488" y="436245"/>
            <a:chExt cx="8553450" cy="4591050"/>
          </a:xfrm>
        </p:grpSpPr>
        <p:pic>
          <p:nvPicPr>
            <p:cNvPr id="4098" name="Picture 2">
              <a:extLst>
                <a:ext uri="{FF2B5EF4-FFF2-40B4-BE49-F238E27FC236}">
                  <a16:creationId xmlns:a16="http://schemas.microsoft.com/office/drawing/2014/main" id="{AB82E254-4105-4436-BC3A-13A319A95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436245"/>
              <a:ext cx="4200525" cy="45910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C4C2136-D928-485A-AF19-0CBC9AC7E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436245"/>
              <a:ext cx="4352925" cy="459105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itle 1">
            <a:extLst>
              <a:ext uri="{FF2B5EF4-FFF2-40B4-BE49-F238E27FC236}">
                <a16:creationId xmlns:a16="http://schemas.microsoft.com/office/drawing/2014/main" id="{65ACE97B-77CD-4E3C-A43C-3CF337B85D48}"/>
              </a:ext>
            </a:extLst>
          </p:cNvPr>
          <p:cNvSpPr>
            <a:spLocks noGrp="1"/>
          </p:cNvSpPr>
          <p:nvPr>
            <p:ph type="title"/>
          </p:nvPr>
        </p:nvSpPr>
        <p:spPr>
          <a:xfrm>
            <a:off x="913795" y="609600"/>
            <a:ext cx="10353762" cy="899160"/>
          </a:xfrm>
        </p:spPr>
        <p:txBody>
          <a:bodyPr>
            <a:noAutofit/>
          </a:bodyPr>
          <a:lstStyle/>
          <a:p>
            <a:r>
              <a:rPr lang="en-US" sz="2400" dirty="0"/>
              <a:t>But when it comes to most happy countries and least happy countries, we can see the big gap between Europe and Africa</a:t>
            </a:r>
          </a:p>
        </p:txBody>
      </p:sp>
      <p:pic>
        <p:nvPicPr>
          <p:cNvPr id="7" name="Picture 6" descr="A picture containing person, little&#10;&#10;Description automatically generated">
            <a:extLst>
              <a:ext uri="{FF2B5EF4-FFF2-40B4-BE49-F238E27FC236}">
                <a16:creationId xmlns:a16="http://schemas.microsoft.com/office/drawing/2014/main" id="{EB6B942A-6D3B-45AD-B797-15DDC62263E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66700" y="1190625"/>
            <a:ext cx="2506980" cy="3760470"/>
          </a:xfrm>
          <a:prstGeom prst="rect">
            <a:avLst/>
          </a:prstGeom>
        </p:spPr>
      </p:pic>
      <p:sp>
        <p:nvSpPr>
          <p:cNvPr id="12" name="Title 1">
            <a:extLst>
              <a:ext uri="{FF2B5EF4-FFF2-40B4-BE49-F238E27FC236}">
                <a16:creationId xmlns:a16="http://schemas.microsoft.com/office/drawing/2014/main" id="{645C37D9-3B04-43E9-AC5D-5DC2ED41914E}"/>
              </a:ext>
            </a:extLst>
          </p:cNvPr>
          <p:cNvSpPr txBox="1">
            <a:spLocks/>
          </p:cNvSpPr>
          <p:nvPr/>
        </p:nvSpPr>
        <p:spPr>
          <a:xfrm>
            <a:off x="-133955" y="5092064"/>
            <a:ext cx="3471515" cy="138874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We know there are several causes that can determine the Happiness levels, so let’s see which of the factors discussed here have the highest correlation.</a:t>
            </a:r>
          </a:p>
        </p:txBody>
      </p:sp>
    </p:spTree>
    <p:extLst>
      <p:ext uri="{BB962C8B-B14F-4D97-AF65-F5344CB8AC3E}">
        <p14:creationId xmlns:p14="http://schemas.microsoft.com/office/powerpoint/2010/main" val="79892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4097-D413-45CB-9580-25E478A8D6BF}"/>
              </a:ext>
            </a:extLst>
          </p:cNvPr>
          <p:cNvSpPr>
            <a:spLocks noGrp="1"/>
          </p:cNvSpPr>
          <p:nvPr>
            <p:ph type="title"/>
          </p:nvPr>
        </p:nvSpPr>
        <p:spPr>
          <a:xfrm>
            <a:off x="913795" y="609600"/>
            <a:ext cx="3706889" cy="1821918"/>
          </a:xfrm>
        </p:spPr>
        <p:txBody>
          <a:bodyPr anchor="b">
            <a:normAutofit/>
          </a:bodyPr>
          <a:lstStyle/>
          <a:p>
            <a:r>
              <a:rPr lang="en-US" dirty="0"/>
              <a:t>ML Linear Regression modeling gave us the importance  of each of the 6 factors</a:t>
            </a:r>
          </a:p>
        </p:txBody>
      </p:sp>
      <p:pic>
        <p:nvPicPr>
          <p:cNvPr id="6146" name="Picture 2">
            <a:extLst>
              <a:ext uri="{FF2B5EF4-FFF2-40B4-BE49-F238E27FC236}">
                <a16:creationId xmlns:a16="http://schemas.microsoft.com/office/drawing/2014/main" id="{227A5A96-650B-4A40-8093-6918FA5B1C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55633" y="993592"/>
            <a:ext cx="6411924" cy="431201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92ABA6F-4C15-4131-BF7E-54C5F90FA175}"/>
              </a:ext>
            </a:extLst>
          </p:cNvPr>
          <p:cNvSpPr>
            <a:spLocks noGrp="1"/>
          </p:cNvSpPr>
          <p:nvPr>
            <p:ph type="body" sz="half" idx="2"/>
          </p:nvPr>
        </p:nvSpPr>
        <p:spPr>
          <a:xfrm>
            <a:off x="913795" y="2673351"/>
            <a:ext cx="3706889" cy="3016250"/>
          </a:xfrm>
        </p:spPr>
        <p:txBody>
          <a:bodyPr anchor="t">
            <a:normAutofit fontScale="92500" lnSpcReduction="20000"/>
          </a:bodyPr>
          <a:lstStyle/>
          <a:p>
            <a:r>
              <a:rPr lang="en-US" dirty="0"/>
              <a:t>Very surprisingly, we can see that the main two deterministic factors in calculating the Happiness levels are in fact Freedom and Social Support. </a:t>
            </a:r>
          </a:p>
          <a:p>
            <a:endParaRPr lang="en-US" dirty="0"/>
          </a:p>
          <a:p>
            <a:r>
              <a:rPr lang="en-US" dirty="0"/>
              <a:t>The third most important is Corruption, negatively correlated.</a:t>
            </a:r>
          </a:p>
          <a:p>
            <a:endParaRPr lang="en-US" dirty="0"/>
          </a:p>
          <a:p>
            <a:r>
              <a:rPr lang="en-US" dirty="0"/>
              <a:t>GDA per capita has an even lower importance than Generosity, and its absolute importance is only higher than Life Expectancy.</a:t>
            </a:r>
          </a:p>
        </p:txBody>
      </p:sp>
    </p:spTree>
    <p:extLst>
      <p:ext uri="{BB962C8B-B14F-4D97-AF65-F5344CB8AC3E}">
        <p14:creationId xmlns:p14="http://schemas.microsoft.com/office/powerpoint/2010/main" val="416701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1BAB-B4E6-473E-9052-F42F47DE2AD1}"/>
              </a:ext>
            </a:extLst>
          </p:cNvPr>
          <p:cNvSpPr>
            <a:spLocks noGrp="1"/>
          </p:cNvSpPr>
          <p:nvPr>
            <p:ph type="title"/>
          </p:nvPr>
        </p:nvSpPr>
        <p:spPr>
          <a:xfrm>
            <a:off x="913795" y="609600"/>
            <a:ext cx="10353762" cy="633413"/>
          </a:xfrm>
        </p:spPr>
        <p:txBody>
          <a:bodyPr>
            <a:normAutofit fontScale="90000"/>
          </a:bodyPr>
          <a:lstStyle/>
          <a:p>
            <a:r>
              <a:rPr lang="en-US" dirty="0"/>
              <a:t>The 2 factors that matter</a:t>
            </a:r>
          </a:p>
        </p:txBody>
      </p:sp>
      <p:sp>
        <p:nvSpPr>
          <p:cNvPr id="3" name="Content Placeholder 2">
            <a:extLst>
              <a:ext uri="{FF2B5EF4-FFF2-40B4-BE49-F238E27FC236}">
                <a16:creationId xmlns:a16="http://schemas.microsoft.com/office/drawing/2014/main" id="{7EE6FE70-D3D1-4999-801A-670AB40E50F0}"/>
              </a:ext>
            </a:extLst>
          </p:cNvPr>
          <p:cNvSpPr>
            <a:spLocks noGrp="1"/>
          </p:cNvSpPr>
          <p:nvPr>
            <p:ph idx="1"/>
          </p:nvPr>
        </p:nvSpPr>
        <p:spPr/>
        <p:txBody>
          <a:bodyPr/>
          <a:lstStyle/>
          <a:p>
            <a:endParaRPr lang="en-US" dirty="0"/>
          </a:p>
        </p:txBody>
      </p:sp>
      <p:pic>
        <p:nvPicPr>
          <p:cNvPr id="5124" name="Picture 4">
            <a:extLst>
              <a:ext uri="{FF2B5EF4-FFF2-40B4-BE49-F238E27FC236}">
                <a16:creationId xmlns:a16="http://schemas.microsoft.com/office/drawing/2014/main" id="{913A2800-AA9E-48C9-AB7D-B97701090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33" y="1243013"/>
            <a:ext cx="10404024" cy="521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4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1ADD-3385-47A2-ADDA-8406213032B5}"/>
              </a:ext>
            </a:extLst>
          </p:cNvPr>
          <p:cNvSpPr>
            <a:spLocks noGrp="1"/>
          </p:cNvSpPr>
          <p:nvPr>
            <p:ph type="title"/>
          </p:nvPr>
        </p:nvSpPr>
        <p:spPr/>
        <p:txBody>
          <a:bodyPr>
            <a:normAutofit fontScale="90000"/>
          </a:bodyPr>
          <a:lstStyle/>
          <a:p>
            <a:r>
              <a:rPr lang="en-US" dirty="0"/>
              <a:t>Conclusion - is it us or them who hold the key to happiness?</a:t>
            </a:r>
          </a:p>
        </p:txBody>
      </p:sp>
      <p:sp>
        <p:nvSpPr>
          <p:cNvPr id="3" name="Content Placeholder 2">
            <a:extLst>
              <a:ext uri="{FF2B5EF4-FFF2-40B4-BE49-F238E27FC236}">
                <a16:creationId xmlns:a16="http://schemas.microsoft.com/office/drawing/2014/main" id="{D2B79372-A312-43BC-A148-F91527506F88}"/>
              </a:ext>
            </a:extLst>
          </p:cNvPr>
          <p:cNvSpPr>
            <a:spLocks noGrp="1"/>
          </p:cNvSpPr>
          <p:nvPr>
            <p:ph idx="1"/>
          </p:nvPr>
        </p:nvSpPr>
        <p:spPr>
          <a:xfrm>
            <a:off x="913795" y="2103120"/>
            <a:ext cx="10353762" cy="4354830"/>
          </a:xfrm>
        </p:spPr>
        <p:txBody>
          <a:bodyPr>
            <a:normAutofit fontScale="92500" lnSpcReduction="10000"/>
          </a:bodyPr>
          <a:lstStyle/>
          <a:p>
            <a:r>
              <a:rPr lang="en-US" dirty="0"/>
              <a:t>Money is a factor in overall population happiness. But so are Freedom, Social Support, Corruption, Generosity and Life Expectancy.</a:t>
            </a:r>
          </a:p>
          <a:p>
            <a:r>
              <a:rPr lang="en-US" dirty="0"/>
              <a:t>And while there are obvious correlations demonstrated here, it’s hard to determine the causality, so say with maximum confidence that one of this factors are </a:t>
            </a:r>
            <a:r>
              <a:rPr lang="en-US" dirty="0" err="1"/>
              <a:t>absolutety</a:t>
            </a:r>
            <a:r>
              <a:rPr lang="en-US" dirty="0"/>
              <a:t> causing happiness and not the other way around: an increased level of happiness determines a higher level of Generosity, for example.</a:t>
            </a:r>
          </a:p>
          <a:p>
            <a:r>
              <a:rPr lang="en-US" dirty="0"/>
              <a:t>So while there’s still work to do and exploration to be conducted, we can confidently say based on our short research that the political class and the leadership of a nation through the measures imposed and adopted are having a very high impact on overall national happiness.</a:t>
            </a:r>
          </a:p>
          <a:p>
            <a:r>
              <a:rPr lang="en-US" dirty="0"/>
              <a:t>More precisely, people are not so much happier when they are accumulating loads of wealth, but rather when they receive Social support and have the Freedom to make life choices.</a:t>
            </a:r>
          </a:p>
        </p:txBody>
      </p:sp>
    </p:spTree>
    <p:extLst>
      <p:ext uri="{BB962C8B-B14F-4D97-AF65-F5344CB8AC3E}">
        <p14:creationId xmlns:p14="http://schemas.microsoft.com/office/powerpoint/2010/main" val="1621551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rson&#10;&#10;Description automatically generated">
            <a:extLst>
              <a:ext uri="{FF2B5EF4-FFF2-40B4-BE49-F238E27FC236}">
                <a16:creationId xmlns:a16="http://schemas.microsoft.com/office/drawing/2014/main" id="{BE786A0E-5A63-4FF5-B191-7D1DE1931F7A}"/>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744" r="5844" b="1"/>
          <a:stretch/>
        </p:blipFill>
        <p:spPr>
          <a:xfrm>
            <a:off x="536605" y="681517"/>
            <a:ext cx="4856841" cy="3622671"/>
          </a:xfrm>
          <a:noFill/>
        </p:spPr>
      </p:pic>
      <p:pic>
        <p:nvPicPr>
          <p:cNvPr id="8" name="Picture 7" descr="A picture containing text&#10;&#10;Description automatically generated">
            <a:extLst>
              <a:ext uri="{FF2B5EF4-FFF2-40B4-BE49-F238E27FC236}">
                <a16:creationId xmlns:a16="http://schemas.microsoft.com/office/drawing/2014/main" id="{E439049C-02FA-44FF-BB30-3E85FEDEFDD2}"/>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r="-1" b="20011"/>
          <a:stretch/>
        </p:blipFill>
        <p:spPr>
          <a:xfrm>
            <a:off x="7351443" y="60136"/>
            <a:ext cx="4856841" cy="3622672"/>
          </a:xfrm>
          <a:prstGeom prst="rect">
            <a:avLst/>
          </a:prstGeom>
          <a:noFill/>
        </p:spPr>
      </p:pic>
      <p:pic>
        <p:nvPicPr>
          <p:cNvPr id="15" name="Picture 14" descr="Calendar&#10;&#10;Description automatically generated">
            <a:extLst>
              <a:ext uri="{FF2B5EF4-FFF2-40B4-BE49-F238E27FC236}">
                <a16:creationId xmlns:a16="http://schemas.microsoft.com/office/drawing/2014/main" id="{2E132B0E-E8F7-4987-809B-B80352192A0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427649" y="3114233"/>
            <a:ext cx="5143500" cy="3429000"/>
          </a:xfrm>
          <a:prstGeom prst="rect">
            <a:avLst/>
          </a:prstGeom>
        </p:spPr>
      </p:pic>
      <p:sp>
        <p:nvSpPr>
          <p:cNvPr id="17" name="TextBox 16">
            <a:extLst>
              <a:ext uri="{FF2B5EF4-FFF2-40B4-BE49-F238E27FC236}">
                <a16:creationId xmlns:a16="http://schemas.microsoft.com/office/drawing/2014/main" id="{718831E1-A547-407D-BA08-F1A8FCFDF476}"/>
              </a:ext>
            </a:extLst>
          </p:cNvPr>
          <p:cNvSpPr txBox="1"/>
          <p:nvPr/>
        </p:nvSpPr>
        <p:spPr>
          <a:xfrm>
            <a:off x="4160520" y="7715944"/>
            <a:ext cx="5143500" cy="230832"/>
          </a:xfrm>
          <a:prstGeom prst="rect">
            <a:avLst/>
          </a:prstGeom>
          <a:noFill/>
        </p:spPr>
        <p:txBody>
          <a:bodyPr wrap="square" rtlCol="0">
            <a:spAutoFit/>
          </a:bodyPr>
          <a:lstStyle/>
          <a:p>
            <a:r>
              <a:rPr lang="en-US" sz="900">
                <a:hlinkClick r:id="rId8" tooltip="http://www.thebluediamondgallery.com/wooden-tile/p/politics.html"/>
              </a:rPr>
              <a:t>This Photo</a:t>
            </a:r>
            <a:r>
              <a:rPr lang="en-US" sz="900"/>
              <a:t> by Unknown Author is licensed under </a:t>
            </a:r>
            <a:r>
              <a:rPr lang="en-US" sz="900">
                <a:hlinkClick r:id="rId9" tooltip="https://creativecommons.org/licenses/by-sa/3.0/"/>
              </a:rPr>
              <a:t>CC BY-SA</a:t>
            </a:r>
            <a:endParaRPr lang="en-US" sz="900"/>
          </a:p>
        </p:txBody>
      </p:sp>
      <p:sp>
        <p:nvSpPr>
          <p:cNvPr id="20" name="Title 1">
            <a:extLst>
              <a:ext uri="{FF2B5EF4-FFF2-40B4-BE49-F238E27FC236}">
                <a16:creationId xmlns:a16="http://schemas.microsoft.com/office/drawing/2014/main" id="{FC178FB8-1AA0-470A-B010-9861FC20831C}"/>
              </a:ext>
            </a:extLst>
          </p:cNvPr>
          <p:cNvSpPr>
            <a:spLocks noGrp="1"/>
          </p:cNvSpPr>
          <p:nvPr>
            <p:ph type="title"/>
          </p:nvPr>
        </p:nvSpPr>
        <p:spPr>
          <a:xfrm>
            <a:off x="-2694754" y="4326355"/>
            <a:ext cx="10353762" cy="1261872"/>
          </a:xfrm>
        </p:spPr>
        <p:txBody>
          <a:bodyPr/>
          <a:lstStyle/>
          <a:p>
            <a:r>
              <a:rPr lang="en-US" dirty="0"/>
              <a:t>Thank you!</a:t>
            </a:r>
          </a:p>
        </p:txBody>
      </p:sp>
    </p:spTree>
    <p:extLst>
      <p:ext uri="{BB962C8B-B14F-4D97-AF65-F5344CB8AC3E}">
        <p14:creationId xmlns:p14="http://schemas.microsoft.com/office/powerpoint/2010/main" val="2978190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{C3C300A0-020F-4EBD-A9C9-A5BFBE1E651C}tf12214701_win32</Template>
  <TotalTime>1144</TotalTime>
  <Words>703</Words>
  <Application>Microsoft Office PowerPoint</Application>
  <PresentationFormat>Widescreen</PresentationFormat>
  <Paragraphs>45</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Goudy Old Style</vt:lpstr>
      <vt:lpstr>Helvetica Neue</vt:lpstr>
      <vt:lpstr>Wingdings 2</vt:lpstr>
      <vt:lpstr>SlateVTI</vt:lpstr>
      <vt:lpstr>Does Money Buy Happiness?</vt:lpstr>
      <vt:lpstr>Show me the Data</vt:lpstr>
      <vt:lpstr>PowerPoint Presentation</vt:lpstr>
      <vt:lpstr>Big Happiness Differences exists not only between different regions, but also among countries from the same region.</vt:lpstr>
      <vt:lpstr>But when it comes to most happy countries and least happy countries, we can see the big gap between Europe and Africa</vt:lpstr>
      <vt:lpstr>ML Linear Regression modeling gave us the importance  of each of the 6 factors</vt:lpstr>
      <vt:lpstr>The 2 factors that matter</vt:lpstr>
      <vt:lpstr>Conclusion - is it us or them who hold the key to happiness?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Money Buy Happiness?</dc:title>
  <dc:creator>Razvan Nelepcu</dc:creator>
  <cp:lastModifiedBy>Razvan Nelepcu</cp:lastModifiedBy>
  <cp:revision>12</cp:revision>
  <dcterms:created xsi:type="dcterms:W3CDTF">2021-06-23T03:38:18Z</dcterms:created>
  <dcterms:modified xsi:type="dcterms:W3CDTF">2021-06-23T22:42:39Z</dcterms:modified>
</cp:coreProperties>
</file>