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1F6E2-9465-4C25-BC9D-DE57EC7AE8DD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E71CE-7DD8-430A-A6CF-87EC4E7AC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6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E71CE-7DD8-430A-A6CF-87EC4E7ACF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3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8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2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11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76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3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8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29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1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5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4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87DACB-F472-47B7-AA53-2B80A0B59B3F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F39A66-A545-4DCC-A4AF-AF23278B1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1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B%D1%87%D0%B0%D0%BA" TargetMode="External"/><Relationship Id="rId3" Type="http://schemas.openxmlformats.org/officeDocument/2006/relationships/hyperlink" Target="https://ru.wikipedia.org/wiki/%D0%9C%D0%BE%D1%81%D0%BA%D0%BE%D0%B2%D1%81%D0%BA%D0%B8%D0%B9_%D0%BC%D0%BE%D0%BD%D0%B5%D1%82%D0%BD%D1%8B%D0%B9_%D0%B4%D0%B2%D0%BE%D1%80" TargetMode="External"/><Relationship Id="rId7" Type="http://schemas.openxmlformats.org/officeDocument/2006/relationships/hyperlink" Target="https://ru.wikipedia.org/wiki/%D0%94%D0%B5%D0%BD%D0%B8%D0%BA%D0%B8%D0%BD" TargetMode="External"/><Relationship Id="rId2" Type="http://schemas.openxmlformats.org/officeDocument/2006/relationships/hyperlink" Target="https://ru.wikipedia.org/wiki/%D0%93%D0%BE%D0%B7%D0%BD%D0%B0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3%D0%BA%D1%80%D0%B0%D0%B8%D0%BD%D1%81%D0%BA%D0%B0%D1%8F_%D0%B3%D1%80%D0%B8%D0%B2%D0%BD%D0%B0" TargetMode="External"/><Relationship Id="rId5" Type="http://schemas.openxmlformats.org/officeDocument/2006/relationships/hyperlink" Target="https://ru.wikipedia.org/wiki/%D0%A6%D0%B5%D0%BD%D0%BD%D1%8B%D0%B5_%D0%B1%D1%83%D0%BC%D0%B0%D0%B3%D0%B8" TargetMode="External"/><Relationship Id="rId4" Type="http://schemas.openxmlformats.org/officeDocument/2006/relationships/hyperlink" Target="https://ru.wikipedia.org/wiki/%D0%A1%D0%B0%D0%BD%D0%BA%D1%82-%D0%9F%D0%B5%D1%82%D0%B5%D1%80%D0%B1%D1%83%D1%80%D0%B3%D1%81%D0%BA%D0%B8%D0%B9_%D0%BC%D0%BE%D0%BD%D0%B5%D1%82%D0%BD%D1%8B%D0%B9_%D0%B4%D0%B2%D0%BE%D1%8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5%D0%B4%D0%B8%D1%82" TargetMode="External"/><Relationship Id="rId3" Type="http://schemas.openxmlformats.org/officeDocument/2006/relationships/hyperlink" Target="https://ru.wikipedia.org/wiki/%D0%A1%D0%B4%D0%B5%D0%BB%D0%BA%D0%B0_%D0%A0%D0%95%D0%9F%D0%9E" TargetMode="External"/><Relationship Id="rId7" Type="http://schemas.openxmlformats.org/officeDocument/2006/relationships/hyperlink" Target="https://ru.wikipedia.org/wiki/%D0%91%D0%B5%D0%B7%D0%BD%D0%B0%D0%BB%D0%B8%D1%87%D0%BD%D1%8B%D0%B5_%D0%B4%D0%B5%D0%BD%D1%8C%D0%B3%D0%B8" TargetMode="External"/><Relationship Id="rId2" Type="http://schemas.openxmlformats.org/officeDocument/2006/relationships/hyperlink" Target="https://ru.wikipedia.org/wiki/%D0%A6%D0%B5%D0%BD%D1%82%D1%80%D0%B0%D0%BB%D1%8C%D0%BD%D1%8B%D0%B9_%D0%B1%D0%B0%D0%BD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7%D0%BE%D0%BB%D0%BE%D1%82%D0%BE%D0%B2%D0%B0%D0%BB%D1%8E%D1%82%D0%BD%D1%8B%D0%B5_%D1%80%D0%B5%D0%B7%D0%B5%D1%80%D0%B2%D1%8B" TargetMode="External"/><Relationship Id="rId11" Type="http://schemas.openxmlformats.org/officeDocument/2006/relationships/hyperlink" Target="https://ru.wikipedia.org/wiki/%D0%92%D0%B5%D0%BA%D1%81%D0%B5%D0%BB%D1%8C" TargetMode="External"/><Relationship Id="rId5" Type="http://schemas.openxmlformats.org/officeDocument/2006/relationships/hyperlink" Target="https://ru.wikipedia.org/wiki/%D0%9A%D0%BE%D1%80%D1%80%D0%B5%D1%81%D0%BF%D0%BE%D0%BD%D0%B4%D0%B5%D0%BD%D1%82%D1%81%D0%BA%D0%B8%D0%B9_%D1%81%D1%87%D1%91%D1%82" TargetMode="External"/><Relationship Id="rId10" Type="http://schemas.openxmlformats.org/officeDocument/2006/relationships/hyperlink" Target="https://ru.wikipedia.org/wiki/%D0%91%D0%B0%D0%BD%D0%BA%D0%BE%D0%B2%D1%81%D0%BA%D0%B8%D0%B9_%D0%BC%D1%83%D0%BB%D1%8C%D1%82%D0%B8%D0%BF%D0%BB%D0%B8%D0%BA%D0%B0%D1%82%D0%BE%D1%80" TargetMode="External"/><Relationship Id="rId4" Type="http://schemas.openxmlformats.org/officeDocument/2006/relationships/hyperlink" Target="https://ru.wikipedia.org/wiki/%D0%A1%D1%82%D0%B0%D0%B2%D0%BA%D0%B0_%D1%80%D0%B5%D1%84%D0%B8%D0%BD%D0%B0%D0%BD%D1%81%D0%B8%D1%80%D0%BE%D0%B2%D0%B0%D0%BD%D0%B8%D1%8F" TargetMode="External"/><Relationship Id="rId9" Type="http://schemas.openxmlformats.org/officeDocument/2006/relationships/hyperlink" Target="https://ru.wikipedia.org/wiki/%D0%A0%D0%B5%D1%84%D0%B8%D0%BD%D0%B0%D0%BD%D1%81%D0%B8%D1%80%D0%BE%D0%B2%D0%B0%D0%BD%D0%B8%D0%B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38462-014D-540F-29C6-6BBB54FFD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776" y="925140"/>
            <a:ext cx="3003176" cy="477837"/>
          </a:xfrm>
        </p:spPr>
        <p:txBody>
          <a:bodyPr>
            <a:noAutofit/>
          </a:bodyPr>
          <a:lstStyle/>
          <a:p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Люберецкий техникум имени Героя Советского Союза, лётчика-космонавта Ю. А. Гагарина — государственное бюджетное профессиональное образовательное учреждение Московской области, расположенное в городе Люберцы. 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B69CF-74DC-11F7-35A9-C7A7A009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253" y="2702859"/>
            <a:ext cx="8633012" cy="726141"/>
          </a:xfrm>
        </p:spPr>
        <p:txBody>
          <a:bodyPr/>
          <a:lstStyle/>
          <a:p>
            <a:r>
              <a:rPr lang="en-US" dirty="0" err="1"/>
              <a:t>Dengybystro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F7ECB-73D4-353E-9026-23F806217D8E}"/>
              </a:ext>
            </a:extLst>
          </p:cNvPr>
          <p:cNvSpPr txBox="1"/>
          <p:nvPr/>
        </p:nvSpPr>
        <p:spPr>
          <a:xfrm>
            <a:off x="10058400" y="4536141"/>
            <a:ext cx="19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 студень 205-й группы</a:t>
            </a:r>
            <a:r>
              <a:rPr lang="en-US" dirty="0"/>
              <a:t>,</a:t>
            </a:r>
            <a:r>
              <a:rPr lang="ru-RU" dirty="0"/>
              <a:t>Попов Илья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15F3D-EC58-389B-492C-F93EAFDA4AB6}"/>
              </a:ext>
            </a:extLst>
          </p:cNvPr>
          <p:cNvSpPr txBox="1"/>
          <p:nvPr/>
        </p:nvSpPr>
        <p:spPr>
          <a:xfrm>
            <a:off x="6096000" y="5736470"/>
            <a:ext cx="138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27.11.2022</a:t>
            </a:r>
          </a:p>
        </p:txBody>
      </p:sp>
    </p:spTree>
    <p:extLst>
      <p:ext uri="{BB962C8B-B14F-4D97-AF65-F5344CB8AC3E}">
        <p14:creationId xmlns:p14="http://schemas.microsoft.com/office/powerpoint/2010/main" val="3378548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5C56B-80E3-D805-C12F-0DF6F2AC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089" y="629063"/>
            <a:ext cx="8911687" cy="1280890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</a:rPr>
              <a:t>До зарплаты осталась условная неделя, а деньги были нужны еще вчера. Откладывать на черный день у вас не получалось, друзья не могут выручить. Стоит ли брать микрозаем у нас? Конечно стоит!</a:t>
            </a:r>
            <a:endParaRPr lang="ru-RU" sz="2000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D3428-459D-FBAD-C966-A8CA4578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МФО когда-то были созданы для поддержки малого бизнеса, который не всегда может рассчитывать на финансирование со стороны банков. Но среди обычных людей услуга быстрого займа тоже стала пользоваться спросом, поэтому МФО выдают и потребительские займы (в том числе займы «до зарплаты»). Вот только процент у такого микрозайма намного выше, поэтому жить долго с ним нельзя — он придуман не для этого и начнет «есть» ваши финансы.</a:t>
            </a:r>
          </a:p>
        </p:txBody>
      </p:sp>
    </p:spTree>
    <p:extLst>
      <p:ext uri="{BB962C8B-B14F-4D97-AF65-F5344CB8AC3E}">
        <p14:creationId xmlns:p14="http://schemas.microsoft.com/office/powerpoint/2010/main" val="277541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E015B-7047-7DA7-B191-9A659A10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Производство наличных денежных средств</a:t>
            </a:r>
            <a:br>
              <a:rPr lang="ru-RU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64CBF-4E60-42E4-BB1F-E9D41C82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Производство наличных денежных средств (чеканка монет и печать банкнот) в физическом исполнении осуществляется на специализированных предприятиях (монетных дворах). В России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Гознак"/>
              </a:rPr>
              <a:t>АО «Гознак»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изготовление монет осуществляет на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Московский монетный двор"/>
              </a:rPr>
              <a:t>московском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Санкт-Петербургский монетный двор"/>
              </a:rPr>
              <a:t>Санкт-Петербургском монетных дворах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На этих же предприятиях обычно изготавливают медали, значки. Банкноты печатают в специализированных типографиях. На этих же предприятиях обычно изготавливают бланки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Ценные бумаги"/>
              </a:rPr>
              <a:t>ценных бумаг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паспортов и других важных документов с повышенными средствами защиты от подделки. Некоторые государства не имеют собственных предприятий по изготовлению наличных. Они на платной основе заказывают изготовление в других странах. Например, заказ на выпуск первых вариантов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Украинская гривна"/>
              </a:rPr>
              <a:t>украинской гривны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был размещён в Канаде. Белогвардейские генералы (например,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Деникин"/>
              </a:rPr>
              <a:t>Деникин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Колчак"/>
              </a:rPr>
              <a:t>Колчак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т. д.) также заказывали денежные знаки в других странах.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45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5AF2-3AA0-0A50-042F-6B99F4B0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Эмиссия безналичных денег</a:t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C4728-766A-26BA-44A2-4A4B9EBF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Центральный банк"/>
              </a:rPr>
              <a:t>Центральный банк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выдаёт кредиты другим банкам, как правило в виде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Сделка РЕПО"/>
              </a:rPr>
              <a:t>сделки РЕПО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по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Ставка рефинансирования"/>
              </a:rPr>
              <a:t>ставке рефинансирования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Эмитированные средства зачисляются на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Корреспондентский счёт"/>
              </a:rPr>
              <a:t>корреспондентский счёт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банка-получателя в ЦБ. В активе ЦБ остаётся та же сумма выданного кредита, «погашаемая» при его возврате. Кроме того, часть денежных средств вводится в экономику путём покупки иностранной валюты и пополнении ей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Золотовалютные резервы"/>
              </a:rPr>
              <a:t>золотовалютных резервов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так как при этом попадает в оборот национальная валюта.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наличные деньги эмитирует только центральный банк, то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Безналичные деньги"/>
              </a:rPr>
              <a:t>безналичные деньги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могут создаваться в частном порядке. Обычно это связано с выдачей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Кредит"/>
              </a:rPr>
              <a:t>кредитов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При этом передача безналичных средств между банками не может происходить без контроля центрального банка, а объёмы межбанковских переводов ограничены размером безналичных средств на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Корреспондентский счёт"/>
              </a:rPr>
              <a:t>корреспондентском счету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банка плательщика. При недостаточности средств, банки прибегают к различным вариантам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Рефинансирование"/>
              </a:rPr>
              <a:t>рефинансирования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Центральный банк обычно гарантирует предоставление краткосрочных безналичных ссуд по цене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Ставка рефинансирования"/>
              </a:rPr>
              <a:t>ставки рефинансирования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Эффект увеличения денег в обороте за счёт выдачи кредитов называют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Банковский мультипликатор"/>
              </a:rPr>
              <a:t>банковским мультипликатором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Но это не единственный вариант безналичной денежной эмиссии. Если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Вексель"/>
              </a:rPr>
              <a:t>вексель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используется в расчётах за товары или услуги, то такой вексель начинает играть роль дополнительно эмитированных денег.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7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A957D-4D13-F9D4-0D10-D9B6EEA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валюты печатаются?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91111-065D-22B1-5EF9-92535CA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Только рубли </a:t>
            </a:r>
          </a:p>
        </p:txBody>
      </p:sp>
      <p:pic>
        <p:nvPicPr>
          <p:cNvPr id="2050" name="Picture 2" descr="ЦБ научился &quot;печатать&quot; прибыль для проблемных банков">
            <a:extLst>
              <a:ext uri="{FF2B5EF4-FFF2-40B4-BE49-F238E27FC236}">
                <a16:creationId xmlns:a16="http://schemas.microsoft.com/office/drawing/2014/main" id="{08B84225-5665-F7F3-4986-4BD35341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02" y="2639505"/>
            <a:ext cx="5363852" cy="34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Бумажные купюры номиналом 5 и 10 рублей снова будут печатать в России |  Петрозаводск ГОВОРИТ | Газета &quot;Петрозаводск&quot; online | Новости Петрозаводска  и Карелии">
            <a:extLst>
              <a:ext uri="{FF2B5EF4-FFF2-40B4-BE49-F238E27FC236}">
                <a16:creationId xmlns:a16="http://schemas.microsoft.com/office/drawing/2014/main" id="{251B6714-A6FD-4838-02B4-8EE2C823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5" y="3667027"/>
            <a:ext cx="3381522" cy="20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02B8-837A-4662-2CD9-87C12D63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400" b="1" i="0" dirty="0">
                <a:solidFill>
                  <a:srgbClr val="000000"/>
                </a:solidFill>
                <a:effectLst/>
                <a:latin typeface="Hauss"/>
              </a:rPr>
              <a:t>Порой мы снисходительно называем наши деньги «железками» и «бумажками», но они не так просты, как кажутся. Рассказываем, из чего делают деньги, чтобы они служили годами, что делать, если они все же износились, как распознать фальшивки и куда бежать, если встречаешь подозрительные деньги</a:t>
            </a:r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41E83-9ED7-E9B9-867B-710822A6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1400" dirty="0">
                <a:effectLst/>
              </a:rPr>
              <a:t>за последние 500 лет Россия пережила более 10 денежных реформ. Так, в конце XVII века самой крупной денежной единицей была серебряная копейка. В кошельках советских граждан после денежной реформы 1961 года самой большой купюрой была сторублевая банкнота, а самой солидной монетой — 1 рубль.</a:t>
            </a:r>
          </a:p>
          <a:p>
            <a:r>
              <a:rPr lang="ru-RU" sz="1400" dirty="0">
                <a:effectLst/>
              </a:rPr>
              <a:t>Сегодня номиналов монет и банкнот стало больше, и почти все они существуют в нескольких вариантах — в зависимости от года выпуска. Все они одинаково платежеспособны. Сейчас у нас в ходу купюры, выпущенные в основном в 2004 и 2010 годах. Остальные постепенно ветшают и выводятся из обращения.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Монеты вообще служат десятилетиями. Обычные монеты делают из стали и плакируют (покрывают для красоты и защиты от коррозии) разными сплавами: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мельхиоровым (серебристо-белым) — 1 и 5 копеек;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медным (красноватым) — 10 и 50 копеек;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никелевым (белым) — 1, 2 и 5 рублей;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auss"/>
              </a:rPr>
              <a:t>латунным (желтым) — 10 рублей.</a:t>
            </a:r>
          </a:p>
          <a:p>
            <a:br>
              <a:rPr lang="ru-RU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35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99755-46A4-8C2D-6D68-932FAD79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Подушка безопасности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213DF-0E2F-BF5D-0446-0E4B9CD7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В бюджете любого хозяйственного субъекта, будь то государство, город, предприятие, предусмотрен резервный фонд, в который производятся регулярные отчисления, и который потом может быть использован при наступлении некой форс-мажорной ситуации. Человек или семья — это тоже хозяйственные субъекты, у которых есть свой личный или семейный бюджет, свои активы и пассивы, доходы и расходы. И в активах каждого человека или семьи тоже должен быть свой резервный фонд, за которым закрепилось название «финансовая подушка безопасности». Что это такое? Финансовая подушка безопасности — это личный резервный фонд человека или семьи, который формируется путем регулярных отчислений и предназначен для использования в случае наступления форс-мажорной ситуации, требующей финансовых расходов. Наличие финансовой подушки безопасности очень важно для любого человека, любой семьи, независимо от профессии, рода деятельности и размера доходов. Именно она существенно укрепляет бюджет, повышает уровень финансового состояния и надежно защищает от разного рода непредвиденных ситуаций. Если у человека или семьи не будет финансовой подушки, то при любом форс-мажоре они вынуждены будут влезть в долги, что крайне опасно.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3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32D77-2373-AEE0-A44F-7272D2AB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51E0B-5349-F957-BBC8-83A5194C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537" y="3169674"/>
            <a:ext cx="9601196" cy="3318936"/>
          </a:xfrm>
        </p:spPr>
        <p:txBody>
          <a:bodyPr/>
          <a:lstStyle/>
          <a:p>
            <a:r>
              <a:rPr lang="ru-RU" dirty="0"/>
              <a:t>Денег 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17600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904</Words>
  <Application>Microsoft Office PowerPoint</Application>
  <PresentationFormat>Широкоэкранный</PresentationFormat>
  <Paragraphs>28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Franklin Gothic Demi Cond</vt:lpstr>
      <vt:lpstr>Garamond</vt:lpstr>
      <vt:lpstr>Hauss</vt:lpstr>
      <vt:lpstr>Linux Libertine</vt:lpstr>
      <vt:lpstr>Roboto</vt:lpstr>
      <vt:lpstr>Times New Roman</vt:lpstr>
      <vt:lpstr>Натуральные материалы</vt:lpstr>
      <vt:lpstr>Люберецкий техникум имени Героя Советского Союза, лётчика-космонавта Ю. А. Гагарина — государственное бюджетное профессиональное образовательное учреждение Московской области, расположенное в городе Люберцы. </vt:lpstr>
      <vt:lpstr>До зарплаты осталась условная неделя, а деньги были нужны еще вчера. Откладывать на черный день у вас не получалось, друзья не могут выручить. Стоит ли брать микрозаем у нас? Конечно стоит!</vt:lpstr>
      <vt:lpstr>Производство наличных денежных средств </vt:lpstr>
      <vt:lpstr>Эмиссия безналичных денег </vt:lpstr>
      <vt:lpstr>Какие валюты печатаются?</vt:lpstr>
      <vt:lpstr>Порой мы снисходительно называем наши деньги «железками» и «бумажками», но они не так просты, как кажутся. Рассказываем, из чего делают деньги, чтобы они служили годами, что делать, если они все же износились, как распознать фальшивки и куда бежать, если встречаешь подозрительные деньги.</vt:lpstr>
      <vt:lpstr>Подушка безопасности </vt:lpstr>
      <vt:lpstr>Все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Люберецкий техникум имени Героя Советского Союза, лётчика-космонавта Ю. А. Гагарина — государственное бюджетное профессиональное образовательное учреждение Московской области, расположенное в городе Люберцы. </dc:title>
  <dc:creator>Эльвира Соловьева</dc:creator>
  <cp:lastModifiedBy>Эльвира Соловьева</cp:lastModifiedBy>
  <cp:revision>1</cp:revision>
  <dcterms:created xsi:type="dcterms:W3CDTF">2022-11-27T10:10:37Z</dcterms:created>
  <dcterms:modified xsi:type="dcterms:W3CDTF">2022-11-27T10:54:31Z</dcterms:modified>
</cp:coreProperties>
</file>