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p:cViewPr>
        <p:scale>
          <a:sx n="68" d="100"/>
          <a:sy n="68" d="100"/>
        </p:scale>
        <p:origin x="792"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960302" y="177514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2747265" cy="2271135"/>
          </a:xfrm>
          <a:prstGeom prst="rect">
            <a:avLst/>
          </a:prstGeom>
        </p:spPr>
        <p:txBody>
          <a:bodyPr vert="horz" wrap="square" lIns="0" tIns="16510" rIns="0" bIns="0" rtlCol="0">
            <a:spAutoFit/>
          </a:bodyPr>
          <a:lstStyle/>
          <a:p>
            <a:pPr marL="12700">
              <a:lnSpc>
                <a:spcPct val="100000"/>
              </a:lnSpc>
              <a:spcBef>
                <a:spcPts val="130"/>
              </a:spcBef>
            </a:pPr>
            <a:r>
              <a:rPr lang="en-US" sz="2400" dirty="0" smtClean="0">
                <a:latin typeface="Trebuchet MS"/>
                <a:cs typeface="Trebuchet MS"/>
              </a:rPr>
              <a:t>ABDUL RAZZAK MARAICAR K</a:t>
            </a:r>
          </a:p>
          <a:p>
            <a:pPr marL="12700">
              <a:lnSpc>
                <a:spcPct val="100000"/>
              </a:lnSpc>
              <a:spcBef>
                <a:spcPts val="130"/>
              </a:spcBef>
            </a:pPr>
            <a:r>
              <a:rPr lang="en-US" sz="2400" dirty="0" smtClean="0">
                <a:latin typeface="Trebuchet MS"/>
                <a:cs typeface="Trebuchet MS"/>
              </a:rPr>
              <a:t>B.TECH.AI/DS</a:t>
            </a:r>
          </a:p>
          <a:p>
            <a:pPr marL="12700">
              <a:lnSpc>
                <a:spcPct val="100000"/>
              </a:lnSpc>
              <a:spcBef>
                <a:spcPts val="130"/>
              </a:spcBef>
            </a:pPr>
            <a:r>
              <a:rPr lang="en-US" sz="2400" dirty="0" smtClean="0">
                <a:latin typeface="Trebuchet MS"/>
                <a:cs typeface="Trebuchet MS"/>
              </a:rPr>
              <a:t>SINCET</a:t>
            </a:r>
          </a:p>
          <a:p>
            <a:pPr marL="12700">
              <a:lnSpc>
                <a:spcPct val="100000"/>
              </a:lnSpc>
              <a:spcBef>
                <a:spcPts val="130"/>
              </a:spcBef>
            </a:pPr>
            <a:r>
              <a:rPr lang="en-US" sz="2400" dirty="0" smtClean="0">
                <a:latin typeface="Trebuchet MS"/>
                <a:cs typeface="Trebuchet MS"/>
              </a:rPr>
              <a:t>NM ID:au821721243001</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p:cNvSpPr txBox="1"/>
          <p:nvPr/>
        </p:nvSpPr>
        <p:spPr>
          <a:xfrm>
            <a:off x="6476999" y="4892456"/>
            <a:ext cx="2667000" cy="646331"/>
          </a:xfrm>
          <a:prstGeom prst="rect">
            <a:avLst/>
          </a:prstGeom>
          <a:noFill/>
        </p:spPr>
        <p:txBody>
          <a:bodyPr wrap="square" rtlCol="0">
            <a:spAutoFit/>
          </a:bodyPr>
          <a:lstStyle/>
          <a:p>
            <a:r>
              <a:rPr lang="en-US" b="1" dirty="0" smtClean="0">
                <a:solidFill>
                  <a:schemeClr val="bg2">
                    <a:lumMod val="50000"/>
                  </a:schemeClr>
                </a:solidFill>
              </a:rPr>
              <a:t>NAAN MUDHALVAN PROJECT</a:t>
            </a:r>
            <a:endParaRPr lang="en-US" b="1" dirty="0">
              <a:solidFill>
                <a:schemeClr val="bg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533400" y="152400"/>
            <a:ext cx="3603625" cy="492443"/>
          </a:xfrm>
        </p:spPr>
        <p:txBody>
          <a:bodyPr/>
          <a:lstStyle/>
          <a:p>
            <a:r>
              <a:rPr lang="en-US" sz="3200" dirty="0" smtClean="0"/>
              <a:t>MODELLING:</a:t>
            </a:r>
            <a:endParaRPr lang="en-US" sz="3200" dirty="0"/>
          </a:p>
        </p:txBody>
      </p:sp>
      <p:sp>
        <p:nvSpPr>
          <p:cNvPr id="11" name="TextBox 10"/>
          <p:cNvSpPr txBox="1"/>
          <p:nvPr/>
        </p:nvSpPr>
        <p:spPr>
          <a:xfrm>
            <a:off x="990600" y="1029811"/>
            <a:ext cx="8458200" cy="5447645"/>
          </a:xfrm>
          <a:prstGeom prst="rect">
            <a:avLst/>
          </a:prstGeom>
          <a:noFill/>
        </p:spPr>
        <p:txBody>
          <a:bodyPr wrap="square" rtlCol="0">
            <a:spAutoFit/>
          </a:bodyPr>
          <a:lstStyle/>
          <a:p>
            <a:r>
              <a:rPr lang="en-US" sz="1200" b="1" dirty="0" smtClean="0"/>
              <a:t>When modeling for stock price prediction, it's essential to use techniques that can capture the complex dynamics of financial markets. Here's a general approach to modeling for stock price prediction:</a:t>
            </a:r>
          </a:p>
          <a:p>
            <a:endParaRPr lang="en-US" sz="1200" b="1" dirty="0" smtClean="0"/>
          </a:p>
          <a:p>
            <a:r>
              <a:rPr lang="en-US" sz="1200" b="1" dirty="0" smtClean="0"/>
              <a:t>1. Data Collection and Preprocessing:</a:t>
            </a:r>
          </a:p>
          <a:p>
            <a:r>
              <a:rPr lang="en-US" sz="1200" b="1" dirty="0" smtClean="0"/>
              <a:t>   - Gather historical stock price data, market indices, and relevant financial indicators.</a:t>
            </a:r>
          </a:p>
          <a:p>
            <a:r>
              <a:rPr lang="en-US" sz="1200" b="1" dirty="0" smtClean="0"/>
              <a:t>   - Preprocess the data by handling missing values, outliers, and normalization.</a:t>
            </a:r>
          </a:p>
          <a:p>
            <a:endParaRPr lang="en-US" sz="1200" b="1" dirty="0" smtClean="0"/>
          </a:p>
          <a:p>
            <a:r>
              <a:rPr lang="en-US" sz="1200" b="1" dirty="0" smtClean="0"/>
              <a:t>2. Feature Engineering:</a:t>
            </a:r>
          </a:p>
          <a:p>
            <a:r>
              <a:rPr lang="en-US" sz="1200" b="1" dirty="0" smtClean="0"/>
              <a:t>   - Select relevant features such as historical prices, trading volume, technical indicators (e.g., moving averages, Relative Strength Index), and fundamental factors (e.g., earnings, dividends).</a:t>
            </a:r>
          </a:p>
          <a:p>
            <a:r>
              <a:rPr lang="en-US" sz="1200" b="1" dirty="0" smtClean="0"/>
              <a:t>   - Engineer new features or transformations to enhance model performance.</a:t>
            </a:r>
          </a:p>
          <a:p>
            <a:endParaRPr lang="en-US" sz="1200" b="1" dirty="0" smtClean="0"/>
          </a:p>
          <a:p>
            <a:r>
              <a:rPr lang="en-US" sz="1200" b="1" dirty="0" smtClean="0"/>
              <a:t>3. Model Selection:</a:t>
            </a:r>
          </a:p>
          <a:p>
            <a:r>
              <a:rPr lang="en-US" sz="1200" b="1" dirty="0" smtClean="0"/>
              <a:t>   - Choose appropriate modeling techniques such as:</a:t>
            </a:r>
          </a:p>
          <a:p>
            <a:r>
              <a:rPr lang="en-US" sz="1200" b="1" dirty="0" smtClean="0"/>
              <a:t>     - Linear Regression: Simple and interpretable, suitable for capturing linear relationships.</a:t>
            </a:r>
          </a:p>
          <a:p>
            <a:r>
              <a:rPr lang="en-US" sz="1200" b="1" dirty="0" smtClean="0"/>
              <a:t>     - Time Series Models: Autoregressive Integrated Moving Average (ARIMA), Seasonal Autoregressive Integrated Moving-Average (SARIMA), or Exponential Smoothing (ETS) models for capturing time-dependent patterns.</a:t>
            </a:r>
          </a:p>
          <a:p>
            <a:r>
              <a:rPr lang="en-US" sz="1200" b="1" dirty="0" smtClean="0"/>
              <a:t>     - Machine Learning Models: Decision trees, Random Forests, Gradient Boosting Machines (GBM), Support Vector Machines (SVM), or Neural Networks for capturing nonlinear relationships and complex patterns.</a:t>
            </a:r>
          </a:p>
          <a:p>
            <a:r>
              <a:rPr lang="en-US" sz="1200" b="1" dirty="0" smtClean="0"/>
              <a:t>     - Deep Learning Models: Recurrent Neural Networks (RNNs), Long Short-Term Memory (LSTM) networks, or Gated Recurrent Units (GRUs) for sequential data like time series.</a:t>
            </a:r>
          </a:p>
          <a:p>
            <a:r>
              <a:rPr lang="en-US" sz="1200" b="1" dirty="0" smtClean="0"/>
              <a:t>   - Consider ensemble methods to combine predictions from multiple models for improved accuracy and robustness.</a:t>
            </a:r>
          </a:p>
          <a:p>
            <a:endParaRPr lang="en-US" sz="1200" b="1" dirty="0" smtClean="0"/>
          </a:p>
          <a:p>
            <a:r>
              <a:rPr lang="en-US" sz="1200" b="1" dirty="0" smtClean="0"/>
              <a:t>4.Model Training:</a:t>
            </a:r>
          </a:p>
          <a:p>
            <a:r>
              <a:rPr lang="en-US" sz="1200" b="1" dirty="0" smtClean="0"/>
              <a:t>   - Split the data into training and validation sets.</a:t>
            </a:r>
          </a:p>
          <a:p>
            <a:r>
              <a:rPr lang="en-US" sz="1200" b="1" dirty="0" smtClean="0"/>
              <a:t>   - Train the selected models using the training data, adjusting </a:t>
            </a:r>
            <a:r>
              <a:rPr lang="en-US" sz="1200" b="1" dirty="0" err="1" smtClean="0"/>
              <a:t>hyperparameters</a:t>
            </a:r>
            <a:r>
              <a:rPr lang="en-US" sz="1200" b="1" dirty="0" smtClean="0"/>
              <a:t> as necessary.</a:t>
            </a:r>
          </a:p>
          <a:p>
            <a:r>
              <a:rPr lang="en-US" sz="1200" b="1" dirty="0" smtClean="0"/>
              <a:t>   - Validate models using the validation set and iterate on model selection and tuning as needed.</a:t>
            </a:r>
          </a:p>
          <a:p>
            <a:endParaRPr lang="en-US" sz="1200" b="1"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515600" y="551541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744200" y="40420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058525" y="647143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875240"/>
          </a:xfrm>
          <a:prstGeom prst="rect">
            <a:avLst/>
          </a:prstGeom>
        </p:spPr>
        <p:txBody>
          <a:bodyPr vert="horz" wrap="square" lIns="0" tIns="13335" rIns="0" bIns="0" rtlCol="0">
            <a:spAutoFit/>
          </a:bodyPr>
          <a:lstStyle/>
          <a:p>
            <a:pPr marL="209550">
              <a:lnSpc>
                <a:spcPct val="100000"/>
              </a:lnSpc>
              <a:spcBef>
                <a:spcPts val="105"/>
              </a:spcBef>
            </a:pPr>
            <a:r>
              <a:rPr sz="2800" spc="-60" dirty="0" smtClean="0"/>
              <a:t>RESULTS</a:t>
            </a:r>
            <a:r>
              <a:rPr lang="en-US" sz="2800" spc="-60" dirty="0" smtClean="0"/>
              <a:t>:</a:t>
            </a:r>
            <a:br>
              <a:rPr lang="en-US" sz="2800" spc="-60" dirty="0" smtClean="0"/>
            </a:br>
            <a:endParaRPr sz="2800"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11" name="Picture 10"/>
          <p:cNvPicPr>
            <a:picLocks noChangeAspect="1"/>
          </p:cNvPicPr>
          <p:nvPr/>
        </p:nvPicPr>
        <p:blipFill>
          <a:blip r:embed="rId3"/>
          <a:stretch>
            <a:fillRect/>
          </a:stretch>
        </p:blipFill>
        <p:spPr>
          <a:xfrm>
            <a:off x="558165" y="823065"/>
            <a:ext cx="3581400" cy="2605936"/>
          </a:xfrm>
          <a:prstGeom prst="rect">
            <a:avLst/>
          </a:prstGeom>
        </p:spPr>
      </p:pic>
      <p:pic>
        <p:nvPicPr>
          <p:cNvPr id="12" name="Picture 11"/>
          <p:cNvPicPr>
            <a:picLocks noChangeAspect="1"/>
          </p:cNvPicPr>
          <p:nvPr/>
        </p:nvPicPr>
        <p:blipFill>
          <a:blip r:embed="rId4"/>
          <a:stretch>
            <a:fillRect/>
          </a:stretch>
        </p:blipFill>
        <p:spPr>
          <a:xfrm>
            <a:off x="4419600" y="910671"/>
            <a:ext cx="3681412" cy="2518330"/>
          </a:xfrm>
          <a:prstGeom prst="rect">
            <a:avLst/>
          </a:prstGeom>
        </p:spPr>
      </p:pic>
      <p:pic>
        <p:nvPicPr>
          <p:cNvPr id="13" name="Picture 12"/>
          <p:cNvPicPr>
            <a:picLocks noChangeAspect="1"/>
          </p:cNvPicPr>
          <p:nvPr/>
        </p:nvPicPr>
        <p:blipFill>
          <a:blip r:embed="rId5"/>
          <a:stretch>
            <a:fillRect/>
          </a:stretch>
        </p:blipFill>
        <p:spPr>
          <a:xfrm>
            <a:off x="1652807" y="3866622"/>
            <a:ext cx="6519862" cy="2590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935414" y="9113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8698461" cy="1773241"/>
          </a:xfrm>
          <a:prstGeom prst="rect">
            <a:avLst/>
          </a:prstGeom>
        </p:spPr>
        <p:txBody>
          <a:bodyPr vert="horz" wrap="square" lIns="0" tIns="460692" rIns="0" bIns="0" rtlCol="0">
            <a:spAutoFit/>
          </a:bodyPr>
          <a:lstStyle/>
          <a:p>
            <a:pPr marL="193675">
              <a:lnSpc>
                <a:spcPct val="100000"/>
              </a:lnSpc>
              <a:spcBef>
                <a:spcPts val="130"/>
              </a:spcBef>
            </a:pPr>
            <a:r>
              <a:rPr lang="en-US" sz="4250" dirty="0"/>
              <a:t>Microsoft Stock Price Prediction </a:t>
            </a:r>
            <a:r>
              <a:rPr lang="en-US" sz="4250" dirty="0" smtClean="0"/>
              <a:t>Using </a:t>
            </a:r>
            <a:r>
              <a:rPr lang="en-US" sz="4250" dirty="0"/>
              <a:t>Machine Learning</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23" name="Picture 22"/>
          <p:cNvPicPr>
            <a:picLocks noChangeAspect="1"/>
          </p:cNvPicPr>
          <p:nvPr/>
        </p:nvPicPr>
        <p:blipFill>
          <a:blip r:embed="rId4"/>
          <a:stretch>
            <a:fillRect/>
          </a:stretch>
        </p:blipFill>
        <p:spPr>
          <a:xfrm>
            <a:off x="1009650" y="2568747"/>
            <a:ext cx="7624191" cy="368917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69803" y="1981202"/>
            <a:ext cx="7075169" cy="594359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342900" indent="-342900">
              <a:buFont typeface="Arial" panose="020B0604020202020204" pitchFamily="34" charset="0"/>
              <a:buChar char="•"/>
            </a:pPr>
            <a:r>
              <a:rPr lang="en-US" sz="2400" b="1" dirty="0" smtClean="0"/>
              <a:t>Problem statement</a:t>
            </a:r>
          </a:p>
          <a:p>
            <a:pPr marL="342900" indent="-342900">
              <a:buFont typeface="Arial" panose="020B0604020202020204" pitchFamily="34" charset="0"/>
              <a:buChar char="•"/>
            </a:pPr>
            <a:r>
              <a:rPr lang="en-US" sz="2400" b="1" dirty="0" smtClean="0"/>
              <a:t>Project overview</a:t>
            </a:r>
          </a:p>
          <a:p>
            <a:pPr marL="342900" indent="-342900">
              <a:buFont typeface="Arial" panose="020B0604020202020204" pitchFamily="34" charset="0"/>
              <a:buChar char="•"/>
            </a:pPr>
            <a:r>
              <a:rPr lang="en-US" sz="2400" b="1" dirty="0" smtClean="0"/>
              <a:t>Who are the end users?</a:t>
            </a:r>
          </a:p>
          <a:p>
            <a:pPr marL="342900" indent="-342900">
              <a:buFont typeface="Arial" panose="020B0604020202020204" pitchFamily="34" charset="0"/>
              <a:buChar char="•"/>
            </a:pPr>
            <a:r>
              <a:rPr lang="en-US" sz="2400" b="1" dirty="0" smtClean="0"/>
              <a:t>Your solution and its value proposition</a:t>
            </a:r>
          </a:p>
          <a:p>
            <a:pPr marL="342900" indent="-342900">
              <a:buFont typeface="Arial" panose="020B0604020202020204" pitchFamily="34" charset="0"/>
              <a:buChar char="•"/>
            </a:pPr>
            <a:r>
              <a:rPr lang="en-US" sz="2400" b="1" dirty="0" smtClean="0"/>
              <a:t>The vow in your solution</a:t>
            </a:r>
          </a:p>
          <a:p>
            <a:pPr marL="342900" indent="-342900">
              <a:buFont typeface="Arial" panose="020B0604020202020204" pitchFamily="34" charset="0"/>
              <a:buChar char="•"/>
            </a:pPr>
            <a:r>
              <a:rPr lang="en-US" sz="2400" b="1" dirty="0" smtClean="0"/>
              <a:t>Modelling </a:t>
            </a:r>
          </a:p>
          <a:p>
            <a:pPr marL="342900" indent="-342900">
              <a:buFont typeface="Arial" panose="020B0604020202020204" pitchFamily="34" charset="0"/>
              <a:buChar char="•"/>
            </a:pPr>
            <a:r>
              <a:rPr lang="en-US" sz="2400" b="1" dirty="0" smtClean="0"/>
              <a:t>Results </a:t>
            </a:r>
          </a:p>
          <a:p>
            <a:pPr marL="342900" indent="-342900">
              <a:buFont typeface="Arial" panose="020B0604020202020204" pitchFamily="34" charset="0"/>
              <a:buChar char="•"/>
            </a:pPr>
            <a:endParaRPr lang="en-US" sz="2400" b="1" dirty="0" smtClean="0"/>
          </a:p>
          <a:p>
            <a:pPr marL="342900" indent="-342900">
              <a:buFont typeface="Arial" panose="020B0604020202020204" pitchFamily="34" charset="0"/>
              <a:buChar char="•"/>
            </a:pPr>
            <a:endParaRPr lang="en-US" sz="2400" b="1" dirty="0" smtClean="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spc="-10" dirty="0" smtClean="0"/>
              <a:t>AGENDA</a:t>
            </a:r>
            <a:r>
              <a:rPr lang="en-US" spc="-10" dirty="0" smtClean="0"/>
              <a:t>:</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Rectangle 1"/>
          <p:cNvSpPr>
            <a:spLocks noChangeArrowheads="1"/>
          </p:cNvSpPr>
          <p:nvPr/>
        </p:nvSpPr>
        <p:spPr bwMode="auto">
          <a:xfrm>
            <a:off x="0" y="-377159"/>
            <a:ext cx="6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
          <p:cNvSpPr>
            <a:spLocks noChangeArrowheads="1"/>
          </p:cNvSpPr>
          <p:nvPr/>
        </p:nvSpPr>
        <p:spPr bwMode="auto">
          <a:xfrm>
            <a:off x="0" y="0"/>
            <a:ext cx="12493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7" name="Rectangle 3"/>
          <p:cNvSpPr>
            <a:spLocks noChangeArrowheads="1"/>
          </p:cNvSpPr>
          <p:nvPr/>
        </p:nvSpPr>
        <p:spPr bwMode="auto">
          <a:xfrm flipH="1">
            <a:off x="152465" y="-224759"/>
            <a:ext cx="40544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4"/>
          <p:cNvSpPr>
            <a:spLocks noChangeArrowheads="1"/>
          </p:cNvSpPr>
          <p:nvPr/>
        </p:nvSpPr>
        <p:spPr bwMode="auto">
          <a:xfrm>
            <a:off x="152400" y="152400"/>
            <a:ext cx="12493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9" name="Rectangle 5"/>
          <p:cNvSpPr>
            <a:spLocks noChangeArrowheads="1"/>
          </p:cNvSpPr>
          <p:nvPr/>
        </p:nvSpPr>
        <p:spPr bwMode="auto">
          <a:xfrm>
            <a:off x="304800" y="-72359"/>
            <a:ext cx="6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6"/>
          <p:cNvSpPr>
            <a:spLocks noChangeArrowheads="1"/>
          </p:cNvSpPr>
          <p:nvPr/>
        </p:nvSpPr>
        <p:spPr bwMode="auto">
          <a:xfrm>
            <a:off x="304800" y="304800"/>
            <a:ext cx="12493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25000" y="32099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439400" y="10913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8309928" cy="340221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000" spc="-10" dirty="0" smtClean="0"/>
              <a:t>PROBLEM</a:t>
            </a:r>
            <a:r>
              <a:rPr lang="en-US" sz="2000" dirty="0"/>
              <a:t> </a:t>
            </a:r>
            <a:r>
              <a:rPr sz="2000" spc="-75" dirty="0" smtClean="0"/>
              <a:t>STATEMENT</a:t>
            </a:r>
            <a:r>
              <a:rPr lang="en-US" sz="2000" spc="-75" dirty="0"/>
              <a:t>:</a:t>
            </a:r>
            <a:br>
              <a:rPr lang="en-US" sz="2000" spc="-75" dirty="0"/>
            </a:br>
            <a:r>
              <a:rPr lang="en-US" sz="2000" spc="-75" dirty="0"/>
              <a:t>A concise problem statement for stock price prediction could be:</a:t>
            </a:r>
            <a:br>
              <a:rPr lang="en-US" sz="2000" spc="-75" dirty="0"/>
            </a:br>
            <a:r>
              <a:rPr lang="en-US" sz="2000" spc="-75" dirty="0"/>
              <a:t/>
            </a:r>
            <a:br>
              <a:rPr lang="en-US" sz="2000" spc="-75" dirty="0"/>
            </a:br>
            <a:r>
              <a:rPr lang="en-US" sz="2000" spc="-75" dirty="0"/>
              <a:t>"Develop a predictive model to forecast the future price movements of a given stock based on historical price data, market indicators, and relevant external factors. The objective is to provide accurate and actionable predictions that can assist investors in making informed trading decisions and managing their portfolios effectively."</a:t>
            </a:r>
            <a:r>
              <a:rPr lang="en-US" sz="2000" spc="-75" dirty="0" smtClean="0"/>
              <a:t/>
            </a:r>
            <a:br>
              <a:rPr lang="en-US" sz="2000" spc="-75" dirty="0" smtClean="0"/>
            </a:br>
            <a:r>
              <a:rPr lang="en-US" sz="2000" spc="-75" dirty="0"/>
              <a:t/>
            </a:r>
            <a:br>
              <a:rPr lang="en-US" sz="2000" spc="-75" dirty="0"/>
            </a:br>
            <a:r>
              <a:rPr lang="en-US" sz="2000" spc="-75" dirty="0" smtClean="0"/>
              <a:t/>
            </a:r>
            <a:br>
              <a:rPr lang="en-US" sz="2000" spc="-75" dirty="0" smtClean="0"/>
            </a:br>
            <a:endParaRPr sz="20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Rectangle 1"/>
          <p:cNvSpPr>
            <a:spLocks noChangeArrowheads="1"/>
          </p:cNvSpPr>
          <p:nvPr/>
        </p:nvSpPr>
        <p:spPr bwMode="auto">
          <a:xfrm>
            <a:off x="0" y="184389"/>
            <a:ext cx="13563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58912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5" name="Rectangle 4"/>
          <p:cNvSpPr>
            <a:spLocks noChangeArrowheads="1"/>
          </p:cNvSpPr>
          <p:nvPr/>
        </p:nvSpPr>
        <p:spPr bwMode="auto">
          <a:xfrm>
            <a:off x="152400" y="152400"/>
            <a:ext cx="58912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9782074" y="196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2"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744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132472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smtClean="0"/>
              <a:t>OVERVIEW</a:t>
            </a:r>
            <a:r>
              <a:rPr lang="en-US" sz="4250" spc="-10" dirty="0" smtClean="0"/>
              <a:t> </a:t>
            </a:r>
            <a:br>
              <a:rPr lang="en-US" sz="4250" spc="-10" dirty="0" smtClean="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Rectangle 2"/>
          <p:cNvSpPr>
            <a:spLocks noChangeArrowheads="1"/>
          </p:cNvSpPr>
          <p:nvPr/>
        </p:nvSpPr>
        <p:spPr bwMode="auto">
          <a:xfrm>
            <a:off x="2286000" y="1908709"/>
            <a:ext cx="3718560" cy="3339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r>
              <a:rPr lang="en-US" b="1" dirty="0" smtClean="0"/>
              <a:t>1.Objective </a:t>
            </a:r>
            <a:r>
              <a:rPr lang="en-US" b="1" dirty="0"/>
              <a:t>Definition</a:t>
            </a:r>
          </a:p>
          <a:p>
            <a:pPr marL="0" marR="0" lvl="0" indent="0" algn="l" defTabSz="914400" rtl="0" eaLnBrk="0" fontAlgn="base" latinLnBrk="0" hangingPunct="0">
              <a:lnSpc>
                <a:spcPct val="100000"/>
              </a:lnSpc>
              <a:spcBef>
                <a:spcPct val="0"/>
              </a:spcBef>
              <a:spcAft>
                <a:spcPct val="0"/>
              </a:spcAft>
              <a:buClrTx/>
              <a:buSzTx/>
              <a:tabLst/>
            </a:pPr>
            <a:r>
              <a:rPr lang="en-US" b="1" dirty="0" smtClean="0"/>
              <a:t>2.</a:t>
            </a:r>
            <a:r>
              <a:rPr kumimoji="0" lang="en-US" sz="1800" b="1" i="0" u="none" strike="noStrike" cap="none" normalizeH="0" baseline="0" dirty="0" smtClean="0">
                <a:ln>
                  <a:noFill/>
                </a:ln>
                <a:solidFill>
                  <a:schemeClr val="tx1"/>
                </a:solidFill>
                <a:effectLst/>
              </a:rPr>
              <a:t>Data Collection and Preprocessing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chemeClr val="tx1"/>
                </a:solidFill>
                <a:effectLst/>
              </a:rPr>
              <a:t>Feature Selection and Engineering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chemeClr val="tx1"/>
                </a:solidFill>
                <a:effectLst/>
              </a:rPr>
              <a:t>Model Selection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dirty="0" smtClean="0">
                <a:ln>
                  <a:noFill/>
                </a:ln>
                <a:solidFill>
                  <a:schemeClr val="tx1"/>
                </a:solidFill>
                <a:effectLst/>
              </a:rPr>
              <a:t>Model Training</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1800" b="1" i="0" u="none" strike="noStrike" cap="none" normalizeH="0" baseline="0" dirty="0" smtClean="0">
                <a:ln>
                  <a:noFill/>
                </a:ln>
                <a:solidFill>
                  <a:schemeClr val="tx1"/>
                </a:solidFill>
                <a:effectLst/>
              </a:rPr>
              <a:t>Model Evaluation</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sz="1800" b="1" i="0" u="none" strike="noStrike" cap="none" normalizeH="0" baseline="0" dirty="0" smtClean="0">
                <a:ln>
                  <a:noFill/>
                </a:ln>
                <a:solidFill>
                  <a:schemeClr val="tx1"/>
                </a:solidFill>
                <a:effectLst/>
              </a:rPr>
              <a:t>Model Testing and Deployment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ECECEC"/>
                </a:solidFill>
                <a:effectLst/>
                <a:latin typeface="Söhne"/>
              </a:rPr>
              <a:t>You</a:t>
            </a:r>
            <a:endParaRPr kumimoji="0" lang="en-US" sz="11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ECECEC"/>
                </a:solidFill>
                <a:effectLst/>
                <a:latin typeface="Söhne"/>
              </a:rPr>
              <a:t/>
            </a:r>
            <a:br>
              <a:rPr kumimoji="0" lang="en-US" sz="1200" b="0" i="0" u="none" strike="noStrike" cap="none" normalizeH="0" baseline="0" dirty="0" smtClean="0">
                <a:ln>
                  <a:noFill/>
                </a:ln>
                <a:solidFill>
                  <a:srgbClr val="ECECEC"/>
                </a:solidFill>
                <a:effectLst/>
                <a:latin typeface="Söhne"/>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1512849"/>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r>
              <a:rPr sz="3200" spc="-10" dirty="0" smtClean="0"/>
              <a:t>?</a:t>
            </a:r>
            <a:r>
              <a:rPr lang="en-US" sz="3200" spc="-10" dirty="0" smtClean="0"/>
              <a:t/>
            </a:r>
            <a:br>
              <a:rPr lang="en-US" sz="3200" spc="-10" dirty="0" smtClean="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Rectangle 1"/>
          <p:cNvSpPr>
            <a:spLocks noChangeArrowheads="1"/>
          </p:cNvSpPr>
          <p:nvPr/>
        </p:nvSpPr>
        <p:spPr bwMode="auto">
          <a:xfrm>
            <a:off x="1654492" y="1695450"/>
            <a:ext cx="4530086" cy="3431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algn="l" rtl="0" eaLnBrk="0" fontAlgn="base" hangingPunct="0">
              <a:spcBef>
                <a:spcPct val="0"/>
              </a:spcBef>
              <a:spcAft>
                <a:spcPct val="0"/>
              </a:spcAft>
            </a:pPr>
            <a:r>
              <a:rPr kumimoji="0" lang="en-US" sz="2400" b="1" i="0" u="none" strike="noStrike" cap="none" normalizeH="0" baseline="0" dirty="0" smtClean="0">
                <a:ln>
                  <a:noFill/>
                </a:ln>
                <a:solidFill>
                  <a:schemeClr val="tx1"/>
                </a:solidFill>
                <a:effectLst/>
                <a:latin typeface="Arial" panose="020B0604020202020204" pitchFamily="34" charset="0"/>
              </a:rPr>
              <a:t>1.Investors</a:t>
            </a:r>
            <a:endParaRPr kumimoji="0" lang="en-US" sz="24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400" b="1" i="0" u="none" strike="noStrike" cap="none" normalizeH="0" baseline="0" dirty="0" smtClean="0">
                <a:ln>
                  <a:noFill/>
                </a:ln>
                <a:solidFill>
                  <a:schemeClr val="tx1"/>
                </a:solidFill>
                <a:effectLst/>
                <a:latin typeface="Arial" panose="020B0604020202020204" pitchFamily="34" charset="0"/>
              </a:rPr>
              <a:t>Traders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400" b="1" i="0" u="none" strike="noStrike" cap="none" normalizeH="0" baseline="0" dirty="0" smtClean="0">
                <a:ln>
                  <a:noFill/>
                </a:ln>
                <a:solidFill>
                  <a:schemeClr val="tx1"/>
                </a:solidFill>
                <a:effectLst/>
                <a:latin typeface="Arial" panose="020B0604020202020204" pitchFamily="34" charset="0"/>
              </a:rPr>
              <a:t>Financial Analysts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2400" b="1" i="0" u="none" strike="noStrike" cap="none" normalizeH="0" baseline="0" dirty="0" smtClean="0">
                <a:ln>
                  <a:noFill/>
                </a:ln>
                <a:solidFill>
                  <a:schemeClr val="tx1"/>
                </a:solidFill>
                <a:effectLst/>
                <a:latin typeface="Arial" panose="020B0604020202020204" pitchFamily="34" charset="0"/>
              </a:rPr>
              <a:t>Portfolio Managers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2400" b="1" i="0" u="none" strike="noStrike" cap="none" normalizeH="0" baseline="0" dirty="0" smtClean="0">
                <a:ln>
                  <a:noFill/>
                </a:ln>
                <a:solidFill>
                  <a:schemeClr val="tx1"/>
                </a:solidFill>
                <a:effectLst/>
                <a:latin typeface="Arial" panose="020B0604020202020204" pitchFamily="34" charset="0"/>
              </a:rPr>
              <a:t>Financial Advisors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2400" b="1" i="0" u="none" strike="noStrike" cap="none" normalizeH="0" baseline="0" dirty="0" smtClean="0">
                <a:ln>
                  <a:noFill/>
                </a:ln>
                <a:solidFill>
                  <a:schemeClr val="tx1"/>
                </a:solidFill>
                <a:effectLst/>
                <a:latin typeface="Arial" panose="020B0604020202020204" pitchFamily="34" charset="0"/>
              </a:rPr>
              <a:t>Market Researchers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sz="2400" b="1" i="0" u="none" strike="noStrike" cap="none" normalizeH="0" baseline="0" dirty="0" smtClean="0">
                <a:ln>
                  <a:noFill/>
                </a:ln>
                <a:solidFill>
                  <a:schemeClr val="tx1"/>
                </a:solidFill>
                <a:effectLst/>
                <a:latin typeface="Arial" panose="020B0604020202020204" pitchFamily="34" charset="0"/>
              </a:rPr>
              <a:t>Algorithmic Trading Systems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sz="2400" b="1" i="0" u="none" strike="noStrike" cap="none" normalizeH="0" baseline="0" dirty="0" smtClean="0">
                <a:ln>
                  <a:noFill/>
                </a:ln>
                <a:solidFill>
                  <a:schemeClr val="tx1"/>
                </a:solidFill>
                <a:effectLst/>
                <a:latin typeface="Arial" panose="020B0604020202020204" pitchFamily="34" charset="0"/>
              </a:rPr>
              <a:t>Microsoft Stakeholders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0" y="0"/>
            <a:ext cx="5794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515218" y="4488132"/>
            <a:ext cx="1524000" cy="22098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724893" y="2057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982961"/>
          </a:xfrm>
          <a:prstGeom prst="rect">
            <a:avLst/>
          </a:prstGeom>
        </p:spPr>
        <p:txBody>
          <a:bodyPr vert="horz" wrap="square" lIns="0" tIns="485775" rIns="0" bIns="0" rtlCol="0">
            <a:spAutoFit/>
          </a:bodyPr>
          <a:lstStyle/>
          <a:p>
            <a:pPr marL="12700">
              <a:lnSpc>
                <a:spcPct val="100000"/>
              </a:lnSpc>
              <a:spcBef>
                <a:spcPts val="105"/>
              </a:spcBef>
            </a:pPr>
            <a:r>
              <a:rPr sz="3200" spc="-95" dirty="0" smtClean="0"/>
              <a:t> </a:t>
            </a:r>
            <a:r>
              <a:rPr sz="3200" spc="-10" dirty="0" smtClean="0"/>
              <a:t>SOLUTION</a:t>
            </a:r>
            <a:r>
              <a:rPr lang="en-US" sz="3200" spc="-10" dirty="0" smtClean="0"/>
              <a:t>:</a:t>
            </a:r>
            <a:r>
              <a:rPr sz="3200" spc="-345" dirty="0" smtClean="0"/>
              <a:t> </a:t>
            </a:r>
            <a:endParaRPr sz="32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1371600" y="1676400"/>
            <a:ext cx="7467600" cy="4524315"/>
          </a:xfrm>
          <a:prstGeom prst="rect">
            <a:avLst/>
          </a:prstGeom>
          <a:noFill/>
        </p:spPr>
        <p:txBody>
          <a:bodyPr wrap="square" rtlCol="0">
            <a:spAutoFit/>
          </a:bodyPr>
          <a:lstStyle/>
          <a:p>
            <a:r>
              <a:rPr lang="en-US" b="1" dirty="0"/>
              <a:t>Solution: Utilizing advanced machine learning and data analysis techniques, we develop robust predictive models that forecast future movements in stock prices for Microsoft and other companies</a:t>
            </a:r>
            <a:r>
              <a:rPr lang="en-US" b="1" dirty="0" smtClean="0"/>
              <a:t>.</a:t>
            </a:r>
          </a:p>
          <a:p>
            <a:r>
              <a:rPr lang="en-US" b="1" dirty="0" smtClean="0"/>
              <a:t> </a:t>
            </a:r>
            <a:r>
              <a:rPr lang="en-US" b="1" dirty="0"/>
              <a:t>Our solution involves:</a:t>
            </a:r>
          </a:p>
          <a:p>
            <a:r>
              <a:rPr lang="en-US" b="1" dirty="0" smtClean="0"/>
              <a:t>     Data </a:t>
            </a:r>
            <a:r>
              <a:rPr lang="en-US" b="1" dirty="0"/>
              <a:t>Collection and Analysis: We gather extensive historical data on stock prices, market indicators, and relevant external factors. This data is meticulously analyzed to identify patterns and trends that can inform our predictive models.</a:t>
            </a:r>
          </a:p>
          <a:p>
            <a:r>
              <a:rPr lang="en-US" b="1" dirty="0" smtClean="0"/>
              <a:t>   Model </a:t>
            </a:r>
            <a:r>
              <a:rPr lang="en-US" b="1" dirty="0"/>
              <a:t>Development: Our team of experts constructs sophisticated predictive models using machine learning algorithms such as regression, time series analysis, and deep learning. These models are trained on historical data to learn patterns and relationships, enabling them to make accurate predictions about future stock price movements.</a:t>
            </a:r>
          </a:p>
          <a:p>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492443"/>
          </a:xfrm>
        </p:spPr>
        <p:txBody>
          <a:bodyPr/>
          <a:lstStyle/>
          <a:p>
            <a:r>
              <a:rPr lang="en-US" sz="3200" dirty="0" smtClean="0"/>
              <a:t>Value proposition:</a:t>
            </a:r>
            <a:endParaRPr lang="en-US" sz="3200" dirty="0"/>
          </a:p>
        </p:txBody>
      </p:sp>
      <p:sp>
        <p:nvSpPr>
          <p:cNvPr id="3" name="TextBox 2"/>
          <p:cNvSpPr txBox="1"/>
          <p:nvPr/>
        </p:nvSpPr>
        <p:spPr>
          <a:xfrm>
            <a:off x="1981200" y="1295400"/>
            <a:ext cx="6324600" cy="4524315"/>
          </a:xfrm>
          <a:prstGeom prst="rect">
            <a:avLst/>
          </a:prstGeom>
          <a:noFill/>
        </p:spPr>
        <p:txBody>
          <a:bodyPr wrap="square" rtlCol="0">
            <a:spAutoFit/>
          </a:bodyPr>
          <a:lstStyle/>
          <a:p>
            <a:r>
              <a:rPr lang="en-US" b="1" dirty="0"/>
              <a:t>Value Proposition: Our stock price prediction solution offers several key benefits to investors, traders, financial professionals, and other stakeholders</a:t>
            </a:r>
            <a:r>
              <a:rPr lang="en-US" b="1" dirty="0" smtClean="0"/>
              <a:t>:</a:t>
            </a:r>
          </a:p>
          <a:p>
            <a:endParaRPr lang="en-US" b="1" dirty="0"/>
          </a:p>
          <a:p>
            <a:r>
              <a:rPr lang="en-US" b="1" dirty="0"/>
              <a:t>Enhanced Decision-Making: By providing accurate forecasts of stock price movements, our solution empowers users to make informed investment decisions, optimize trading strategies, and mitigate risks effectively</a:t>
            </a:r>
            <a:r>
              <a:rPr lang="en-US" b="1" dirty="0" smtClean="0"/>
              <a:t>.</a:t>
            </a:r>
          </a:p>
          <a:p>
            <a:endParaRPr lang="en-US" b="1" dirty="0"/>
          </a:p>
          <a:p>
            <a:r>
              <a:rPr lang="en-US" b="1" dirty="0"/>
              <a:t>Improved Performance: Our predictive models leverage advanced analytics and machine learning algorithms to deliver superior performance compared to traditional forecasting methods. This enables users to achieve higher returns and better portfolio outcomes.</a:t>
            </a:r>
          </a:p>
          <a:p>
            <a:endParaRPr lang="en-US" b="1" dirty="0"/>
          </a:p>
        </p:txBody>
      </p:sp>
    </p:spTree>
    <p:extLst>
      <p:ext uri="{BB962C8B-B14F-4D97-AF65-F5344CB8AC3E}">
        <p14:creationId xmlns:p14="http://schemas.microsoft.com/office/powerpoint/2010/main" val="36288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518518"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0593005" y="4972051"/>
            <a:ext cx="1609725" cy="1695448"/>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lang="en-US" sz="4250" dirty="0"/>
              <a:t>V</a:t>
            </a:r>
            <a:r>
              <a:rPr sz="4250" dirty="0" smtClean="0"/>
              <a:t>OW</a:t>
            </a:r>
            <a:r>
              <a:rPr sz="4250" spc="90" dirty="0" smtClean="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p:cNvSpPr txBox="1"/>
          <p:nvPr/>
        </p:nvSpPr>
        <p:spPr>
          <a:xfrm>
            <a:off x="1600200" y="1831656"/>
            <a:ext cx="6781800" cy="5170646"/>
          </a:xfrm>
          <a:prstGeom prst="rect">
            <a:avLst/>
          </a:prstGeom>
          <a:noFill/>
        </p:spPr>
        <p:txBody>
          <a:bodyPr wrap="square" rtlCol="0">
            <a:spAutoFit/>
          </a:bodyPr>
          <a:lstStyle/>
          <a:p>
            <a:r>
              <a:rPr lang="en-US" sz="1400" b="1" dirty="0"/>
              <a:t>The "vow solution" in stock price prediction might refer to a specific methodology, algorithm, or approach used to forecast stock prices. While I'm not aware of a specific method called the "vow solution" in this context, I can provide a hypothetical outline of what such a solution might entail</a:t>
            </a:r>
            <a:r>
              <a:rPr lang="en-US" sz="1400" b="1" dirty="0" smtClean="0"/>
              <a:t>:</a:t>
            </a:r>
          </a:p>
          <a:p>
            <a:endParaRPr lang="en-US" sz="1400" b="1" dirty="0"/>
          </a:p>
          <a:p>
            <a:r>
              <a:rPr lang="en-US" sz="1400" b="1" dirty="0"/>
              <a:t>VOW Solution in Stock Price Prediction</a:t>
            </a:r>
            <a:r>
              <a:rPr lang="en-US" sz="1400" b="1" dirty="0" smtClean="0"/>
              <a:t>:</a:t>
            </a:r>
          </a:p>
          <a:p>
            <a:endParaRPr lang="en-US" sz="1400" b="1" dirty="0"/>
          </a:p>
          <a:p>
            <a:r>
              <a:rPr lang="en-US" sz="1400" b="1" dirty="0"/>
              <a:t>Variable Selection: Identify key variables that have a significant impact on stock prices. This may include historical price data, trading volume, market sentiment indicators, technical indicators, and fundamental factors such as earnings, revenue, and macroeconomic indicators</a:t>
            </a:r>
            <a:r>
              <a:rPr lang="en-US" sz="1400" b="1" dirty="0" smtClean="0"/>
              <a:t>.</a:t>
            </a:r>
          </a:p>
          <a:p>
            <a:endParaRPr lang="en-US" sz="1400" b="1" dirty="0"/>
          </a:p>
          <a:p>
            <a:r>
              <a:rPr lang="en-US" sz="1400" b="1" dirty="0"/>
              <a:t>Optimization Techniques: Utilize advanced optimization techniques to fine-tune model parameters and improve prediction accuracy. This may involve techniques such as grid search, random search, or Bayesian optimization to find the optimal configuration for the predictive model</a:t>
            </a:r>
            <a:r>
              <a:rPr lang="en-US" sz="1400" b="1" dirty="0" smtClean="0"/>
              <a:t>.</a:t>
            </a:r>
          </a:p>
          <a:p>
            <a:endParaRPr lang="en-US" sz="1400" b="1" dirty="0"/>
          </a:p>
          <a:p>
            <a:r>
              <a:rPr lang="en-US" sz="1400" b="1" dirty="0"/>
              <a:t>Weighted Forecasting: Implement a weighted forecasting approach that assigns different weights to individual predictors based on their historical performance and relevance. This allows the model to adapt to changing market conditions and prioritize the most influential factors in the prediction process</a:t>
            </a:r>
            <a:r>
              <a:rPr lang="en-US" dirty="0"/>
              <a: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847</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Söhne</vt:lpstr>
      <vt:lpstr>Trebuchet MS</vt:lpstr>
      <vt:lpstr>Office Theme</vt:lpstr>
      <vt:lpstr>PowerPoint Presentation</vt:lpstr>
      <vt:lpstr>Microsoft Stock Price Prediction Using Machine Learning</vt:lpstr>
      <vt:lpstr>AGENDA:</vt:lpstr>
      <vt:lpstr>PROBLEM STATEMENT: A concise problem statement for stock price prediction could be:  "Develop a predictive model to forecast the future price movements of a given stock based on historical price data, market indicators, and relevant external factors. The objective is to provide accurate and actionable predictions that can assist investors in making informed trading decisions and managing their portfolios effectively."   </vt:lpstr>
      <vt:lpstr>PROJECT OVERVIEW  </vt:lpstr>
      <vt:lpstr>WHO ARE THE END USERS? </vt:lpstr>
      <vt:lpstr> SOLUTION: </vt:lpstr>
      <vt:lpstr>Value proposition:</vt:lpstr>
      <vt:lpstr>THE VOW IN YOUR SOLUTION</vt:lpstr>
      <vt:lpstr>MODELLING:</vt:lpstr>
      <vt:lpstr>RESULTS: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7</cp:revision>
  <dcterms:created xsi:type="dcterms:W3CDTF">2024-04-02T09:11:58Z</dcterms:created>
  <dcterms:modified xsi:type="dcterms:W3CDTF">2024-04-02T10:01:03Z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y fmtid="{D5CDD505-2E9C-101B-9397-08002B2CF9AE}" pid="4" name="Producer">
    <vt:lpwstr>3-Heights(TM) PDF Security Shell 4.8.25.2 (http://www.pdf-tools.com)</vt:lpwstr>
  </property>
</Properties>
</file>