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124456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193098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761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367485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64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234718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475067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101785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27393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67B7BA-A265-4FDA-90A0-7BF133FD35E8}" type="datetimeFigureOut">
              <a:rPr lang="en-IN" smtClean="0"/>
              <a:t>03-09-2021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84160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67B7BA-A265-4FDA-90A0-7BF133FD35E8}" type="datetimeFigureOut">
              <a:rPr lang="en-IN" smtClean="0"/>
              <a:t>03-09-2021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61610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67B7BA-A265-4FDA-90A0-7BF133FD35E8}" type="datetimeFigureOut">
              <a:rPr lang="en-IN" smtClean="0"/>
              <a:t>03-09-2021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107626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67B7BA-A265-4FDA-90A0-7BF133FD35E8}" type="datetimeFigureOut">
              <a:rPr lang="en-IN" smtClean="0"/>
              <a:t>03-09-2021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421386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7B7BA-A265-4FDA-90A0-7BF133FD35E8}" type="datetimeFigureOut">
              <a:rPr lang="en-IN" smtClean="0"/>
              <a:t>03-09-2021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202386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67B7BA-A265-4FDA-90A0-7BF133FD35E8}" type="datetimeFigureOut">
              <a:rPr lang="en-IN" smtClean="0"/>
              <a:t>03-09-2021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47481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67B7BA-A265-4FDA-90A0-7BF133FD35E8}" type="datetimeFigureOut">
              <a:rPr lang="en-IN" smtClean="0"/>
              <a:t>03-09-2021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E49039-C71B-4F20-B66B-82D48467E85D}" type="slidenum">
              <a:rPr lang="en-IN" smtClean="0"/>
              <a:t>‹#›</a:t>
            </a:fld>
            <a:endParaRPr lang="en-IN"/>
          </a:p>
        </p:txBody>
      </p:sp>
    </p:spTree>
    <p:extLst>
      <p:ext uri="{BB962C8B-B14F-4D97-AF65-F5344CB8AC3E}">
        <p14:creationId xmlns:p14="http://schemas.microsoft.com/office/powerpoint/2010/main" val="408656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67B7BA-A265-4FDA-90A0-7BF133FD35E8}" type="datetimeFigureOut">
              <a:rPr lang="en-IN" smtClean="0"/>
              <a:t>03-09-2021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E49039-C71B-4F20-B66B-82D48467E85D}" type="slidenum">
              <a:rPr lang="en-IN" smtClean="0"/>
              <a:t>‹#›</a:t>
            </a:fld>
            <a:endParaRPr lang="en-IN"/>
          </a:p>
        </p:txBody>
      </p:sp>
    </p:spTree>
    <p:extLst>
      <p:ext uri="{BB962C8B-B14F-4D97-AF65-F5344CB8AC3E}">
        <p14:creationId xmlns:p14="http://schemas.microsoft.com/office/powerpoint/2010/main" val="417586710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BD51-DE9B-4202-A761-3A3B1D0998B9}"/>
              </a:ext>
            </a:extLst>
          </p:cNvPr>
          <p:cNvSpPr>
            <a:spLocks noGrp="1"/>
          </p:cNvSpPr>
          <p:nvPr>
            <p:ph type="ctrTitle"/>
          </p:nvPr>
        </p:nvSpPr>
        <p:spPr>
          <a:xfrm>
            <a:off x="618275" y="1104609"/>
            <a:ext cx="9144000" cy="1532060"/>
          </a:xfrm>
        </p:spPr>
        <p:txBody>
          <a:bodyPr/>
          <a:lstStyle/>
          <a:p>
            <a:r>
              <a:rPr lang="en-US" dirty="0"/>
              <a:t>	MINI PROJECT</a:t>
            </a:r>
            <a:endParaRPr lang="en-IN" dirty="0"/>
          </a:p>
        </p:txBody>
      </p:sp>
      <p:sp>
        <p:nvSpPr>
          <p:cNvPr id="3" name="Subtitle 2">
            <a:extLst>
              <a:ext uri="{FF2B5EF4-FFF2-40B4-BE49-F238E27FC236}">
                <a16:creationId xmlns:a16="http://schemas.microsoft.com/office/drawing/2014/main" id="{18DC45B1-D775-4288-90D7-5F86CE1B8089}"/>
              </a:ext>
            </a:extLst>
          </p:cNvPr>
          <p:cNvSpPr>
            <a:spLocks noGrp="1"/>
          </p:cNvSpPr>
          <p:nvPr>
            <p:ph type="subTitle" idx="1"/>
          </p:nvPr>
        </p:nvSpPr>
        <p:spPr>
          <a:xfrm>
            <a:off x="890625" y="2840855"/>
            <a:ext cx="8599300" cy="3531996"/>
          </a:xfrm>
        </p:spPr>
        <p:txBody>
          <a:bodyPr>
            <a:normAutofit/>
          </a:bodyPr>
          <a:lstStyle/>
          <a:p>
            <a:r>
              <a:rPr lang="en-US" sz="2400" b="1" dirty="0">
                <a:solidFill>
                  <a:schemeClr val="tx1"/>
                </a:solidFill>
                <a:latin typeface="Arial Narrow" panose="020B0606020202030204" pitchFamily="34" charset="0"/>
              </a:rPr>
              <a:t>PROBLEM STATEMENT BRIEFING</a:t>
            </a:r>
          </a:p>
          <a:p>
            <a:r>
              <a:rPr lang="en-US" sz="2400" dirty="0"/>
              <a:t>TEAM MEMBERS</a:t>
            </a:r>
          </a:p>
          <a:p>
            <a:r>
              <a:rPr lang="en-US" sz="2400" dirty="0"/>
              <a:t>1.Suvomoy Maitra</a:t>
            </a:r>
          </a:p>
          <a:p>
            <a:r>
              <a:rPr lang="en-US" sz="2400" dirty="0"/>
              <a:t>2.Abdul Razzak</a:t>
            </a:r>
          </a:p>
          <a:p>
            <a:r>
              <a:rPr lang="en-US" sz="2400" dirty="0"/>
              <a:t>3.Archit Kumar</a:t>
            </a:r>
          </a:p>
          <a:p>
            <a:r>
              <a:rPr lang="en-US" sz="2400" dirty="0"/>
              <a:t>4.Akhil Rao</a:t>
            </a:r>
          </a:p>
          <a:p>
            <a:endParaRPr lang="en-IN" dirty="0"/>
          </a:p>
        </p:txBody>
      </p:sp>
    </p:spTree>
    <p:extLst>
      <p:ext uri="{BB962C8B-B14F-4D97-AF65-F5344CB8AC3E}">
        <p14:creationId xmlns:p14="http://schemas.microsoft.com/office/powerpoint/2010/main" val="145012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B247-532E-4EF5-B9A0-9B9539DBE237}"/>
              </a:ext>
            </a:extLst>
          </p:cNvPr>
          <p:cNvSpPr>
            <a:spLocks noGrp="1"/>
          </p:cNvSpPr>
          <p:nvPr>
            <p:ph type="title"/>
          </p:nvPr>
        </p:nvSpPr>
        <p:spPr>
          <a:xfrm>
            <a:off x="677333" y="1337492"/>
            <a:ext cx="8596668" cy="882835"/>
          </a:xfrm>
        </p:spPr>
        <p:txBody>
          <a:bodyPr>
            <a:normAutofit fontScale="90000"/>
          </a:bodyPr>
          <a:lstStyle/>
          <a:p>
            <a:r>
              <a:rPr lang="en-IN" dirty="0">
                <a:solidFill>
                  <a:schemeClr val="tx1"/>
                </a:solidFill>
              </a:rPr>
              <a:t>1.Graph algorithms visualizer website</a:t>
            </a:r>
            <a:br>
              <a:rPr lang="en-IN" dirty="0"/>
            </a:br>
            <a:endParaRPr lang="en-IN" dirty="0"/>
          </a:p>
        </p:txBody>
      </p:sp>
      <p:sp>
        <p:nvSpPr>
          <p:cNvPr id="3" name="Content Placeholder 2">
            <a:extLst>
              <a:ext uri="{FF2B5EF4-FFF2-40B4-BE49-F238E27FC236}">
                <a16:creationId xmlns:a16="http://schemas.microsoft.com/office/drawing/2014/main" id="{3C487291-F366-4CE0-8D0E-6C3F717CF9F5}"/>
              </a:ext>
            </a:extLst>
          </p:cNvPr>
          <p:cNvSpPr>
            <a:spLocks noGrp="1"/>
          </p:cNvSpPr>
          <p:nvPr>
            <p:ph idx="1"/>
          </p:nvPr>
        </p:nvSpPr>
        <p:spPr>
          <a:xfrm>
            <a:off x="573658" y="1926455"/>
            <a:ext cx="8804017" cy="3966839"/>
          </a:xfrm>
        </p:spPr>
        <p:txBody>
          <a:bodyPr/>
          <a:lstStyle/>
          <a:p>
            <a:pPr marL="0" indent="0">
              <a:buNone/>
            </a:pPr>
            <a:r>
              <a:rPr lang="en-IN" dirty="0"/>
              <a:t>A website that visualizes a particular algorithm according to the users desired input and helps in better understand of that concept.</a:t>
            </a:r>
          </a:p>
          <a:p>
            <a:pPr marL="0" indent="0">
              <a:buNone/>
            </a:pPr>
            <a:r>
              <a:rPr lang="en-IN" dirty="0"/>
              <a:t>Also suggest some related problems to that topic that can help in problem solving.</a:t>
            </a:r>
          </a:p>
          <a:p>
            <a:pPr marL="0" indent="0">
              <a:buNone/>
            </a:pPr>
            <a:r>
              <a:rPr lang="en-US" b="0" i="0" dirty="0">
                <a:solidFill>
                  <a:srgbClr val="08090A"/>
                </a:solidFill>
                <a:effectLst/>
                <a:latin typeface="+mj-lt"/>
              </a:rPr>
              <a:t>It strives to facilitate the learning process of anyone who's struggling to grasp the concept of a certain graph algorithm. It can also be used as a tool by teachers to easily introduce a new algorithm to their students </a:t>
            </a:r>
            <a:endParaRPr lang="en-IN" dirty="0"/>
          </a:p>
          <a:p>
            <a:pPr marL="0" indent="0">
              <a:buNone/>
            </a:pPr>
            <a:r>
              <a:rPr lang="en-IN" dirty="0"/>
              <a:t>We are going to use our own Application programming interface(API) in this project that randomly generates Graphs for different inputs.</a:t>
            </a:r>
          </a:p>
          <a:p>
            <a:pPr marL="0" indent="0">
              <a:buNone/>
            </a:pPr>
            <a:endParaRPr lang="en-IN" dirty="0"/>
          </a:p>
          <a:p>
            <a:pPr marL="0" indent="0">
              <a:buNone/>
            </a:pPr>
            <a:r>
              <a:rPr lang="en-IN" dirty="0"/>
              <a:t>/*This is our preferred topic for project from our side for mini project./*</a:t>
            </a:r>
          </a:p>
          <a:p>
            <a:pPr marL="0" indent="0">
              <a:buNone/>
            </a:pPr>
            <a:endParaRPr lang="en-IN" dirty="0"/>
          </a:p>
        </p:txBody>
      </p:sp>
      <p:sp>
        <p:nvSpPr>
          <p:cNvPr id="6" name="Title 1">
            <a:extLst>
              <a:ext uri="{FF2B5EF4-FFF2-40B4-BE49-F238E27FC236}">
                <a16:creationId xmlns:a16="http://schemas.microsoft.com/office/drawing/2014/main" id="{643A62E4-DACA-4BA5-B26D-F58A1C407459}"/>
              </a:ext>
            </a:extLst>
          </p:cNvPr>
          <p:cNvSpPr txBox="1">
            <a:spLocks/>
          </p:cNvSpPr>
          <p:nvPr/>
        </p:nvSpPr>
        <p:spPr>
          <a:xfrm>
            <a:off x="677333" y="241747"/>
            <a:ext cx="10515600" cy="735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statements</a:t>
            </a:r>
            <a:endParaRPr lang="en-IN" dirty="0"/>
          </a:p>
        </p:txBody>
      </p:sp>
    </p:spTree>
    <p:extLst>
      <p:ext uri="{BB962C8B-B14F-4D97-AF65-F5344CB8AC3E}">
        <p14:creationId xmlns:p14="http://schemas.microsoft.com/office/powerpoint/2010/main" val="2437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17E7B-E4F7-4FE1-A83F-7832E54D3EC5}"/>
              </a:ext>
            </a:extLst>
          </p:cNvPr>
          <p:cNvSpPr>
            <a:spLocks noGrp="1"/>
          </p:cNvSpPr>
          <p:nvPr>
            <p:ph idx="1"/>
          </p:nvPr>
        </p:nvSpPr>
        <p:spPr>
          <a:xfrm>
            <a:off x="270030" y="1398986"/>
            <a:ext cx="9965923" cy="4925212"/>
          </a:xfrm>
        </p:spPr>
        <p:txBody>
          <a:bodyPr>
            <a:normAutofit/>
          </a:bodyPr>
          <a:lstStyle/>
          <a:p>
            <a:pPr marL="0" indent="0">
              <a:buNone/>
            </a:pPr>
            <a:r>
              <a:rPr lang="en-US" sz="2800" b="1" dirty="0">
                <a:solidFill>
                  <a:srgbClr val="000000"/>
                </a:solidFill>
                <a:latin typeface="Trebuchet MS" panose="020B0603020202020204" pitchFamily="34" charset="0"/>
              </a:rPr>
              <a:t>2.</a:t>
            </a:r>
            <a:r>
              <a:rPr lang="en-US" sz="2800" b="1" i="0" u="none" strike="noStrike" dirty="0">
                <a:solidFill>
                  <a:srgbClr val="000000"/>
                </a:solidFill>
                <a:effectLst/>
                <a:latin typeface="Trebuchet MS" panose="020B0603020202020204" pitchFamily="34" charset="0"/>
              </a:rPr>
              <a:t>A Strategy to Manage Cache Consistency in a Distributed Mobile Wireless Environment (Computer Project)</a:t>
            </a:r>
          </a:p>
          <a:p>
            <a:pPr marL="0" indent="0">
              <a:buNone/>
            </a:pPr>
            <a:endParaRPr lang="en-US" sz="2800" b="1" i="0" u="none" strike="noStrike" dirty="0">
              <a:solidFill>
                <a:srgbClr val="000000"/>
              </a:solidFill>
              <a:effectLst/>
              <a:latin typeface="Trebuchet MS" panose="020B0603020202020204" pitchFamily="34" charset="0"/>
            </a:endParaRPr>
          </a:p>
          <a:p>
            <a:pPr marL="0" indent="0">
              <a:buNone/>
            </a:pPr>
            <a:r>
              <a:rPr lang="en-US" b="0" i="0" dirty="0">
                <a:solidFill>
                  <a:srgbClr val="555555"/>
                </a:solidFill>
                <a:effectLst/>
                <a:latin typeface="Trebuchet MS" panose="020B0603020202020204" pitchFamily="34" charset="0"/>
              </a:rPr>
              <a:t>Mobile computing environments are characterized by slow wireless links and relatively underprivileged hosts with limited battery powers, predisposed to frequent disconnections. Caching data at the hosts in a wireless network helps alleviate problems associated with slow, limited bandwidth wireless links, by reducing latency and conserving bandwidth.</a:t>
            </a:r>
          </a:p>
          <a:p>
            <a:pPr marL="0" indent="0">
              <a:buNone/>
            </a:pPr>
            <a:r>
              <a:rPr lang="en-US" b="0" i="0" dirty="0">
                <a:solidFill>
                  <a:srgbClr val="555555"/>
                </a:solidFill>
                <a:effectLst/>
                <a:latin typeface="Trebuchet MS" panose="020B0603020202020204" pitchFamily="34" charset="0"/>
              </a:rPr>
              <a:t>In this paper we propose a scheme for cache invalidation which requires maintaining information about what is cached at each client at the server</a:t>
            </a:r>
          </a:p>
          <a:p>
            <a:pPr marL="0" indent="0">
              <a:buNone/>
            </a:pPr>
            <a:r>
              <a:rPr lang="en-US" b="0" i="0" dirty="0">
                <a:solidFill>
                  <a:srgbClr val="555555"/>
                </a:solidFill>
                <a:effectLst/>
                <a:latin typeface="Trebuchet MS" panose="020B0603020202020204" pitchFamily="34" charset="0"/>
              </a:rPr>
              <a:t>We provide analytical comparison between our proposed scheme and the existing scheme for cache management. Extensive experimental results are provided to compare the schemes with respect to performance metrics like latency, number of uplink requests etc. both under high and low rate of change of data at servers.</a:t>
            </a:r>
            <a:endParaRPr lang="en-IN" b="1" dirty="0"/>
          </a:p>
        </p:txBody>
      </p:sp>
    </p:spTree>
    <p:extLst>
      <p:ext uri="{BB962C8B-B14F-4D97-AF65-F5344CB8AC3E}">
        <p14:creationId xmlns:p14="http://schemas.microsoft.com/office/powerpoint/2010/main" val="111865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E8E2-899E-461F-B24E-D6F48D62A1D5}"/>
              </a:ext>
            </a:extLst>
          </p:cNvPr>
          <p:cNvSpPr>
            <a:spLocks noGrp="1"/>
          </p:cNvSpPr>
          <p:nvPr>
            <p:ph type="title"/>
          </p:nvPr>
        </p:nvSpPr>
        <p:spPr/>
        <p:txBody>
          <a:bodyPr/>
          <a:lstStyle/>
          <a:p>
            <a:r>
              <a:rPr lang="en-US" b="1" dirty="0">
                <a:solidFill>
                  <a:srgbClr val="000000"/>
                </a:solidFill>
                <a:latin typeface="Trebuchet MS" panose="020B0603020202020204" pitchFamily="34" charset="0"/>
              </a:rPr>
              <a:t>3</a:t>
            </a:r>
            <a:r>
              <a:rPr lang="en-US" b="1" i="0" u="none" strike="noStrike" dirty="0">
                <a:solidFill>
                  <a:srgbClr val="000000"/>
                </a:solidFill>
                <a:effectLst/>
                <a:latin typeface="Trebuchet MS" panose="020B0603020202020204" pitchFamily="34" charset="0"/>
              </a:rPr>
              <a:t>.Multi-View Video Transmission over the Internet (Computer Project)</a:t>
            </a:r>
          </a:p>
        </p:txBody>
      </p:sp>
      <p:sp>
        <p:nvSpPr>
          <p:cNvPr id="3" name="Content Placeholder 2">
            <a:extLst>
              <a:ext uri="{FF2B5EF4-FFF2-40B4-BE49-F238E27FC236}">
                <a16:creationId xmlns:a16="http://schemas.microsoft.com/office/drawing/2014/main" id="{8248935F-4ABD-48C3-9F0B-28261E8D1E62}"/>
              </a:ext>
            </a:extLst>
          </p:cNvPr>
          <p:cNvSpPr>
            <a:spLocks noGrp="1"/>
          </p:cNvSpPr>
          <p:nvPr>
            <p:ph idx="1"/>
          </p:nvPr>
        </p:nvSpPr>
        <p:spPr/>
        <p:txBody>
          <a:bodyPr>
            <a:normAutofit fontScale="92500" lnSpcReduction="10000"/>
          </a:bodyPr>
          <a:lstStyle/>
          <a:p>
            <a:pPr marL="0" indent="0">
              <a:buNone/>
            </a:pPr>
            <a:r>
              <a:rPr lang="en-US" dirty="0"/>
              <a:t>In this technology a number of video sequences are transmitted simultaneously and provides a larger view of the scene or stereoscopic viewing experience. With two views stereoscopic rendition is possible</a:t>
            </a:r>
          </a:p>
          <a:p>
            <a:pPr marL="0" indent="0">
              <a:buNone/>
            </a:pPr>
            <a:endParaRPr lang="en-US" dirty="0"/>
          </a:p>
          <a:p>
            <a:pPr marL="0" indent="0">
              <a:buNone/>
            </a:pPr>
            <a:r>
              <a:rPr lang="en-US" dirty="0"/>
              <a:t>The thesis work aims at implementing a demonstration system with a number of simultaneous views. The system will include two cameras, computers at both the transmitting and receiving end and a multi-view display.</a:t>
            </a:r>
          </a:p>
          <a:p>
            <a:pPr marL="0" indent="0">
              <a:buNone/>
            </a:pPr>
            <a:r>
              <a:rPr lang="en-US" dirty="0"/>
              <a:t> Besides setting up the hardware, the main task is to implement software so that the transmission can be done over an IP-network. This thesis report includes an overview and experiences of similar published systems, the implementation of real time video, its compression, encoding, and transmission over the internet with the help of socket programming and finally the multi-view display in 3D format. </a:t>
            </a:r>
          </a:p>
          <a:p>
            <a:pPr marL="0" indent="0">
              <a:buNone/>
            </a:pPr>
            <a:r>
              <a:rPr lang="en-US" dirty="0"/>
              <a:t>This report also describes the design considerations more precisely regarding the video coding and network protocols.</a:t>
            </a:r>
            <a:endParaRPr lang="en-IN" dirty="0"/>
          </a:p>
        </p:txBody>
      </p:sp>
    </p:spTree>
    <p:extLst>
      <p:ext uri="{BB962C8B-B14F-4D97-AF65-F5344CB8AC3E}">
        <p14:creationId xmlns:p14="http://schemas.microsoft.com/office/powerpoint/2010/main" val="16940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010D-9D00-4106-A0E7-C8445658AA48}"/>
              </a:ext>
            </a:extLst>
          </p:cNvPr>
          <p:cNvSpPr>
            <a:spLocks noGrp="1"/>
          </p:cNvSpPr>
          <p:nvPr>
            <p:ph type="title"/>
          </p:nvPr>
        </p:nvSpPr>
        <p:spPr>
          <a:xfrm>
            <a:off x="394316" y="392983"/>
            <a:ext cx="10515600" cy="847309"/>
          </a:xfrm>
        </p:spPr>
        <p:txBody>
          <a:bodyPr>
            <a:normAutofit fontScale="90000"/>
          </a:bodyPr>
          <a:lstStyle/>
          <a:p>
            <a:r>
              <a:rPr lang="en-US" b="1" dirty="0">
                <a:solidFill>
                  <a:srgbClr val="000000"/>
                </a:solidFill>
                <a:latin typeface="Trebuchet MS" panose="020B0603020202020204" pitchFamily="34" charset="0"/>
              </a:rPr>
              <a:t>4.</a:t>
            </a:r>
            <a:r>
              <a:rPr lang="en-US" b="1" i="0" u="none" strike="noStrike" dirty="0">
                <a:solidFill>
                  <a:srgbClr val="000000"/>
                </a:solidFill>
                <a:effectLst/>
                <a:latin typeface="Trebuchet MS" panose="020B0603020202020204" pitchFamily="34" charset="0"/>
              </a:rPr>
              <a:t>Mutual Authentication Scheme in Secure Internet of Things Technology for Comfortable Lifestyle (Computer Project)</a:t>
            </a:r>
            <a:br>
              <a:rPr lang="en-US" b="1" i="0" u="none" strike="noStrike" dirty="0">
                <a:solidFill>
                  <a:srgbClr val="000000"/>
                </a:solidFill>
                <a:effectLst/>
                <a:latin typeface="Trebuchet MS" panose="020B0603020202020204" pitchFamily="34" charset="0"/>
              </a:rPr>
            </a:br>
            <a:endParaRPr lang="en-IN" dirty="0"/>
          </a:p>
        </p:txBody>
      </p:sp>
      <p:sp>
        <p:nvSpPr>
          <p:cNvPr id="3" name="Content Placeholder 2">
            <a:extLst>
              <a:ext uri="{FF2B5EF4-FFF2-40B4-BE49-F238E27FC236}">
                <a16:creationId xmlns:a16="http://schemas.microsoft.com/office/drawing/2014/main" id="{243C1C92-41B5-4615-97B5-024EABE8AB40}"/>
              </a:ext>
            </a:extLst>
          </p:cNvPr>
          <p:cNvSpPr>
            <a:spLocks noGrp="1"/>
          </p:cNvSpPr>
          <p:nvPr>
            <p:ph idx="1"/>
          </p:nvPr>
        </p:nvSpPr>
        <p:spPr>
          <a:xfrm>
            <a:off x="394316" y="2678783"/>
            <a:ext cx="8596668" cy="2731007"/>
          </a:xfrm>
        </p:spPr>
        <p:txBody>
          <a:bodyPr/>
          <a:lstStyle/>
          <a:p>
            <a:pPr marL="0" indent="0">
              <a:buNone/>
            </a:pPr>
            <a:r>
              <a:rPr lang="en-US" b="0" i="0" dirty="0">
                <a:solidFill>
                  <a:srgbClr val="555555"/>
                </a:solidFill>
                <a:effectLst/>
                <a:latin typeface="Trebuchet MS" panose="020B0603020202020204" pitchFamily="34" charset="0"/>
              </a:rPr>
              <a:t>The Internet of Things (IoT), which can be regarded as an enhanced version of machine-to-machine communication technology, was proposed to realize intelligent thing-to-thing communications by utilizing the Internet connectivity. In the IoT, “things” are generally heterogeneous and resource constrained. In addition, such things are connected to each other over low-power and lossy networks. In this paper, we propose an inter-device authentication and session-key distribution system for devices with only encryption modules.</a:t>
            </a:r>
            <a:endParaRPr lang="en-IN" dirty="0"/>
          </a:p>
        </p:txBody>
      </p:sp>
    </p:spTree>
    <p:extLst>
      <p:ext uri="{BB962C8B-B14F-4D97-AF65-F5344CB8AC3E}">
        <p14:creationId xmlns:p14="http://schemas.microsoft.com/office/powerpoint/2010/main" val="366857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3BB4-1BFC-44D5-91C5-53B678E74364}"/>
              </a:ext>
            </a:extLst>
          </p:cNvPr>
          <p:cNvSpPr>
            <a:spLocks noGrp="1"/>
          </p:cNvSpPr>
          <p:nvPr>
            <p:ph type="title"/>
          </p:nvPr>
        </p:nvSpPr>
        <p:spPr>
          <a:xfrm>
            <a:off x="261152" y="816638"/>
            <a:ext cx="10515600" cy="723022"/>
          </a:xfrm>
        </p:spPr>
        <p:txBody>
          <a:bodyPr>
            <a:normAutofit fontScale="90000"/>
          </a:bodyPr>
          <a:lstStyle/>
          <a:p>
            <a:r>
              <a:rPr lang="en-US" b="1" dirty="0">
                <a:solidFill>
                  <a:srgbClr val="454545"/>
                </a:solidFill>
                <a:latin typeface="Trebuchet MS" panose="020B0603020202020204" pitchFamily="34" charset="0"/>
              </a:rPr>
              <a:t>5.</a:t>
            </a:r>
            <a:r>
              <a:rPr lang="en-US" b="1" i="0" u="none" strike="noStrike" dirty="0">
                <a:solidFill>
                  <a:srgbClr val="454545"/>
                </a:solidFill>
                <a:effectLst/>
                <a:latin typeface="Trebuchet MS" panose="020B0603020202020204" pitchFamily="34" charset="0"/>
              </a:rPr>
              <a:t>Building an IOT Application to Monitor and Display Road Traffic Congestion in Real Time</a:t>
            </a:r>
            <a:br>
              <a:rPr lang="en-US" b="1" i="0" u="none" strike="noStrike" dirty="0">
                <a:solidFill>
                  <a:srgbClr val="454545"/>
                </a:solidFill>
                <a:effectLst/>
                <a:latin typeface="Trebuchet MS" panose="020B0603020202020204" pitchFamily="34" charset="0"/>
              </a:rPr>
            </a:br>
            <a:endParaRPr lang="en-IN" b="1" dirty="0"/>
          </a:p>
        </p:txBody>
      </p:sp>
      <p:sp>
        <p:nvSpPr>
          <p:cNvPr id="3" name="Content Placeholder 2">
            <a:extLst>
              <a:ext uri="{FF2B5EF4-FFF2-40B4-BE49-F238E27FC236}">
                <a16:creationId xmlns:a16="http://schemas.microsoft.com/office/drawing/2014/main" id="{95A16E14-725D-4F99-9D75-6871A2A09CC6}"/>
              </a:ext>
            </a:extLst>
          </p:cNvPr>
          <p:cNvSpPr>
            <a:spLocks noGrp="1"/>
          </p:cNvSpPr>
          <p:nvPr>
            <p:ph idx="1"/>
          </p:nvPr>
        </p:nvSpPr>
        <p:spPr/>
        <p:txBody>
          <a:bodyPr/>
          <a:lstStyle/>
          <a:p>
            <a:pPr marL="0" indent="0">
              <a:buNone/>
            </a:pPr>
            <a:r>
              <a:rPr lang="en-US" b="0" i="0" dirty="0">
                <a:solidFill>
                  <a:srgbClr val="555555"/>
                </a:solidFill>
                <a:effectLst/>
                <a:latin typeface="Trebuchet MS" panose="020B0603020202020204" pitchFamily="34" charset="0"/>
              </a:rPr>
              <a:t>This project seeks to provide a proof of concept prototype for an internet of things application  that can monitor and display traffic congestion in real time. Current literature relating to road traffic congestion and the internet of things is </a:t>
            </a:r>
            <a:r>
              <a:rPr lang="en-US" b="0" i="0" dirty="0" err="1">
                <a:solidFill>
                  <a:srgbClr val="555555"/>
                </a:solidFill>
                <a:effectLst/>
                <a:latin typeface="Trebuchet MS" panose="020B0603020202020204" pitchFamily="34" charset="0"/>
              </a:rPr>
              <a:t>analysed</a:t>
            </a:r>
            <a:r>
              <a:rPr lang="en-US" b="0" i="0" dirty="0">
                <a:solidFill>
                  <a:srgbClr val="555555"/>
                </a:solidFill>
                <a:effectLst/>
                <a:latin typeface="Trebuchet MS" panose="020B0603020202020204" pitchFamily="34" charset="0"/>
              </a:rPr>
              <a:t> in order to clearly define: what has been done, what was successful, and issues in this context. Using the literature review a methodology and design approach was developed to achieve the proposed objective.</a:t>
            </a:r>
            <a:endParaRPr lang="en-IN" b="1" dirty="0"/>
          </a:p>
        </p:txBody>
      </p:sp>
    </p:spTree>
    <p:extLst>
      <p:ext uri="{BB962C8B-B14F-4D97-AF65-F5344CB8AC3E}">
        <p14:creationId xmlns:p14="http://schemas.microsoft.com/office/powerpoint/2010/main" val="211720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3844-74DC-4A1B-B72C-F78F4FD0D2A8}"/>
              </a:ext>
            </a:extLst>
          </p:cNvPr>
          <p:cNvSpPr>
            <a:spLocks noGrp="1"/>
          </p:cNvSpPr>
          <p:nvPr>
            <p:ph type="title"/>
          </p:nvPr>
        </p:nvSpPr>
        <p:spPr/>
        <p:txBody>
          <a:bodyPr>
            <a:normAutofit fontScale="90000"/>
          </a:bodyPr>
          <a:lstStyle/>
          <a:p>
            <a:r>
              <a:rPr lang="en-US" b="0" i="0" dirty="0">
                <a:solidFill>
                  <a:srgbClr val="444444"/>
                </a:solidFill>
                <a:effectLst/>
              </a:rPr>
              <a:t> 6.Sign Language Recognition Using Python and OpenCV</a:t>
            </a:r>
            <a:br>
              <a:rPr lang="en-US" b="0" i="0" dirty="0">
                <a:solidFill>
                  <a:srgbClr val="444444"/>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707A9CFF-F4D0-47AE-B92C-62F49309871F}"/>
              </a:ext>
            </a:extLst>
          </p:cNvPr>
          <p:cNvSpPr>
            <a:spLocks noGrp="1"/>
          </p:cNvSpPr>
          <p:nvPr>
            <p:ph idx="1"/>
          </p:nvPr>
        </p:nvSpPr>
        <p:spPr/>
        <p:txBody>
          <a:bodyPr/>
          <a:lstStyle/>
          <a:p>
            <a:pPr algn="l" fontAlgn="base"/>
            <a:r>
              <a:rPr lang="en-US" b="0" i="0" dirty="0">
                <a:solidFill>
                  <a:srgbClr val="444444"/>
                </a:solidFill>
                <a:effectLst/>
                <a:latin typeface="Georgia" panose="02040502050405020303" pitchFamily="18" charset="0"/>
              </a:rPr>
              <a:t>In this sign language recognition project, we create a sign detector, which detects numbers from 1 to 10 that can very easily be extended to cover a vast multitude of other signs and hand gestures including the alphabets.</a:t>
            </a:r>
          </a:p>
          <a:p>
            <a:pPr algn="l" fontAlgn="base"/>
            <a:r>
              <a:rPr lang="en-US" b="0" i="0" dirty="0">
                <a:solidFill>
                  <a:srgbClr val="444444"/>
                </a:solidFill>
                <a:effectLst/>
                <a:latin typeface="Georgia" panose="02040502050405020303" pitchFamily="18" charset="0"/>
              </a:rPr>
              <a:t>We have to  develop this project using OpenCV and </a:t>
            </a:r>
            <a:r>
              <a:rPr lang="en-US" b="0" i="0" dirty="0" err="1">
                <a:solidFill>
                  <a:srgbClr val="444444"/>
                </a:solidFill>
                <a:effectLst/>
                <a:latin typeface="Georgia" panose="02040502050405020303" pitchFamily="18" charset="0"/>
              </a:rPr>
              <a:t>Keras</a:t>
            </a:r>
            <a:r>
              <a:rPr lang="en-US" b="0" i="0" dirty="0">
                <a:solidFill>
                  <a:srgbClr val="444444"/>
                </a:solidFill>
                <a:effectLst/>
                <a:latin typeface="Georgia" panose="02040502050405020303" pitchFamily="18" charset="0"/>
              </a:rPr>
              <a:t> modules of python.</a:t>
            </a:r>
          </a:p>
          <a:p>
            <a:endParaRPr lang="en-IN" dirty="0"/>
          </a:p>
        </p:txBody>
      </p:sp>
    </p:spTree>
    <p:extLst>
      <p:ext uri="{BB962C8B-B14F-4D97-AF65-F5344CB8AC3E}">
        <p14:creationId xmlns:p14="http://schemas.microsoft.com/office/powerpoint/2010/main" val="3838920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TotalTime>
  <Words>724</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Georgia</vt:lpstr>
      <vt:lpstr>Trebuchet MS</vt:lpstr>
      <vt:lpstr>Wingdings 3</vt:lpstr>
      <vt:lpstr>Facet</vt:lpstr>
      <vt:lpstr> MINI PROJECT</vt:lpstr>
      <vt:lpstr>1.Graph algorithms visualizer website </vt:lpstr>
      <vt:lpstr>PowerPoint Presentation</vt:lpstr>
      <vt:lpstr>3.Multi-View Video Transmission over the Internet (Computer Project)</vt:lpstr>
      <vt:lpstr>4.Mutual Authentication Scheme in Secure Internet of Things Technology for Comfortable Lifestyle (Computer Project) </vt:lpstr>
      <vt:lpstr>5.Building an IOT Application to Monitor and Display Road Traffic Congestion in Real Time </vt:lpstr>
      <vt:lpstr> 6.Sign Language Recognition Using Python and OpenCV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abdul razzak</dc:creator>
  <cp:lastModifiedBy>abdul razzak</cp:lastModifiedBy>
  <cp:revision>30</cp:revision>
  <dcterms:created xsi:type="dcterms:W3CDTF">2021-09-02T06:41:58Z</dcterms:created>
  <dcterms:modified xsi:type="dcterms:W3CDTF">2021-09-03T11:14:13Z</dcterms:modified>
</cp:coreProperties>
</file>