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.cdc.gov/Vaccinations/COVID-19-Vaccinations-in-the-United-States-Jurisdi/unsk-b7fc" TargetMode="External"/><Relationship Id="rId3" Type="http://schemas.openxmlformats.org/officeDocument/2006/relationships/hyperlink" Target="https://github.com/nytimes/covid-19-data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055fc92b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055fc92b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055fc92b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055fc92b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055fc92b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055fc92b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055fc92b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055fc92b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055fc92b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055fc92b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055fc92b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055fc92b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CDC 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https://data.cdc.gov/Vaccinations/COVID-19-Vaccinations-in-the-United-States-Jurisdi/unsk-b7fc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NYTimes 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https://github.com/nytimes/covid-19-data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055fc9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055fc9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055fc92b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055fc92b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055fc92b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055fc92b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055fc92b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055fc92b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055fc92b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055fc92b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055fc92b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055fc92b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Charting COVID Vaccinations, Morbidity + Mortality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 Fuller, Christine Li, Ryan Apolonio, Raymon Faylona, Christine Newkirk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351" y="694675"/>
            <a:ext cx="6573949" cy="41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2"/>
          <p:cNvSpPr txBox="1"/>
          <p:nvPr/>
        </p:nvSpPr>
        <p:spPr>
          <a:xfrm>
            <a:off x="1410275" y="103400"/>
            <a:ext cx="658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Loading</a:t>
            </a:r>
            <a:r>
              <a:rPr b="1" lang="en" sz="2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CDC data 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</a:t>
            </a:r>
            <a:endParaRPr/>
          </a:p>
        </p:txBody>
      </p:sp>
      <p:sp>
        <p:nvSpPr>
          <p:cNvPr id="344" name="Google Shape;344;p23"/>
          <p:cNvSpPr txBox="1"/>
          <p:nvPr>
            <p:ph idx="4294967295" type="body"/>
          </p:nvPr>
        </p:nvSpPr>
        <p:spPr>
          <a:xfrm>
            <a:off x="1303800" y="1207400"/>
            <a:ext cx="7030500" cy="23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tables are joined using an outer join</a:t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1" y="1562307"/>
            <a:ext cx="6375825" cy="271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ctrTitle"/>
          </p:nvPr>
        </p:nvSpPr>
        <p:spPr>
          <a:xfrm>
            <a:off x="763675" y="4679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to final database</a:t>
            </a:r>
            <a:endParaRPr/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3063"/>
            <a:ext cx="8839199" cy="195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824000" y="1613825"/>
            <a:ext cx="7335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Visualizations and Analyses: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55"/>
              <a:t>Line graph plotting cumulative vaccinations against cumulative positive cases and deaths</a:t>
            </a:r>
            <a:endParaRPr b="0"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55"/>
              <a:t>Test for statistically significant correlation between cumulative positive cases/deaths and vaccinations</a:t>
            </a:r>
            <a:endParaRPr b="0"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5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Question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is the relationship between cumulative positive COVID cases, cumulative COVID deaths, and cumulative number of vaccines administered over time in the Southwest?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 spikes in COVID cases and/or deaths seem to motivate an acceleration in vaccine uptake throughout the pandemic?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66"/>
              <a:t>Centers for Disease Control</a:t>
            </a:r>
            <a:endParaRPr b="0" sz="3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55"/>
              <a:t>-Cumulative number of vaccines administered by state, as reported by local health agencies and compiled by the CDC, starting December 14, 2020</a:t>
            </a:r>
            <a:endParaRPr b="0"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66"/>
              <a:t>New York Times COVID 19 GitHub Data</a:t>
            </a:r>
            <a:endParaRPr b="0" sz="3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55"/>
              <a:t>-Cumulative cases and deaths by state for each day, starting January 21, 2020</a:t>
            </a:r>
            <a:endParaRPr b="0" sz="215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81350" y="1223250"/>
            <a:ext cx="7030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Downloaded as CSV files</a:t>
            </a:r>
            <a:endParaRPr/>
          </a:p>
        </p:txBody>
      </p:sp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1750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81350" y="2387725"/>
            <a:ext cx="7030500" cy="23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initial tables created by reading the CDC and NYTimes CSV files into Jupyter Notebook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Fields included: Date, State, Cumulative Vaccinations Administered, Cumulative COVID Cases, Cumulative COVID Deaths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Records before January 14, 2020 dropped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Transformed records by date by state into records by date by region, for the Southwest only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New Cumulative Vaccinations, Cumulative COVID Cases + Cumulative COVID Deaths calculated totaling values for CA, NV, UT and AZ for each date in the datasets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19700" y="117925"/>
            <a:ext cx="6366900" cy="10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00"/>
              <a:t>Transform</a:t>
            </a:r>
            <a:endParaRPr sz="4100"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975" y="996800"/>
            <a:ext cx="58197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275" y="815775"/>
            <a:ext cx="5576976" cy="37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/>
          <p:nvPr/>
        </p:nvSpPr>
        <p:spPr>
          <a:xfrm>
            <a:off x="1410275" y="103400"/>
            <a:ext cx="658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Extracting, Cleaning NY Times data 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/>
        </p:nvSpPr>
        <p:spPr>
          <a:xfrm>
            <a:off x="1410275" y="103400"/>
            <a:ext cx="658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Transforming,Loading </a:t>
            </a:r>
            <a:r>
              <a:rPr b="1" lang="en" sz="2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NY Times data 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00" y="672800"/>
            <a:ext cx="5401976" cy="35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051" y="672800"/>
            <a:ext cx="2459629" cy="314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400" y="3057100"/>
            <a:ext cx="5401974" cy="16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7800" y="4133975"/>
            <a:ext cx="6654351" cy="8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5" y="1137376"/>
            <a:ext cx="6559326" cy="173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275" y="1995475"/>
            <a:ext cx="3061875" cy="29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/>
          <p:nvPr/>
        </p:nvSpPr>
        <p:spPr>
          <a:xfrm>
            <a:off x="1410275" y="103400"/>
            <a:ext cx="658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Extracting</a:t>
            </a:r>
            <a:r>
              <a:rPr b="1" lang="en" sz="2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Cleaning CDC data 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025" y="730800"/>
            <a:ext cx="5992099" cy="41456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1"/>
          <p:cNvSpPr txBox="1"/>
          <p:nvPr/>
        </p:nvSpPr>
        <p:spPr>
          <a:xfrm>
            <a:off x="1410275" y="103400"/>
            <a:ext cx="658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Transforming</a:t>
            </a:r>
            <a:r>
              <a:rPr b="1" lang="en" sz="2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CDC data 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