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0ff0904fc7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0ff0904fc7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0ff0904fc7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0ff0904fc7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0ff0904fc7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0ff0904fc7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0ff0904fc7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0ff0904fc7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0ff0904fc7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0ff0904fc7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0ff0904fc7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0ff0904fc7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0ff0904fc7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0ff0904fc7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0ff0904fc7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0ff0904fc7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0ff0904f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0ff0904f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0ff0904fc7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0ff0904fc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0ff0904fc7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0ff0904fc7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0ff0904fc7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0ff0904fc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0ff0904fc7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0ff0904fc7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0ff0904fc7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0ff0904fc7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0ff0904fc7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0ff0904fc7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0ff0904fc7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0ff0904fc7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u="sng"/>
              <a:t>Análisis fraude en </a:t>
            </a:r>
            <a:endParaRPr u="sng"/>
          </a:p>
          <a:p>
            <a:pPr indent="0" lvl="0" marL="0" rtl="0" algn="l">
              <a:spcBef>
                <a:spcPts val="0"/>
              </a:spcBef>
              <a:spcAft>
                <a:spcPts val="0"/>
              </a:spcAft>
              <a:buNone/>
            </a:pPr>
            <a:r>
              <a:rPr lang="es-419" u="sng"/>
              <a:t>tarjeta de crédito</a:t>
            </a:r>
            <a:endParaRPr u="sng"/>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2"/>
          <p:cNvPicPr preferRelativeResize="0"/>
          <p:nvPr/>
        </p:nvPicPr>
        <p:blipFill>
          <a:blip r:embed="rId3">
            <a:alphaModFix/>
          </a:blip>
          <a:stretch>
            <a:fillRect/>
          </a:stretch>
        </p:blipFill>
        <p:spPr>
          <a:xfrm>
            <a:off x="1566200" y="671675"/>
            <a:ext cx="7416627" cy="4036676"/>
          </a:xfrm>
          <a:prstGeom prst="rect">
            <a:avLst/>
          </a:prstGeom>
          <a:noFill/>
          <a:ln>
            <a:noFill/>
          </a:ln>
        </p:spPr>
      </p:pic>
      <p:sp>
        <p:nvSpPr>
          <p:cNvPr id="189" name="Google Shape;189;p22"/>
          <p:cNvSpPr txBox="1"/>
          <p:nvPr/>
        </p:nvSpPr>
        <p:spPr>
          <a:xfrm>
            <a:off x="0" y="1281700"/>
            <a:ext cx="15219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100">
                <a:solidFill>
                  <a:schemeClr val="lt1"/>
                </a:solidFill>
                <a:latin typeface="Lato"/>
                <a:ea typeface="Lato"/>
                <a:cs typeface="Lato"/>
                <a:sym typeface="Lato"/>
              </a:rPr>
              <a:t>Se observa un aumento del fraude los últimos meses. Esto puede deberse al aumento de usuarios y uso de la tarjeta.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rPr lang="es-419" sz="1100">
                <a:solidFill>
                  <a:schemeClr val="lt1"/>
                </a:solidFill>
                <a:latin typeface="Lato"/>
                <a:ea typeface="Lato"/>
                <a:cs typeface="Lato"/>
                <a:sym typeface="Lato"/>
              </a:rPr>
              <a:t>Se agrega un análisis del 2023 para contrastar y se visualiza un gran pico al comienzo del año, el cual comienza a menguar con el pasar de los meses. Esto puede deberse a una salida abrupta del producto sin las correctas medidas de seguridad.</a:t>
            </a:r>
            <a:endParaRPr sz="900">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23"/>
          <p:cNvPicPr preferRelativeResize="0"/>
          <p:nvPr/>
        </p:nvPicPr>
        <p:blipFill>
          <a:blip r:embed="rId3">
            <a:alphaModFix/>
          </a:blip>
          <a:stretch>
            <a:fillRect/>
          </a:stretch>
        </p:blipFill>
        <p:spPr>
          <a:xfrm>
            <a:off x="1160550" y="1051375"/>
            <a:ext cx="7815875" cy="3846876"/>
          </a:xfrm>
          <a:prstGeom prst="rect">
            <a:avLst/>
          </a:prstGeom>
          <a:noFill/>
          <a:ln>
            <a:noFill/>
          </a:ln>
        </p:spPr>
      </p:pic>
      <p:sp>
        <p:nvSpPr>
          <p:cNvPr id="195" name="Google Shape;195;p23"/>
          <p:cNvSpPr txBox="1"/>
          <p:nvPr/>
        </p:nvSpPr>
        <p:spPr>
          <a:xfrm>
            <a:off x="2760575" y="267150"/>
            <a:ext cx="36987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300">
                <a:solidFill>
                  <a:schemeClr val="lt1"/>
                </a:solidFill>
                <a:latin typeface="Lato"/>
                <a:ea typeface="Lato"/>
                <a:cs typeface="Lato"/>
                <a:sym typeface="Lato"/>
              </a:rPr>
              <a:t>Se analiza el top 5 de comercios, sus frecuencias y montos acumulados</a:t>
            </a:r>
            <a:endParaRPr sz="1300">
              <a:solidFill>
                <a:schemeClr val="lt1"/>
              </a:solidFill>
              <a:latin typeface="Lato"/>
              <a:ea typeface="Lato"/>
              <a:cs typeface="Lato"/>
              <a:sym typeface="Lato"/>
            </a:endParaRPr>
          </a:p>
        </p:txBody>
      </p:sp>
      <p:sp>
        <p:nvSpPr>
          <p:cNvPr id="196" name="Google Shape;196;p23"/>
          <p:cNvSpPr txBox="1"/>
          <p:nvPr/>
        </p:nvSpPr>
        <p:spPr>
          <a:xfrm>
            <a:off x="119675" y="1646025"/>
            <a:ext cx="9522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100">
                <a:solidFill>
                  <a:schemeClr val="lt1"/>
                </a:solidFill>
                <a:latin typeface="Lato"/>
                <a:ea typeface="Lato"/>
                <a:cs typeface="Lato"/>
                <a:sym typeface="Lato"/>
              </a:rPr>
              <a:t>Se analiza la correlación entre cantidad y monto total, obteniendo un resultado del 0.24</a:t>
            </a:r>
            <a:endParaRPr sz="1100">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nvSpPr>
        <p:spPr>
          <a:xfrm>
            <a:off x="2760575" y="267150"/>
            <a:ext cx="3698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300">
                <a:solidFill>
                  <a:schemeClr val="lt1"/>
                </a:solidFill>
                <a:latin typeface="Lato"/>
                <a:ea typeface="Lato"/>
                <a:cs typeface="Lato"/>
                <a:sym typeface="Lato"/>
              </a:rPr>
              <a:t>Se analiza segmentando por tipo de fraude y ubicación, realizando diferentes combinaciones de datos. Se observa tarjeta no presente/ local</a:t>
            </a:r>
            <a:endParaRPr sz="1300">
              <a:solidFill>
                <a:schemeClr val="lt1"/>
              </a:solidFill>
              <a:latin typeface="Lato"/>
              <a:ea typeface="Lato"/>
              <a:cs typeface="Lato"/>
              <a:sym typeface="Lato"/>
            </a:endParaRPr>
          </a:p>
        </p:txBody>
      </p:sp>
      <p:sp>
        <p:nvSpPr>
          <p:cNvPr id="202" name="Google Shape;202;p24"/>
          <p:cNvSpPr txBox="1"/>
          <p:nvPr/>
        </p:nvSpPr>
        <p:spPr>
          <a:xfrm>
            <a:off x="119675" y="1646025"/>
            <a:ext cx="9522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100">
                <a:solidFill>
                  <a:schemeClr val="lt1"/>
                </a:solidFill>
                <a:latin typeface="Lato"/>
                <a:ea typeface="Lato"/>
                <a:cs typeface="Lato"/>
                <a:sym typeface="Lato"/>
              </a:rPr>
              <a:t>Se analiza la correlación entre cantidad y monto total, obteniendo un resultado del </a:t>
            </a:r>
            <a:r>
              <a:rPr lang="es-419" sz="1100">
                <a:solidFill>
                  <a:schemeClr val="lt1"/>
                </a:solidFill>
                <a:latin typeface="Lato"/>
                <a:ea typeface="Lato"/>
                <a:cs typeface="Lato"/>
                <a:sym typeface="Lato"/>
              </a:rPr>
              <a:t>0.40</a:t>
            </a:r>
            <a:endParaRPr sz="1100">
              <a:solidFill>
                <a:schemeClr val="lt1"/>
              </a:solidFill>
              <a:latin typeface="Lato"/>
              <a:ea typeface="Lato"/>
              <a:cs typeface="Lato"/>
              <a:sym typeface="Lato"/>
            </a:endParaRPr>
          </a:p>
        </p:txBody>
      </p:sp>
      <p:pic>
        <p:nvPicPr>
          <p:cNvPr id="203" name="Google Shape;203;p24"/>
          <p:cNvPicPr preferRelativeResize="0"/>
          <p:nvPr/>
        </p:nvPicPr>
        <p:blipFill>
          <a:blip r:embed="rId3">
            <a:alphaModFix/>
          </a:blip>
          <a:stretch>
            <a:fillRect/>
          </a:stretch>
        </p:blipFill>
        <p:spPr>
          <a:xfrm>
            <a:off x="1346300" y="1121175"/>
            <a:ext cx="7617300" cy="37677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nvSpPr>
        <p:spPr>
          <a:xfrm>
            <a:off x="2760575" y="267150"/>
            <a:ext cx="3698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300">
                <a:solidFill>
                  <a:schemeClr val="lt1"/>
                </a:solidFill>
                <a:latin typeface="Lato"/>
                <a:ea typeface="Lato"/>
                <a:cs typeface="Lato"/>
                <a:sym typeface="Lato"/>
              </a:rPr>
              <a:t>Se analiza tarjeta no presente / internacional</a:t>
            </a:r>
            <a:endParaRPr sz="1300">
              <a:solidFill>
                <a:schemeClr val="lt1"/>
              </a:solidFill>
              <a:latin typeface="Lato"/>
              <a:ea typeface="Lato"/>
              <a:cs typeface="Lato"/>
              <a:sym typeface="Lato"/>
            </a:endParaRPr>
          </a:p>
        </p:txBody>
      </p:sp>
      <p:sp>
        <p:nvSpPr>
          <p:cNvPr id="209" name="Google Shape;209;p25"/>
          <p:cNvSpPr txBox="1"/>
          <p:nvPr/>
        </p:nvSpPr>
        <p:spPr>
          <a:xfrm>
            <a:off x="119675" y="1646025"/>
            <a:ext cx="9522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100">
                <a:solidFill>
                  <a:schemeClr val="lt1"/>
                </a:solidFill>
                <a:latin typeface="Lato"/>
                <a:ea typeface="Lato"/>
                <a:cs typeface="Lato"/>
                <a:sym typeface="Lato"/>
              </a:rPr>
              <a:t>Se analiza la correlación entre cantidad y monto total, obteniendo un resultado del </a:t>
            </a:r>
            <a:r>
              <a:rPr lang="es-419" sz="1100">
                <a:solidFill>
                  <a:schemeClr val="lt1"/>
                </a:solidFill>
                <a:latin typeface="Lato"/>
                <a:ea typeface="Lato"/>
                <a:cs typeface="Lato"/>
                <a:sym typeface="Lato"/>
              </a:rPr>
              <a:t>0.19</a:t>
            </a:r>
            <a:endParaRPr sz="1100">
              <a:solidFill>
                <a:schemeClr val="lt1"/>
              </a:solidFill>
              <a:latin typeface="Lato"/>
              <a:ea typeface="Lato"/>
              <a:cs typeface="Lato"/>
              <a:sym typeface="Lato"/>
            </a:endParaRPr>
          </a:p>
        </p:txBody>
      </p:sp>
      <p:pic>
        <p:nvPicPr>
          <p:cNvPr id="210" name="Google Shape;210;p25"/>
          <p:cNvPicPr preferRelativeResize="0"/>
          <p:nvPr/>
        </p:nvPicPr>
        <p:blipFill>
          <a:blip r:embed="rId3">
            <a:alphaModFix/>
          </a:blip>
          <a:stretch>
            <a:fillRect/>
          </a:stretch>
        </p:blipFill>
        <p:spPr>
          <a:xfrm>
            <a:off x="1224275" y="1121175"/>
            <a:ext cx="7655137" cy="37864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nvSpPr>
        <p:spPr>
          <a:xfrm>
            <a:off x="2760575" y="267150"/>
            <a:ext cx="3698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300">
                <a:solidFill>
                  <a:schemeClr val="lt1"/>
                </a:solidFill>
                <a:latin typeface="Lato"/>
                <a:ea typeface="Lato"/>
                <a:cs typeface="Lato"/>
                <a:sym typeface="Lato"/>
              </a:rPr>
              <a:t>Se analiza tarjeta presente / local</a:t>
            </a:r>
            <a:endParaRPr sz="1300">
              <a:solidFill>
                <a:schemeClr val="lt1"/>
              </a:solidFill>
              <a:latin typeface="Lato"/>
              <a:ea typeface="Lato"/>
              <a:cs typeface="Lato"/>
              <a:sym typeface="Lato"/>
            </a:endParaRPr>
          </a:p>
        </p:txBody>
      </p:sp>
      <p:sp>
        <p:nvSpPr>
          <p:cNvPr id="216" name="Google Shape;216;p26"/>
          <p:cNvSpPr txBox="1"/>
          <p:nvPr/>
        </p:nvSpPr>
        <p:spPr>
          <a:xfrm>
            <a:off x="119675" y="1646025"/>
            <a:ext cx="9522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100">
                <a:solidFill>
                  <a:schemeClr val="lt1"/>
                </a:solidFill>
                <a:latin typeface="Lato"/>
                <a:ea typeface="Lato"/>
                <a:cs typeface="Lato"/>
                <a:sym typeface="Lato"/>
              </a:rPr>
              <a:t>Se analiza la correlación entre cantidad y monto total, obteniendo un resultado del </a:t>
            </a:r>
            <a:r>
              <a:rPr lang="es-419" sz="1100">
                <a:solidFill>
                  <a:schemeClr val="lt1"/>
                </a:solidFill>
                <a:latin typeface="Lato"/>
                <a:ea typeface="Lato"/>
                <a:cs typeface="Lato"/>
                <a:sym typeface="Lato"/>
              </a:rPr>
              <a:t>0.40</a:t>
            </a:r>
            <a:endParaRPr sz="1100">
              <a:solidFill>
                <a:schemeClr val="lt1"/>
              </a:solidFill>
              <a:latin typeface="Lato"/>
              <a:ea typeface="Lato"/>
              <a:cs typeface="Lato"/>
              <a:sym typeface="Lato"/>
            </a:endParaRPr>
          </a:p>
        </p:txBody>
      </p:sp>
      <p:pic>
        <p:nvPicPr>
          <p:cNvPr id="217" name="Google Shape;217;p26"/>
          <p:cNvPicPr preferRelativeResize="0"/>
          <p:nvPr/>
        </p:nvPicPr>
        <p:blipFill>
          <a:blip r:embed="rId3">
            <a:alphaModFix/>
          </a:blip>
          <a:stretch>
            <a:fillRect/>
          </a:stretch>
        </p:blipFill>
        <p:spPr>
          <a:xfrm>
            <a:off x="1224275" y="804450"/>
            <a:ext cx="7767327" cy="384194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nvSpPr>
        <p:spPr>
          <a:xfrm>
            <a:off x="2760575" y="267150"/>
            <a:ext cx="3698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300">
                <a:solidFill>
                  <a:schemeClr val="lt1"/>
                </a:solidFill>
                <a:latin typeface="Lato"/>
                <a:ea typeface="Lato"/>
                <a:cs typeface="Lato"/>
                <a:sym typeface="Lato"/>
              </a:rPr>
              <a:t>Se analiza tarjeta presente / internacional</a:t>
            </a:r>
            <a:endParaRPr sz="1300">
              <a:solidFill>
                <a:schemeClr val="lt1"/>
              </a:solidFill>
              <a:latin typeface="Lato"/>
              <a:ea typeface="Lato"/>
              <a:cs typeface="Lato"/>
              <a:sym typeface="Lato"/>
            </a:endParaRPr>
          </a:p>
        </p:txBody>
      </p:sp>
      <p:sp>
        <p:nvSpPr>
          <p:cNvPr id="223" name="Google Shape;223;p27"/>
          <p:cNvSpPr txBox="1"/>
          <p:nvPr/>
        </p:nvSpPr>
        <p:spPr>
          <a:xfrm>
            <a:off x="119675" y="1646025"/>
            <a:ext cx="9522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100">
                <a:solidFill>
                  <a:schemeClr val="lt1"/>
                </a:solidFill>
                <a:latin typeface="Lato"/>
                <a:ea typeface="Lato"/>
                <a:cs typeface="Lato"/>
                <a:sym typeface="Lato"/>
              </a:rPr>
              <a:t>Se analiza la correlación entre cantidad y monto total, obteniendo un resultado del </a:t>
            </a:r>
            <a:r>
              <a:rPr lang="es-419" sz="1100">
                <a:solidFill>
                  <a:schemeClr val="lt1"/>
                </a:solidFill>
                <a:latin typeface="Lato"/>
                <a:ea typeface="Lato"/>
                <a:cs typeface="Lato"/>
                <a:sym typeface="Lato"/>
              </a:rPr>
              <a:t>0.38</a:t>
            </a:r>
            <a:endParaRPr sz="1100">
              <a:solidFill>
                <a:schemeClr val="lt1"/>
              </a:solidFill>
              <a:latin typeface="Lato"/>
              <a:ea typeface="Lato"/>
              <a:cs typeface="Lato"/>
              <a:sym typeface="Lato"/>
            </a:endParaRPr>
          </a:p>
        </p:txBody>
      </p:sp>
      <p:pic>
        <p:nvPicPr>
          <p:cNvPr id="224" name="Google Shape;224;p27"/>
          <p:cNvPicPr preferRelativeResize="0"/>
          <p:nvPr/>
        </p:nvPicPr>
        <p:blipFill>
          <a:blip r:embed="rId3">
            <a:alphaModFix/>
          </a:blip>
          <a:stretch>
            <a:fillRect/>
          </a:stretch>
        </p:blipFill>
        <p:spPr>
          <a:xfrm>
            <a:off x="1224275" y="804450"/>
            <a:ext cx="7767327" cy="384194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idx="1" type="body"/>
          </p:nvPr>
        </p:nvSpPr>
        <p:spPr>
          <a:xfrm>
            <a:off x="1310350" y="1676675"/>
            <a:ext cx="6998400" cy="245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Podemos resolver que entre los comercios más frecuentes, tanto en monto y cantidad, tenemos a Uber, Mercado Pago  y Astropay, entre otros.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419"/>
              <a:t>Con respecto a la correlación  se observa, únicamente, disminución en el porcentaje de correlación en las transacciones con tarjeta no presente con pagos internacionales. Aunque la correlación general no es alta, siendo en torno al 40%, el segmento mencionado se reduce bastante. Se supone que esto se debe al tipo de cambio de moneda, junto a las normativas de seguridad que impactan a pagos internacionales.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idx="1" type="body"/>
          </p:nvPr>
        </p:nvSpPr>
        <p:spPr>
          <a:xfrm>
            <a:off x="1232275" y="1429400"/>
            <a:ext cx="7076400" cy="3409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s-419"/>
              <a:t>Predominancia del fraude sin plástico: </a:t>
            </a:r>
            <a:r>
              <a:rPr lang="es-419"/>
              <a:t>La mayor frecuencia de fraude sin tarjeta física sugiere que los métodos de pago digitales son más vulnerables. Este dato es de interés ya que podría motivar a las entidades financieras a implementar medidas de seguridad más robustas para transacciones sin tarjeta.</a:t>
            </a:r>
            <a:endParaRPr/>
          </a:p>
          <a:p>
            <a:pPr indent="0" lvl="0" marL="0" rtl="0" algn="l">
              <a:spcBef>
                <a:spcPts val="1200"/>
              </a:spcBef>
              <a:spcAft>
                <a:spcPts val="0"/>
              </a:spcAft>
              <a:buNone/>
            </a:pPr>
            <a:r>
              <a:rPr b="1" lang="es-419"/>
              <a:t>Diferencias en fraude internacional vs. local:</a:t>
            </a:r>
            <a:r>
              <a:rPr lang="es-419"/>
              <a:t> La observación de un mayor volumen de fraude internacional podría indicar que los delincuentes encuentran más oportunidades o menos barreras al operar sin una tarjeta física en transacciones internacionales, como se mencionó en el punto anterior. Esto resalta la necesidad de mejorar la autenticación y monitoreo de estas transacciones.</a:t>
            </a:r>
            <a:endParaRPr/>
          </a:p>
          <a:p>
            <a:pPr indent="0" lvl="0" marL="0" rtl="0" algn="l">
              <a:spcBef>
                <a:spcPts val="1200"/>
              </a:spcBef>
              <a:spcAft>
                <a:spcPts val="0"/>
              </a:spcAft>
              <a:buNone/>
            </a:pPr>
            <a:r>
              <a:rPr b="1" lang="es-419"/>
              <a:t>Tendencia ascendente del fraude:</a:t>
            </a:r>
            <a:r>
              <a:rPr lang="es-419"/>
              <a:t> El aumento del fraude en los últimos meses podría estar correlacionado con el crecimiento de usuarios y el uso de tarjetas, lo que sugiere que la expansión en la adopción de estos métodos de pago puede ir acompañada de un incremento en riesgos. Esto también indica que es esencial educar a los usuarios sobre la seguridad en el uso de tarjetas y generar y reforzar las medidas de prevención desde el lanzamiento del producto.</a:t>
            </a:r>
            <a:endParaRPr/>
          </a:p>
          <a:p>
            <a:pPr indent="0" lvl="0" marL="0" rtl="0" algn="l">
              <a:spcBef>
                <a:spcPts val="1200"/>
              </a:spcBef>
              <a:spcAft>
                <a:spcPts val="1200"/>
              </a:spcAft>
              <a:buNone/>
            </a:pPr>
            <a:r>
              <a:rPr lang="es-419"/>
              <a:t>Comercios más afectados: La identificación de Uber, Mercado Pago y Astropay como los comercios más frecuentes en montos y cantidades sugiere que estas plataformas podrían ser blanco preferido para el fraude. Esto podría ser un llamado a desarrollar soluciones específicas de protección, ya sea ingresando a los comercios en una blacklist o tomando medidas preventivas con los usuarios que allí operen.</a:t>
            </a:r>
            <a:endParaRPr/>
          </a:p>
        </p:txBody>
      </p:sp>
      <p:sp>
        <p:nvSpPr>
          <p:cNvPr id="235" name="Google Shape;235;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Insights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Agenda</a:t>
            </a:r>
            <a:endParaRPr/>
          </a:p>
        </p:txBody>
      </p:sp>
      <p:sp>
        <p:nvSpPr>
          <p:cNvPr id="140" name="Google Shape;140;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419"/>
              <a:t>Introducción</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s-419"/>
              <a:t>Metodología</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s-419"/>
              <a:t>Resultados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s-419"/>
              <a:t>Conclusiones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Introducción</a:t>
            </a:r>
            <a:endParaRPr/>
          </a:p>
        </p:txBody>
      </p:sp>
      <p:sp>
        <p:nvSpPr>
          <p:cNvPr id="146" name="Google Shape;146;p15"/>
          <p:cNvSpPr txBox="1"/>
          <p:nvPr>
            <p:ph idx="1" type="body"/>
          </p:nvPr>
        </p:nvSpPr>
        <p:spPr>
          <a:xfrm>
            <a:off x="1206600" y="992750"/>
            <a:ext cx="7129800" cy="3421800"/>
          </a:xfrm>
          <a:prstGeom prst="rect">
            <a:avLst/>
          </a:prstGeom>
        </p:spPr>
        <p:txBody>
          <a:bodyPr anchorCtr="0" anchor="t" bIns="91425" lIns="91425" spcFirstLastPara="1" rIns="91425" wrap="square" tIns="91425">
            <a:normAutofit fontScale="77500" lnSpcReduction="20000"/>
          </a:bodyPr>
          <a:lstStyle/>
          <a:p>
            <a:pPr indent="0" lvl="0" marL="0" rtl="0" algn="l">
              <a:spcBef>
                <a:spcPts val="1200"/>
              </a:spcBef>
              <a:spcAft>
                <a:spcPts val="0"/>
              </a:spcAft>
              <a:buNone/>
            </a:pPr>
            <a:r>
              <a:t/>
            </a:r>
            <a:endParaRPr/>
          </a:p>
          <a:p>
            <a:pPr indent="0" lvl="0" marL="0" rtl="0" algn="l">
              <a:spcBef>
                <a:spcPts val="1200"/>
              </a:spcBef>
              <a:spcAft>
                <a:spcPts val="0"/>
              </a:spcAft>
              <a:buNone/>
            </a:pPr>
            <a:r>
              <a:rPr b="1" lang="es-419"/>
              <a:t>Contexto</a:t>
            </a:r>
            <a:endParaRPr b="1"/>
          </a:p>
          <a:p>
            <a:pPr indent="0" lvl="0" marL="0" rtl="0" algn="l">
              <a:spcBef>
                <a:spcPts val="1200"/>
              </a:spcBef>
              <a:spcAft>
                <a:spcPts val="0"/>
              </a:spcAft>
              <a:buNone/>
            </a:pPr>
            <a:r>
              <a:rPr lang="es-419"/>
              <a:t>En la era digital, el uso de tarjetas de crédito se ha vuelto frecuente, facilitando transacciones rápidas y convenientes para consumidores y comerciantes. Sin embargo, este aumento en la actividad transaccional también ha conllevado un incremento en los fraudes asociados a su uso. Este análisis se centra en identificar y entender los distintos tipos de fraude relacionados con tarjetas de crédito, así como su distribución según la ubicación geográfica.</a:t>
            </a:r>
            <a:endParaRPr/>
          </a:p>
          <a:p>
            <a:pPr indent="0" lvl="0" marL="0" rtl="0" algn="l">
              <a:spcBef>
                <a:spcPts val="1200"/>
              </a:spcBef>
              <a:spcAft>
                <a:spcPts val="0"/>
              </a:spcAft>
              <a:buNone/>
            </a:pPr>
            <a:r>
              <a:rPr lang="es-419"/>
              <a:t>El objetivo de este estudio es desglosar los datos sobre fraudes, clasificándolos en categorías como "Tarjeta No Presente" (CNP) y "Robo". A través de la visualización de datos y el análisis estadístico, se busca destacar los patrones y tendencias en la ocurrencia de estos fraudes, proporcionando información valiosa para la prevención.</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s-419"/>
              <a:t>Limitaciones</a:t>
            </a:r>
            <a:endParaRPr b="1"/>
          </a:p>
          <a:p>
            <a:pPr indent="0" lvl="0" marL="0" rtl="0" algn="l">
              <a:spcBef>
                <a:spcPts val="1200"/>
              </a:spcBef>
              <a:spcAft>
                <a:spcPts val="0"/>
              </a:spcAft>
              <a:buNone/>
            </a:pPr>
            <a:r>
              <a:rPr lang="es-419"/>
              <a:t>La cantidad de datos no es demasiado grande, tanto en cantidad de elementos como de campos. Lamentablemente, esto limita los alcances del análisis.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Preguntas e </a:t>
            </a:r>
            <a:r>
              <a:rPr lang="es-419"/>
              <a:t>hipótesis</a:t>
            </a:r>
            <a:endParaRPr/>
          </a:p>
        </p:txBody>
      </p:sp>
      <p:sp>
        <p:nvSpPr>
          <p:cNvPr id="152" name="Google Shape;152;p16"/>
          <p:cNvSpPr txBox="1"/>
          <p:nvPr>
            <p:ph idx="1" type="body"/>
          </p:nvPr>
        </p:nvSpPr>
        <p:spPr>
          <a:xfrm>
            <a:off x="1251550" y="1307850"/>
            <a:ext cx="7309500" cy="3120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lang="es-419" sz="1017"/>
              <a:t>Pregunta 1: ¿Cuál es el tipo de fraude y ubicación más común?</a:t>
            </a:r>
            <a:endParaRPr sz="1017"/>
          </a:p>
          <a:p>
            <a:pPr indent="0" lvl="0" marL="0" rtl="0" algn="l">
              <a:lnSpc>
                <a:spcPct val="95000"/>
              </a:lnSpc>
              <a:spcBef>
                <a:spcPts val="1200"/>
              </a:spcBef>
              <a:spcAft>
                <a:spcPts val="0"/>
              </a:spcAft>
              <a:buSzPts val="523"/>
              <a:buNone/>
            </a:pPr>
            <a:r>
              <a:rPr lang="es-419" sz="1017"/>
              <a:t>Hipótesis: El robo del plástico, es el tipo de fraude menos común, siendo la operatoria sin tarjeta aquella más frecuente. A la par que la actividad local es la que presenta más fraude.</a:t>
            </a:r>
            <a:endParaRPr sz="1017"/>
          </a:p>
          <a:p>
            <a:pPr indent="0" lvl="0" marL="0" rtl="0" algn="l">
              <a:lnSpc>
                <a:spcPct val="95000"/>
              </a:lnSpc>
              <a:spcBef>
                <a:spcPts val="1200"/>
              </a:spcBef>
              <a:spcAft>
                <a:spcPts val="0"/>
              </a:spcAft>
              <a:buSzPts val="523"/>
              <a:buNone/>
            </a:pPr>
            <a:r>
              <a:t/>
            </a:r>
            <a:endParaRPr sz="1017"/>
          </a:p>
          <a:p>
            <a:pPr indent="0" lvl="0" marL="0" rtl="0" algn="l">
              <a:lnSpc>
                <a:spcPct val="95000"/>
              </a:lnSpc>
              <a:spcBef>
                <a:spcPts val="1200"/>
              </a:spcBef>
              <a:spcAft>
                <a:spcPts val="0"/>
              </a:spcAft>
              <a:buSzPts val="523"/>
              <a:buNone/>
            </a:pPr>
            <a:r>
              <a:rPr lang="es-419" sz="1017"/>
              <a:t>Pregunta 2: ¿Cuál es la tendencia de fraude a lo largo de estos últimos meses?</a:t>
            </a:r>
            <a:endParaRPr sz="1017"/>
          </a:p>
          <a:p>
            <a:pPr indent="0" lvl="0" marL="0" rtl="0" algn="l">
              <a:lnSpc>
                <a:spcPct val="95000"/>
              </a:lnSpc>
              <a:spcBef>
                <a:spcPts val="1200"/>
              </a:spcBef>
              <a:spcAft>
                <a:spcPts val="0"/>
              </a:spcAft>
              <a:buSzPts val="523"/>
              <a:buNone/>
            </a:pPr>
            <a:r>
              <a:rPr lang="es-419" sz="1017"/>
              <a:t>Hipótesis: El fraude aumentó el último tiempo por el aumento transaccional de los usuarios.</a:t>
            </a:r>
            <a:endParaRPr sz="1017"/>
          </a:p>
          <a:p>
            <a:pPr indent="0" lvl="0" marL="0" rtl="0" algn="l">
              <a:lnSpc>
                <a:spcPct val="95000"/>
              </a:lnSpc>
              <a:spcBef>
                <a:spcPts val="1200"/>
              </a:spcBef>
              <a:spcAft>
                <a:spcPts val="0"/>
              </a:spcAft>
              <a:buSzPts val="523"/>
              <a:buNone/>
            </a:pPr>
            <a:r>
              <a:t/>
            </a:r>
            <a:endParaRPr sz="1017"/>
          </a:p>
          <a:p>
            <a:pPr indent="0" lvl="0" marL="0" rtl="0" algn="l">
              <a:lnSpc>
                <a:spcPct val="95000"/>
              </a:lnSpc>
              <a:spcBef>
                <a:spcPts val="1200"/>
              </a:spcBef>
              <a:spcAft>
                <a:spcPts val="0"/>
              </a:spcAft>
              <a:buSzPts val="523"/>
              <a:buNone/>
            </a:pPr>
            <a:r>
              <a:rPr lang="es-419" sz="1017"/>
              <a:t>Pregunta 3: ¿Cuáles comercios destacan en términos de cantidad de transacciones y monto total transaccionado? ¿Existe correlac</a:t>
            </a:r>
            <a:r>
              <a:rPr lang="es-419" sz="1017"/>
              <a:t>i</a:t>
            </a:r>
            <a:r>
              <a:rPr lang="es-419" sz="1017"/>
              <a:t>ón entre la cantidad de transacciones y el monto total por comercio?</a:t>
            </a:r>
            <a:endParaRPr sz="1017"/>
          </a:p>
          <a:p>
            <a:pPr indent="0" lvl="0" marL="0" rtl="0" algn="l">
              <a:lnSpc>
                <a:spcPct val="95000"/>
              </a:lnSpc>
              <a:spcBef>
                <a:spcPts val="1200"/>
              </a:spcBef>
              <a:spcAft>
                <a:spcPts val="0"/>
              </a:spcAft>
              <a:buSzPts val="523"/>
              <a:buNone/>
            </a:pPr>
            <a:r>
              <a:rPr lang="es-419" sz="1017"/>
              <a:t>Hipótesis: Los comercios que tienen un mayor número de transacciones también tienden a tener un monto total transaccionado mayor, indicando que la actividad comercial y el valor de las transacciones están correlacionados.</a:t>
            </a:r>
            <a:endParaRPr sz="1017"/>
          </a:p>
          <a:p>
            <a:pPr indent="0" lvl="0" marL="0" rtl="0" algn="l">
              <a:lnSpc>
                <a:spcPct val="95000"/>
              </a:lnSpc>
              <a:spcBef>
                <a:spcPts val="1200"/>
              </a:spcBef>
              <a:spcAft>
                <a:spcPts val="1200"/>
              </a:spcAft>
              <a:buSzPts val="523"/>
              <a:buNone/>
            </a:pPr>
            <a:r>
              <a:t/>
            </a:r>
            <a:endParaRPr sz="1017"/>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Metodología</a:t>
            </a:r>
            <a:endParaRPr/>
          </a:p>
        </p:txBody>
      </p:sp>
      <p:sp>
        <p:nvSpPr>
          <p:cNvPr id="158" name="Google Shape;158;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419"/>
              <a:t>Por medio de Python se analizó la información previamente corregida. Se rellenaron valores nulos que en porcentaje no eran alarmantes, según el total de elementos, y se eliminaron aquellas columnas con porcentajes altos. Se renombraron los campos y se atribuyeron tipos correctos a cada uno. Los campos de interés utilizados finalizaron siendo los siguientes:</a:t>
            </a:r>
            <a:endParaRPr/>
          </a:p>
          <a:p>
            <a:pPr indent="0" lvl="0" marL="0" rtl="0" algn="l">
              <a:spcBef>
                <a:spcPts val="1200"/>
              </a:spcBef>
              <a:spcAft>
                <a:spcPts val="0"/>
              </a:spcAft>
              <a:buNone/>
            </a:pPr>
            <a:r>
              <a:rPr lang="es-419"/>
              <a:t>Tipo de fraude (Tarjeta No Presente - CNP, Robo)</a:t>
            </a:r>
            <a:endParaRPr/>
          </a:p>
          <a:p>
            <a:pPr indent="0" lvl="0" marL="0" rtl="0" algn="l">
              <a:spcBef>
                <a:spcPts val="1200"/>
              </a:spcBef>
              <a:spcAft>
                <a:spcPts val="0"/>
              </a:spcAft>
              <a:buNone/>
            </a:pPr>
            <a:r>
              <a:rPr lang="es-419"/>
              <a:t>Ubicación de la transacción ( local, internacional)</a:t>
            </a:r>
            <a:endParaRPr/>
          </a:p>
          <a:p>
            <a:pPr indent="0" lvl="0" marL="0" rtl="0" algn="l">
              <a:spcBef>
                <a:spcPts val="1200"/>
              </a:spcBef>
              <a:spcAft>
                <a:spcPts val="0"/>
              </a:spcAft>
              <a:buNone/>
            </a:pPr>
            <a:r>
              <a:rPr lang="es-419"/>
              <a:t>Monto de la transacción</a:t>
            </a:r>
            <a:endParaRPr/>
          </a:p>
          <a:p>
            <a:pPr indent="0" lvl="0" marL="0" rtl="0" algn="l">
              <a:spcBef>
                <a:spcPts val="1200"/>
              </a:spcBef>
              <a:spcAft>
                <a:spcPts val="0"/>
              </a:spcAft>
              <a:buNone/>
            </a:pPr>
            <a:r>
              <a:rPr lang="es-419"/>
              <a:t>Fecha de la transacción</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idx="1" type="body"/>
          </p:nvPr>
        </p:nvSpPr>
        <p:spPr>
          <a:xfrm>
            <a:off x="1297500" y="1320225"/>
            <a:ext cx="7038900" cy="3158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419"/>
              <a:t>Se realizó un análisis exploratorio de los datos para comprender la distribución y las </a:t>
            </a:r>
            <a:r>
              <a:rPr lang="es-419"/>
              <a:t>características</a:t>
            </a:r>
            <a:r>
              <a:rPr lang="es-419"/>
              <a:t> de los mismos.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419"/>
              <a:t>Para visualizar frecuencias y acumulaciones se realizaron variadas agrupaciones, logrando observar diferentes combinaciones de datos.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419"/>
              <a:t>Se observaron correlaciones con respecto a los comercios.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419"/>
              <a:t>Se expresó la información utilizando bibliotecas de Python como Matplotlib y Seaborn. Principalmente, gráficos de barra.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1297500" y="393750"/>
            <a:ext cx="4404000" cy="57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Resultados pregunta 1</a:t>
            </a:r>
            <a:endParaRPr/>
          </a:p>
        </p:txBody>
      </p:sp>
      <p:pic>
        <p:nvPicPr>
          <p:cNvPr id="169" name="Google Shape;169;p19"/>
          <p:cNvPicPr preferRelativeResize="0"/>
          <p:nvPr/>
        </p:nvPicPr>
        <p:blipFill>
          <a:blip r:embed="rId3">
            <a:alphaModFix/>
          </a:blip>
          <a:stretch>
            <a:fillRect/>
          </a:stretch>
        </p:blipFill>
        <p:spPr>
          <a:xfrm>
            <a:off x="2155850" y="1100625"/>
            <a:ext cx="5818849" cy="3617874"/>
          </a:xfrm>
          <a:prstGeom prst="rect">
            <a:avLst/>
          </a:prstGeom>
          <a:noFill/>
          <a:ln>
            <a:noFill/>
          </a:ln>
        </p:spPr>
      </p:pic>
      <p:sp>
        <p:nvSpPr>
          <p:cNvPr id="170" name="Google Shape;170;p19"/>
          <p:cNvSpPr txBox="1"/>
          <p:nvPr/>
        </p:nvSpPr>
        <p:spPr>
          <a:xfrm>
            <a:off x="185600" y="1628450"/>
            <a:ext cx="1521900" cy="278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300">
                <a:solidFill>
                  <a:schemeClr val="lt1"/>
                </a:solidFill>
                <a:latin typeface="Lato"/>
                <a:ea typeface="Lato"/>
                <a:cs typeface="Lato"/>
                <a:sym typeface="Lato"/>
              </a:rPr>
              <a:t>Se observa la cantidad de fraudes según su tipo y ubicación.</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s-419" sz="1300">
                <a:solidFill>
                  <a:schemeClr val="lt1"/>
                </a:solidFill>
                <a:latin typeface="Lato"/>
                <a:ea typeface="Lato"/>
                <a:cs typeface="Lato"/>
                <a:sym typeface="Lato"/>
              </a:rPr>
              <a:t>Se toma </a:t>
            </a:r>
            <a:r>
              <a:rPr lang="es-419" sz="1300">
                <a:solidFill>
                  <a:schemeClr val="lt1"/>
                </a:solidFill>
                <a:latin typeface="Lato"/>
                <a:ea typeface="Lato"/>
                <a:cs typeface="Lato"/>
                <a:sym typeface="Lato"/>
              </a:rPr>
              <a:t>específicamente</a:t>
            </a:r>
            <a:r>
              <a:rPr lang="es-419" sz="1300">
                <a:solidFill>
                  <a:schemeClr val="lt1"/>
                </a:solidFill>
                <a:latin typeface="Lato"/>
                <a:ea typeface="Lato"/>
                <a:cs typeface="Lato"/>
                <a:sym typeface="Lato"/>
              </a:rPr>
              <a:t> la cantidad de fraude con tarjeta y sin tarjeta y, a la vez, su distribución </a:t>
            </a:r>
            <a:r>
              <a:rPr lang="es-419" sz="1300">
                <a:solidFill>
                  <a:schemeClr val="lt1"/>
                </a:solidFill>
                <a:latin typeface="Lato"/>
                <a:ea typeface="Lato"/>
                <a:cs typeface="Lato"/>
                <a:sym typeface="Lato"/>
              </a:rPr>
              <a:t>geográfica.</a:t>
            </a:r>
            <a:endParaRPr sz="13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0"/>
          <p:cNvPicPr preferRelativeResize="0"/>
          <p:nvPr/>
        </p:nvPicPr>
        <p:blipFill>
          <a:blip r:embed="rId3">
            <a:alphaModFix/>
          </a:blip>
          <a:stretch>
            <a:fillRect/>
          </a:stretch>
        </p:blipFill>
        <p:spPr>
          <a:xfrm>
            <a:off x="2303550" y="1000025"/>
            <a:ext cx="5969398" cy="3550150"/>
          </a:xfrm>
          <a:prstGeom prst="rect">
            <a:avLst/>
          </a:prstGeom>
          <a:noFill/>
          <a:ln>
            <a:noFill/>
          </a:ln>
        </p:spPr>
      </p:pic>
      <p:sp>
        <p:nvSpPr>
          <p:cNvPr id="176" name="Google Shape;176;p20"/>
          <p:cNvSpPr txBox="1"/>
          <p:nvPr/>
        </p:nvSpPr>
        <p:spPr>
          <a:xfrm>
            <a:off x="185600" y="1628450"/>
            <a:ext cx="15219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300">
                <a:solidFill>
                  <a:schemeClr val="lt1"/>
                </a:solidFill>
                <a:latin typeface="Lato"/>
                <a:ea typeface="Lato"/>
                <a:cs typeface="Lato"/>
                <a:sym typeface="Lato"/>
              </a:rPr>
              <a:t>Se visualiza lo mismo en base al monto acumulado</a:t>
            </a:r>
            <a:endParaRPr sz="1300">
              <a:solidFill>
                <a:schemeClr val="lt1"/>
              </a:solidFill>
              <a:latin typeface="Lato"/>
              <a:ea typeface="Lato"/>
              <a:cs typeface="Lato"/>
              <a:sym typeface="Lato"/>
            </a:endParaRPr>
          </a:p>
        </p:txBody>
      </p:sp>
      <p:sp>
        <p:nvSpPr>
          <p:cNvPr id="177" name="Google Shape;177;p20"/>
          <p:cNvSpPr txBox="1"/>
          <p:nvPr/>
        </p:nvSpPr>
        <p:spPr>
          <a:xfrm>
            <a:off x="50750" y="2604525"/>
            <a:ext cx="18687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000">
                <a:solidFill>
                  <a:schemeClr val="lt1"/>
                </a:solidFill>
                <a:latin typeface="Lato"/>
                <a:ea typeface="Lato"/>
                <a:cs typeface="Lato"/>
                <a:sym typeface="Lato"/>
              </a:rPr>
              <a:t>Se observa que, efectivamente, el fraude sin plástico es aquel más frecuente, sin embargo, con respecto a la actividad mencionada, se visualiza una mayor cantidad de fraude internacional que local; esto puede explicarse por la sencillez al momento de operar sin la tarjeta </a:t>
            </a:r>
            <a:r>
              <a:rPr lang="es-419" sz="1000">
                <a:solidFill>
                  <a:schemeClr val="lt1"/>
                </a:solidFill>
                <a:latin typeface="Lato"/>
                <a:ea typeface="Lato"/>
                <a:cs typeface="Lato"/>
                <a:sym typeface="Lato"/>
              </a:rPr>
              <a:t>física</a:t>
            </a:r>
            <a:r>
              <a:rPr lang="es-419" sz="1000">
                <a:solidFill>
                  <a:schemeClr val="lt1"/>
                </a:solidFill>
                <a:latin typeface="Lato"/>
                <a:ea typeface="Lato"/>
                <a:cs typeface="Lato"/>
                <a:sym typeface="Lato"/>
              </a:rPr>
              <a:t>; observamos lo mismo con respecto a los montos.</a:t>
            </a:r>
            <a:endParaRPr sz="10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059925" y="181850"/>
            <a:ext cx="4404000" cy="57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Resultados pregunta 2</a:t>
            </a:r>
            <a:endParaRPr/>
          </a:p>
        </p:txBody>
      </p:sp>
      <p:pic>
        <p:nvPicPr>
          <p:cNvPr id="183" name="Google Shape;183;p21"/>
          <p:cNvPicPr preferRelativeResize="0"/>
          <p:nvPr/>
        </p:nvPicPr>
        <p:blipFill>
          <a:blip r:embed="rId3">
            <a:alphaModFix/>
          </a:blip>
          <a:stretch>
            <a:fillRect/>
          </a:stretch>
        </p:blipFill>
        <p:spPr>
          <a:xfrm>
            <a:off x="1295400" y="1127600"/>
            <a:ext cx="7379200" cy="3677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