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13716000" cx="24384000"/>
  <p:notesSz cx="6858000" cy="9144000"/>
  <p:embeddedFontLst>
    <p:embeddedFont>
      <p:font typeface="Lato"/>
      <p:regular r:id="rId18"/>
      <p:bold r:id="rId19"/>
      <p:italic r:id="rId20"/>
      <p:boldItalic r:id="rId21"/>
    </p:embeddedFont>
    <p:embeddedFont>
      <p:font typeface="Helvetica Neue"/>
      <p:regular r:id="rId22"/>
      <p:bold r:id="rId23"/>
      <p:italic r:id="rId24"/>
      <p:boldItalic r:id="rId25"/>
    </p:embeddedFont>
    <p:embeddedFont>
      <p:font typeface="Helvetica Neue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ibUVv3yma1bMDiIsd1Q+yK95F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HelveticaNeue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Light-regular.fntdata"/><Relationship Id="rId25" Type="http://schemas.openxmlformats.org/officeDocument/2006/relationships/font" Target="fonts/HelveticaNeue-boldItalic.fntdata"/><Relationship Id="rId28" Type="http://schemas.openxmlformats.org/officeDocument/2006/relationships/font" Target="fonts/HelveticaNeueLight-italic.fntdata"/><Relationship Id="rId27" Type="http://schemas.openxmlformats.org/officeDocument/2006/relationships/font" Target="fonts/HelveticaNeue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5b75dd8109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5b75dd8109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b75dd8109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b75dd8109_0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b75dd8109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b75dd8109_0_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b75dd8109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b75dd8109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5b75dd8109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5b75dd8109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Although the database and the documents are searchable, 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search results only show the report in which the information is found. 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information in this database needs to become more accessible.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b75dd8109_1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5b75dd8109_1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-example: if you search for mensenhandel en kindermisbruik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it returns almost all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5b75dd8109_1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5b75dd8109_1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Problem: only first sentence displayed of document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b75dd8109_1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b75dd8109_1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Talk about different parties: law, media, researcher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Concise Representation of the document by measuring the most important paragraphs </a:t>
            </a:r>
            <a:endParaRPr sz="1400"/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Solution allows valuable insight over multiple document types (word cloud), tailor made not only for the general public but also for the media (filters with kewl ranking)</a:t>
            </a:r>
            <a:endParaRPr sz="1400"/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	-gen pub: relevance ranking</a:t>
            </a:r>
            <a:endParaRPr sz="1400"/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	-media: opinion ranking (opinion detection) </a:t>
            </a:r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b75dd8109_1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" name="Google Shape;69;g5b75dd8109_1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139 large documents, 250 pages, 1000s para</a:t>
            </a:r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b75dd8109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g5b75dd8109_0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explain pagerank</a:t>
            </a:r>
            <a:endParaRPr sz="1200"/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Opinion Mining - sentiment analysis</a:t>
            </a:r>
            <a:endParaRPr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99f6bef3f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g599f6bef3f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explain pagerank</a:t>
            </a:r>
            <a:endParaRPr sz="1200"/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Opinion Mining - sentiment analysis</a:t>
            </a:r>
            <a:endParaRPr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- midden kopie 2">
  <p:cSld name="Titel - midden kopie 2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/>
          <p:nvPr/>
        </p:nvSpPr>
        <p:spPr>
          <a:xfrm>
            <a:off x="-25400" y="-29791"/>
            <a:ext cx="24434801" cy="13775582"/>
          </a:xfrm>
          <a:prstGeom prst="rect">
            <a:avLst/>
          </a:prstGeom>
          <a:solidFill>
            <a:srgbClr val="3E934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Google Shape;13;p11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- midden">
  <p:cSld name="Titel - midde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/>
          <p:nvPr/>
        </p:nvSpPr>
        <p:spPr>
          <a:xfrm>
            <a:off x="-12700" y="-17091"/>
            <a:ext cx="24409401" cy="13750182"/>
          </a:xfrm>
          <a:prstGeom prst="rect">
            <a:avLst/>
          </a:prstGeom>
          <a:solidFill>
            <a:srgbClr val="FCC64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- midden kopie">
  <p:cSld name="Titel - midden kopi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/>
          <p:nvPr/>
        </p:nvSpPr>
        <p:spPr>
          <a:xfrm>
            <a:off x="-25400" y="-17091"/>
            <a:ext cx="24434801" cy="13750182"/>
          </a:xfrm>
          <a:prstGeom prst="rect">
            <a:avLst/>
          </a:prstGeom>
          <a:solidFill>
            <a:srgbClr val="1B599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ndertitel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- boven">
  <p:cSld name="Titel - bove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psomming">
  <p:cSld name="Titel en opsomming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609600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indent="-609600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indent="-609600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indent="-609600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indent="-609600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64135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413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413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413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413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13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413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413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413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g5b75dd8109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675"/>
            <a:ext cx="24384000" cy="13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/>
          <p:nvPr/>
        </p:nvSpPr>
        <p:spPr>
          <a:xfrm>
            <a:off x="2447100" y="5168850"/>
            <a:ext cx="194898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5996"/>
              </a:buClr>
              <a:buSzPts val="11900"/>
              <a:buFont typeface="Arial"/>
              <a:buNone/>
            </a:pPr>
            <a:r>
              <a:rPr b="1" i="0" lang="en-US" sz="1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Dashboard </a:t>
            </a:r>
            <a:r>
              <a:rPr b="1" lang="en-US" sz="13000">
                <a:solidFill>
                  <a:srgbClr val="FFFFFF"/>
                </a:solidFill>
              </a:rPr>
              <a:t>demo</a:t>
            </a:r>
            <a:endParaRPr b="1" i="0" sz="1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g5b75dd8109_0_54"/>
          <p:cNvPicPr preferRelativeResize="0"/>
          <p:nvPr/>
        </p:nvPicPr>
        <p:blipFill rotWithShape="1">
          <a:blip r:embed="rId3">
            <a:alphaModFix/>
          </a:blip>
          <a:srcRect b="11668" l="0" r="0" t="10485"/>
          <a:stretch/>
        </p:blipFill>
        <p:spPr>
          <a:xfrm>
            <a:off x="173550" y="1431525"/>
            <a:ext cx="24036901" cy="1052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5b75dd8109_0_58"/>
          <p:cNvPicPr preferRelativeResize="0"/>
          <p:nvPr/>
        </p:nvPicPr>
        <p:blipFill rotWithShape="1">
          <a:blip r:embed="rId3">
            <a:alphaModFix/>
          </a:blip>
          <a:srcRect b="8167" l="0" r="0" t="7543"/>
          <a:stretch/>
        </p:blipFill>
        <p:spPr>
          <a:xfrm>
            <a:off x="152400" y="1165200"/>
            <a:ext cx="23883899" cy="1131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5b75dd8109_0_63"/>
          <p:cNvPicPr preferRelativeResize="0"/>
          <p:nvPr/>
        </p:nvPicPr>
        <p:blipFill rotWithShape="1">
          <a:blip r:embed="rId3">
            <a:alphaModFix/>
          </a:blip>
          <a:srcRect b="10750" l="0" r="0" t="7743"/>
          <a:stretch/>
        </p:blipFill>
        <p:spPr>
          <a:xfrm>
            <a:off x="718625" y="1797725"/>
            <a:ext cx="22851599" cy="104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5b75dd8109_0_17"/>
          <p:cNvSpPr txBox="1"/>
          <p:nvPr/>
        </p:nvSpPr>
        <p:spPr>
          <a:xfrm>
            <a:off x="357801" y="397575"/>
            <a:ext cx="21341700" cy="44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934A"/>
              </a:buClr>
              <a:buSzPts val="11900"/>
              <a:buFont typeface="Arial"/>
              <a:buNone/>
            </a:pPr>
            <a:r>
              <a:rPr b="1" lang="en-US" sz="11900">
                <a:solidFill>
                  <a:srgbClr val="3E934A"/>
                </a:solidFill>
              </a:rPr>
              <a:t>Problem</a:t>
            </a:r>
            <a:endParaRPr b="1" i="0" sz="11900" u="none" cap="none" strike="noStrike">
              <a:solidFill>
                <a:srgbClr val="3E93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934A"/>
              </a:buClr>
              <a:buSzPts val="11900"/>
              <a:buFont typeface="Arial"/>
              <a:buNone/>
            </a:pPr>
            <a:r>
              <a:t/>
            </a:r>
            <a:endParaRPr b="1" sz="11900">
              <a:solidFill>
                <a:srgbClr val="3E934A"/>
              </a:solidFill>
            </a:endParaRPr>
          </a:p>
        </p:txBody>
      </p:sp>
      <p:pic>
        <p:nvPicPr>
          <p:cNvPr id="41" name="Google Shape;41;g5b75dd8109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5413" y="2687251"/>
            <a:ext cx="11317351" cy="1003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5b75dd8109_1_13"/>
          <p:cNvSpPr txBox="1"/>
          <p:nvPr/>
        </p:nvSpPr>
        <p:spPr>
          <a:xfrm>
            <a:off x="357801" y="397575"/>
            <a:ext cx="21341700" cy="44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934A"/>
              </a:buClr>
              <a:buSzPts val="11900"/>
              <a:buFont typeface="Arial"/>
              <a:buNone/>
            </a:pPr>
            <a:r>
              <a:rPr b="1" lang="en-US" sz="11900">
                <a:solidFill>
                  <a:srgbClr val="3E934A"/>
                </a:solidFill>
              </a:rPr>
              <a:t>Problem</a:t>
            </a:r>
            <a:endParaRPr b="1" i="0" sz="11900" u="none" cap="none" strike="noStrike">
              <a:solidFill>
                <a:srgbClr val="3E93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934A"/>
              </a:buClr>
              <a:buSzPts val="11900"/>
              <a:buFont typeface="Arial"/>
              <a:buNone/>
            </a:pPr>
            <a:r>
              <a:t/>
            </a:r>
            <a:endParaRPr b="1" sz="11900">
              <a:solidFill>
                <a:srgbClr val="3E934A"/>
              </a:solidFill>
            </a:endParaRPr>
          </a:p>
        </p:txBody>
      </p:sp>
      <p:pic>
        <p:nvPicPr>
          <p:cNvPr id="47" name="Google Shape;47;g5b75dd8109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5413" y="2687251"/>
            <a:ext cx="11317351" cy="1003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g5b75dd8109_1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7660" y="3858100"/>
            <a:ext cx="11761374" cy="98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b75dd8109_1_35"/>
          <p:cNvSpPr txBox="1"/>
          <p:nvPr/>
        </p:nvSpPr>
        <p:spPr>
          <a:xfrm>
            <a:off x="357801" y="397575"/>
            <a:ext cx="21341700" cy="44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934A"/>
              </a:buClr>
              <a:buSzPts val="11900"/>
              <a:buFont typeface="Arial"/>
              <a:buNone/>
            </a:pPr>
            <a:r>
              <a:rPr b="1" lang="en-US" sz="11900">
                <a:solidFill>
                  <a:srgbClr val="3E934A"/>
                </a:solidFill>
              </a:rPr>
              <a:t>Problem</a:t>
            </a:r>
            <a:endParaRPr b="1" i="0" sz="11900" u="none" cap="none" strike="noStrike">
              <a:solidFill>
                <a:srgbClr val="3E93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934A"/>
              </a:buClr>
              <a:buSzPts val="11900"/>
              <a:buFont typeface="Arial"/>
              <a:buNone/>
            </a:pPr>
            <a:r>
              <a:t/>
            </a:r>
            <a:endParaRPr b="1" sz="11900">
              <a:solidFill>
                <a:srgbClr val="3E934A"/>
              </a:solidFill>
            </a:endParaRPr>
          </a:p>
        </p:txBody>
      </p:sp>
      <p:pic>
        <p:nvPicPr>
          <p:cNvPr id="54" name="Google Shape;54;g5b75dd8109_1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9475" y="2749550"/>
            <a:ext cx="16004950" cy="103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b75dd8109_1_42"/>
          <p:cNvSpPr txBox="1"/>
          <p:nvPr/>
        </p:nvSpPr>
        <p:spPr>
          <a:xfrm>
            <a:off x="357801" y="397575"/>
            <a:ext cx="21341700" cy="44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934A"/>
              </a:buClr>
              <a:buSzPts val="11900"/>
              <a:buFont typeface="Arial"/>
              <a:buNone/>
            </a:pPr>
            <a:r>
              <a:rPr b="1" lang="en-US" sz="11900">
                <a:solidFill>
                  <a:srgbClr val="3E934A"/>
                </a:solidFill>
              </a:rPr>
              <a:t>Goal</a:t>
            </a:r>
            <a:endParaRPr b="1" i="0" sz="11900" u="none" cap="none" strike="noStrike">
              <a:solidFill>
                <a:srgbClr val="3E93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934A"/>
              </a:buClr>
              <a:buSzPts val="11900"/>
              <a:buFont typeface="Arial"/>
              <a:buNone/>
            </a:pPr>
            <a:r>
              <a:t/>
            </a:r>
            <a:endParaRPr b="1" sz="11900">
              <a:solidFill>
                <a:srgbClr val="3E934A"/>
              </a:solidFill>
            </a:endParaRPr>
          </a:p>
        </p:txBody>
      </p:sp>
      <p:sp>
        <p:nvSpPr>
          <p:cNvPr id="60" name="Google Shape;60;g5b75dd8109_1_42"/>
          <p:cNvSpPr txBox="1"/>
          <p:nvPr/>
        </p:nvSpPr>
        <p:spPr>
          <a:xfrm>
            <a:off x="953750" y="4395475"/>
            <a:ext cx="21003900" cy="44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Lato"/>
                <a:ea typeface="Lato"/>
                <a:cs typeface="Lato"/>
                <a:sym typeface="Lato"/>
              </a:rPr>
              <a:t>Develop an algorithm to facilitate the flow of information between the National Rapporteur and interested parties</a:t>
            </a:r>
            <a:endParaRPr sz="5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/>
          <p:nvPr/>
        </p:nvSpPr>
        <p:spPr>
          <a:xfrm>
            <a:off x="657446" y="393475"/>
            <a:ext cx="19489738" cy="225828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C645"/>
              </a:buClr>
              <a:buSzPts val="11900"/>
              <a:buFont typeface="Arial"/>
              <a:buNone/>
            </a:pPr>
            <a:r>
              <a:rPr b="1" lang="en-US" sz="11900">
                <a:solidFill>
                  <a:srgbClr val="FFFFFF"/>
                </a:solidFill>
              </a:rPr>
              <a:t>Approach</a:t>
            </a:r>
            <a:endParaRPr b="1" i="0" sz="1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 txBox="1"/>
          <p:nvPr/>
        </p:nvSpPr>
        <p:spPr>
          <a:xfrm>
            <a:off x="1517400" y="5176975"/>
            <a:ext cx="20440200" cy="3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Instead of clicking through each file manually, we built a d</a:t>
            </a:r>
            <a:r>
              <a:rPr lang="en-US" sz="6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ashboard to quickly gain insights based on your preferences</a:t>
            </a:r>
            <a:endParaRPr sz="5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b75dd8109_1_26"/>
          <p:cNvSpPr txBox="1"/>
          <p:nvPr/>
        </p:nvSpPr>
        <p:spPr>
          <a:xfrm>
            <a:off x="657446" y="393475"/>
            <a:ext cx="19489800" cy="22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C645"/>
              </a:buClr>
              <a:buSzPts val="11900"/>
              <a:buFont typeface="Arial"/>
              <a:buNone/>
            </a:pPr>
            <a:r>
              <a:t/>
            </a:r>
            <a:endParaRPr b="1" i="0" sz="1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5b75dd8109_1_26"/>
          <p:cNvSpPr txBox="1"/>
          <p:nvPr/>
        </p:nvSpPr>
        <p:spPr>
          <a:xfrm>
            <a:off x="1517400" y="4199750"/>
            <a:ext cx="20440200" cy="46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PDF Parsing:</a:t>
            </a:r>
            <a:endParaRPr b="1" sz="6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ato"/>
              <a:buChar char="-"/>
            </a:pPr>
            <a:r>
              <a:rPr lang="en-US" sz="6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Automatically parse pdfs</a:t>
            </a:r>
            <a:endParaRPr sz="6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ato"/>
              <a:buChar char="-"/>
            </a:pPr>
            <a:r>
              <a:rPr lang="en-US" sz="6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Extract individual paragraphs</a:t>
            </a:r>
            <a:endParaRPr sz="6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ato"/>
              <a:buChar char="-"/>
            </a:pPr>
            <a:r>
              <a:rPr lang="en-US" sz="6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Extract metadata (title, date, language)</a:t>
            </a:r>
            <a:endParaRPr sz="6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b75dd8109_0_44"/>
          <p:cNvSpPr txBox="1"/>
          <p:nvPr/>
        </p:nvSpPr>
        <p:spPr>
          <a:xfrm>
            <a:off x="657446" y="393475"/>
            <a:ext cx="19489800" cy="22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C645"/>
              </a:buClr>
              <a:buSzPts val="11900"/>
              <a:buFont typeface="Arial"/>
              <a:buNone/>
            </a:pPr>
            <a:r>
              <a:t/>
            </a:r>
            <a:endParaRPr b="1" i="0" sz="1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5b75dd8109_0_44"/>
          <p:cNvSpPr txBox="1"/>
          <p:nvPr/>
        </p:nvSpPr>
        <p:spPr>
          <a:xfrm>
            <a:off x="657450" y="1741325"/>
            <a:ext cx="21551400" cy="9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Ranking technique:</a:t>
            </a:r>
            <a:endParaRPr sz="6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Lato"/>
              <a:buChar char="-"/>
            </a:pPr>
            <a:r>
              <a:rPr lang="en-US" sz="6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Paragraph scoring based on pagerank algorithm (top 3)</a:t>
            </a:r>
            <a:endParaRPr sz="6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Lato"/>
              <a:buChar char="-"/>
            </a:pPr>
            <a:r>
              <a:rPr lang="en-US" sz="6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Date of publication</a:t>
            </a:r>
            <a:endParaRPr sz="6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Filters:</a:t>
            </a:r>
            <a:endParaRPr b="1" sz="6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ato"/>
              <a:buChar char="-"/>
            </a:pPr>
            <a:r>
              <a:rPr lang="en-US" sz="6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Search term</a:t>
            </a:r>
            <a:endParaRPr b="1" sz="6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Lato"/>
              <a:buChar char="-"/>
            </a:pPr>
            <a:r>
              <a:rPr lang="en-US" sz="6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Purpose: opinion, relevance</a:t>
            </a:r>
            <a:endParaRPr sz="6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Lato"/>
              <a:buChar char="-"/>
            </a:pPr>
            <a:r>
              <a:rPr lang="en-US" sz="6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Document type: brief, jaarplan, publicatie, toespraak, rapport</a:t>
            </a:r>
            <a:endParaRPr sz="6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Lato"/>
              <a:buChar char="-"/>
            </a:pPr>
            <a:r>
              <a:rPr lang="en-US" sz="6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Language: Dutch, English</a:t>
            </a:r>
            <a:endParaRPr sz="6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99f6bef3f_1_0"/>
          <p:cNvSpPr txBox="1"/>
          <p:nvPr/>
        </p:nvSpPr>
        <p:spPr>
          <a:xfrm>
            <a:off x="657446" y="393475"/>
            <a:ext cx="19489800" cy="22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C645"/>
              </a:buClr>
              <a:buSzPts val="11900"/>
              <a:buFont typeface="Arial"/>
              <a:buNone/>
            </a:pPr>
            <a:r>
              <a:t/>
            </a:r>
            <a:endParaRPr b="1" i="0" sz="1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599f6bef3f_1_0"/>
          <p:cNvSpPr txBox="1"/>
          <p:nvPr/>
        </p:nvSpPr>
        <p:spPr>
          <a:xfrm>
            <a:off x="657450" y="1741325"/>
            <a:ext cx="21551400" cy="9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5" name="Google Shape;85;g599f6bef3f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4825"/>
            <a:ext cx="22400150" cy="132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2018-11-18T10:25:32Z</dcterms:created>
  <dc:creator>Rossy Nguyen</dc:creator>
</cp:coreProperties>
</file>