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3" r:id="rId6"/>
    <p:sldId id="260" r:id="rId7"/>
    <p:sldId id="262" r:id="rId8"/>
    <p:sldId id="267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6E5588-4E12-4205-BC22-2F87A7DC3125}">
          <p14:sldIdLst>
            <p14:sldId id="256"/>
            <p14:sldId id="257"/>
            <p14:sldId id="259"/>
            <p14:sldId id="258"/>
            <p14:sldId id="263"/>
            <p14:sldId id="260"/>
            <p14:sldId id="262"/>
            <p14:sldId id="267"/>
            <p14:sldId id="264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an Baul" initials="RB" lastIdx="1" clrIdx="0">
    <p:extLst>
      <p:ext uri="{19B8F6BF-5375-455C-9EA6-DF929625EA0E}">
        <p15:presenceInfo xmlns:p15="http://schemas.microsoft.com/office/powerpoint/2012/main" userId="fe59659f14b9e7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402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990E5-4ABD-4305-97D2-937D5FEA63E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CDA5C4D-7D4C-457D-9EFB-B5C480680D5B}">
      <dgm:prSet/>
      <dgm:spPr/>
      <dgm:t>
        <a:bodyPr/>
        <a:lstStyle/>
        <a:p>
          <a:pPr algn="ctr">
            <a:defRPr b="1"/>
          </a:pPr>
          <a:r>
            <a:rPr lang="en-US" dirty="0"/>
            <a:t>Strategy 1</a:t>
          </a:r>
        </a:p>
      </dgm:t>
    </dgm:pt>
    <dgm:pt modelId="{A2518188-4EF0-4E4D-ABC6-609584CC7EE3}" type="parTrans" cxnId="{19A6C7EE-E8CE-4A5C-BF37-7949BFD97512}">
      <dgm:prSet/>
      <dgm:spPr/>
      <dgm:t>
        <a:bodyPr/>
        <a:lstStyle/>
        <a:p>
          <a:endParaRPr lang="en-US"/>
        </a:p>
      </dgm:t>
    </dgm:pt>
    <dgm:pt modelId="{E2A951A5-04CC-4A89-8269-48BC3F2639D1}" type="sibTrans" cxnId="{19A6C7EE-E8CE-4A5C-BF37-7949BFD97512}">
      <dgm:prSet/>
      <dgm:spPr/>
      <dgm:t>
        <a:bodyPr/>
        <a:lstStyle/>
        <a:p>
          <a:endParaRPr lang="en-US"/>
        </a:p>
      </dgm:t>
    </dgm:pt>
    <dgm:pt modelId="{6F6828E9-F055-4D3D-8224-8BB65C2961E5}">
      <dgm:prSet/>
      <dgm:spPr/>
      <dgm:t>
        <a:bodyPr/>
        <a:lstStyle/>
        <a:p>
          <a:pPr algn="ctr"/>
          <a:r>
            <a:rPr lang="en-US" dirty="0"/>
            <a:t>Increase Sales by 10% While Reducing Rental Vehicle Price Per Day by 5%</a:t>
          </a:r>
        </a:p>
      </dgm:t>
    </dgm:pt>
    <dgm:pt modelId="{E286D372-23BD-4061-A0D7-B2E4989692DC}" type="parTrans" cxnId="{23A1955D-69D4-4C05-8F59-FDB76A64ABB3}">
      <dgm:prSet/>
      <dgm:spPr/>
      <dgm:t>
        <a:bodyPr/>
        <a:lstStyle/>
        <a:p>
          <a:endParaRPr lang="en-US"/>
        </a:p>
      </dgm:t>
    </dgm:pt>
    <dgm:pt modelId="{4E1018DE-C611-4618-BD95-1E2BB69201AC}" type="sibTrans" cxnId="{23A1955D-69D4-4C05-8F59-FDB76A64ABB3}">
      <dgm:prSet/>
      <dgm:spPr/>
      <dgm:t>
        <a:bodyPr/>
        <a:lstStyle/>
        <a:p>
          <a:endParaRPr lang="en-US"/>
        </a:p>
      </dgm:t>
    </dgm:pt>
    <dgm:pt modelId="{28B5D2B9-0054-4543-9A10-2DDD748D8F96}">
      <dgm:prSet/>
      <dgm:spPr/>
      <dgm:t>
        <a:bodyPr/>
        <a:lstStyle/>
        <a:p>
          <a:pPr algn="ctr">
            <a:defRPr b="1"/>
          </a:pPr>
          <a:r>
            <a:rPr lang="en-US" dirty="0"/>
            <a:t>Strategy 2</a:t>
          </a:r>
        </a:p>
      </dgm:t>
    </dgm:pt>
    <dgm:pt modelId="{CDDC7F2D-ADD2-4C1D-9F8C-998A0E3449D6}" type="parTrans" cxnId="{48D13942-1F5E-4FE5-9B8C-C57F5A272267}">
      <dgm:prSet/>
      <dgm:spPr/>
      <dgm:t>
        <a:bodyPr/>
        <a:lstStyle/>
        <a:p>
          <a:endParaRPr lang="en-US"/>
        </a:p>
      </dgm:t>
    </dgm:pt>
    <dgm:pt modelId="{8FEB3070-BCB8-4DF4-A225-438FFF4D13A2}" type="sibTrans" cxnId="{48D13942-1F5E-4FE5-9B8C-C57F5A272267}">
      <dgm:prSet/>
      <dgm:spPr/>
      <dgm:t>
        <a:bodyPr/>
        <a:lstStyle/>
        <a:p>
          <a:endParaRPr lang="en-US"/>
        </a:p>
      </dgm:t>
    </dgm:pt>
    <dgm:pt modelId="{1ABE3265-8019-49D4-97B0-6A9A50D7662D}">
      <dgm:prSet/>
      <dgm:spPr/>
      <dgm:t>
        <a:bodyPr/>
        <a:lstStyle/>
        <a:p>
          <a:pPr algn="ctr"/>
          <a:r>
            <a:rPr lang="en-US" dirty="0"/>
            <a:t>Replace Low-Revenue/High-cost Vehicles With High-Revenue/Low-Cost Vehicles</a:t>
          </a:r>
        </a:p>
      </dgm:t>
    </dgm:pt>
    <dgm:pt modelId="{265CA324-ECEF-4EAE-A7F2-9F3320EEB655}" type="parTrans" cxnId="{3A8F0281-2595-4C04-9CF1-68E94037E943}">
      <dgm:prSet/>
      <dgm:spPr/>
      <dgm:t>
        <a:bodyPr/>
        <a:lstStyle/>
        <a:p>
          <a:endParaRPr lang="en-US"/>
        </a:p>
      </dgm:t>
    </dgm:pt>
    <dgm:pt modelId="{B58E105C-EE0E-490E-B346-B4BA40EB968F}" type="sibTrans" cxnId="{3A8F0281-2595-4C04-9CF1-68E94037E943}">
      <dgm:prSet/>
      <dgm:spPr/>
      <dgm:t>
        <a:bodyPr/>
        <a:lstStyle/>
        <a:p>
          <a:endParaRPr lang="en-US"/>
        </a:p>
      </dgm:t>
    </dgm:pt>
    <dgm:pt modelId="{A858D012-9D34-4595-A83B-59ADED4C0E08}">
      <dgm:prSet/>
      <dgm:spPr/>
      <dgm:t>
        <a:bodyPr/>
        <a:lstStyle/>
        <a:p>
          <a:pPr algn="ctr">
            <a:defRPr b="1"/>
          </a:pPr>
          <a:r>
            <a:rPr lang="en-US" dirty="0"/>
            <a:t>Strategy 3</a:t>
          </a:r>
        </a:p>
      </dgm:t>
    </dgm:pt>
    <dgm:pt modelId="{11862D09-CEBD-41F8-BE2D-63953AFE180D}" type="parTrans" cxnId="{FF2E9E24-8D5E-4907-967A-EF283D09D0A7}">
      <dgm:prSet/>
      <dgm:spPr/>
      <dgm:t>
        <a:bodyPr/>
        <a:lstStyle/>
        <a:p>
          <a:endParaRPr lang="en-US"/>
        </a:p>
      </dgm:t>
    </dgm:pt>
    <dgm:pt modelId="{777577BE-5402-4F32-AA81-9735291667E8}" type="sibTrans" cxnId="{FF2E9E24-8D5E-4907-967A-EF283D09D0A7}">
      <dgm:prSet/>
      <dgm:spPr/>
      <dgm:t>
        <a:bodyPr/>
        <a:lstStyle/>
        <a:p>
          <a:endParaRPr lang="en-US"/>
        </a:p>
      </dgm:t>
    </dgm:pt>
    <dgm:pt modelId="{21FC26F5-B844-4C7D-80B3-C2E8EEAFD6F9}">
      <dgm:prSet/>
      <dgm:spPr/>
      <dgm:t>
        <a:bodyPr/>
        <a:lstStyle/>
        <a:p>
          <a:pPr algn="ctr"/>
          <a:r>
            <a:rPr lang="en-US" dirty="0"/>
            <a:t>Increase Total Fleet Size</a:t>
          </a:r>
        </a:p>
      </dgm:t>
    </dgm:pt>
    <dgm:pt modelId="{34CD751A-C5A2-4D47-BBA3-F6C941E0EF3C}" type="parTrans" cxnId="{B0805623-3E6A-448F-806B-EE2B3ED3C833}">
      <dgm:prSet/>
      <dgm:spPr/>
      <dgm:t>
        <a:bodyPr/>
        <a:lstStyle/>
        <a:p>
          <a:endParaRPr lang="en-US"/>
        </a:p>
      </dgm:t>
    </dgm:pt>
    <dgm:pt modelId="{7256B628-ACB1-48ED-99C9-D3BA3317CB0A}" type="sibTrans" cxnId="{B0805623-3E6A-448F-806B-EE2B3ED3C833}">
      <dgm:prSet/>
      <dgm:spPr/>
      <dgm:t>
        <a:bodyPr/>
        <a:lstStyle/>
        <a:p>
          <a:endParaRPr lang="en-US"/>
        </a:p>
      </dgm:t>
    </dgm:pt>
    <dgm:pt modelId="{35DE6B18-A34A-45A4-BB77-771BE97A6734}" type="pres">
      <dgm:prSet presAssocID="{399990E5-4ABD-4305-97D2-937D5FEA63E1}" presName="root" presStyleCnt="0">
        <dgm:presLayoutVars>
          <dgm:dir/>
          <dgm:resizeHandles val="exact"/>
        </dgm:presLayoutVars>
      </dgm:prSet>
      <dgm:spPr/>
    </dgm:pt>
    <dgm:pt modelId="{F531CB47-53D3-4E04-9150-43537C8FFE2D}" type="pres">
      <dgm:prSet presAssocID="{FCDA5C4D-7D4C-457D-9EFB-B5C480680D5B}" presName="compNode" presStyleCnt="0"/>
      <dgm:spPr/>
    </dgm:pt>
    <dgm:pt modelId="{EEED93B8-9DF3-4163-BB08-DA6F7AFC2A32}" type="pres">
      <dgm:prSet presAssocID="{FCDA5C4D-7D4C-457D-9EFB-B5C480680D5B}" presName="iconRect" presStyleLbl="node1" presStyleIdx="0" presStyleCnt="3" custLinFactNeighborX="82369" custLinFactNeighborY="60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A81425E-4645-4C23-BE98-45FA894B4F54}" type="pres">
      <dgm:prSet presAssocID="{FCDA5C4D-7D4C-457D-9EFB-B5C480680D5B}" presName="iconSpace" presStyleCnt="0"/>
      <dgm:spPr/>
    </dgm:pt>
    <dgm:pt modelId="{3DE04CAC-D541-4FC7-9A4A-B725C5B75A60}" type="pres">
      <dgm:prSet presAssocID="{FCDA5C4D-7D4C-457D-9EFB-B5C480680D5B}" presName="parTx" presStyleLbl="revTx" presStyleIdx="0" presStyleCnt="6">
        <dgm:presLayoutVars>
          <dgm:chMax val="0"/>
          <dgm:chPref val="0"/>
        </dgm:presLayoutVars>
      </dgm:prSet>
      <dgm:spPr/>
    </dgm:pt>
    <dgm:pt modelId="{743AF4AE-A5B6-4B22-9F97-0D155D22DEE6}" type="pres">
      <dgm:prSet presAssocID="{FCDA5C4D-7D4C-457D-9EFB-B5C480680D5B}" presName="txSpace" presStyleCnt="0"/>
      <dgm:spPr/>
    </dgm:pt>
    <dgm:pt modelId="{17389FB8-B54E-4ED8-BB26-5F8F58B94999}" type="pres">
      <dgm:prSet presAssocID="{FCDA5C4D-7D4C-457D-9EFB-B5C480680D5B}" presName="desTx" presStyleLbl="revTx" presStyleIdx="1" presStyleCnt="6">
        <dgm:presLayoutVars/>
      </dgm:prSet>
      <dgm:spPr/>
    </dgm:pt>
    <dgm:pt modelId="{C2D1ADC0-FB24-4118-8E02-2F6345598EA3}" type="pres">
      <dgm:prSet presAssocID="{E2A951A5-04CC-4A89-8269-48BC3F2639D1}" presName="sibTrans" presStyleCnt="0"/>
      <dgm:spPr/>
    </dgm:pt>
    <dgm:pt modelId="{B97AD162-66C8-4D4B-B88C-64D19D277A41}" type="pres">
      <dgm:prSet presAssocID="{28B5D2B9-0054-4543-9A10-2DDD748D8F96}" presName="compNode" presStyleCnt="0"/>
      <dgm:spPr/>
    </dgm:pt>
    <dgm:pt modelId="{BDA177C4-F3EB-42E9-A0A8-277761BF8C9A}" type="pres">
      <dgm:prSet presAssocID="{28B5D2B9-0054-4543-9A10-2DDD748D8F96}" presName="iconRect" presStyleLbl="node1" presStyleIdx="1" presStyleCnt="3" custLinFactNeighborX="83236" custLinFactNeighborY="60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0CC9DE-7212-439F-A934-C5F9EDF30FBC}" type="pres">
      <dgm:prSet presAssocID="{28B5D2B9-0054-4543-9A10-2DDD748D8F96}" presName="iconSpace" presStyleCnt="0"/>
      <dgm:spPr/>
    </dgm:pt>
    <dgm:pt modelId="{84022C83-C1A3-4C9D-8DCD-FD5D6C57CBAA}" type="pres">
      <dgm:prSet presAssocID="{28B5D2B9-0054-4543-9A10-2DDD748D8F96}" presName="parTx" presStyleLbl="revTx" presStyleIdx="2" presStyleCnt="6">
        <dgm:presLayoutVars>
          <dgm:chMax val="0"/>
          <dgm:chPref val="0"/>
        </dgm:presLayoutVars>
      </dgm:prSet>
      <dgm:spPr/>
    </dgm:pt>
    <dgm:pt modelId="{96882EBA-9784-4D53-B5FF-15582E7EA5B1}" type="pres">
      <dgm:prSet presAssocID="{28B5D2B9-0054-4543-9A10-2DDD748D8F96}" presName="txSpace" presStyleCnt="0"/>
      <dgm:spPr/>
    </dgm:pt>
    <dgm:pt modelId="{74074EC3-1AD7-47B0-B6AB-3D38675F3287}" type="pres">
      <dgm:prSet presAssocID="{28B5D2B9-0054-4543-9A10-2DDD748D8F96}" presName="desTx" presStyleLbl="revTx" presStyleIdx="3" presStyleCnt="6">
        <dgm:presLayoutVars/>
      </dgm:prSet>
      <dgm:spPr/>
    </dgm:pt>
    <dgm:pt modelId="{738283FE-335E-4025-8D3A-FAFBFCF02AD1}" type="pres">
      <dgm:prSet presAssocID="{8FEB3070-BCB8-4DF4-A225-438FFF4D13A2}" presName="sibTrans" presStyleCnt="0"/>
      <dgm:spPr/>
    </dgm:pt>
    <dgm:pt modelId="{AFE8ED74-4CCF-43E5-8EB6-3CA2DA621F36}" type="pres">
      <dgm:prSet presAssocID="{A858D012-9D34-4595-A83B-59ADED4C0E08}" presName="compNode" presStyleCnt="0"/>
      <dgm:spPr/>
    </dgm:pt>
    <dgm:pt modelId="{09CA0E2D-D1CF-4223-8AF5-78C7EC18C4E4}" type="pres">
      <dgm:prSet presAssocID="{A858D012-9D34-4595-A83B-59ADED4C0E08}" presName="iconRect" presStyleLbl="node1" presStyleIdx="2" presStyleCnt="3" custLinFactNeighborX="82369" custLinFactNeighborY="603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9360875-3870-4B82-93AB-919CCF8935EB}" type="pres">
      <dgm:prSet presAssocID="{A858D012-9D34-4595-A83B-59ADED4C0E08}" presName="iconSpace" presStyleCnt="0"/>
      <dgm:spPr/>
    </dgm:pt>
    <dgm:pt modelId="{83537725-7DB5-4158-82BD-DB9A803ACA6F}" type="pres">
      <dgm:prSet presAssocID="{A858D012-9D34-4595-A83B-59ADED4C0E08}" presName="parTx" presStyleLbl="revTx" presStyleIdx="4" presStyleCnt="6">
        <dgm:presLayoutVars>
          <dgm:chMax val="0"/>
          <dgm:chPref val="0"/>
        </dgm:presLayoutVars>
      </dgm:prSet>
      <dgm:spPr/>
    </dgm:pt>
    <dgm:pt modelId="{C1A08013-36E3-4AFD-9FC8-4B70DF1654DA}" type="pres">
      <dgm:prSet presAssocID="{A858D012-9D34-4595-A83B-59ADED4C0E08}" presName="txSpace" presStyleCnt="0"/>
      <dgm:spPr/>
    </dgm:pt>
    <dgm:pt modelId="{2FF4F613-8337-4038-8AFA-03922500FAE1}" type="pres">
      <dgm:prSet presAssocID="{A858D012-9D34-4595-A83B-59ADED4C0E08}" presName="desTx" presStyleLbl="revTx" presStyleIdx="5" presStyleCnt="6">
        <dgm:presLayoutVars/>
      </dgm:prSet>
      <dgm:spPr/>
    </dgm:pt>
  </dgm:ptLst>
  <dgm:cxnLst>
    <dgm:cxn modelId="{B0805623-3E6A-448F-806B-EE2B3ED3C833}" srcId="{A858D012-9D34-4595-A83B-59ADED4C0E08}" destId="{21FC26F5-B844-4C7D-80B3-C2E8EEAFD6F9}" srcOrd="0" destOrd="0" parTransId="{34CD751A-C5A2-4D47-BBA3-F6C941E0EF3C}" sibTransId="{7256B628-ACB1-48ED-99C9-D3BA3317CB0A}"/>
    <dgm:cxn modelId="{FF2E9E24-8D5E-4907-967A-EF283D09D0A7}" srcId="{399990E5-4ABD-4305-97D2-937D5FEA63E1}" destId="{A858D012-9D34-4595-A83B-59ADED4C0E08}" srcOrd="2" destOrd="0" parTransId="{11862D09-CEBD-41F8-BE2D-63953AFE180D}" sibTransId="{777577BE-5402-4F32-AA81-9735291667E8}"/>
    <dgm:cxn modelId="{81F10F3F-35DF-4498-BC44-7C4E9CB8B59F}" type="presOf" srcId="{FCDA5C4D-7D4C-457D-9EFB-B5C480680D5B}" destId="{3DE04CAC-D541-4FC7-9A4A-B725C5B75A60}" srcOrd="0" destOrd="0" presId="urn:microsoft.com/office/officeart/2018/2/layout/IconLabelDescriptionList"/>
    <dgm:cxn modelId="{23A1955D-69D4-4C05-8F59-FDB76A64ABB3}" srcId="{FCDA5C4D-7D4C-457D-9EFB-B5C480680D5B}" destId="{6F6828E9-F055-4D3D-8224-8BB65C2961E5}" srcOrd="0" destOrd="0" parTransId="{E286D372-23BD-4061-A0D7-B2E4989692DC}" sibTransId="{4E1018DE-C611-4618-BD95-1E2BB69201AC}"/>
    <dgm:cxn modelId="{48D13942-1F5E-4FE5-9B8C-C57F5A272267}" srcId="{399990E5-4ABD-4305-97D2-937D5FEA63E1}" destId="{28B5D2B9-0054-4543-9A10-2DDD748D8F96}" srcOrd="1" destOrd="0" parTransId="{CDDC7F2D-ADD2-4C1D-9F8C-998A0E3449D6}" sibTransId="{8FEB3070-BCB8-4DF4-A225-438FFF4D13A2}"/>
    <dgm:cxn modelId="{3A8F0281-2595-4C04-9CF1-68E94037E943}" srcId="{28B5D2B9-0054-4543-9A10-2DDD748D8F96}" destId="{1ABE3265-8019-49D4-97B0-6A9A50D7662D}" srcOrd="0" destOrd="0" parTransId="{265CA324-ECEF-4EAE-A7F2-9F3320EEB655}" sibTransId="{B58E105C-EE0E-490E-B346-B4BA40EB968F}"/>
    <dgm:cxn modelId="{9701F38B-05DD-43FA-B2BA-3AB7E8ADC261}" type="presOf" srcId="{28B5D2B9-0054-4543-9A10-2DDD748D8F96}" destId="{84022C83-C1A3-4C9D-8DCD-FD5D6C57CBAA}" srcOrd="0" destOrd="0" presId="urn:microsoft.com/office/officeart/2018/2/layout/IconLabelDescriptionList"/>
    <dgm:cxn modelId="{04551F8D-79F2-4251-AD4E-13B0E607FB5B}" type="presOf" srcId="{6F6828E9-F055-4D3D-8224-8BB65C2961E5}" destId="{17389FB8-B54E-4ED8-BB26-5F8F58B94999}" srcOrd="0" destOrd="0" presId="urn:microsoft.com/office/officeart/2018/2/layout/IconLabelDescriptionList"/>
    <dgm:cxn modelId="{01335DBE-7AA4-444F-AD54-B54D57F48AB9}" type="presOf" srcId="{21FC26F5-B844-4C7D-80B3-C2E8EEAFD6F9}" destId="{2FF4F613-8337-4038-8AFA-03922500FAE1}" srcOrd="0" destOrd="0" presId="urn:microsoft.com/office/officeart/2018/2/layout/IconLabelDescriptionList"/>
    <dgm:cxn modelId="{83BA1BC4-EBE7-4CC6-96B1-84CABDD964A1}" type="presOf" srcId="{399990E5-4ABD-4305-97D2-937D5FEA63E1}" destId="{35DE6B18-A34A-45A4-BB77-771BE97A6734}" srcOrd="0" destOrd="0" presId="urn:microsoft.com/office/officeart/2018/2/layout/IconLabelDescriptionList"/>
    <dgm:cxn modelId="{A9C40BC7-FFBD-4C15-BF34-4D3D7AA3AA74}" type="presOf" srcId="{A858D012-9D34-4595-A83B-59ADED4C0E08}" destId="{83537725-7DB5-4158-82BD-DB9A803ACA6F}" srcOrd="0" destOrd="0" presId="urn:microsoft.com/office/officeart/2018/2/layout/IconLabelDescriptionList"/>
    <dgm:cxn modelId="{19A6C7EE-E8CE-4A5C-BF37-7949BFD97512}" srcId="{399990E5-4ABD-4305-97D2-937D5FEA63E1}" destId="{FCDA5C4D-7D4C-457D-9EFB-B5C480680D5B}" srcOrd="0" destOrd="0" parTransId="{A2518188-4EF0-4E4D-ABC6-609584CC7EE3}" sibTransId="{E2A951A5-04CC-4A89-8269-48BC3F2639D1}"/>
    <dgm:cxn modelId="{A13A68FD-9ACF-4EFB-B4A5-99946917AABA}" type="presOf" srcId="{1ABE3265-8019-49D4-97B0-6A9A50D7662D}" destId="{74074EC3-1AD7-47B0-B6AB-3D38675F3287}" srcOrd="0" destOrd="0" presId="urn:microsoft.com/office/officeart/2018/2/layout/IconLabelDescriptionList"/>
    <dgm:cxn modelId="{F6885EB2-0E48-457D-B501-09E45B35DCE1}" type="presParOf" srcId="{35DE6B18-A34A-45A4-BB77-771BE97A6734}" destId="{F531CB47-53D3-4E04-9150-43537C8FFE2D}" srcOrd="0" destOrd="0" presId="urn:microsoft.com/office/officeart/2018/2/layout/IconLabelDescriptionList"/>
    <dgm:cxn modelId="{011A7945-076E-4A79-8D66-FC4E2CD464EB}" type="presParOf" srcId="{F531CB47-53D3-4E04-9150-43537C8FFE2D}" destId="{EEED93B8-9DF3-4163-BB08-DA6F7AFC2A32}" srcOrd="0" destOrd="0" presId="urn:microsoft.com/office/officeart/2018/2/layout/IconLabelDescriptionList"/>
    <dgm:cxn modelId="{3B43815A-E732-4BF1-8164-78D4562F7D7A}" type="presParOf" srcId="{F531CB47-53D3-4E04-9150-43537C8FFE2D}" destId="{8A81425E-4645-4C23-BE98-45FA894B4F54}" srcOrd="1" destOrd="0" presId="urn:microsoft.com/office/officeart/2018/2/layout/IconLabelDescriptionList"/>
    <dgm:cxn modelId="{8A951418-C63C-4BC8-85BA-EBB61FAB0F83}" type="presParOf" srcId="{F531CB47-53D3-4E04-9150-43537C8FFE2D}" destId="{3DE04CAC-D541-4FC7-9A4A-B725C5B75A60}" srcOrd="2" destOrd="0" presId="urn:microsoft.com/office/officeart/2018/2/layout/IconLabelDescriptionList"/>
    <dgm:cxn modelId="{CCF12CAD-67F7-46A9-A2ED-A6A19AF1D24B}" type="presParOf" srcId="{F531CB47-53D3-4E04-9150-43537C8FFE2D}" destId="{743AF4AE-A5B6-4B22-9F97-0D155D22DEE6}" srcOrd="3" destOrd="0" presId="urn:microsoft.com/office/officeart/2018/2/layout/IconLabelDescriptionList"/>
    <dgm:cxn modelId="{F39EB54A-7816-4263-82B1-B4B75BF01BEF}" type="presParOf" srcId="{F531CB47-53D3-4E04-9150-43537C8FFE2D}" destId="{17389FB8-B54E-4ED8-BB26-5F8F58B94999}" srcOrd="4" destOrd="0" presId="urn:microsoft.com/office/officeart/2018/2/layout/IconLabelDescriptionList"/>
    <dgm:cxn modelId="{6B77CA60-A5E5-440F-A5A3-94E0373BE477}" type="presParOf" srcId="{35DE6B18-A34A-45A4-BB77-771BE97A6734}" destId="{C2D1ADC0-FB24-4118-8E02-2F6345598EA3}" srcOrd="1" destOrd="0" presId="urn:microsoft.com/office/officeart/2018/2/layout/IconLabelDescriptionList"/>
    <dgm:cxn modelId="{93958D42-3EC7-4CCC-97F3-B4518116E269}" type="presParOf" srcId="{35DE6B18-A34A-45A4-BB77-771BE97A6734}" destId="{B97AD162-66C8-4D4B-B88C-64D19D277A41}" srcOrd="2" destOrd="0" presId="urn:microsoft.com/office/officeart/2018/2/layout/IconLabelDescriptionList"/>
    <dgm:cxn modelId="{7A870560-567E-420B-A224-6246E2201377}" type="presParOf" srcId="{B97AD162-66C8-4D4B-B88C-64D19D277A41}" destId="{BDA177C4-F3EB-42E9-A0A8-277761BF8C9A}" srcOrd="0" destOrd="0" presId="urn:microsoft.com/office/officeart/2018/2/layout/IconLabelDescriptionList"/>
    <dgm:cxn modelId="{0EC2800C-980F-41D2-8EBD-EB66CD55C3AC}" type="presParOf" srcId="{B97AD162-66C8-4D4B-B88C-64D19D277A41}" destId="{090CC9DE-7212-439F-A934-C5F9EDF30FBC}" srcOrd="1" destOrd="0" presId="urn:microsoft.com/office/officeart/2018/2/layout/IconLabelDescriptionList"/>
    <dgm:cxn modelId="{41289BCC-852D-43B8-A1AA-388CA70D6DA6}" type="presParOf" srcId="{B97AD162-66C8-4D4B-B88C-64D19D277A41}" destId="{84022C83-C1A3-4C9D-8DCD-FD5D6C57CBAA}" srcOrd="2" destOrd="0" presId="urn:microsoft.com/office/officeart/2018/2/layout/IconLabelDescriptionList"/>
    <dgm:cxn modelId="{61E83B1C-5ADE-4A03-B4C0-312FD7BF18B8}" type="presParOf" srcId="{B97AD162-66C8-4D4B-B88C-64D19D277A41}" destId="{96882EBA-9784-4D53-B5FF-15582E7EA5B1}" srcOrd="3" destOrd="0" presId="urn:microsoft.com/office/officeart/2018/2/layout/IconLabelDescriptionList"/>
    <dgm:cxn modelId="{094A28A1-4FA7-4196-A498-E973E6801B2E}" type="presParOf" srcId="{B97AD162-66C8-4D4B-B88C-64D19D277A41}" destId="{74074EC3-1AD7-47B0-B6AB-3D38675F3287}" srcOrd="4" destOrd="0" presId="urn:microsoft.com/office/officeart/2018/2/layout/IconLabelDescriptionList"/>
    <dgm:cxn modelId="{8F369A82-6635-4C05-82D9-4E10BFAA3A59}" type="presParOf" srcId="{35DE6B18-A34A-45A4-BB77-771BE97A6734}" destId="{738283FE-335E-4025-8D3A-FAFBFCF02AD1}" srcOrd="3" destOrd="0" presId="urn:microsoft.com/office/officeart/2018/2/layout/IconLabelDescriptionList"/>
    <dgm:cxn modelId="{C53AB48F-0D84-4F88-9F20-DC9E51169D6C}" type="presParOf" srcId="{35DE6B18-A34A-45A4-BB77-771BE97A6734}" destId="{AFE8ED74-4CCF-43E5-8EB6-3CA2DA621F36}" srcOrd="4" destOrd="0" presId="urn:microsoft.com/office/officeart/2018/2/layout/IconLabelDescriptionList"/>
    <dgm:cxn modelId="{AF6CC950-E5A1-407E-8E6B-373A47EB39A6}" type="presParOf" srcId="{AFE8ED74-4CCF-43E5-8EB6-3CA2DA621F36}" destId="{09CA0E2D-D1CF-4223-8AF5-78C7EC18C4E4}" srcOrd="0" destOrd="0" presId="urn:microsoft.com/office/officeart/2018/2/layout/IconLabelDescriptionList"/>
    <dgm:cxn modelId="{4F3A5A34-5579-4EC0-9F8E-E9B1444BAEC3}" type="presParOf" srcId="{AFE8ED74-4CCF-43E5-8EB6-3CA2DA621F36}" destId="{49360875-3870-4B82-93AB-919CCF8935EB}" srcOrd="1" destOrd="0" presId="urn:microsoft.com/office/officeart/2018/2/layout/IconLabelDescriptionList"/>
    <dgm:cxn modelId="{6FB90A2F-0710-4E30-8562-8BA145A09EE9}" type="presParOf" srcId="{AFE8ED74-4CCF-43E5-8EB6-3CA2DA621F36}" destId="{83537725-7DB5-4158-82BD-DB9A803ACA6F}" srcOrd="2" destOrd="0" presId="urn:microsoft.com/office/officeart/2018/2/layout/IconLabelDescriptionList"/>
    <dgm:cxn modelId="{0C4B4B05-C374-4D81-8FD1-87CB66B6FBE1}" type="presParOf" srcId="{AFE8ED74-4CCF-43E5-8EB6-3CA2DA621F36}" destId="{C1A08013-36E3-4AFD-9FC8-4B70DF1654DA}" srcOrd="3" destOrd="0" presId="urn:microsoft.com/office/officeart/2018/2/layout/IconLabelDescriptionList"/>
    <dgm:cxn modelId="{0F7FC30A-6338-4668-AE47-5A79599CF4AB}" type="presParOf" srcId="{AFE8ED74-4CCF-43E5-8EB6-3CA2DA621F36}" destId="{2FF4F613-8337-4038-8AFA-03922500FAE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D93B8-9DF3-4163-BB08-DA6F7AFC2A32}">
      <dsp:nvSpPr>
        <dsp:cNvPr id="0" name=""/>
        <dsp:cNvSpPr/>
      </dsp:nvSpPr>
      <dsp:spPr>
        <a:xfrm>
          <a:off x="905268" y="1023155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04CAC-D541-4FC7-9A4A-B725C5B75A60}">
      <dsp:nvSpPr>
        <dsp:cNvPr id="0" name=""/>
        <dsp:cNvSpPr/>
      </dsp:nvSpPr>
      <dsp:spPr>
        <a:xfrm>
          <a:off x="393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Strategy 1</a:t>
          </a:r>
        </a:p>
      </dsp:txBody>
      <dsp:txXfrm>
        <a:off x="393" y="2160329"/>
        <a:ext cx="3138750" cy="470812"/>
      </dsp:txXfrm>
    </dsp:sp>
    <dsp:sp modelId="{17389FB8-B54E-4ED8-BB26-5F8F58B94999}">
      <dsp:nvSpPr>
        <dsp:cNvPr id="0" name=""/>
        <dsp:cNvSpPr/>
      </dsp:nvSpPr>
      <dsp:spPr>
        <a:xfrm>
          <a:off x="393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Sales by 10% While Reducing Rental Vehicle Price Per Day by 5%</a:t>
          </a:r>
        </a:p>
      </dsp:txBody>
      <dsp:txXfrm>
        <a:off x="393" y="2679916"/>
        <a:ext cx="3138750" cy="715726"/>
      </dsp:txXfrm>
    </dsp:sp>
    <dsp:sp modelId="{BDA177C4-F3EB-42E9-A0A8-277761BF8C9A}">
      <dsp:nvSpPr>
        <dsp:cNvPr id="0" name=""/>
        <dsp:cNvSpPr/>
      </dsp:nvSpPr>
      <dsp:spPr>
        <a:xfrm>
          <a:off x="4602824" y="1023155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22C83-C1A3-4C9D-8DCD-FD5D6C57CBAA}">
      <dsp:nvSpPr>
        <dsp:cNvPr id="0" name=""/>
        <dsp:cNvSpPr/>
      </dsp:nvSpPr>
      <dsp:spPr>
        <a:xfrm>
          <a:off x="3688425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Strategy 2</a:t>
          </a:r>
        </a:p>
      </dsp:txBody>
      <dsp:txXfrm>
        <a:off x="3688425" y="2160329"/>
        <a:ext cx="3138750" cy="470812"/>
      </dsp:txXfrm>
    </dsp:sp>
    <dsp:sp modelId="{74074EC3-1AD7-47B0-B6AB-3D38675F3287}">
      <dsp:nvSpPr>
        <dsp:cNvPr id="0" name=""/>
        <dsp:cNvSpPr/>
      </dsp:nvSpPr>
      <dsp:spPr>
        <a:xfrm>
          <a:off x="3688425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Low-Revenue/High-cost Vehicles With High-Revenue/Low-Cost Vehicles</a:t>
          </a:r>
        </a:p>
      </dsp:txBody>
      <dsp:txXfrm>
        <a:off x="3688425" y="2679916"/>
        <a:ext cx="3138750" cy="715726"/>
      </dsp:txXfrm>
    </dsp:sp>
    <dsp:sp modelId="{09CA0E2D-D1CF-4223-8AF5-78C7EC18C4E4}">
      <dsp:nvSpPr>
        <dsp:cNvPr id="0" name=""/>
        <dsp:cNvSpPr/>
      </dsp:nvSpPr>
      <dsp:spPr>
        <a:xfrm>
          <a:off x="8281331" y="1023155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37725-7DB5-4158-82BD-DB9A803ACA6F}">
      <dsp:nvSpPr>
        <dsp:cNvPr id="0" name=""/>
        <dsp:cNvSpPr/>
      </dsp:nvSpPr>
      <dsp:spPr>
        <a:xfrm>
          <a:off x="7376456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 dirty="0"/>
            <a:t>Strategy 3</a:t>
          </a:r>
        </a:p>
      </dsp:txBody>
      <dsp:txXfrm>
        <a:off x="7376456" y="2160329"/>
        <a:ext cx="3138750" cy="470812"/>
      </dsp:txXfrm>
    </dsp:sp>
    <dsp:sp modelId="{2FF4F613-8337-4038-8AFA-03922500FAE1}">
      <dsp:nvSpPr>
        <dsp:cNvPr id="0" name=""/>
        <dsp:cNvSpPr/>
      </dsp:nvSpPr>
      <dsp:spPr>
        <a:xfrm>
          <a:off x="7376456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Total Fleet Size</a:t>
          </a:r>
        </a:p>
      </dsp:txBody>
      <dsp:txXfrm>
        <a:off x="7376456" y="2679916"/>
        <a:ext cx="3138750" cy="71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41E7D-922E-45F9-ABCF-B9CA384253A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BC50C-7463-4B4D-B657-8948DB71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97EC-AAA0-4244-80C3-8B8A10AF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DC7D4-FC64-4960-87FC-1D11C0C3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DD17-612F-4C10-B6ED-888A5FC3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B9D-7096-4A42-A0E7-EFE4792DC742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523C-EE5E-4AF0-8A64-B487C2C2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081D-A3DC-464B-B709-CC92DD8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470C-A04B-4CE6-9A8E-50F64AC2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641D7-86ED-4891-92D4-E5C1C5A91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E850-4648-4B3D-A6FD-D4F828C0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315F-E754-4C73-9BDD-BAD7C7DE1BA4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4E6-3AE5-4726-913C-485BE95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95B-7BF0-48AD-8E2B-F9CFBD31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9FF74-8D93-4C1D-8440-EB8582DDC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4E471-1BF8-488F-85E1-81352853B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1ACA-C2AD-4228-AE76-BE1F1F4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2B8E-B25E-40C5-A262-EA26C6309558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E7851-6206-47B1-8B21-24BE03C3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81E1-3F84-43B3-B314-566E845D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D29-CD16-41C6-9340-A3D9E3CB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71DC-8117-4CD7-B399-C71707AF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0EA2-CA97-43BD-BBF0-B3BA6FD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78EB-C924-42AA-A4A0-07C19061A84D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F947-C0E4-43A4-943C-4DB75747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3B5FA-D46C-434F-A0D8-CD365B0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FA26-17F4-4CB1-B53C-A15C809C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028A-F55D-4C5A-8896-FAC6D8B7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F78AF-F4A1-44ED-91A5-BDDEADE9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A87B-64D9-41C7-B276-631D8964441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0291-893F-4A98-A449-A395E563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B7A4-3ADA-4076-85EC-6C02B56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F67-F1CA-445C-B810-29637751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4FE-EEA9-45CF-AF7F-A2FCDFC5B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B4D9-E767-4A60-96AF-0B3D92530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C3AB-82F7-4734-A242-E0FF51D4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A1A9-ED90-4E65-98F9-0F2FDB3A3475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53BC-2417-4B9A-9252-D609BCC5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D0CB-8F8D-45E3-BAF7-ECE210A6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4AA7-5B57-4C1A-96F0-4104B1BB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ECAA-FA0A-44D2-B1E3-3CECC814E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BF03-8A69-4B23-B09B-B8C42EB05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B8BC4-7787-4C61-9051-4F622CB4A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28501-AC00-4557-AAAC-897C87949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B075C-DD68-4F4C-A6E8-AB94D25B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AA87E-A229-4B02-A13D-39C9040AEF9F}" type="datetime1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74BF8-F1EB-4083-824C-45D44918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C942C-89D6-4ECD-A353-7594A049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D63F-2C9E-403B-B4CE-C4122A9C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E0C8-2830-46E6-9848-BC23498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EBF9-960D-42EA-AEAE-0A3639E164BA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C86B2-D448-41BE-9916-D13A5866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10C1-B49B-435F-BD30-74B84B90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BA2ED-B02E-4723-822D-2C5B5393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FEAC-9FBC-47B7-862E-D784D2B6E014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27F4D-FCA1-4F4F-8C84-46200F71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EC8A-F266-4639-9574-F652112D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7A0-93D7-4E2B-8BAB-A7380D21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C2BE-18FA-4D30-A1F2-BBF30B53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5FFC-B6FA-4679-B2E8-C3906C60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77F02-B4F2-423E-BE6B-B858866B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809F-D1BB-46B4-AD86-24F434047D56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0BE2-0FA7-443F-84D1-0560F9BE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2DEC-AE8B-4F8F-8066-57F37F05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4791-F139-4717-B307-E4121A89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132C1-7E0D-44DA-B74D-FA7D6FC15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2DE41-054D-438D-B936-51D2D5179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BEDD-026E-4942-B328-72D10112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F956D-436B-414C-842F-397638ABAD52}" type="datetime1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BEFB-D5C5-4BBC-B398-098CA2CB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B615-60C3-435A-807E-641BB286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34F30-EFA3-45ED-A769-BEA2504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76F0-A887-4EFE-A87B-9916F7F0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AAAC0-8340-42BD-97D8-2EE40534D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EF251-9DF6-45E2-9648-BFF01DF23678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7450-F159-4BB0-A23B-37A16FF8E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1385-4E3C-4D2A-BAC7-6413D5B33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AA7F-8EE3-462D-9DBF-379F585F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7651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2088B-0FB9-4FC9-BC03-A7184FB4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  <a:latin typeface="Daytona" panose="020B0604020202020204" pitchFamily="34" charset="0"/>
                <a:cs typeface="Aharoni" panose="02010803020104030203" pitchFamily="2" charset="-79"/>
              </a:rPr>
              <a:t>Strategies and Insights To Minimize Costs and Maximize Revenue in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1D391-0ADD-4346-A6F6-FBF394166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60287D-3B01-4B31-BAFB-B5BC50F2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227" y="2080577"/>
            <a:ext cx="5022373" cy="22679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4B6CE-0DBB-40E9-90BF-6AF7F41B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D1097-3754-4C60-920F-2014F2EF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797" y="785358"/>
            <a:ext cx="7644627" cy="9088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3EA9-9A5A-4086-BD69-068BE21C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373" y="1795456"/>
            <a:ext cx="764462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Strategy 3 </a:t>
            </a:r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(Increase Fleet Size by 12.5% - 500 Vehicles)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Potentially Generate the Most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E844-D32D-4381-A18D-AE34EE00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81AA7F-8EE3-462D-9DBF-379F585F892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83CF-F7AA-41F0-B398-7C167222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37" y="3150656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4E71FFA-6E9C-4D43-B458-5B5C7C0A19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7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ECBD0-16A8-481E-B7B1-B171818F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7E91-A545-45EC-B348-B53F0A36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Any Questions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A3F5-E908-4E29-93E5-3F773D0C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1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FCD40-03DF-4FA3-A449-C8103853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Key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4B9F3-A7E2-450D-98A2-658FCC946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43085"/>
              </p:ext>
            </p:extLst>
          </p:nvPr>
        </p:nvGraphicFramePr>
        <p:xfrm>
          <a:off x="1066800" y="187833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43AC5-6540-45C3-A075-671C649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92288-CDDE-4E4F-9BD6-62AF71023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48" y="3989065"/>
            <a:ext cx="4035902" cy="2261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4A70B-1EBA-49C1-8398-F3C33DB9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24" y="677114"/>
            <a:ext cx="3993226" cy="221913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3A296-8047-4DEC-9EFF-7841956A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3" y="1198418"/>
            <a:ext cx="3200400" cy="44611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rgbClr val="FFFFFF"/>
                </a:solidFill>
              </a:rPr>
              <a:t>Strategy 1 </a:t>
            </a:r>
            <a:r>
              <a:rPr lang="en-US" sz="4000" dirty="0">
                <a:solidFill>
                  <a:srgbClr val="FFFFFF"/>
                </a:solidFill>
              </a:rPr>
              <a:t>Increase Sales 10%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          +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Reduce Rental Price Per Day 5%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D8A12-BDB1-4365-A664-AA2C4513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422" y="677114"/>
            <a:ext cx="4206605" cy="22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38385-0A47-4F4A-A1BC-133D39899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554" y="3989065"/>
            <a:ext cx="4261473" cy="225571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5CE88B0-93BA-47D6-B405-7D9D2F26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FF7F3-63F8-4200-B1B7-A6FFCD73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4" y="953914"/>
            <a:ext cx="3722606" cy="4461163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rgbClr val="FFFFFF"/>
                </a:solidFill>
              </a:rPr>
              <a:t>Strategy 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Replace The 5 Lowest-Revenue/High-Cost Vehicles With The Highest Earning Vehicle (2016 Honda Civic)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D66962-E942-4735-9D76-C71641BA1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097" y="0"/>
            <a:ext cx="7864522" cy="32799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72A4BE-8F21-47ED-B577-77927D1A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560" y="3578069"/>
            <a:ext cx="7864522" cy="32860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E660A-39A7-4B9A-B6CC-698A271D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FF7F3-63F8-4200-B1B7-A6FFCD73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" y="953914"/>
            <a:ext cx="3722606" cy="4461163"/>
          </a:xfrm>
        </p:spPr>
        <p:txBody>
          <a:bodyPr>
            <a:normAutofit fontScale="90000"/>
          </a:bodyPr>
          <a:lstStyle/>
          <a:p>
            <a:r>
              <a:rPr lang="en-US" sz="6000" b="1" u="sng" dirty="0">
                <a:solidFill>
                  <a:srgbClr val="FFFFFF"/>
                </a:solidFill>
              </a:rPr>
              <a:t>Strategy 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Replace The 5 Lowest-Revenue/High-Cost Vehicles With The Highest Earning Vehicle (2016 Honda Civic)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1D9D3-2885-4DB8-AFC2-D18D959D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00" y="186608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CE274-E2DA-4794-A839-E5D0EDD0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41" y="3301142"/>
            <a:ext cx="4584589" cy="27495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3D61E-63AE-4420-96C6-BCEBA839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82791-3442-4585-8F05-57EF12379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157" y="9272"/>
            <a:ext cx="4171843" cy="2773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627F1-7B2F-465C-AA51-08EE4807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0"/>
            <a:ext cx="4276832" cy="2780017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0B212-83B1-4AD6-A647-0022B96D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07" y="723253"/>
            <a:ext cx="3320648" cy="4461163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rgbClr val="FFFFFF"/>
                </a:solidFill>
              </a:rPr>
              <a:t>Strategy 3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Increase Fleet Size by 12.5% (+500 Vehicles)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E084F-FE4C-4134-ABBE-44CD7B2BF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75" y="3311097"/>
            <a:ext cx="4167271" cy="277392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BFEEC4-814A-407E-9BE6-9A09A87F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95D3-BE52-4389-838A-2952C667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Additional Insights</a:t>
            </a:r>
            <a:br>
              <a:rPr lang="en-US" sz="5400" dirty="0"/>
            </a:br>
            <a:r>
              <a:rPr lang="en-US" sz="5400" dirty="0"/>
              <a:t>    </a:t>
            </a:r>
            <a:r>
              <a:rPr lang="en-US" sz="2400" dirty="0"/>
              <a:t>**Further Analysis To Be Done**</a:t>
            </a:r>
            <a:endParaRPr lang="en-US" sz="5400" dirty="0"/>
          </a:p>
        </p:txBody>
      </p:sp>
      <p:pic>
        <p:nvPicPr>
          <p:cNvPr id="5" name="Picture 4" descr="Dark floating bulbs with one lit up brightly">
            <a:extLst>
              <a:ext uri="{FF2B5EF4-FFF2-40B4-BE49-F238E27FC236}">
                <a16:creationId xmlns:a16="http://schemas.microsoft.com/office/drawing/2014/main" id="{F9B2CE15-9D87-4FBF-8997-1C6E1A79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4" r="1604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40C-15C2-469E-B899-F4E31E3D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Increase Sales In The Months of Nov-Dec With Promotions/Special Pricing</a:t>
            </a:r>
          </a:p>
          <a:p>
            <a:r>
              <a:rPr lang="en-US" sz="2200" dirty="0"/>
              <a:t>Add/Move Additional Vehicles To Under-Performing Branches To Boost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4E189-AF43-400F-AFA9-BE127AE8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9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79847-38D3-44A5-8044-E23E07C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 1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2A5FA-5DDD-47D8-A78D-16EB389D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28" y="3147811"/>
            <a:ext cx="7931583" cy="3249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8A7AD-8C6D-4BB6-B778-75E153D4DD74}"/>
              </a:ext>
            </a:extLst>
          </p:cNvPr>
          <p:cNvSpPr txBox="1"/>
          <p:nvPr/>
        </p:nvSpPr>
        <p:spPr>
          <a:xfrm>
            <a:off x="1391003" y="1900826"/>
            <a:ext cx="9405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Offer Promotions/Special Pricing To Bring In New Business In November and December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**No Revenue in December**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67E00-F1D0-4D3C-9BC8-46B9C21B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79847-38D3-44A5-8044-E23E07C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80" y="916098"/>
            <a:ext cx="10909640" cy="6051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48AE0-510E-4CE8-BEB8-196471A0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47" y="2840736"/>
            <a:ext cx="9145905" cy="4017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A4CA4-75C0-4648-A026-1BE1A97299FF}"/>
              </a:ext>
            </a:extLst>
          </p:cNvPr>
          <p:cNvSpPr txBox="1"/>
          <p:nvPr/>
        </p:nvSpPr>
        <p:spPr>
          <a:xfrm>
            <a:off x="2590800" y="1906035"/>
            <a:ext cx="769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Increase Fleet Size At Low-Revenue Branches To Help Boost Sales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F32B4-25F1-4837-ADBA-22767EF4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AA7F-8EE3-462D-9DBF-379F585F8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Daytona</vt:lpstr>
      <vt:lpstr>Office Theme</vt:lpstr>
      <vt:lpstr>Strategies and Insights To Minimize Costs and Maximize Revenue in 2019</vt:lpstr>
      <vt:lpstr>Key Strategies</vt:lpstr>
      <vt:lpstr>Strategy 1 Increase Sales 10%             + Reduce Rental Price Per Day 5%</vt:lpstr>
      <vt:lpstr>Strategy 2 Replace The 5 Lowest-Revenue/High-Cost Vehicles With The Highest Earning Vehicle (2016 Honda Civic)</vt:lpstr>
      <vt:lpstr>Strategy 2 Replace The 5 Lowest-Revenue/High-Cost Vehicles With The Highest Earning Vehicle (2016 Honda Civic)</vt:lpstr>
      <vt:lpstr>Strategy 3 Increase Fleet Size by 12.5% (+500 Vehicles)</vt:lpstr>
      <vt:lpstr>Additional Insights     **Further Analysis To Be Done**</vt:lpstr>
      <vt:lpstr>Insight 1</vt:lpstr>
      <vt:lpstr>Insight 2</vt:lpstr>
      <vt:lpstr>Recommendations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and Insights To Minimize Costs and Maximize Revenue in 2019</dc:title>
  <dc:creator>Ryan Baul</dc:creator>
  <cp:lastModifiedBy>Ryan Baul</cp:lastModifiedBy>
  <cp:revision>5</cp:revision>
  <dcterms:created xsi:type="dcterms:W3CDTF">2020-12-04T08:37:00Z</dcterms:created>
  <dcterms:modified xsi:type="dcterms:W3CDTF">2020-12-05T08:18:49Z</dcterms:modified>
</cp:coreProperties>
</file>