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36E2-0B29-4937-85C3-17328AF1F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5D7B-609E-4DDF-9849-3531CE9F8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1664-4524-4C79-A76E-76181C3D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B5E2-C94D-48A1-9528-A4AD7689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1EE1-388E-4D89-BA78-1967891D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4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C7CD-E5C4-4A12-8D3E-00BB4249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DDE67-6F8D-47E0-BA22-5ED816C8C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A4E7-F77B-48DD-9BBA-AA0C7908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6362-8C98-49A5-B8FA-8D582EF4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4C7A-A7E5-4CBD-9DD4-9BF9170D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9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3FBCA6-9979-4A7A-9ACA-4C705AD3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08FD-77C4-4A4E-BF7C-F12FEE53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A3FC3-7125-4AE1-864E-F4B37C30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2DEF-EE1F-4BCD-9E02-F91CB09B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E565-F274-4B04-8B00-1065B907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0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92E0-B721-425F-BFE5-B8A483E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8E50-88C1-4294-B984-A5BFF8A0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63D74-1D16-4EC1-8EB1-CD03940B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AD4C-914D-4ED3-BBE9-CE6B1D7D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4424-4B2F-4A0F-BA6D-34D8521D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121F-0498-43D7-ABA2-9D97114D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CC59-1B60-45D1-9980-F1E7A8254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7E24-4A83-42C8-AB78-F86C6F43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7147-9295-44EC-BCB7-DBC3743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4B51-724E-4A23-88EC-128252C3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901B-45E3-42DE-B5E2-1077663B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B4B06-7D70-4574-B723-711268F17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3C4AA-8C32-4153-B97C-99EC30037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E0D3A-414E-47F0-B1AD-ECEB5AC9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BCB6E-3AF3-4223-BEE3-4E43AA19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944DA-C1A1-43C9-ABBE-7AF06713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1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80A1-28DB-492B-BB0D-289ABB23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A9B4D-B767-418D-8751-5312CC1A0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9BFE6-FB2C-47B9-8825-5F5A93C10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18A5B5-D3B6-4C27-86EB-FAA033BCC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22774-A77B-4895-A9CE-70E75BD2E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A8887-84C8-45F3-A856-65B69AF7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60D82-DC56-46DE-BF2A-06270AB1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3DEAE-BC9A-45A6-8DBD-5A50369C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985B-836F-4BB0-9038-179C0DE4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5F6C6-C121-4378-9F78-5505638B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EA340-6149-469D-BA42-B1CF2374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6BBC5-79C0-4499-BD96-91E0015F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714FB-C182-4C6D-84D6-B4D2262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2DFEA-395D-4B58-8A91-EDD6626E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CEA0-126F-4DA9-85CA-DB87D8BB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2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3C21-A772-4957-933F-AE2B25EE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9E0D-109A-4E69-8C4B-FE288389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8D443-216C-41A6-9CAF-4CB8BB61B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2D791-36C6-4915-BCEF-A0AB0FD6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0245-7E94-4450-9F8D-870AE75D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F13C-5AAD-40B5-AE01-5E6BB74C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9F41-C12D-423F-8724-3E762E25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908EA-0C94-4F8E-A795-917EE11FA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B02F0-EA70-4411-BB78-129FC475E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DE895-1162-4593-8C36-6AD7FE53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C3190-53A5-4249-BB34-AA44D184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7EC48-63C7-406D-8EF0-016A4559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BC142-1451-4755-AC86-8A4B9A53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1768-D569-4B7F-8385-F65AE4B3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0E017-7C32-404D-BD5F-E7988908B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9445-E28A-4FD9-983B-F529A88ED8C0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70AE-4151-4166-83CB-97B7849A7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DA9C-4BF9-4669-9490-333B0FE3B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7C49C-90BD-40FD-91A5-C99AEDE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russellyates88/suicide-rates-overview-1985-to-2016/co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B09DD8-B1D4-4CBE-BF7E-13BEDE07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tx2"/>
                </a:solidFill>
              </a:rPr>
              <a:t>Suicide</a:t>
            </a:r>
            <a:r>
              <a:rPr lang="en-US" sz="5200" u="sng" dirty="0">
                <a:solidFill>
                  <a:schemeClr val="tx2"/>
                </a:solidFill>
              </a:rPr>
              <a:t> Rates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16C86-F00E-4BD6-A8F3-635F72D9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What Factors Contribute To Suicide Rates and Which Groups Are Most At-Risk</a:t>
            </a:r>
          </a:p>
        </p:txBody>
      </p:sp>
    </p:spTree>
    <p:extLst>
      <p:ext uri="{BB962C8B-B14F-4D97-AF65-F5344CB8AC3E}">
        <p14:creationId xmlns:p14="http://schemas.microsoft.com/office/powerpoint/2010/main" val="105723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4BDD0-002B-4D83-B14D-C6AA9D6A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Key Questions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2264-1A45-42E6-BFEF-1832F6C2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1066802"/>
          </a:xfrm>
        </p:spPr>
        <p:txBody>
          <a:bodyPr anchor="ctr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Are males more Likely to commit suicide than females?</a:t>
            </a:r>
          </a:p>
          <a:p>
            <a:r>
              <a:rPr lang="en-US" sz="2200" dirty="0">
                <a:solidFill>
                  <a:schemeClr val="tx2"/>
                </a:solidFill>
              </a:rPr>
              <a:t>Does being born in a different generation influence the suicide rate of an individual?</a:t>
            </a:r>
          </a:p>
        </p:txBody>
      </p:sp>
    </p:spTree>
    <p:extLst>
      <p:ext uri="{BB962C8B-B14F-4D97-AF65-F5344CB8AC3E}">
        <p14:creationId xmlns:p14="http://schemas.microsoft.com/office/powerpoint/2010/main" val="17681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5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0B3E4-B60A-405A-8C04-6F10BCBB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Data Preface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F29A-842E-421F-994B-04F94D38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1687928"/>
          </a:xfrm>
        </p:spPr>
        <p:txBody>
          <a:bodyPr anchor="ctr">
            <a:no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The data used in this analysis was pulled from Kaggle.com. The dataset is called “</a:t>
            </a:r>
            <a:r>
              <a:rPr lang="en-US" sz="2200" dirty="0">
                <a:solidFill>
                  <a:schemeClr val="tx2"/>
                </a:solidFill>
                <a:hlinkClick r:id="rId2"/>
              </a:rPr>
              <a:t>Suicide Rates Overview 1985 to 2016</a:t>
            </a:r>
            <a:r>
              <a:rPr lang="en-US" sz="2200" dirty="0">
                <a:solidFill>
                  <a:schemeClr val="tx2"/>
                </a:solidFill>
              </a:rPr>
              <a:t>”.</a:t>
            </a:r>
          </a:p>
          <a:p>
            <a:r>
              <a:rPr lang="en-US" sz="2200" dirty="0">
                <a:solidFill>
                  <a:schemeClr val="tx2"/>
                </a:solidFill>
              </a:rPr>
              <a:t>The features included in the dataset include: Country, Year, Sex, Age, Suicides No, Population, Suicides/100k pop, Country-Year, HDI for year, GDP for year, GDP per Capita, and Generation.</a:t>
            </a:r>
          </a:p>
        </p:txBody>
      </p:sp>
    </p:spTree>
    <p:extLst>
      <p:ext uri="{BB962C8B-B14F-4D97-AF65-F5344CB8AC3E}">
        <p14:creationId xmlns:p14="http://schemas.microsoft.com/office/powerpoint/2010/main" val="13190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A9ED6-CEA3-4DAA-BF83-3AEB0C17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Males vs Females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C961BD-4F72-4BEF-A641-B1E35071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2843968"/>
            <a:ext cx="4954693" cy="320482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11AC87-FB8C-4C90-8FEF-CC3C10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7792" y="2687634"/>
            <a:ext cx="5029200" cy="3204822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We can observe a 375% increase in average suicides/100k population in males compared to females.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Alpha: 0.5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p-value: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Mean Difference: 14.85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34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47814-5338-46EF-8C80-75CFCACD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Generations Most At-Risk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4438F5-6820-4C36-8507-1760E4CF3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As we can see from the chart, the “G.I. Generation” (75+ years) and “Silent” generation (35-54 years) have the highest average suicides/100k population.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A62952-6837-43B2-85C8-87C5044E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99" y="2873066"/>
            <a:ext cx="5296867" cy="32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3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5560F-A0EB-40EF-A60B-8BC5FF88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G.I. Generation vs Silent Generation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68AB1B-EF7F-4453-8B7B-C5722BC0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1" y="2959313"/>
            <a:ext cx="4954693" cy="297413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275F81-BBA4-4686-8C4B-4FD6F1E2F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129" y="3060051"/>
            <a:ext cx="5029200" cy="2974131"/>
          </a:xfrm>
        </p:spPr>
        <p:txBody>
          <a:bodyPr anchor="ctr">
            <a:normAutofit lnSpcReduction="10000"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We can observe a 30% increase in average suicides/100k population in the G.I. Generation compared to the Silent generation.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endParaRPr lang="en-US" sz="22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Alpha: 0.5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p-value: 1.16E-21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chemeClr val="tx2"/>
                </a:solidFill>
              </a:rPr>
              <a:t>    Mean Difference: -5.52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411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19249B-027C-4C5A-9FB3-3F07678E6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1664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BF83-88E6-4F65-94B0-B40C8806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248" y="3812612"/>
            <a:ext cx="9747621" cy="23103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Does the GDP per capita influence the suicide rates in a given country?</a:t>
            </a:r>
          </a:p>
          <a:p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Alpha: 0.5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P-value: 0.36</a:t>
            </a:r>
          </a:p>
          <a:p>
            <a:r>
              <a:rPr lang="en-US" sz="2200" dirty="0">
                <a:solidFill>
                  <a:schemeClr val="tx2"/>
                </a:solidFill>
              </a:rPr>
              <a:t>Result: Fail to reject the null that there is no difference in suicide rates in countries with varying GDP.</a:t>
            </a:r>
            <a:endParaRPr lang="en-US" sz="22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0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AFF93D-493C-47BA-809A-E2DD577F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u="sng" dirty="0">
                <a:solidFill>
                  <a:schemeClr val="tx2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C25B-079C-4F9A-95BA-41AA28549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237" y="2979336"/>
            <a:ext cx="9767846" cy="34434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Based on the findings from my analysis of the dataset, I can conclude the following:</a:t>
            </a:r>
          </a:p>
          <a:p>
            <a:r>
              <a:rPr lang="en-US" sz="2200" i="1" dirty="0">
                <a:solidFill>
                  <a:schemeClr val="tx2"/>
                </a:solidFill>
              </a:rPr>
              <a:t>Males Are More Likely To Commit Suicide Than Females</a:t>
            </a:r>
          </a:p>
          <a:p>
            <a:r>
              <a:rPr lang="en-US" sz="2200" i="1" dirty="0">
                <a:solidFill>
                  <a:schemeClr val="tx2"/>
                </a:solidFill>
              </a:rPr>
              <a:t>Being Born In A Different Generation Has An Influence On An Individual’s Suicide Rate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The World Health Organization can use the insights derived from my analysis to target at-risk groups who are more likely to commit suicide and concentrate their efforts to provide aid and help to these groups.</a:t>
            </a:r>
          </a:p>
        </p:txBody>
      </p:sp>
    </p:spTree>
    <p:extLst>
      <p:ext uri="{BB962C8B-B14F-4D97-AF65-F5344CB8AC3E}">
        <p14:creationId xmlns:p14="http://schemas.microsoft.com/office/powerpoint/2010/main" val="3795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5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225" end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2" name="Freeform: Shape 3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3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BB1587-7115-4B4B-8666-9B0278FC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 or Concerns?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E3F7DF0-3012-4307-B4B6-D3C807BB3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6379341" y="1435726"/>
            <a:ext cx="5029200" cy="397878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362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361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Suicide Rates Analysis</vt:lpstr>
      <vt:lpstr>Key Questions</vt:lpstr>
      <vt:lpstr>Data Preface</vt:lpstr>
      <vt:lpstr>Males vs Females</vt:lpstr>
      <vt:lpstr>Generations Most At-Risk</vt:lpstr>
      <vt:lpstr>G.I. Generation vs Silent Generation</vt:lpstr>
      <vt:lpstr>Additional Analysis</vt:lpstr>
      <vt:lpstr>Insights</vt:lpstr>
      <vt:lpstr>Questions or Concerns?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Rates</dc:title>
  <dc:creator>Ryan Baul</dc:creator>
  <cp:lastModifiedBy>Ryan Baul</cp:lastModifiedBy>
  <cp:revision>33</cp:revision>
  <dcterms:created xsi:type="dcterms:W3CDTF">2021-04-06T07:14:27Z</dcterms:created>
  <dcterms:modified xsi:type="dcterms:W3CDTF">2021-04-09T07:47:53Z</dcterms:modified>
</cp:coreProperties>
</file>