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jpeg"/>
  <Override PartName="/ppt/media/image6.jpg" ContentType="image/jpeg"/>
  <Override PartName="/ppt/media/image7.jpg" ContentType="image/jpeg"/>
  <Override PartName="/ppt/media/image10.jpg" ContentType="image/jpeg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7" r:id="rId2"/>
    <p:sldId id="272" r:id="rId3"/>
    <p:sldId id="258" r:id="rId4"/>
    <p:sldId id="274" r:id="rId5"/>
    <p:sldId id="260" r:id="rId6"/>
    <p:sldId id="261" r:id="rId7"/>
    <p:sldId id="275" r:id="rId8"/>
    <p:sldId id="264" r:id="rId9"/>
    <p:sldId id="262" r:id="rId10"/>
    <p:sldId id="273" r:id="rId11"/>
    <p:sldId id="276" r:id="rId12"/>
    <p:sldId id="266" r:id="rId13"/>
    <p:sldId id="277" r:id="rId14"/>
    <p:sldId id="268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4606-7E6E-1760-8E10-5834200D4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EC50F-C204-38D0-4FE4-DA18F8656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0C568-8391-4A3A-8110-29A40AC03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CF87-90D3-4224-BB33-C48FD2075EFE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B859B-4ACB-BC46-ADDE-A98CC3B2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F9A01-5CCC-3F58-5280-33408C1A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230E-2831-47CE-8485-564133B37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31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D29B9-7475-EB02-EFD2-5B8989F8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2B6E1-771F-99AF-9FDF-E50732D3F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2A468-96C9-293D-CA02-27D93104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CF87-90D3-4224-BB33-C48FD2075EFE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9AE4F-AEC9-020B-E0CD-33C9B7C0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E720D-1D90-1814-D0DA-D4E73E27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230E-2831-47CE-8485-564133B37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13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F30CE8-287D-F465-6CBB-1351DD06D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1DEE3-6C88-BD83-EE21-D589E2980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BEF0C-AA33-8E3D-4FD8-8E7CFC14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CF87-90D3-4224-BB33-C48FD2075EFE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215EB-3948-B403-9FD1-A3AADAC7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A869D-B3D2-E875-C505-E5BA2E25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230E-2831-47CE-8485-564133B37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05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506F-9176-4617-58DE-8BEC3373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14125-3326-B0F9-2569-38C8E445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DC934-3516-CF56-4275-67E3233E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CF87-90D3-4224-BB33-C48FD2075EFE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A1798-CA23-1387-7D13-B381BA11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144EC-9202-4EB4-A257-98D73721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230E-2831-47CE-8485-564133B37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47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33D3-EDEF-BC45-3081-2427124DA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B7B59-7210-30DB-F4B5-8462DE525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24F2D-00D6-2430-BF83-F1AC690F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CF87-90D3-4224-BB33-C48FD2075EFE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21DAF-E5C1-E399-56B5-288169D7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4917A-325B-7FCF-075A-A4FC8DFA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230E-2831-47CE-8485-564133B37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65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E518-C01B-6D82-6E4F-788FC2CE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3CCC2-5EE7-AC9C-613F-1E3497798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02297-82FF-93AD-85C8-85FB807DF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B0F07-5858-5265-5840-AD5289D8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CF87-90D3-4224-BB33-C48FD2075EFE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630C9-E046-EBE4-E956-5C46316C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ABAB1-CE92-685F-8372-C1AC6D16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230E-2831-47CE-8485-564133B37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43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36078-BBFF-5E44-D012-431BF330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CF3EC-AA62-6C43-DE53-5A52303B8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D30AC-411E-0F33-715E-D6680EF43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9A8D41-1542-3424-EA0F-B4A887C6E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693474-646F-A0A2-C596-15D5B7552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9B7D47-AB91-C1D0-ED10-D79FD4AD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CF87-90D3-4224-BB33-C48FD2075EFE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D8A39-BC6A-E2FD-617E-029BA075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7FAC3-FB28-866A-B187-7CFB3B9B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230E-2831-47CE-8485-564133B37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25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4D07-1A22-2413-69EE-6B4F2F5A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B1690-86AA-3769-BDA9-6D7ADF05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CF87-90D3-4224-BB33-C48FD2075EFE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23454-5504-72A9-35D1-D0B432E1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C058B-43CA-6680-DE3A-7AD1B7D1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230E-2831-47CE-8485-564133B37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3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5A1CB-4EA0-B5EF-CE0F-DA997673C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CF87-90D3-4224-BB33-C48FD2075EFE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40F64-099D-FCB1-BD85-FD9E7C97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31999-25A8-00E6-D602-EC6490FA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230E-2831-47CE-8485-564133B37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27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F9B7-70FF-2187-5790-3676BE2C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0BD83-41F5-D60D-EE3F-EC2445CDF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10300-90DF-6A0C-71EE-F3A90A113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59121-1273-05F4-5D77-2DC4B0E08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CF87-90D3-4224-BB33-C48FD2075EFE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0AB44-4EE7-3B53-6EEE-FDD093A1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7E9CC-E28A-48CB-6D7D-5655CE40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230E-2831-47CE-8485-564133B37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16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11B9-1DA0-540F-6C29-BFD4682F5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92BABD-BA0F-8E3B-370B-50C36EBC8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B394F-8C03-BE35-11AB-73C210000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38DD9-C4B5-B3AB-59B4-6018E2CCB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CF87-90D3-4224-BB33-C48FD2075EFE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B137A-7B7E-D91A-D265-8A1C4DEB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A98A1-C890-3816-93FF-8E7B55F2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230E-2831-47CE-8485-564133B37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24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1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91D87-A755-8BD7-9E4F-13B6CE46D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A076D-3C6F-1056-0401-8E3EC0C8D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B3EDD-8E93-80ED-3F8F-408986AC9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CCF87-90D3-4224-BB33-C48FD2075EFE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D9FF7-3AB8-7D22-8275-AFD7E3AA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9FC38-22CF-C353-3F01-9F8F1BE7A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3230E-2831-47CE-8485-564133B37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47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13" name="arrow.wav"/>
          </p:stSnd>
        </p:sndAc>
      </p:transition>
    </mc:Choice>
    <mc:Fallback xmlns="">
      <p:transition spd="slow">
        <p:split orient="vert"/>
        <p:sndAc>
          <p:stSnd>
            <p:snd r:embed="rId14" name="arrow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hyperlink" Target="https://whatsnext.nuance.com/customer-experience/biometric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4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rmlab.cz/project/biometrics/start" TargetMode="External"/><Relationship Id="rId5" Type="http://schemas.openxmlformats.org/officeDocument/2006/relationships/image" Target="../media/image5.gif"/><Relationship Id="rId4" Type="http://schemas.openxmlformats.org/officeDocument/2006/relationships/hyperlink" Target="https://tarciziosilva.com.br/blog/2015/02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iqsels.com/en/public-domain-photo-sccdm" TargetMode="External"/><Relationship Id="rId5" Type="http://schemas.openxmlformats.org/officeDocument/2006/relationships/image" Target="../media/image7.jpg"/><Relationship Id="rId4" Type="http://schemas.openxmlformats.org/officeDocument/2006/relationships/hyperlink" Target="https://www.pickpik.com/document-agreement-documents-sign-business-paper-334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hyperlink" Target="https://nedhayes.com/biometrics-drive-the-future-of-paymen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51888-B44A-CA70-9968-BAB62682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20" y="0"/>
            <a:ext cx="10723880" cy="2336800"/>
          </a:xfrm>
          <a:effectLst>
            <a:outerShdw blurRad="50800" dist="50800" dir="5400000" sx="20000" sy="20000" algn="ctr" rotWithShape="0">
              <a:srgbClr val="000000">
                <a:alpha val="95000"/>
              </a:srgb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BIOMETRICS</a:t>
            </a:r>
            <a:r>
              <a:rPr lang="en-US" sz="4000" dirty="0">
                <a:latin typeface="Arial Black" panose="020B0A04020102020204" pitchFamily="34" charset="0"/>
              </a:rPr>
              <a:t> IN CYBER SECURITY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966CD-C47C-7B97-CD96-173BC7449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2486127"/>
            <a:ext cx="6002020" cy="407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5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4" name="arrow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28972-4ECC-B0D7-5D04-3BB1773B8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396240"/>
            <a:ext cx="10139680" cy="646176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b="0" i="0" dirty="0">
                <a:solidFill>
                  <a:srgbClr val="C00000"/>
                </a:solidFill>
                <a:effectLst/>
                <a:latin typeface="Google Sans"/>
              </a:rPr>
              <a:t>1)Universality:</a:t>
            </a:r>
          </a:p>
          <a:p>
            <a:pPr marL="0" indent="0">
              <a:buNone/>
            </a:pPr>
            <a:r>
              <a:rPr lang="en-US" sz="11200" b="0" i="0" dirty="0">
                <a:solidFill>
                  <a:srgbClr val="C00000"/>
                </a:solidFill>
                <a:effectLst/>
                <a:latin typeface="Google Sans"/>
              </a:rPr>
              <a:t>     </a:t>
            </a:r>
            <a:r>
              <a:rPr lang="en-US" sz="11200" b="0" i="0" dirty="0"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Universality means that every person using a system </a:t>
            </a:r>
            <a:r>
              <a:rPr lang="en-US" sz="11200" dirty="0">
                <a:solidFill>
                  <a:srgbClr val="202122"/>
                </a:solidFill>
                <a:cs typeface="Arial" panose="020B0604020202020204" pitchFamily="34" charset="0"/>
              </a:rPr>
              <a:t> </a:t>
            </a:r>
            <a:r>
              <a:rPr lang="en-US" sz="11200" b="0" i="0" dirty="0"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should possess the trait</a:t>
            </a:r>
            <a:r>
              <a:rPr lang="en-US" sz="11200" b="0" i="0" dirty="0">
                <a:solidFill>
                  <a:srgbClr val="202122"/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en-US" sz="11200" b="0" i="0" dirty="0">
              <a:solidFill>
                <a:srgbClr val="202122"/>
              </a:solidFill>
              <a:effectLst/>
            </a:endParaRPr>
          </a:p>
          <a:p>
            <a:pPr marL="0" indent="0">
              <a:buNone/>
            </a:pPr>
            <a:r>
              <a:rPr lang="en-US" sz="11200" b="0" i="0" dirty="0">
                <a:solidFill>
                  <a:srgbClr val="C00000"/>
                </a:solidFill>
                <a:effectLst/>
                <a:latin typeface="Google Sans"/>
              </a:rPr>
              <a:t>2) Uniqueness:</a:t>
            </a:r>
          </a:p>
          <a:p>
            <a:pPr marL="0" indent="0">
              <a:buNone/>
            </a:pPr>
            <a:r>
              <a:rPr lang="en-US" sz="11200" b="0" i="0" dirty="0">
                <a:solidFill>
                  <a:srgbClr val="202122"/>
                </a:solidFill>
                <a:effectLst/>
              </a:rPr>
              <a:t> means the trait should be sufficiently different for individuals   in  the relevant population such that they can be  distinguished  from one another.</a:t>
            </a:r>
          </a:p>
          <a:p>
            <a:pPr marL="0" indent="0">
              <a:buNone/>
            </a:pPr>
            <a:endParaRPr lang="en-US" sz="11200" b="0" i="0" dirty="0">
              <a:solidFill>
                <a:srgbClr val="040C28"/>
              </a:solidFill>
              <a:effectLst/>
            </a:endParaRPr>
          </a:p>
          <a:p>
            <a:pPr marL="0" indent="0">
              <a:buNone/>
            </a:pPr>
            <a:r>
              <a:rPr lang="en-US" sz="11200" dirty="0">
                <a:solidFill>
                  <a:srgbClr val="C00000"/>
                </a:solidFill>
                <a:latin typeface="Google Sans"/>
              </a:rPr>
              <a:t> 3)</a:t>
            </a:r>
            <a:r>
              <a:rPr lang="en-US" sz="11200" b="0" i="0" dirty="0">
                <a:solidFill>
                  <a:srgbClr val="C00000"/>
                </a:solidFill>
                <a:effectLst/>
                <a:latin typeface="Google Sans"/>
              </a:rPr>
              <a:t> Permanence:</a:t>
            </a:r>
          </a:p>
          <a:p>
            <a:pPr marL="0" indent="0">
              <a:buNone/>
            </a:pPr>
            <a:r>
              <a:rPr lang="en-US" sz="11200" b="0" i="0" dirty="0">
                <a:solidFill>
                  <a:srgbClr val="202122"/>
                </a:solidFill>
                <a:effectLst/>
                <a:latin typeface="Aptos Display" panose="020B0004020202020204" pitchFamily="34" charset="0"/>
              </a:rPr>
              <a:t> </a:t>
            </a:r>
            <a:r>
              <a:rPr lang="en-US" sz="11200" b="0" i="0" dirty="0">
                <a:solidFill>
                  <a:srgbClr val="202122"/>
                </a:solidFill>
                <a:effectLst/>
              </a:rPr>
              <a:t>Permanence relates to the manner in which a trait varies over time. </a:t>
            </a:r>
            <a:r>
              <a:rPr lang="en-US" sz="11200" dirty="0">
                <a:solidFill>
                  <a:srgbClr val="202122"/>
                </a:solidFill>
              </a:rPr>
              <a:t>The trait should exist for longer time.</a:t>
            </a:r>
            <a:endParaRPr lang="en-US" sz="11200" dirty="0">
              <a:solidFill>
                <a:srgbClr val="3366CC"/>
              </a:solidFill>
            </a:endParaRPr>
          </a:p>
          <a:p>
            <a:pPr marL="0" indent="0">
              <a:buNone/>
            </a:pPr>
            <a:endParaRPr lang="en-US" sz="11200" b="0" i="0" dirty="0">
              <a:solidFill>
                <a:srgbClr val="3366CC"/>
              </a:solidFill>
              <a:effectLst/>
              <a:latin typeface="Google Sans"/>
            </a:endParaRPr>
          </a:p>
          <a:p>
            <a:pPr marL="0" indent="0">
              <a:buNone/>
            </a:pPr>
            <a:r>
              <a:rPr lang="en-US" sz="11200" b="0" i="0" dirty="0">
                <a:solidFill>
                  <a:srgbClr val="C00000"/>
                </a:solidFill>
                <a:effectLst/>
                <a:latin typeface="Google Sans"/>
              </a:rPr>
              <a:t>4)collectability:</a:t>
            </a:r>
          </a:p>
          <a:p>
            <a:pPr marL="0" indent="0">
              <a:buNone/>
            </a:pPr>
            <a:r>
              <a:rPr lang="en-US" sz="11200" b="0" i="0" dirty="0">
                <a:solidFill>
                  <a:srgbClr val="202122"/>
                </a:solidFill>
                <a:effectLst/>
              </a:rPr>
              <a:t>Measurability (collectability) relates </a:t>
            </a:r>
            <a:r>
              <a:rPr lang="en-US" sz="11200" dirty="0">
                <a:solidFill>
                  <a:srgbClr val="202122"/>
                </a:solidFill>
              </a:rPr>
              <a:t>that how easy it is to acquire a characteristics with which we can later authenticate a user.</a:t>
            </a:r>
            <a:endParaRPr lang="en-US" sz="11200" dirty="0">
              <a:solidFill>
                <a:srgbClr val="040C28"/>
              </a:solidFill>
            </a:endParaRPr>
          </a:p>
          <a:p>
            <a:pPr marL="0" indent="0">
              <a:buNone/>
            </a:pPr>
            <a:endParaRPr lang="en-US" sz="11200" dirty="0">
              <a:solidFill>
                <a:srgbClr val="040C28"/>
              </a:solidFill>
            </a:endParaRPr>
          </a:p>
          <a:p>
            <a:endParaRPr lang="en-US" sz="8600" b="0" i="0" dirty="0">
              <a:solidFill>
                <a:srgbClr val="040C28"/>
              </a:solidFill>
              <a:effectLst/>
              <a:latin typeface="Google Sans"/>
            </a:endParaRPr>
          </a:p>
          <a:p>
            <a:endParaRPr lang="en-US" sz="8600" b="0" i="0" dirty="0">
              <a:solidFill>
                <a:srgbClr val="040C28"/>
              </a:solidFill>
              <a:effectLst/>
              <a:latin typeface="Google Sans"/>
            </a:endParaRPr>
          </a:p>
          <a:p>
            <a:pPr marL="0" indent="0">
              <a:buNone/>
            </a:pPr>
            <a:endParaRPr lang="en-US" sz="8600" b="0" i="0" dirty="0">
              <a:solidFill>
                <a:srgbClr val="040C28"/>
              </a:solidFill>
              <a:effectLst/>
              <a:latin typeface="Google Sans"/>
            </a:endParaRPr>
          </a:p>
          <a:p>
            <a:pPr marL="0" indent="0">
              <a:buNone/>
            </a:pPr>
            <a:r>
              <a:rPr lang="en-US" sz="8600" dirty="0">
                <a:solidFill>
                  <a:srgbClr val="040C28"/>
                </a:solidFill>
                <a:latin typeface="Google Sans"/>
              </a:rPr>
              <a:t>	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6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4" name="arrow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2FD4A-CBE0-A607-6871-7069BA2AA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9760"/>
            <a:ext cx="10515600" cy="55572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5) Performance:</a:t>
            </a:r>
          </a:p>
          <a:p>
            <a:pPr marL="0" indent="0">
              <a:buNone/>
            </a:pPr>
            <a:r>
              <a:rPr lang="en-US" dirty="0"/>
              <a:t>		 Performance relates to the accuracy, speed, and 				 robustness of technology used.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6) Acceptability:</a:t>
            </a:r>
          </a:p>
          <a:p>
            <a:pPr marL="0" indent="0">
              <a:buNone/>
            </a:pPr>
            <a:r>
              <a:rPr lang="en-US" dirty="0"/>
              <a:t>		Acceptability relates to how well individuals in the relevant 		population accept the technology such that they are 			willing to have their biometric trait captured and assessed.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7)Circumvention:</a:t>
            </a:r>
          </a:p>
          <a:p>
            <a:pPr marL="0" indent="0">
              <a:buNone/>
            </a:pPr>
            <a:r>
              <a:rPr lang="en-US" dirty="0"/>
              <a:t>		  Circumvention relates to the ease with which a system 			  can be ticked by a falsified biometric identifier. It is a 			  action of overcoming a problem or difficulty.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215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03AA-6012-A502-3219-E3FD778B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biometric system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736FF5-3060-B088-5631-1B7E2809823B}"/>
              </a:ext>
            </a:extLst>
          </p:cNvPr>
          <p:cNvSpPr/>
          <p:nvPr/>
        </p:nvSpPr>
        <p:spPr>
          <a:xfrm>
            <a:off x="4724400" y="2323814"/>
            <a:ext cx="2407920" cy="914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Black" panose="020B0A04020102020204" pitchFamily="34" charset="0"/>
              </a:rPr>
              <a:t>Data store</a:t>
            </a:r>
            <a:endParaRPr lang="en-IN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E7EF5C-E529-3B8F-7601-3F9540C565E7}"/>
              </a:ext>
            </a:extLst>
          </p:cNvPr>
          <p:cNvSpPr/>
          <p:nvPr/>
        </p:nvSpPr>
        <p:spPr>
          <a:xfrm>
            <a:off x="980440" y="4460240"/>
            <a:ext cx="2164080" cy="914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Black" panose="020B0A04020102020204" pitchFamily="34" charset="0"/>
              </a:rPr>
              <a:t>Input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 Black" panose="020B0A04020102020204" pitchFamily="34" charset="0"/>
              </a:rPr>
              <a:t>Interface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 Black" panose="020B0A04020102020204" pitchFamily="34" charset="0"/>
              </a:rPr>
              <a:t>(Sensor)</a:t>
            </a:r>
            <a:endParaRPr lang="en-IN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64040E-B33B-22CC-781A-6CCC13281F53}"/>
              </a:ext>
            </a:extLst>
          </p:cNvPr>
          <p:cNvSpPr/>
          <p:nvPr/>
        </p:nvSpPr>
        <p:spPr>
          <a:xfrm>
            <a:off x="4724400" y="4460240"/>
            <a:ext cx="2407920" cy="914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Black" panose="020B0A04020102020204" pitchFamily="34" charset="0"/>
              </a:rPr>
              <a:t>Processing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 Black" panose="020B0A04020102020204" pitchFamily="34" charset="0"/>
              </a:rPr>
              <a:t>Unit</a:t>
            </a:r>
            <a:endParaRPr lang="en-IN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CB8F0E-B74C-00C5-F55B-B193247672E7}"/>
              </a:ext>
            </a:extLst>
          </p:cNvPr>
          <p:cNvSpPr/>
          <p:nvPr/>
        </p:nvSpPr>
        <p:spPr>
          <a:xfrm>
            <a:off x="8524240" y="4460240"/>
            <a:ext cx="2326640" cy="914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Black" panose="020B0A04020102020204" pitchFamily="34" charset="0"/>
              </a:rPr>
              <a:t>Output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 Black" panose="020B0A04020102020204" pitchFamily="34" charset="0"/>
              </a:rPr>
              <a:t>Interface</a:t>
            </a:r>
            <a:endParaRPr lang="en-IN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2181C64-7123-C4EB-4B32-67F07DC67337}"/>
              </a:ext>
            </a:extLst>
          </p:cNvPr>
          <p:cNvSpPr/>
          <p:nvPr/>
        </p:nvSpPr>
        <p:spPr>
          <a:xfrm>
            <a:off x="3486912" y="4785740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2C2331C-2BCE-DB5B-A332-9F448BBCE35D}"/>
              </a:ext>
            </a:extLst>
          </p:cNvPr>
          <p:cNvSpPr/>
          <p:nvPr/>
        </p:nvSpPr>
        <p:spPr>
          <a:xfrm>
            <a:off x="7391400" y="4785740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C132B01-1184-D45C-5564-E26D0152B20C}"/>
              </a:ext>
            </a:extLst>
          </p:cNvPr>
          <p:cNvSpPr/>
          <p:nvPr/>
        </p:nvSpPr>
        <p:spPr>
          <a:xfrm rot="5400000">
            <a:off x="5439156" y="3608324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96634C-1D35-B5DF-AC81-89D09DAA7E11}"/>
              </a:ext>
            </a:extLst>
          </p:cNvPr>
          <p:cNvCxnSpPr/>
          <p:nvPr/>
        </p:nvCxnSpPr>
        <p:spPr>
          <a:xfrm>
            <a:off x="599440" y="1690688"/>
            <a:ext cx="106476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44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EF60D-18C9-C31B-546F-3D327E99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131063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Optima"/>
                <a:ea typeface="Optima"/>
              </a:rPr>
              <a:t>Applications of Biometrics</a:t>
            </a:r>
            <a:endParaRPr lang="en-IN" sz="4000" dirty="0">
              <a:latin typeface="Optima"/>
              <a:ea typeface="Opti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B90C9-A16F-C8E1-7BFF-D57A82B6A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25625"/>
            <a:ext cx="11369040" cy="4351338"/>
          </a:xfrm>
        </p:spPr>
        <p:txBody>
          <a:bodyPr>
            <a:normAutofit/>
          </a:bodyPr>
          <a:lstStyle/>
          <a:p>
            <a:r>
              <a:rPr lang="en-US" dirty="0"/>
              <a:t>There are 3 main applications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1)Commercial Applications: </a:t>
            </a:r>
            <a:r>
              <a:rPr lang="en-US" dirty="0"/>
              <a:t>Electronic data security , e-commerce  Internet 					    access ATM, credit cards, phones, banking ,etc.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2)Government Applications: </a:t>
            </a:r>
            <a:r>
              <a:rPr lang="en-US" dirty="0"/>
              <a:t>Nationalized ID cards such as Pan card, Aadhar 					      card, its very confidential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3)Forensic Applications: </a:t>
            </a:r>
            <a:r>
              <a:rPr lang="en-US" dirty="0"/>
              <a:t>DNA , Blood samples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D4DE79-A271-E83F-805E-02E050F1E405}"/>
              </a:ext>
            </a:extLst>
          </p:cNvPr>
          <p:cNvCxnSpPr>
            <a:cxnSpLocks/>
          </p:cNvCxnSpPr>
          <p:nvPr/>
        </p:nvCxnSpPr>
        <p:spPr>
          <a:xfrm flipH="1">
            <a:off x="690880" y="1239520"/>
            <a:ext cx="10662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26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D1A1-58F2-305A-C72B-DA552E708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919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Optima" pitchFamily="34" charset="0"/>
                <a:ea typeface="Optima" pitchFamily="34" charset="-122"/>
                <a:cs typeface="Optima" pitchFamily="34" charset="-120"/>
              </a:rPr>
              <a:t>Examples</a:t>
            </a:r>
            <a:r>
              <a:rPr lang="en-US" sz="4400" b="1" dirty="0">
                <a:latin typeface="Optima" pitchFamily="34" charset="0"/>
                <a:ea typeface="Optima" pitchFamily="34" charset="-122"/>
                <a:cs typeface="Optima" pitchFamily="34" charset="-120"/>
              </a:rPr>
              <a:t> of Biometrics in Cybersecurity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A4107-FCDB-510C-3A8F-A7E65EE50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560"/>
            <a:ext cx="10515600" cy="5679440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SzPct val="100000"/>
              <a:buChar char="•"/>
            </a:pPr>
            <a:endParaRPr lang="en-US" sz="2800" dirty="0">
              <a:solidFill>
                <a:srgbClr val="C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pPr marL="342900" indent="-342900">
              <a:buSzPct val="100000"/>
              <a:buChar char="•"/>
            </a:pPr>
            <a:r>
              <a:rPr lang="en-US" sz="2800" dirty="0">
                <a:solidFill>
                  <a:srgbClr val="C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Mobile devices: </a:t>
            </a:r>
            <a:r>
              <a:rPr lang="en-US" sz="28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Biometrics are commonly used for unlocking smartphones and </a:t>
            </a:r>
          </a:p>
          <a:p>
            <a:pPr marL="0" indent="0">
              <a:buSzPct val="100000"/>
              <a:buNone/>
            </a:pPr>
            <a:r>
              <a:rPr lang="en-US" sz="28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    authorizing mobile payments.</a:t>
            </a:r>
            <a:endParaRPr lang="en-US" sz="2800" dirty="0"/>
          </a:p>
          <a:p>
            <a:pPr marL="0" indent="0">
              <a:buSzPct val="100000"/>
              <a:buNone/>
            </a:pPr>
            <a:endParaRPr lang="en-US" sz="2800" dirty="0"/>
          </a:p>
          <a:p>
            <a:pPr marL="342900" indent="-342900">
              <a:buSzPct val="100000"/>
              <a:buChar char="•"/>
            </a:pPr>
            <a:r>
              <a:rPr lang="en-US" sz="2800" dirty="0">
                <a:solidFill>
                  <a:srgbClr val="C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Online banking: </a:t>
            </a:r>
            <a:r>
              <a:rPr lang="en-US" sz="28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Biometric authentication</a:t>
            </a:r>
          </a:p>
          <a:p>
            <a:pPr marL="0" indent="0">
              <a:buSzPct val="100000"/>
              <a:buNone/>
            </a:pPr>
            <a:r>
              <a:rPr lang="en-US" sz="28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   provides an additional layer of security for</a:t>
            </a:r>
          </a:p>
          <a:p>
            <a:pPr marL="0" indent="0">
              <a:buSzPct val="100000"/>
              <a:buNone/>
            </a:pPr>
            <a:r>
              <a:rPr lang="en-US" sz="28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   online banking transactions.</a:t>
            </a:r>
          </a:p>
          <a:p>
            <a:pPr marL="0" indent="0">
              <a:buSzPct val="100000"/>
              <a:buNone/>
            </a:pPr>
            <a:endParaRPr lang="en-US" sz="2800" dirty="0">
              <a:solidFill>
                <a:srgbClr val="222222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pPr marL="342900" indent="-342900">
              <a:buSzPct val="100000"/>
              <a:buChar char="•"/>
            </a:pPr>
            <a:r>
              <a:rPr lang="en-US" sz="2800" dirty="0">
                <a:solidFill>
                  <a:srgbClr val="C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Aadhaar card: </a:t>
            </a:r>
            <a:r>
              <a:rPr lang="en-US" sz="2800" dirty="0">
                <a:latin typeface="Optima" pitchFamily="34" charset="0"/>
                <a:ea typeface="Optima" pitchFamily="34" charset="-122"/>
                <a:cs typeface="Optima" pitchFamily="34" charset="-120"/>
              </a:rPr>
              <a:t>figure print Mapping ,iris</a:t>
            </a:r>
          </a:p>
          <a:p>
            <a:pPr marL="0" indent="0">
              <a:buSzPct val="100000"/>
              <a:buNone/>
            </a:pPr>
            <a:r>
              <a:rPr lang="en-US" dirty="0">
                <a:solidFill>
                  <a:srgbClr val="C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  </a:t>
            </a:r>
            <a:r>
              <a:rPr lang="en-US" sz="2800" dirty="0">
                <a:solidFill>
                  <a:srgbClr val="C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</a:t>
            </a:r>
            <a:r>
              <a:rPr lang="en-US" b="0" i="0" dirty="0">
                <a:effectLst/>
                <a:latin typeface="Google Sans"/>
              </a:rPr>
              <a:t>recognition, palm print mapping are used here.</a:t>
            </a:r>
          </a:p>
          <a:p>
            <a:pPr marL="0" indent="0">
              <a:buSzPct val="100000"/>
              <a:buNone/>
            </a:pPr>
            <a:endParaRPr lang="en-US" b="0" i="0" dirty="0">
              <a:effectLst/>
              <a:latin typeface="Google Sans"/>
            </a:endParaRPr>
          </a:p>
          <a:p>
            <a:pPr marL="342900" indent="-342900">
              <a:buSzPct val="100000"/>
              <a:buChar char="•"/>
            </a:pPr>
            <a:r>
              <a:rPr lang="en-US" sz="2800" dirty="0">
                <a:solidFill>
                  <a:srgbClr val="C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Border control: </a:t>
            </a:r>
            <a:r>
              <a:rPr lang="en-US" sz="28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Biometrics are used at </a:t>
            </a:r>
          </a:p>
          <a:p>
            <a:pPr marL="0" indent="0">
              <a:buSzPct val="100000"/>
              <a:buNone/>
            </a:pPr>
            <a:r>
              <a:rPr lang="en-US" sz="28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    border control checkpoints to verify </a:t>
            </a:r>
          </a:p>
          <a:p>
            <a:pPr marL="0" indent="0">
              <a:buSzPct val="100000"/>
              <a:buNone/>
            </a:pPr>
            <a:r>
              <a:rPr lang="en-US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    </a:t>
            </a:r>
            <a:r>
              <a:rPr lang="en-US" sz="28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travelers' identities and enhance security.</a:t>
            </a:r>
            <a:endParaRPr lang="en-US" sz="2800" dirty="0"/>
          </a:p>
          <a:p>
            <a:pPr marL="0" indent="0">
              <a:buSzPct val="100000"/>
              <a:buNone/>
            </a:pPr>
            <a:endParaRPr lang="en-US" b="0" i="0" dirty="0">
              <a:effectLst/>
              <a:latin typeface="Google Sans"/>
            </a:endParaRPr>
          </a:p>
          <a:p>
            <a:pPr marL="0" indent="0">
              <a:buSzPct val="100000"/>
              <a:buNone/>
            </a:pPr>
            <a:endParaRPr lang="en-US" sz="2800" dirty="0">
              <a:solidFill>
                <a:srgbClr val="C00000"/>
              </a:solidFill>
              <a:latin typeface="Google Sans"/>
            </a:endParaRPr>
          </a:p>
          <a:p>
            <a:pPr marL="0" indent="0">
              <a:buSzPct val="100000"/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SzPct val="100000"/>
              <a:buNone/>
            </a:pPr>
            <a:endParaRPr lang="en-US" sz="2800" dirty="0">
              <a:solidFill>
                <a:srgbClr val="222222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pPr marL="0" indent="0">
              <a:buSzPct val="100000"/>
              <a:buNone/>
            </a:pPr>
            <a:endParaRPr lang="en-US" dirty="0">
              <a:solidFill>
                <a:srgbClr val="222222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pPr marL="0" indent="0">
              <a:buSzPct val="100000"/>
              <a:buNone/>
            </a:pPr>
            <a:endParaRPr lang="en-US" sz="2800" dirty="0">
              <a:solidFill>
                <a:srgbClr val="222222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pPr marL="0" indent="0">
              <a:buSzPct val="100000"/>
              <a:buNone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6C5F46-3267-A588-4FAF-76F1F7524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35620" y="2216150"/>
            <a:ext cx="3604260" cy="360426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C1AA9A-225A-35A6-3918-D56C831E368A}"/>
              </a:ext>
            </a:extLst>
          </p:cNvPr>
          <p:cNvCxnSpPr>
            <a:cxnSpLocks/>
          </p:cNvCxnSpPr>
          <p:nvPr/>
        </p:nvCxnSpPr>
        <p:spPr>
          <a:xfrm>
            <a:off x="640080" y="1178560"/>
            <a:ext cx="107137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77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5" name="arrow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5A40-5940-DFC1-DCB8-F6BCFA299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5279"/>
            <a:ext cx="10515600" cy="33016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6600" dirty="0"/>
              <a:t>	   </a:t>
            </a:r>
            <a:r>
              <a:rPr lang="en-US" sz="6600" dirty="0">
                <a:latin typeface="Arial Rounded MT Bold" panose="020F0704030504030204" pitchFamily="34" charset="0"/>
              </a:rPr>
              <a:t>THANK YOU</a:t>
            </a:r>
            <a:endParaRPr lang="en-IN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68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69C8A-B5F7-339E-3F42-47031B4D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Content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D183-9DCF-19B0-03D2-8ACF58A73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6091873"/>
          </a:xfrm>
        </p:spPr>
        <p:txBody>
          <a:bodyPr>
            <a:noAutofit/>
          </a:bodyPr>
          <a:lstStyle/>
          <a:p>
            <a:pPr lvl="1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3600" dirty="0">
              <a:latin typeface="Aptos Display" panose="020B0004020202020204" pitchFamily="34" charset="0"/>
            </a:endParaRPr>
          </a:p>
          <a:p>
            <a:pPr lvl="1"/>
            <a:r>
              <a:rPr lang="en-US" sz="3600" dirty="0">
                <a:latin typeface="Aptos Display" panose="020B0004020202020204" pitchFamily="34" charset="0"/>
              </a:rPr>
              <a:t>Physical and  Behavioral Characteristics</a:t>
            </a:r>
          </a:p>
          <a:p>
            <a:pPr lvl="1"/>
            <a:r>
              <a:rPr lang="en-US" sz="3600" dirty="0">
                <a:latin typeface="Aptos Display" panose="020B0004020202020204" pitchFamily="34" charset="0"/>
              </a:rPr>
              <a:t>Biometric system</a:t>
            </a:r>
          </a:p>
          <a:p>
            <a:pPr lvl="1"/>
            <a:r>
              <a:rPr lang="en-US" sz="3600" dirty="0">
                <a:latin typeface="Aptos Display" panose="020B0004020202020204" pitchFamily="34" charset="0"/>
              </a:rPr>
              <a:t>Criteria of biometrics</a:t>
            </a:r>
          </a:p>
          <a:p>
            <a:pPr lvl="1"/>
            <a:r>
              <a:rPr lang="en-US" sz="3600" dirty="0">
                <a:latin typeface="Aptos Display" panose="020B0004020202020204" pitchFamily="34" charset="0"/>
              </a:rPr>
              <a:t>Basic components of biometric system</a:t>
            </a:r>
          </a:p>
          <a:p>
            <a:pPr lvl="1"/>
            <a:r>
              <a:rPr lang="en-US" sz="3600" dirty="0">
                <a:latin typeface="Aptos Display" panose="020B0004020202020204" pitchFamily="34" charset="0"/>
              </a:rPr>
              <a:t>Applications </a:t>
            </a:r>
          </a:p>
          <a:p>
            <a:pPr lvl="1"/>
            <a:r>
              <a:rPr lang="en-US" sz="3600" dirty="0">
                <a:latin typeface="Aptos Display" panose="020B0004020202020204" pitchFamily="34" charset="0"/>
              </a:rPr>
              <a:t>Examples</a:t>
            </a:r>
          </a:p>
          <a:p>
            <a:pPr lvl="1"/>
            <a:endParaRPr lang="en-US" sz="3600" dirty="0">
              <a:latin typeface="Aptos Display" panose="020B0004020202020204" pitchFamily="34" charset="0"/>
            </a:endParaRPr>
          </a:p>
          <a:p>
            <a:pPr lvl="1"/>
            <a:endParaRPr lang="en-US" sz="4800" dirty="0">
              <a:latin typeface="Aptos Display" panose="020B0004020202020204" pitchFamily="34" charset="0"/>
            </a:endParaRPr>
          </a:p>
          <a:p>
            <a:pPr lvl="1"/>
            <a:endParaRPr lang="en-US" sz="2800" b="1" dirty="0">
              <a:latin typeface="Aptos Display" panose="020B0004020202020204" pitchFamily="34" charset="0"/>
              <a:ea typeface="Optima" pitchFamily="34" charset="-122"/>
              <a:cs typeface="Optima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654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3" name="arrow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7397-1333-846F-C54A-4C398E9AF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42241"/>
            <a:ext cx="11140440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Biometrics in Cyber Security</a:t>
            </a:r>
            <a:endParaRPr lang="en-IN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68DB-8164-8E4E-4651-F3CA22718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797050"/>
            <a:ext cx="1114044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Biometrics is a technology used to identify,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analyse</a:t>
            </a:r>
            <a:r>
              <a:rPr lang="en-US" dirty="0"/>
              <a:t> and measure an individual’s physical</a:t>
            </a:r>
          </a:p>
          <a:p>
            <a:pPr marL="0" indent="0">
              <a:buNone/>
            </a:pPr>
            <a:r>
              <a:rPr lang="en-US" dirty="0"/>
              <a:t> and behavioral characteristics.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Biometrics is increasingly being used as an</a:t>
            </a:r>
          </a:p>
          <a:p>
            <a:pPr marL="0" indent="0">
              <a:buNone/>
            </a:pPr>
            <a:r>
              <a:rPr lang="en-US" dirty="0"/>
              <a:t> authentication method in cyber security.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term “Biometrics ”  is derived from</a:t>
            </a:r>
          </a:p>
          <a:p>
            <a:pPr marL="0" indent="0">
              <a:buNone/>
            </a:pPr>
            <a:r>
              <a:rPr lang="en-US" dirty="0"/>
              <a:t> Greek word “bio” which means “life” and</a:t>
            </a:r>
          </a:p>
          <a:p>
            <a:pPr marL="0" indent="0">
              <a:buNone/>
            </a:pPr>
            <a:r>
              <a:rPr lang="en-US" dirty="0"/>
              <a:t> metric means to “measure”.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Image 0">
            <a:extLst>
              <a:ext uri="{FF2B5EF4-FFF2-40B4-BE49-F238E27FC236}">
                <a16:creationId xmlns:a16="http://schemas.microsoft.com/office/drawing/2014/main" id="{52532DD9-8915-E0AA-821A-ED8D0F616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451" y="2270442"/>
            <a:ext cx="5246189" cy="387096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44B76F-CC18-8675-F301-E6D31153D3E7}"/>
              </a:ext>
            </a:extLst>
          </p:cNvPr>
          <p:cNvCxnSpPr/>
          <p:nvPr/>
        </p:nvCxnSpPr>
        <p:spPr>
          <a:xfrm>
            <a:off x="335280" y="1370965"/>
            <a:ext cx="108915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19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4" name="arrow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92874-C742-7427-D42B-6137BA4D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5440"/>
            <a:ext cx="10515600" cy="567912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Biometric is a powerful combination of </a:t>
            </a:r>
          </a:p>
          <a:p>
            <a:pPr marL="0" indent="0">
              <a:buNone/>
            </a:pPr>
            <a:r>
              <a:rPr lang="en-US" dirty="0"/>
              <a:t>   science and technology that can be use</a:t>
            </a:r>
          </a:p>
          <a:p>
            <a:pPr marL="0" indent="0">
              <a:buNone/>
            </a:pPr>
            <a:r>
              <a:rPr lang="en-US" dirty="0"/>
              <a:t>   to protect and secure the most valuable</a:t>
            </a:r>
          </a:p>
          <a:p>
            <a:pPr marL="0" indent="0">
              <a:buNone/>
            </a:pPr>
            <a:r>
              <a:rPr lang="en-US" dirty="0"/>
              <a:t>   information and property.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Humans have two types of characteristics :</a:t>
            </a:r>
          </a:p>
          <a:p>
            <a:pPr marL="0" indent="0">
              <a:buNone/>
            </a:pPr>
            <a:r>
              <a:rPr lang="en-US" dirty="0"/>
              <a:t>      1) Physical Characteristics </a:t>
            </a:r>
          </a:p>
          <a:p>
            <a:pPr marL="0" indent="0">
              <a:buNone/>
            </a:pPr>
            <a:r>
              <a:rPr lang="en-US" dirty="0"/>
              <a:t>      2) Behavioral Characteristics  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1E29D6-E9C2-7BA2-2703-89478AA3F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527" y="1371601"/>
            <a:ext cx="3892733" cy="349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1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4" name="arrow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8B4F-14A5-4F26-BA8F-020D4D76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9451"/>
            <a:ext cx="11211560" cy="129326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Aptos Display" panose="020B0004020202020204" pitchFamily="34" charset="0"/>
              </a:rPr>
              <a:t>     Physical Characteristics </a:t>
            </a:r>
            <a:endParaRPr lang="en-IN" dirty="0">
              <a:solidFill>
                <a:srgbClr val="C00000"/>
              </a:solidFill>
              <a:latin typeface="Aptos Display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59012-BC1F-F301-3349-879A17BF5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b="0" i="0" dirty="0">
                <a:effectLst/>
                <a:latin typeface="Google Sans"/>
              </a:rPr>
              <a:t>Biometric identifiers are often categorized</a:t>
            </a:r>
          </a:p>
          <a:p>
            <a:pPr marL="457200" lvl="1" indent="0">
              <a:buNone/>
            </a:pPr>
            <a:r>
              <a:rPr lang="en-US" sz="2800" b="0" i="0" dirty="0">
                <a:effectLst/>
                <a:latin typeface="Google Sans"/>
              </a:rPr>
              <a:t> as physiological characteristics which are</a:t>
            </a:r>
          </a:p>
          <a:p>
            <a:pPr marL="457200" lvl="1" indent="0">
              <a:buNone/>
            </a:pPr>
            <a:r>
              <a:rPr lang="en-US" sz="2800" b="0" i="0" dirty="0">
                <a:effectLst/>
                <a:latin typeface="Google Sans"/>
              </a:rPr>
              <a:t> related to the shape of the body</a:t>
            </a:r>
            <a:r>
              <a:rPr lang="en-US" b="0" i="0" dirty="0">
                <a:effectLst/>
                <a:latin typeface="Google Sans"/>
              </a:rPr>
              <a:t>. </a:t>
            </a:r>
          </a:p>
          <a:p>
            <a:endParaRPr lang="en-US" b="0" i="0" dirty="0">
              <a:effectLst/>
              <a:latin typeface="Google Sans"/>
            </a:endParaRPr>
          </a:p>
          <a:p>
            <a:r>
              <a:rPr lang="en-US" sz="3200" b="0" i="0" dirty="0">
                <a:effectLst/>
                <a:latin typeface="Google Sans"/>
              </a:rPr>
              <a:t>   Examples </a:t>
            </a:r>
            <a:r>
              <a:rPr lang="en-US" sz="3200" dirty="0">
                <a:latin typeface="Google Sans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Google Sans"/>
              </a:rPr>
              <a:t>     F</a:t>
            </a:r>
            <a:r>
              <a:rPr lang="en-US" b="0" i="0" dirty="0">
                <a:effectLst/>
                <a:latin typeface="Google Sans"/>
              </a:rPr>
              <a:t>ingerprint, palm veins, face recognition,</a:t>
            </a:r>
          </a:p>
          <a:p>
            <a:pPr marL="0" indent="0">
              <a:buNone/>
            </a:pPr>
            <a:r>
              <a:rPr lang="en-US" dirty="0">
                <a:latin typeface="Google Sans"/>
              </a:rPr>
              <a:t>    </a:t>
            </a:r>
            <a:r>
              <a:rPr lang="en-US" b="0" i="0" dirty="0">
                <a:effectLst/>
                <a:latin typeface="Google Sans"/>
              </a:rPr>
              <a:t> DNA,  palm print,  hand </a:t>
            </a:r>
            <a:r>
              <a:rPr lang="en-US" dirty="0">
                <a:latin typeface="Google Sans"/>
              </a:rPr>
              <a:t> </a:t>
            </a:r>
            <a:r>
              <a:rPr lang="en-US" b="0" i="0" dirty="0">
                <a:effectLst/>
                <a:latin typeface="Google Sans"/>
              </a:rPr>
              <a:t>geometry,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Google Sans"/>
              </a:rPr>
              <a:t>     iris recognition,  retina</a:t>
            </a:r>
            <a:r>
              <a:rPr lang="en-US" dirty="0">
                <a:latin typeface="Google Sans"/>
              </a:rPr>
              <a:t> etc.</a:t>
            </a:r>
            <a:endParaRPr lang="en-US" b="0" i="0" dirty="0">
              <a:effectLst/>
              <a:latin typeface="Google Sans"/>
            </a:endParaRPr>
          </a:p>
          <a:p>
            <a:pPr marL="0" indent="0">
              <a:buNone/>
            </a:pPr>
            <a:r>
              <a:rPr lang="en-US" dirty="0">
                <a:latin typeface="Google Sans"/>
              </a:rPr>
              <a:t> 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78E241-7BEE-2B45-0D7D-050CF9655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V="1">
            <a:off x="8056880" y="1338942"/>
            <a:ext cx="3383280" cy="23626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6531D1-2EED-29B8-5A9F-F27E49F111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026400" y="3851049"/>
            <a:ext cx="3500120" cy="28575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64C6D8-7E94-A8BE-6DFB-0BEEF501592B}"/>
              </a:ext>
            </a:extLst>
          </p:cNvPr>
          <p:cNvCxnSpPr/>
          <p:nvPr/>
        </p:nvCxnSpPr>
        <p:spPr>
          <a:xfrm flipV="1">
            <a:off x="487680" y="1148080"/>
            <a:ext cx="10866120" cy="711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78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8" name="arrow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AC971-27C6-16E3-015D-C1E11C132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Aptos Display" panose="020B0004020202020204" pitchFamily="34" charset="0"/>
              </a:rPr>
              <a:t>Behavioral Characteristics </a:t>
            </a:r>
            <a:r>
              <a:rPr lang="en-IN" b="0" i="0" dirty="0">
                <a:effectLst/>
                <a:latin typeface="Arial" panose="020B0604020202020204" pitchFamily="34" charset="0"/>
              </a:rPr>
              <a:t> </a:t>
            </a:r>
            <a:endParaRPr lang="en-IN" dirty="0">
              <a:solidFill>
                <a:srgbClr val="C00000"/>
              </a:solidFill>
              <a:latin typeface="Aptos Display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61547-2097-2323-907E-6E236F40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880"/>
            <a:ext cx="10515600" cy="4886960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Arial" panose="020B0604020202020204" pitchFamily="34" charset="0"/>
              </a:rPr>
              <a:t>Behavioral biometrics is the field of study related to the measure of uniquely identifying and  measurable patterns in human activities</a:t>
            </a:r>
          </a:p>
          <a:p>
            <a:pPr marL="0" indent="0">
              <a:buNone/>
            </a:pPr>
            <a:endParaRPr lang="en-US" sz="2400" b="0" i="0" dirty="0">
              <a:effectLst/>
              <a:latin typeface="Arial" panose="020B0604020202020204" pitchFamily="34" charset="0"/>
            </a:endParaRPr>
          </a:p>
          <a:p>
            <a:r>
              <a:rPr lang="en-IN" sz="2400" b="0" i="0" dirty="0">
                <a:effectLst/>
                <a:latin typeface="Arial" panose="020B0604020202020204" pitchFamily="34" charset="0"/>
              </a:rPr>
              <a:t>Behavioural biometric verification methods include tone, speaking voice , signature, typing, writing skills etc.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9BBBC-51F1-C010-B282-531791055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29640" y="4084320"/>
            <a:ext cx="4584700" cy="2092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AEF727-5C43-53EE-FB74-5539875148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96000" y="4025215"/>
            <a:ext cx="4765041" cy="215206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34D646-471A-EA2E-B4A0-4005DA61D32F}"/>
              </a:ext>
            </a:extLst>
          </p:cNvPr>
          <p:cNvCxnSpPr/>
          <p:nvPr/>
        </p:nvCxnSpPr>
        <p:spPr>
          <a:xfrm flipV="1">
            <a:off x="467360" y="1229360"/>
            <a:ext cx="10982960" cy="711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45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7" name="arrow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D68D89-E638-0944-1728-7DB6D80C4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63972"/>
            <a:ext cx="9113519" cy="5530056"/>
          </a:xfrm>
        </p:spPr>
      </p:pic>
    </p:spTree>
    <p:extLst>
      <p:ext uri="{BB962C8B-B14F-4D97-AF65-F5344CB8AC3E}">
        <p14:creationId xmlns:p14="http://schemas.microsoft.com/office/powerpoint/2010/main" val="29751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4" name="arrow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A79C-67DA-5280-3068-C8EF2D86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"/>
            <a:ext cx="11094720" cy="111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Biometric system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E063E-BE61-7234-DC53-87BC48FF5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1036321"/>
            <a:ext cx="10515600" cy="582167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9600" dirty="0"/>
          </a:p>
          <a:p>
            <a:pPr marL="0" indent="0">
              <a:buNone/>
            </a:pPr>
            <a:r>
              <a:rPr lang="en-US" sz="9600" dirty="0"/>
              <a:t>A biometric system is a technology which takes</a:t>
            </a:r>
          </a:p>
          <a:p>
            <a:pPr marL="0" indent="0">
              <a:buNone/>
            </a:pPr>
            <a:r>
              <a:rPr lang="en-US" sz="9600" dirty="0"/>
              <a:t> an individual’s physiological, behavioral, or</a:t>
            </a:r>
          </a:p>
          <a:p>
            <a:pPr marL="0" indent="0">
              <a:buNone/>
            </a:pPr>
            <a:r>
              <a:rPr lang="en-US" sz="9600" dirty="0"/>
              <a:t> both traits as input, analyzes it and identifies</a:t>
            </a:r>
          </a:p>
          <a:p>
            <a:pPr marL="0" indent="0">
              <a:buNone/>
            </a:pPr>
            <a:r>
              <a:rPr lang="en-US" sz="9600" dirty="0"/>
              <a:t> the individual as genuine or malicious user.</a:t>
            </a:r>
          </a:p>
          <a:p>
            <a:pPr marL="0" indent="0">
              <a:buNone/>
            </a:pPr>
            <a:endParaRPr lang="en-US" sz="9600" dirty="0"/>
          </a:p>
          <a:p>
            <a:pPr marL="0" indent="0">
              <a:buNone/>
            </a:pPr>
            <a:r>
              <a:rPr lang="en-US" sz="9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Biometrics offers a higher level of security 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compared to traditional password-based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authentication methods.</a:t>
            </a:r>
          </a:p>
          <a:p>
            <a:pPr marL="0" indent="0">
              <a:buNone/>
            </a:pPr>
            <a:endParaRPr lang="en-US" sz="9600" dirty="0">
              <a:solidFill>
                <a:srgbClr val="222222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pPr marL="0" indent="0">
              <a:buNone/>
            </a:pPr>
            <a:r>
              <a:rPr lang="en-US" sz="9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Biometrics refers to the measurement and analysis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of unique physical or behavioral characteristics 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for authentication purposes.</a:t>
            </a:r>
            <a:endParaRPr lang="en-US" sz="9600" dirty="0"/>
          </a:p>
          <a:p>
            <a:pPr marL="0" indent="0">
              <a:buNone/>
            </a:pPr>
            <a:endParaRPr lang="en-US" sz="9600" dirty="0"/>
          </a:p>
          <a:p>
            <a:pPr marL="0" indent="0">
              <a:buNone/>
            </a:pPr>
            <a:endParaRPr lang="en-US" sz="9600" dirty="0"/>
          </a:p>
          <a:p>
            <a:pPr marL="0" indent="0">
              <a:buNone/>
            </a:pPr>
            <a:endParaRPr lang="en-US" sz="9600" dirty="0"/>
          </a:p>
          <a:p>
            <a:pPr marL="0" indent="0">
              <a:buNone/>
            </a:pPr>
            <a:endParaRPr lang="en-US" sz="9600" dirty="0"/>
          </a:p>
          <a:p>
            <a:pPr marL="0" indent="0">
              <a:buNone/>
            </a:pPr>
            <a:endParaRPr lang="en-US" sz="9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</a:t>
            </a:r>
            <a:endParaRPr lang="en-US" dirty="0"/>
          </a:p>
          <a:p>
            <a:endParaRPr lang="en-US" dirty="0"/>
          </a:p>
          <a:p>
            <a:endParaRPr lang="en-US" sz="2800" dirty="0">
              <a:solidFill>
                <a:srgbClr val="222222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endParaRPr lang="en-US" dirty="0">
              <a:solidFill>
                <a:srgbClr val="222222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pPr marL="0" indent="0">
              <a:buNone/>
            </a:pPr>
            <a:endParaRPr lang="en-US" sz="2800" dirty="0">
              <a:solidFill>
                <a:srgbClr val="222222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pPr marL="0" indent="0">
              <a:buNone/>
            </a:pPr>
            <a:endParaRPr lang="en-US" sz="2800" dirty="0">
              <a:solidFill>
                <a:srgbClr val="222222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pPr marL="0" indent="0">
              <a:buNone/>
            </a:pPr>
            <a:endParaRPr lang="en-US" sz="2800" dirty="0"/>
          </a:p>
          <a:p>
            <a:endParaRPr lang="en-IN" dirty="0"/>
          </a:p>
        </p:txBody>
      </p:sp>
      <p:pic>
        <p:nvPicPr>
          <p:cNvPr id="4" name="Image 0">
            <a:extLst>
              <a:ext uri="{FF2B5EF4-FFF2-40B4-BE49-F238E27FC236}">
                <a16:creationId xmlns:a16="http://schemas.microsoft.com/office/drawing/2014/main" id="{F7238C9F-3CFB-F5D4-0486-0A6BFB87B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120" y="1430020"/>
            <a:ext cx="4749800" cy="399796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FEBB1F-B69A-6533-48D8-AB7BFF898620}"/>
              </a:ext>
            </a:extLst>
          </p:cNvPr>
          <p:cNvCxnSpPr>
            <a:cxnSpLocks/>
          </p:cNvCxnSpPr>
          <p:nvPr/>
        </p:nvCxnSpPr>
        <p:spPr>
          <a:xfrm flipV="1">
            <a:off x="355600" y="965200"/>
            <a:ext cx="11501120" cy="711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78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4" name="arrow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2A39-A080-0F4F-86BB-67B3D126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Criteria of Biometrics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D6605-2D1A-0D1C-5BC3-81BDD1AE1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There are seven characteristics of biometrics :</a:t>
            </a:r>
          </a:p>
          <a:p>
            <a:pPr marL="0" indent="0">
              <a:buNone/>
            </a:pP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 1)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U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niversality</a:t>
            </a:r>
            <a:endParaRPr lang="en-US" dirty="0">
              <a:solidFill>
                <a:srgbClr val="040C28"/>
              </a:solidFill>
              <a:latin typeface="Google Sans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2) Uniqueness/ distinctiveness</a:t>
            </a:r>
          </a:p>
          <a:p>
            <a:pPr marL="0" indent="0">
              <a:buNone/>
            </a:pPr>
            <a:r>
              <a:rPr lang="en-US" dirty="0">
                <a:solidFill>
                  <a:srgbClr val="040C28"/>
                </a:solidFill>
                <a:latin typeface="Google Sans"/>
              </a:rPr>
              <a:t> 3)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Permanence</a:t>
            </a:r>
            <a:endParaRPr lang="en-US" dirty="0">
              <a:solidFill>
                <a:srgbClr val="040C28"/>
              </a:solidFill>
              <a:latin typeface="Google Sans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4)Collectability/Measurability</a:t>
            </a:r>
            <a:endParaRPr lang="en-US" dirty="0">
              <a:solidFill>
                <a:srgbClr val="040C28"/>
              </a:solidFill>
              <a:latin typeface="Google Sans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5) Performance</a:t>
            </a:r>
          </a:p>
          <a:p>
            <a:pPr marL="0" indent="0">
              <a:buNone/>
            </a:pPr>
            <a:r>
              <a:rPr lang="en-US" dirty="0">
                <a:solidFill>
                  <a:srgbClr val="040C28"/>
                </a:solidFill>
                <a:latin typeface="Google Sans"/>
              </a:rPr>
              <a:t> 6)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Acceptability</a:t>
            </a:r>
            <a:endParaRPr lang="en-US" dirty="0">
              <a:solidFill>
                <a:srgbClr val="040C28"/>
              </a:solidFill>
              <a:latin typeface="Google Sans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7)Circumvention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A38A81-5865-4908-C40B-0E4CBD562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61200" y="2611119"/>
            <a:ext cx="4643120" cy="314928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A2F6CD-B49C-E195-AEFE-5166FE0D4139}"/>
              </a:ext>
            </a:extLst>
          </p:cNvPr>
          <p:cNvCxnSpPr>
            <a:endCxn id="2" idx="3"/>
          </p:cNvCxnSpPr>
          <p:nvPr/>
        </p:nvCxnSpPr>
        <p:spPr>
          <a:xfrm flipV="1">
            <a:off x="680720" y="1027907"/>
            <a:ext cx="10673080" cy="592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02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arrow.wav"/>
          </p:stSnd>
        </p:sndAc>
      </p:transition>
    </mc:Choice>
    <mc:Fallback xmlns="">
      <p:transition spd="slow">
        <p:split orient="vert"/>
        <p:sndAc>
          <p:stSnd>
            <p:snd r:embed="rId5" name="arrow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</TotalTime>
  <Words>726</Words>
  <Application>Microsoft Office PowerPoint</Application>
  <PresentationFormat>Widescreen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Aptos Display</vt:lpstr>
      <vt:lpstr>Arial</vt:lpstr>
      <vt:lpstr>Arial</vt:lpstr>
      <vt:lpstr>Arial Black</vt:lpstr>
      <vt:lpstr>Arial Rounded MT Bold</vt:lpstr>
      <vt:lpstr>Calibri</vt:lpstr>
      <vt:lpstr>Calibri Light</vt:lpstr>
      <vt:lpstr>Google Sans</vt:lpstr>
      <vt:lpstr>Optima</vt:lpstr>
      <vt:lpstr>Office Theme</vt:lpstr>
      <vt:lpstr>BIOMETRICS IN CYBER SECURITY</vt:lpstr>
      <vt:lpstr>Content</vt:lpstr>
      <vt:lpstr>Introduction to Biometrics in Cyber Security</vt:lpstr>
      <vt:lpstr>PowerPoint Presentation</vt:lpstr>
      <vt:lpstr>     Physical Characteristics </vt:lpstr>
      <vt:lpstr>Behavioral Characteristics  </vt:lpstr>
      <vt:lpstr>PowerPoint Presentation</vt:lpstr>
      <vt:lpstr>Biometric system</vt:lpstr>
      <vt:lpstr>Criteria of Biometrics </vt:lpstr>
      <vt:lpstr>PowerPoint Presentation</vt:lpstr>
      <vt:lpstr>PowerPoint Presentation</vt:lpstr>
      <vt:lpstr>Basic Components of biometric system</vt:lpstr>
      <vt:lpstr>Applications of Biometrics</vt:lpstr>
      <vt:lpstr>Examples of Biometrics in Cybersecurity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BOIMETRICS IN CYBER SECURITY</dc:title>
  <dc:creator>Ravindra Chaudhari</dc:creator>
  <cp:lastModifiedBy>Ravindra Chaudhari</cp:lastModifiedBy>
  <cp:revision>12</cp:revision>
  <dcterms:created xsi:type="dcterms:W3CDTF">2023-07-30T12:01:32Z</dcterms:created>
  <dcterms:modified xsi:type="dcterms:W3CDTF">2023-08-20T16:26:11Z</dcterms:modified>
</cp:coreProperties>
</file>