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3990-E1F1-498C-85C9-153C60E48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3633E-3C10-4D8D-95BC-756370902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5405-4308-4938-8114-0C8D447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3BE1-F575-4CDB-9155-385C33C8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D89C-DC5E-4AAE-910F-2C9C4675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FDE8-03F5-4BCB-B6EA-4F362435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21681-CCB4-42C3-B625-29AE7CE2F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72EE-968E-47C1-8BB4-6BC01C28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177E-E025-44AA-BF81-09360391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6741D-5894-4C70-9048-149A2082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8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267BD-388A-4813-A3CC-E3A527DD5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4757F-1989-4D7B-99B6-D82E1E882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AFC9-BD67-412F-9A5B-CE127915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19EF-CD64-4E2E-8C13-AC1C58B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6240-9874-41F1-8AFF-096E48C5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4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4351-D976-4FE1-9766-87C4C444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F651-563A-44D3-A5E8-C72D60E6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EEC1-B463-4EBC-BECA-5AD6C5E4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E1022-E91F-464A-9D98-070A566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47A3-383F-4D2F-B891-6E367072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9B2F-02F6-428B-9336-8809784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6EFD7-056D-4951-B589-3CD0DC46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4402-B864-46C1-9C2F-CCEFC6BA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7201B-655E-481F-B60E-315268F8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B33E-9D92-474A-BC8A-D6C405A7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2E69-D768-4311-8ACF-0614560C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15DF-89F6-4E84-96BA-B5E39CB5E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77BA4-72E3-45F2-BAF6-C5E7813F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75BF-EDD1-429A-8EA1-AA9DC38D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8DFCE-C84C-4BB1-9FAD-849BFB90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74A25-0281-46CC-9D7D-CA28A167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E823-4753-45C6-82BF-2099F027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D21C-0B2D-47B0-BB4B-970B834E9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E994D-683F-4D63-B73C-176AA692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AE216-B1C3-40E6-81B4-32EC2B60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62BB5-C011-4BA7-86E8-D8F8A208F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C2012-AD3D-4860-A5DD-26B09188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5A6C2-69FA-4272-BBC3-4C819196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65DAF-F829-4B4A-A180-75AE13EE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C092-DADB-4F97-A7A0-4E228B4B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048E-43AB-47F0-BA0C-DA60F031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18953-E55A-4585-968D-20ADF33E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31B76-625D-4E30-ACB1-2F59C5E6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8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3B132-91FB-416A-93E6-0362819F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1C72F-2674-45EA-87AC-EE889B24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AED26-228E-4461-AFE1-87CB1C45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26E-E069-4382-91C2-BF274294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1A31-6353-47B7-80C2-DCBAD316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EF74-6F48-4D6C-8C71-B7EC0183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F8690-0CDB-4933-B2AF-4AB23A5F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29169-9324-44A2-AC91-6A7BC3CA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6EEFF-020B-4E49-839B-03E27621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08A6-0922-4BF1-AF36-5ECD303C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313A5-E823-4E83-865A-ACFA87A4E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88DE-FBDE-447C-88AD-A9E94F1C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E1F4-EF9F-4FD4-AF29-1269DCBF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F059-B88E-4D69-BDCE-09683D4D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67FFE-FD34-48C5-9B12-7EB83969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1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E4041-CA1D-4032-8CFB-46BE2143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09DE5-FA1B-40DD-82ED-417156679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76CC-ED52-43A2-B0B4-588EFEC73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A59E-2AAC-4EDC-8E7D-71BF64E0A8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4E4F-8BA1-4EE6-95EF-AB69D32D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60872-9E3D-4799-BFE7-BC29B57C1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66DD-3FF7-4E25-BDBB-A050B300D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0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_logic" TargetMode="External"/><Relationship Id="rId2" Type="http://schemas.openxmlformats.org/officeDocument/2006/relationships/hyperlink" Target="https://en.wikipedia.org/wiki/Automated_reaso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thematical_proof" TargetMode="External"/><Relationship Id="rId5" Type="http://schemas.openxmlformats.org/officeDocument/2006/relationships/hyperlink" Target="https://en.wikipedia.org/wiki/Computer_program" TargetMode="External"/><Relationship Id="rId4" Type="http://schemas.openxmlformats.org/officeDocument/2006/relationships/hyperlink" Target="https://en.wikipedia.org/wiki/Mathematical_theore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L_theorem_prover" TargetMode="External"/><Relationship Id="rId2" Type="http://schemas.openxmlformats.org/officeDocument/2006/relationships/hyperlink" Target="https://en.wikipedia.org/wiki/Proof_assista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tandard_ML" TargetMode="External"/><Relationship Id="rId4" Type="http://schemas.openxmlformats.org/officeDocument/2006/relationships/hyperlink" Target="https://en.wikipedia.org/wiki/LCF_theorem_prov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67547-5D16-4F8D-9B26-EB27906244DB}"/>
              </a:ext>
            </a:extLst>
          </p:cNvPr>
          <p:cNvSpPr/>
          <p:nvPr/>
        </p:nvSpPr>
        <p:spPr>
          <a:xfrm>
            <a:off x="351693" y="1341120"/>
            <a:ext cx="11591778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11500" b="1" i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Automated</a:t>
            </a:r>
          </a:p>
          <a:p>
            <a:pPr algn="ctr"/>
            <a:r>
              <a:rPr lang="en-IN" sz="11500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Theorem Proving</a:t>
            </a:r>
          </a:p>
        </p:txBody>
      </p:sp>
    </p:spTree>
    <p:extLst>
      <p:ext uri="{BB962C8B-B14F-4D97-AF65-F5344CB8AC3E}">
        <p14:creationId xmlns:p14="http://schemas.microsoft.com/office/powerpoint/2010/main" val="354679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4">
              <a:lumMod val="75000"/>
            </a:schemeClr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7063-94DC-438D-92F9-6266EA79A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18"/>
            <a:ext cx="10515600" cy="5950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50" b="1" dirty="0">
                <a:solidFill>
                  <a:srgbClr val="002060"/>
                </a:solidFill>
              </a:rPr>
              <a:t>Automated theorem proving</a:t>
            </a:r>
            <a:r>
              <a:rPr lang="en-US" sz="4450" dirty="0">
                <a:solidFill>
                  <a:srgbClr val="002060"/>
                </a:solidFill>
              </a:rPr>
              <a:t> (also known as </a:t>
            </a:r>
            <a:r>
              <a:rPr lang="en-US" sz="4450" b="1" dirty="0">
                <a:solidFill>
                  <a:srgbClr val="002060"/>
                </a:solidFill>
              </a:rPr>
              <a:t>ATP</a:t>
            </a:r>
            <a:r>
              <a:rPr lang="en-US" sz="4450" dirty="0">
                <a:solidFill>
                  <a:srgbClr val="002060"/>
                </a:solidFill>
              </a:rPr>
              <a:t> or </a:t>
            </a:r>
            <a:r>
              <a:rPr lang="en-US" sz="4450" b="1" dirty="0">
                <a:solidFill>
                  <a:srgbClr val="002060"/>
                </a:solidFill>
              </a:rPr>
              <a:t>automated deduction</a:t>
            </a:r>
            <a:r>
              <a:rPr lang="en-US" sz="4450" dirty="0">
                <a:solidFill>
                  <a:srgbClr val="002060"/>
                </a:solidFill>
              </a:rPr>
              <a:t>) is a subfield of </a:t>
            </a:r>
            <a:r>
              <a:rPr lang="en-US" sz="4450" dirty="0">
                <a:solidFill>
                  <a:srgbClr val="002060"/>
                </a:solidFill>
                <a:hlinkClick r:id="rId2" tooltip="Automated reasoning"/>
              </a:rPr>
              <a:t>automated reasoning</a:t>
            </a:r>
            <a:r>
              <a:rPr lang="en-US" sz="4450" dirty="0">
                <a:solidFill>
                  <a:srgbClr val="002060"/>
                </a:solidFill>
              </a:rPr>
              <a:t> and </a:t>
            </a:r>
            <a:r>
              <a:rPr lang="en-US" sz="4450" dirty="0">
                <a:solidFill>
                  <a:srgbClr val="002060"/>
                </a:solidFill>
                <a:hlinkClick r:id="rId3" tooltip="Mathematical logic"/>
              </a:rPr>
              <a:t>mathematical logic</a:t>
            </a:r>
            <a:r>
              <a:rPr lang="en-US" sz="4450" dirty="0">
                <a:solidFill>
                  <a:srgbClr val="002060"/>
                </a:solidFill>
              </a:rPr>
              <a:t> dealing with proving </a:t>
            </a:r>
            <a:r>
              <a:rPr lang="en-US" sz="4450" dirty="0">
                <a:solidFill>
                  <a:srgbClr val="002060"/>
                </a:solidFill>
                <a:hlinkClick r:id="rId4" tooltip="Mathematical theorem"/>
              </a:rPr>
              <a:t>mathematical theorems</a:t>
            </a:r>
            <a:r>
              <a:rPr lang="en-US" sz="4450" dirty="0">
                <a:solidFill>
                  <a:srgbClr val="002060"/>
                </a:solidFill>
              </a:rPr>
              <a:t> by </a:t>
            </a:r>
            <a:r>
              <a:rPr lang="en-US" sz="4450" dirty="0">
                <a:solidFill>
                  <a:srgbClr val="002060"/>
                </a:solidFill>
                <a:hlinkClick r:id="rId5" tooltip="Computer program"/>
              </a:rPr>
              <a:t>computer programs</a:t>
            </a:r>
            <a:r>
              <a:rPr lang="en-US" sz="4450" dirty="0">
                <a:solidFill>
                  <a:srgbClr val="002060"/>
                </a:solidFill>
              </a:rPr>
              <a:t>. Automated reasoning over </a:t>
            </a:r>
            <a:r>
              <a:rPr lang="en-US" sz="4450" dirty="0">
                <a:solidFill>
                  <a:srgbClr val="002060"/>
                </a:solidFill>
                <a:hlinkClick r:id="rId6" tooltip="Mathematical proof"/>
              </a:rPr>
              <a:t>mathematical proof</a:t>
            </a:r>
            <a:r>
              <a:rPr lang="en-US" sz="4450" dirty="0">
                <a:solidFill>
                  <a:srgbClr val="002060"/>
                </a:solidFill>
              </a:rPr>
              <a:t> was a major impetus for the development of computer science.</a:t>
            </a:r>
          </a:p>
          <a:p>
            <a:pPr marL="0" indent="0">
              <a:buNone/>
            </a:pPr>
            <a:r>
              <a:rPr lang="en-US" sz="4450" dirty="0">
                <a:solidFill>
                  <a:srgbClr val="002060"/>
                </a:solidFill>
              </a:rPr>
              <a:t>			   </a:t>
            </a:r>
            <a:r>
              <a:rPr lang="en-US" sz="445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- ISABELLE</a:t>
            </a:r>
            <a:endParaRPr lang="en-IN" sz="4450" b="1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38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8BEB-8046-4936-B483-91BF94F8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: ISABELLE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E3E5-C1B0-4F8A-B528-7F88641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Isabelle is a generic proof assistant. It allows mathematical formulas to be expressed in a formal language and provides tools for proving those formulas in a logical calculus. The main application is the formalization of mathematical proofs and in particular </a:t>
            </a:r>
            <a:r>
              <a:rPr lang="en-US" sz="4000" i="1" dirty="0">
                <a:solidFill>
                  <a:schemeClr val="tx2">
                    <a:lumMod val="50000"/>
                  </a:schemeClr>
                </a:solidFill>
              </a:rPr>
              <a:t>formal verification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, which includes proving the correctness of computer hardware or software and proving properties of computer languages and protocols.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5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4427-7D31-461A-A7B8-8649E80A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ISABELLE:THEOREM PROVER</a:t>
            </a:r>
            <a:r>
              <a:rPr lang="en-IN" sz="4800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7DD9-5731-48BC-B1CD-18E126BD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The </a:t>
            </a:r>
            <a:r>
              <a:rPr lang="en-US" sz="4000" b="1" dirty="0"/>
              <a:t>Isabelle theorem prover</a:t>
            </a:r>
            <a:r>
              <a:rPr lang="en-US" sz="4000" dirty="0"/>
              <a:t> is </a:t>
            </a:r>
          </a:p>
          <a:p>
            <a:r>
              <a:rPr lang="en-US" sz="4000" dirty="0"/>
              <a:t>An </a:t>
            </a:r>
            <a:r>
              <a:rPr lang="en-US" sz="4000" dirty="0">
                <a:hlinkClick r:id="rId2" tooltip="Proof assistant"/>
              </a:rPr>
              <a:t>interactive theorem prover</a:t>
            </a:r>
            <a:r>
              <a:rPr lang="en-US" sz="4000" dirty="0"/>
              <a:t>,</a:t>
            </a:r>
          </a:p>
          <a:p>
            <a:r>
              <a:rPr lang="en-US" sz="4000" dirty="0"/>
              <a:t>A </a:t>
            </a:r>
            <a:r>
              <a:rPr lang="en-US" sz="4000" dirty="0">
                <a:hlinkClick r:id="rId3" tooltip="HOL theorem prover"/>
              </a:rPr>
              <a:t>Higher Order Logic (HOL) theorem prover</a:t>
            </a:r>
            <a:r>
              <a:rPr lang="en-US" sz="4000" dirty="0"/>
              <a:t>. </a:t>
            </a:r>
          </a:p>
          <a:p>
            <a:r>
              <a:rPr lang="en-US" sz="4000" dirty="0"/>
              <a:t>It is an </a:t>
            </a:r>
            <a:r>
              <a:rPr lang="en-US" sz="4000" dirty="0">
                <a:hlinkClick r:id="rId4" tooltip="LCF theorem prover"/>
              </a:rPr>
              <a:t>LCF(Logic for Computable Functions)-style</a:t>
            </a:r>
            <a:r>
              <a:rPr lang="en-US" sz="4000" dirty="0"/>
              <a:t> theorem prover (written in </a:t>
            </a:r>
            <a:r>
              <a:rPr lang="en-US" sz="4000" dirty="0">
                <a:hlinkClick r:id="rId5" tooltip="Standard ML"/>
              </a:rPr>
              <a:t>Standard ML</a:t>
            </a:r>
            <a:r>
              <a:rPr lang="en-US" sz="4000" dirty="0"/>
              <a:t>(meta-language)),</a:t>
            </a:r>
          </a:p>
          <a:p>
            <a:r>
              <a:rPr lang="en-US" sz="4000" dirty="0"/>
              <a:t>It is based on a small logical core to ease logical correctness.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8925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8C40-54C9-4E57-9684-BF1A7DD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Isabelle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1CCA-E6DC-43C9-8952-A15FED9B9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Working with Isabelle implies creating theories.</a:t>
            </a:r>
          </a:p>
          <a:p>
            <a:r>
              <a:rPr lang="en-IN" dirty="0"/>
              <a:t>Here, a theory is much like a module in any programming language which is collection of types, functions and theorems.</a:t>
            </a:r>
          </a:p>
          <a:p>
            <a:r>
              <a:rPr lang="en-IN" dirty="0"/>
              <a:t>Format of a theory 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200" dirty="0"/>
              <a:t>theory t</a:t>
            </a:r>
          </a:p>
          <a:p>
            <a:pPr marL="0" indent="0">
              <a:buNone/>
            </a:pPr>
            <a:r>
              <a:rPr lang="en-IN" sz="3200" dirty="0"/>
              <a:t>	imports B1,…..,</a:t>
            </a:r>
            <a:r>
              <a:rPr lang="en-IN" sz="3200" dirty="0" err="1"/>
              <a:t>Bn</a:t>
            </a:r>
            <a:r>
              <a:rPr lang="en-IN" sz="3200" dirty="0"/>
              <a:t>  //existing theories if needed; Main</a:t>
            </a:r>
          </a:p>
          <a:p>
            <a:pPr marL="0" indent="0">
              <a:buNone/>
            </a:pPr>
            <a:r>
              <a:rPr lang="en-IN" sz="3200" dirty="0"/>
              <a:t>	begin 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b="1" i="1" dirty="0"/>
              <a:t>declarations, definitions and proofs </a:t>
            </a:r>
            <a:r>
              <a:rPr lang="en-IN" sz="3200" i="1" dirty="0"/>
              <a:t>//your theorem</a:t>
            </a:r>
          </a:p>
          <a:p>
            <a:pPr marL="0" indent="0">
              <a:buNone/>
            </a:pPr>
            <a:r>
              <a:rPr lang="en-IN" sz="3200" dirty="0"/>
              <a:t>	end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Image result for isabelle theorem prover">
            <a:extLst>
              <a:ext uri="{FF2B5EF4-FFF2-40B4-BE49-F238E27FC236}">
                <a16:creationId xmlns:a16="http://schemas.microsoft.com/office/drawing/2014/main" id="{26028067-2048-486C-BBA2-0F650392F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19" y="182245"/>
            <a:ext cx="2251417" cy="19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1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75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3C43-F556-4543-AB3B-1F63F01E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Isabelle allows proofs to be written in two different styles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7350-8539-4783-B5C5-8D760AC5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</a:rPr>
              <a:t>Procedural</a:t>
            </a:r>
            <a:r>
              <a:rPr lang="en-US" sz="3200" dirty="0"/>
              <a:t>- Procedural proofs specify a series of tactics or procedures to apply; while reflecting the procedure that a human mathematician might apply to proving a result, they are typically hard to read as they do not describe the outcome of these steps. </a:t>
            </a:r>
          </a:p>
          <a:p>
            <a:r>
              <a:rPr lang="en-US" sz="3600" b="1" i="1" dirty="0">
                <a:solidFill>
                  <a:srgbClr val="C00000"/>
                </a:solidFill>
              </a:rPr>
              <a:t>Declarative</a:t>
            </a:r>
            <a:r>
              <a:rPr lang="en-US" sz="3200" dirty="0"/>
              <a:t>- Declarative proofs (supported by Isabelle's proof language, </a:t>
            </a:r>
            <a:r>
              <a:rPr lang="en-US" sz="3200" dirty="0" err="1"/>
              <a:t>Isar</a:t>
            </a:r>
            <a:r>
              <a:rPr lang="en-US" sz="3200" dirty="0"/>
              <a:t>), on the other hand, specify the actual mathematical operations to be performed, and are therefore more easily read and checked by humans.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6852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bg1">
              <a:lumMod val="75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C6A1-E6EA-41D3-8ACC-44A56B8B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73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dirty="0"/>
              <a:t> </a:t>
            </a:r>
            <a:r>
              <a:rPr lang="en-IN" sz="6600" b="1" u="sng" dirty="0"/>
              <a:t>HOL(Higher Order Logic)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9CF8-E0E9-4345-8371-F0C3F0071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0" y="1857641"/>
            <a:ext cx="10515600" cy="4351338"/>
          </a:xfrm>
        </p:spPr>
        <p:txBody>
          <a:bodyPr>
            <a:normAutofit/>
          </a:bodyPr>
          <a:lstStyle/>
          <a:p>
            <a:r>
              <a:rPr lang="en-IN" sz="4400" b="1" i="1" dirty="0">
                <a:solidFill>
                  <a:srgbClr val="C00000"/>
                </a:solidFill>
              </a:rPr>
              <a:t>Propositional Logic</a:t>
            </a:r>
            <a:r>
              <a:rPr lang="en-IN" sz="4400" dirty="0"/>
              <a:t>-Can’t represent and handle objects.</a:t>
            </a:r>
          </a:p>
          <a:p>
            <a:r>
              <a:rPr lang="en-IN" sz="4400" b="1" i="1" dirty="0">
                <a:solidFill>
                  <a:srgbClr val="C00000"/>
                </a:solidFill>
              </a:rPr>
              <a:t>First Order Logic</a:t>
            </a:r>
            <a:r>
              <a:rPr lang="en-IN" sz="4400" dirty="0"/>
              <a:t>-Represent and reason on object and their relations.</a:t>
            </a:r>
          </a:p>
          <a:p>
            <a:r>
              <a:rPr lang="en-IN" sz="4400" b="1" i="1" dirty="0">
                <a:solidFill>
                  <a:srgbClr val="C00000"/>
                </a:solidFill>
              </a:rPr>
              <a:t>High Order Logic</a:t>
            </a:r>
            <a:r>
              <a:rPr lang="en-IN" sz="4400" dirty="0"/>
              <a:t>-Deal with relations of relations</a:t>
            </a:r>
            <a:r>
              <a:rPr lang="en-IN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72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218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Definition : ISABELLE</vt:lpstr>
      <vt:lpstr>ISABELLE:THEOREM PROVER </vt:lpstr>
      <vt:lpstr>Isabelle   </vt:lpstr>
      <vt:lpstr>Isabelle allows proofs to be written in two different styles  </vt:lpstr>
      <vt:lpstr> HOL(Higher Order Logic)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rishav banka</dc:creator>
  <cp:lastModifiedBy>rishav banka</cp:lastModifiedBy>
  <cp:revision>11</cp:revision>
  <dcterms:created xsi:type="dcterms:W3CDTF">2018-04-10T12:25:01Z</dcterms:created>
  <dcterms:modified xsi:type="dcterms:W3CDTF">2018-04-11T15:11:00Z</dcterms:modified>
</cp:coreProperties>
</file>