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2" r:id="rId6"/>
    <p:sldId id="273" r:id="rId7"/>
    <p:sldId id="274" r:id="rId8"/>
    <p:sldId id="261" r:id="rId9"/>
    <p:sldId id="287" r:id="rId10"/>
    <p:sldId id="288" r:id="rId11"/>
    <p:sldId id="276" r:id="rId12"/>
    <p:sldId id="284" r:id="rId13"/>
    <p:sldId id="277" r:id="rId14"/>
    <p:sldId id="278" r:id="rId15"/>
    <p:sldId id="289" r:id="rId16"/>
    <p:sldId id="268" r:id="rId17"/>
    <p:sldId id="290" r:id="rId18"/>
    <p:sldId id="271" r:id="rId19"/>
    <p:sldId id="280" r:id="rId20"/>
    <p:sldId id="282" r:id="rId21"/>
    <p:sldId id="28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5/13/2014</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5/13/2014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5/13/2014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5/13/2014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5/13/2014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5/13/2014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5/13/2014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5/13/2014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5/13/2014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5/13/2014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5/13/2014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5/13/2014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www.datasheet.com/" TargetMode="External"/><Relationship Id="rId2" Type="http://schemas.openxmlformats.org/officeDocument/2006/relationships/hyperlink" Target="http://www.ieeexplore.com/"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52400"/>
            <a:ext cx="9067800" cy="1295400"/>
          </a:xfrm>
        </p:spPr>
        <p:txBody>
          <a:bodyPr>
            <a:noAutofit/>
          </a:bodyPr>
          <a:lstStyle/>
          <a:p>
            <a:r>
              <a:rPr lang="en-US" sz="1600" dirty="0" smtClean="0">
                <a:latin typeface="Times New Roman" pitchFamily="18" charset="0"/>
                <a:cs typeface="Times New Roman" pitchFamily="18" charset="0"/>
              </a:rPr>
              <a:t>                    PES’s Modern College of Engineering, Shivajinagar,   Pune-5.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Department of Electronics and Telecommunication</a:t>
            </a:r>
            <a:br>
              <a:rPr lang="en-US" sz="1600" dirty="0" smtClean="0">
                <a:latin typeface="Times New Roman" pitchFamily="18" charset="0"/>
                <a:cs typeface="Times New Roman" pitchFamily="18" charset="0"/>
              </a:rPr>
            </a:br>
            <a:endParaRPr lang="en-US" sz="1600" dirty="0">
              <a:latin typeface="Times New Roman" pitchFamily="18" charset="0"/>
              <a:cs typeface="Times New Roman" pitchFamily="18" charset="0"/>
            </a:endParaRPr>
          </a:p>
        </p:txBody>
      </p:sp>
      <p:sp>
        <p:nvSpPr>
          <p:cNvPr id="3" name="Subtitle 2"/>
          <p:cNvSpPr>
            <a:spLocks noGrp="1"/>
          </p:cNvSpPr>
          <p:nvPr>
            <p:ph type="subTitle" idx="1"/>
          </p:nvPr>
        </p:nvSpPr>
        <p:spPr>
          <a:xfrm>
            <a:off x="1143000" y="1143000"/>
            <a:ext cx="7848600" cy="4953000"/>
          </a:xfrm>
        </p:spPr>
        <p:txBody>
          <a:bodyPr>
            <a:normAutofit/>
          </a:bodyPr>
          <a:lstStyle/>
          <a:p>
            <a:pPr algn="ctr"/>
            <a:r>
              <a:rPr lang="en-US" sz="2800" dirty="0" smtClean="0">
                <a:latin typeface="Times New Roman" pitchFamily="18" charset="0"/>
                <a:cs typeface="Times New Roman" pitchFamily="18" charset="0"/>
              </a:rPr>
              <a:t>American Standard Sign Language Representation Using Speech Recognition</a:t>
            </a:r>
          </a:p>
          <a:p>
            <a:pPr algn="ctr"/>
            <a:endParaRPr lang="en-US" sz="2400" dirty="0" smtClean="0">
              <a:latin typeface="Times New Roman" pitchFamily="18" charset="0"/>
              <a:cs typeface="Times New Roman" pitchFamily="18" charset="0"/>
            </a:endParaRPr>
          </a:p>
          <a:p>
            <a:pPr marL="484632" indent="-457200">
              <a:buAutoNum type="arabicPeriod"/>
            </a:pPr>
            <a:r>
              <a:rPr lang="en-US" sz="2400" dirty="0" err="1" smtClean="0">
                <a:latin typeface="Times New Roman" pitchFamily="18" charset="0"/>
                <a:cs typeface="Times New Roman" pitchFamily="18" charset="0"/>
              </a:rPr>
              <a:t>Amruta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Bhujbal</a:t>
            </a:r>
            <a:endParaRPr lang="en-US" sz="2400" dirty="0" smtClean="0">
              <a:latin typeface="Times New Roman" pitchFamily="18" charset="0"/>
              <a:cs typeface="Times New Roman" pitchFamily="18" charset="0"/>
            </a:endParaRPr>
          </a:p>
          <a:p>
            <a:pPr marL="484632" indent="-457200">
              <a:buAutoNum type="arabicPeriod"/>
            </a:pPr>
            <a:r>
              <a:rPr lang="en-US" sz="2400" dirty="0" err="1" smtClean="0">
                <a:latin typeface="Times New Roman" pitchFamily="18" charset="0"/>
                <a:cs typeface="Times New Roman" pitchFamily="18" charset="0"/>
              </a:rPr>
              <a:t>Priya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Khandagale</a:t>
            </a:r>
            <a:endParaRPr lang="en-US" sz="2400" dirty="0" smtClean="0">
              <a:latin typeface="Times New Roman" pitchFamily="18" charset="0"/>
              <a:cs typeface="Times New Roman" pitchFamily="18" charset="0"/>
            </a:endParaRPr>
          </a:p>
          <a:p>
            <a:pPr marL="484632" indent="-457200">
              <a:buAutoNum type="arabicPeriod"/>
            </a:pPr>
            <a:r>
              <a:rPr lang="en-US" sz="2400" dirty="0" err="1" smtClean="0">
                <a:latin typeface="Times New Roman" pitchFamily="18" charset="0"/>
                <a:cs typeface="Times New Roman" pitchFamily="18" charset="0"/>
              </a:rPr>
              <a:t>Pradnya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Balwadkar</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Name of The Guide-</a:t>
            </a:r>
            <a:r>
              <a:rPr lang="en-US" sz="2400" dirty="0" err="1" smtClean="0">
                <a:latin typeface="Times New Roman" pitchFamily="18" charset="0"/>
                <a:cs typeface="Times New Roman" pitchFamily="18" charset="0"/>
              </a:rPr>
              <a:t>Mrs.H.V</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Kanitkar</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p:txBody>
      </p:sp>
      <p:pic>
        <p:nvPicPr>
          <p:cNvPr id="4" name="Picture 3"/>
          <p:cNvPicPr preferRelativeResize="0">
            <a:picLocks noChangeArrowheads="1"/>
          </p:cNvPicPr>
          <p:nvPr/>
        </p:nvPicPr>
        <p:blipFill>
          <a:blip r:embed="rId2"/>
          <a:srcRect/>
          <a:stretch>
            <a:fillRect/>
          </a:stretch>
        </p:blipFill>
        <p:spPr bwMode="auto">
          <a:xfrm>
            <a:off x="152400" y="0"/>
            <a:ext cx="762000" cy="685800"/>
          </a:xfrm>
          <a:prstGeom prst="rect">
            <a:avLst/>
          </a:prstGeom>
          <a:noFill/>
          <a:ln w="9525">
            <a:noFill/>
            <a:miter lim="800000"/>
            <a:headEnd/>
            <a:tailEnd/>
          </a:ln>
        </p:spPr>
      </p:pic>
      <p:sp>
        <p:nvSpPr>
          <p:cNvPr id="5" name="TextBox 4"/>
          <p:cNvSpPr txBox="1"/>
          <p:nvPr/>
        </p:nvSpPr>
        <p:spPr>
          <a:xfrm>
            <a:off x="1524000" y="6400800"/>
            <a:ext cx="4996881" cy="461665"/>
          </a:xfrm>
          <a:prstGeom prst="rect">
            <a:avLst/>
          </a:prstGeom>
          <a:noFill/>
        </p:spPr>
        <p:txBody>
          <a:bodyPr wrap="none" rtlCol="0">
            <a:spAutoFit/>
          </a:bodyPr>
          <a:lstStyle/>
          <a:p>
            <a:r>
              <a:rPr lang="en-US" sz="1200" dirty="0" smtClean="0">
                <a:latin typeface="Times New Roman" pitchFamily="18" charset="0"/>
                <a:cs typeface="Times New Roman" pitchFamily="18" charset="0"/>
              </a:rPr>
              <a:t>American Standard Sign Language Representation Using Speech Recognition</a:t>
            </a:r>
          </a:p>
          <a:p>
            <a:endParaRPr lang="en-US" sz="1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228600"/>
            <a:ext cx="7010400" cy="990600"/>
          </a:xfrm>
        </p:spPr>
        <p:txBody>
          <a:bodyPr>
            <a:noAutofit/>
          </a:bodyPr>
          <a:lstStyle/>
          <a:p>
            <a:r>
              <a:rPr lang="en-US" sz="1600" dirty="0" smtClean="0">
                <a:latin typeface="Times New Roman" pitchFamily="18" charset="0"/>
                <a:cs typeface="Times New Roman" pitchFamily="18" charset="0"/>
              </a:rPr>
              <a:t>   PES’s Modern College of Engineering, Shivajinagar,   Pune-5.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Department of Electronics and Telecommunication</a:t>
            </a:r>
            <a:br>
              <a:rPr lang="en-US" sz="1600" dirty="0" smtClean="0">
                <a:latin typeface="Times New Roman" pitchFamily="18" charset="0"/>
                <a:cs typeface="Times New Roman" pitchFamily="18" charset="0"/>
              </a:rPr>
            </a:br>
            <a:endParaRPr lang="en-US" sz="1600" dirty="0">
              <a:latin typeface="Times New Roman" pitchFamily="18" charset="0"/>
              <a:cs typeface="Times New Roman" pitchFamily="18" charset="0"/>
            </a:endParaRPr>
          </a:p>
        </p:txBody>
      </p:sp>
      <p:sp>
        <p:nvSpPr>
          <p:cNvPr id="3" name="Subtitle 2"/>
          <p:cNvSpPr>
            <a:spLocks noGrp="1"/>
          </p:cNvSpPr>
          <p:nvPr>
            <p:ph type="subTitle" idx="1"/>
          </p:nvPr>
        </p:nvSpPr>
        <p:spPr>
          <a:xfrm>
            <a:off x="1143000" y="1143000"/>
            <a:ext cx="7848600" cy="4953000"/>
          </a:xfrm>
        </p:spPr>
        <p:txBody>
          <a:bodyPr>
            <a:normAutofit/>
          </a:bodyPr>
          <a:lstStyle/>
          <a:p>
            <a:r>
              <a:rPr lang="en-US" sz="28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Block diagram:</a:t>
            </a:r>
          </a:p>
          <a:p>
            <a:endParaRPr lang="en-US" sz="2400" dirty="0" smtClean="0">
              <a:latin typeface="Times New Roman" pitchFamily="18" charset="0"/>
              <a:cs typeface="Times New Roman" pitchFamily="18" charset="0"/>
            </a:endParaRPr>
          </a:p>
        </p:txBody>
      </p:sp>
      <p:pic>
        <p:nvPicPr>
          <p:cNvPr id="4" name="Picture 3"/>
          <p:cNvPicPr preferRelativeResize="0">
            <a:picLocks noChangeArrowheads="1"/>
          </p:cNvPicPr>
          <p:nvPr/>
        </p:nvPicPr>
        <p:blipFill>
          <a:blip r:embed="rId2"/>
          <a:srcRect/>
          <a:stretch>
            <a:fillRect/>
          </a:stretch>
        </p:blipFill>
        <p:spPr bwMode="auto">
          <a:xfrm>
            <a:off x="152400" y="152400"/>
            <a:ext cx="762000" cy="685800"/>
          </a:xfrm>
          <a:prstGeom prst="rect">
            <a:avLst/>
          </a:prstGeom>
          <a:noFill/>
          <a:ln w="9525">
            <a:noFill/>
            <a:miter lim="800000"/>
            <a:headEnd/>
            <a:tailEnd/>
          </a:ln>
        </p:spPr>
      </p:pic>
      <p:sp>
        <p:nvSpPr>
          <p:cNvPr id="6" name="Rectangle 5"/>
          <p:cNvSpPr/>
          <p:nvPr/>
        </p:nvSpPr>
        <p:spPr>
          <a:xfrm>
            <a:off x="1066800" y="6400800"/>
            <a:ext cx="6477000" cy="276999"/>
          </a:xfrm>
          <a:prstGeom prst="rect">
            <a:avLst/>
          </a:prstGeom>
        </p:spPr>
        <p:txBody>
          <a:bodyPr wrap="square">
            <a:spAutoFit/>
          </a:bodyPr>
          <a:lstStyle/>
          <a:p>
            <a:r>
              <a:rPr lang="en-US" sz="1200" dirty="0" smtClean="0">
                <a:latin typeface="Times New Roman" pitchFamily="18" charset="0"/>
                <a:cs typeface="Times New Roman" pitchFamily="18" charset="0"/>
              </a:rPr>
              <a:t>American Standard Sign Language Representation Using Speech Recognition</a:t>
            </a:r>
          </a:p>
        </p:txBody>
      </p:sp>
      <p:pic>
        <p:nvPicPr>
          <p:cNvPr id="2050" name="Picture 2"/>
          <p:cNvPicPr>
            <a:picLocks noChangeAspect="1" noChangeArrowheads="1"/>
          </p:cNvPicPr>
          <p:nvPr/>
        </p:nvPicPr>
        <p:blipFill>
          <a:blip r:embed="rId3"/>
          <a:srcRect/>
          <a:stretch>
            <a:fillRect/>
          </a:stretch>
        </p:blipFill>
        <p:spPr bwMode="auto">
          <a:xfrm>
            <a:off x="1143000" y="2133600"/>
            <a:ext cx="7772400" cy="3419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0"/>
            <a:ext cx="7239000" cy="838200"/>
          </a:xfrm>
        </p:spPr>
        <p:txBody>
          <a:bodyPr>
            <a:noAutofit/>
          </a:bodyPr>
          <a:lstStyle/>
          <a:p>
            <a:r>
              <a:rPr lang="en-US" sz="1600" dirty="0" smtClean="0">
                <a:latin typeface="Times New Roman" pitchFamily="18" charset="0"/>
                <a:cs typeface="Times New Roman" pitchFamily="18" charset="0"/>
              </a:rPr>
              <a:t>   PES’s Modern College of Engineering, Shivajinagar,   Pune-5.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Department of Electronics and Telecommunication</a:t>
            </a:r>
            <a:br>
              <a:rPr lang="en-US" sz="1600" dirty="0" smtClean="0">
                <a:latin typeface="Times New Roman" pitchFamily="18" charset="0"/>
                <a:cs typeface="Times New Roman" pitchFamily="18" charset="0"/>
              </a:rPr>
            </a:br>
            <a:endParaRPr lang="en-US" sz="1600" dirty="0">
              <a:latin typeface="Times New Roman" pitchFamily="18" charset="0"/>
              <a:cs typeface="Times New Roman" pitchFamily="18" charset="0"/>
            </a:endParaRPr>
          </a:p>
        </p:txBody>
      </p:sp>
      <p:sp>
        <p:nvSpPr>
          <p:cNvPr id="3" name="Subtitle 2"/>
          <p:cNvSpPr>
            <a:spLocks noGrp="1"/>
          </p:cNvSpPr>
          <p:nvPr>
            <p:ph type="subTitle" idx="1"/>
          </p:nvPr>
        </p:nvSpPr>
        <p:spPr>
          <a:xfrm>
            <a:off x="1143000" y="1143000"/>
            <a:ext cx="7848600" cy="4953000"/>
          </a:xfrm>
        </p:spPr>
        <p:txBody>
          <a:bodyPr>
            <a:normAutofit/>
          </a:bodyPr>
          <a:lstStyle/>
          <a:p>
            <a:r>
              <a:rPr lang="en-US" sz="3600" dirty="0" smtClean="0">
                <a:latin typeface="Times New Roman" pitchFamily="18" charset="0"/>
                <a:cs typeface="Times New Roman" pitchFamily="18" charset="0"/>
              </a:rPr>
              <a:t>Software Design:</a:t>
            </a:r>
          </a:p>
          <a:p>
            <a:pPr>
              <a:buClr>
                <a:schemeClr val="tx1"/>
              </a:buClr>
            </a:pPr>
            <a:endParaRPr lang="en-US" sz="2400" dirty="0" smtClean="0">
              <a:latin typeface="Times New Roman" pitchFamily="18" charset="0"/>
              <a:cs typeface="Times New Roman" pitchFamily="18" charset="0"/>
            </a:endParaRPr>
          </a:p>
        </p:txBody>
      </p:sp>
      <p:pic>
        <p:nvPicPr>
          <p:cNvPr id="4" name="Picture 3"/>
          <p:cNvPicPr preferRelativeResize="0">
            <a:picLocks noChangeArrowheads="1"/>
          </p:cNvPicPr>
          <p:nvPr/>
        </p:nvPicPr>
        <p:blipFill>
          <a:blip r:embed="rId2"/>
          <a:srcRect/>
          <a:stretch>
            <a:fillRect/>
          </a:stretch>
        </p:blipFill>
        <p:spPr bwMode="auto">
          <a:xfrm>
            <a:off x="228600" y="0"/>
            <a:ext cx="762000" cy="685800"/>
          </a:xfrm>
          <a:prstGeom prst="rect">
            <a:avLst/>
          </a:prstGeom>
          <a:noFill/>
          <a:ln w="9525">
            <a:noFill/>
            <a:miter lim="800000"/>
            <a:headEnd/>
            <a:tailEnd/>
          </a:ln>
        </p:spPr>
      </p:pic>
      <p:sp>
        <p:nvSpPr>
          <p:cNvPr id="5" name="TextBox 4"/>
          <p:cNvSpPr txBox="1"/>
          <p:nvPr/>
        </p:nvSpPr>
        <p:spPr>
          <a:xfrm>
            <a:off x="1828800" y="6477000"/>
            <a:ext cx="4996881" cy="438582"/>
          </a:xfrm>
          <a:prstGeom prst="rect">
            <a:avLst/>
          </a:prstGeom>
          <a:noFill/>
        </p:spPr>
        <p:txBody>
          <a:bodyPr wrap="none" rtlCol="0">
            <a:spAutoFit/>
          </a:bodyPr>
          <a:lstStyle/>
          <a:p>
            <a:r>
              <a:rPr lang="en-US" sz="1200" dirty="0" smtClean="0">
                <a:latin typeface="Times New Roman" pitchFamily="18" charset="0"/>
                <a:cs typeface="Times New Roman" pitchFamily="18" charset="0"/>
              </a:rPr>
              <a:t>American Standard Sign Language Representation Using Speech Recognition</a:t>
            </a:r>
          </a:p>
          <a:p>
            <a:endParaRPr lang="en-US" sz="105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srcRect/>
          <a:stretch>
            <a:fillRect/>
          </a:stretch>
        </p:blipFill>
        <p:spPr bwMode="auto">
          <a:xfrm>
            <a:off x="1097275" y="2566988"/>
            <a:ext cx="6727514" cy="23098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228600"/>
            <a:ext cx="7010400" cy="990600"/>
          </a:xfrm>
        </p:spPr>
        <p:txBody>
          <a:bodyPr>
            <a:noAutofit/>
          </a:bodyPr>
          <a:lstStyle/>
          <a:p>
            <a:r>
              <a:rPr lang="en-US" sz="1600" dirty="0" smtClean="0">
                <a:latin typeface="Times New Roman" pitchFamily="18" charset="0"/>
                <a:cs typeface="Times New Roman" pitchFamily="18" charset="0"/>
              </a:rPr>
              <a:t>   PES’s Modern College of Engineering, Shivajinagar,   Pune-5.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Department of Electronics and Telecommunication</a:t>
            </a:r>
            <a:br>
              <a:rPr lang="en-US" sz="1600" dirty="0" smtClean="0">
                <a:latin typeface="Times New Roman" pitchFamily="18" charset="0"/>
                <a:cs typeface="Times New Roman" pitchFamily="18" charset="0"/>
              </a:rPr>
            </a:br>
            <a:endParaRPr lang="en-US" sz="1600" dirty="0">
              <a:latin typeface="Times New Roman" pitchFamily="18" charset="0"/>
              <a:cs typeface="Times New Roman" pitchFamily="18" charset="0"/>
            </a:endParaRPr>
          </a:p>
        </p:txBody>
      </p:sp>
      <p:sp>
        <p:nvSpPr>
          <p:cNvPr id="3" name="Subtitle 2"/>
          <p:cNvSpPr>
            <a:spLocks noGrp="1"/>
          </p:cNvSpPr>
          <p:nvPr>
            <p:ph type="subTitle" idx="1"/>
          </p:nvPr>
        </p:nvSpPr>
        <p:spPr>
          <a:xfrm>
            <a:off x="1143000" y="1143000"/>
            <a:ext cx="7848600" cy="4953000"/>
          </a:xfrm>
        </p:spPr>
        <p:txBody>
          <a:bodyPr>
            <a:normAutofit/>
          </a:bodyPr>
          <a:lstStyle/>
          <a:p>
            <a:r>
              <a:rPr lang="en-US" sz="4400" dirty="0" smtClean="0">
                <a:latin typeface="Times New Roman" pitchFamily="18" charset="0"/>
                <a:cs typeface="Times New Roman" pitchFamily="18" charset="0"/>
              </a:rPr>
              <a:t>  </a:t>
            </a:r>
          </a:p>
          <a:p>
            <a:endParaRPr lang="en-US" sz="4400" dirty="0" smtClean="0">
              <a:latin typeface="Times New Roman" pitchFamily="18" charset="0"/>
              <a:cs typeface="Times New Roman" pitchFamily="18" charset="0"/>
            </a:endParaRPr>
          </a:p>
          <a:p>
            <a:endParaRPr lang="en-US" sz="4400" dirty="0" smtClean="0">
              <a:latin typeface="Times New Roman" pitchFamily="18" charset="0"/>
              <a:cs typeface="Times New Roman" pitchFamily="18" charset="0"/>
            </a:endParaRPr>
          </a:p>
          <a:p>
            <a:endParaRPr lang="en-US" sz="8800" dirty="0" smtClean="0">
              <a:latin typeface="Times New Roman" pitchFamily="18" charset="0"/>
              <a:cs typeface="Times New Roman" pitchFamily="18" charset="0"/>
            </a:endParaRPr>
          </a:p>
        </p:txBody>
      </p:sp>
      <p:pic>
        <p:nvPicPr>
          <p:cNvPr id="4" name="Picture 3"/>
          <p:cNvPicPr preferRelativeResize="0">
            <a:picLocks noChangeArrowheads="1"/>
          </p:cNvPicPr>
          <p:nvPr/>
        </p:nvPicPr>
        <p:blipFill>
          <a:blip r:embed="rId2"/>
          <a:srcRect/>
          <a:stretch>
            <a:fillRect/>
          </a:stretch>
        </p:blipFill>
        <p:spPr bwMode="auto">
          <a:xfrm>
            <a:off x="152400" y="152400"/>
            <a:ext cx="762000" cy="685800"/>
          </a:xfrm>
          <a:prstGeom prst="rect">
            <a:avLst/>
          </a:prstGeom>
          <a:noFill/>
          <a:ln w="9525">
            <a:noFill/>
            <a:miter lim="800000"/>
            <a:headEnd/>
            <a:tailEnd/>
          </a:ln>
        </p:spPr>
      </p:pic>
      <p:sp>
        <p:nvSpPr>
          <p:cNvPr id="6" name="Rectangle 5"/>
          <p:cNvSpPr/>
          <p:nvPr/>
        </p:nvSpPr>
        <p:spPr>
          <a:xfrm>
            <a:off x="1066800" y="6400800"/>
            <a:ext cx="6477000" cy="276999"/>
          </a:xfrm>
          <a:prstGeom prst="rect">
            <a:avLst/>
          </a:prstGeom>
        </p:spPr>
        <p:txBody>
          <a:bodyPr wrap="square">
            <a:spAutoFit/>
          </a:bodyPr>
          <a:lstStyle/>
          <a:p>
            <a:r>
              <a:rPr lang="en-US" sz="1200" dirty="0" smtClean="0">
                <a:latin typeface="Times New Roman" pitchFamily="18" charset="0"/>
                <a:cs typeface="Times New Roman" pitchFamily="18" charset="0"/>
              </a:rPr>
              <a:t>American Standard Sign Language Representation Using Speech Recognition</a:t>
            </a:r>
          </a:p>
        </p:txBody>
      </p:sp>
      <p:sp>
        <p:nvSpPr>
          <p:cNvPr id="7" name="TextBox 6"/>
          <p:cNvSpPr txBox="1"/>
          <p:nvPr/>
        </p:nvSpPr>
        <p:spPr>
          <a:xfrm>
            <a:off x="2057400" y="1219200"/>
            <a:ext cx="4800600" cy="461665"/>
          </a:xfrm>
          <a:prstGeom prst="rect">
            <a:avLst/>
          </a:prstGeom>
          <a:noFill/>
        </p:spPr>
        <p:txBody>
          <a:bodyPr wrap="square" rtlCol="0">
            <a:spAutoFit/>
          </a:bodyPr>
          <a:lstStyle/>
          <a:p>
            <a:pPr algn="ctr"/>
            <a:r>
              <a:rPr lang="en-US" sz="2400" dirty="0" smtClean="0">
                <a:latin typeface="Times New Roman" pitchFamily="18" charset="0"/>
                <a:cs typeface="Times New Roman" pitchFamily="18" charset="0"/>
              </a:rPr>
              <a:t>MFCC Block Diagram</a:t>
            </a:r>
            <a:endParaRPr lang="en-US" sz="2400" dirty="0">
              <a:latin typeface="Times New Roman" pitchFamily="18" charset="0"/>
              <a:cs typeface="Times New Roman" pitchFamily="18" charset="0"/>
            </a:endParaRPr>
          </a:p>
        </p:txBody>
      </p:sp>
      <p:pic>
        <p:nvPicPr>
          <p:cNvPr id="1026" name="Picture 4"/>
          <p:cNvPicPr>
            <a:picLocks noChangeAspect="1" noChangeArrowheads="1"/>
          </p:cNvPicPr>
          <p:nvPr/>
        </p:nvPicPr>
        <p:blipFill>
          <a:blip r:embed="rId3"/>
          <a:srcRect/>
          <a:stretch>
            <a:fillRect/>
          </a:stretch>
        </p:blipFill>
        <p:spPr bwMode="auto">
          <a:xfrm>
            <a:off x="1371600" y="2028825"/>
            <a:ext cx="6781800" cy="3838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0"/>
            <a:ext cx="7239000" cy="762000"/>
          </a:xfrm>
        </p:spPr>
        <p:txBody>
          <a:bodyPr>
            <a:noAutofit/>
          </a:bodyPr>
          <a:lstStyle/>
          <a:p>
            <a:r>
              <a:rPr lang="en-US" sz="1600" dirty="0" smtClean="0">
                <a:latin typeface="Times New Roman" pitchFamily="18" charset="0"/>
                <a:cs typeface="Times New Roman" pitchFamily="18" charset="0"/>
              </a:rPr>
              <a:t>   PES’s Modern College of Engineering, Shivajinagar,   Pune-5.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Department of Electronics and Telecommunication</a:t>
            </a:r>
            <a:br>
              <a:rPr lang="en-US" sz="1600" dirty="0" smtClean="0">
                <a:latin typeface="Times New Roman" pitchFamily="18" charset="0"/>
                <a:cs typeface="Times New Roman" pitchFamily="18" charset="0"/>
              </a:rPr>
            </a:br>
            <a:endParaRPr lang="en-US" sz="1600" dirty="0">
              <a:latin typeface="Times New Roman" pitchFamily="18" charset="0"/>
              <a:cs typeface="Times New Roman" pitchFamily="18" charset="0"/>
            </a:endParaRPr>
          </a:p>
        </p:txBody>
      </p:sp>
      <p:sp>
        <p:nvSpPr>
          <p:cNvPr id="3" name="Subtitle 2"/>
          <p:cNvSpPr>
            <a:spLocks noGrp="1"/>
          </p:cNvSpPr>
          <p:nvPr>
            <p:ph type="subTitle" idx="1"/>
          </p:nvPr>
        </p:nvSpPr>
        <p:spPr>
          <a:xfrm>
            <a:off x="1143000" y="1143000"/>
            <a:ext cx="7848600" cy="4953000"/>
          </a:xfrm>
        </p:spPr>
        <p:txBody>
          <a:bodyPr>
            <a:normAutofit fontScale="47500" lnSpcReduction="20000"/>
          </a:bodyPr>
          <a:lstStyle/>
          <a:p>
            <a:r>
              <a:rPr lang="en-US" sz="5100" dirty="0" smtClean="0">
                <a:latin typeface="Times New Roman" pitchFamily="18" charset="0"/>
                <a:cs typeface="Times New Roman" pitchFamily="18" charset="0"/>
              </a:rPr>
              <a:t>Algorithm(Feature Extraction)</a:t>
            </a:r>
          </a:p>
          <a:p>
            <a:endParaRPr lang="en-US" sz="2400" dirty="0" smtClean="0">
              <a:latin typeface="Times New Roman" pitchFamily="18" charset="0"/>
              <a:cs typeface="Times New Roman" pitchFamily="18" charset="0"/>
            </a:endParaRPr>
          </a:p>
          <a:p>
            <a:pPr marL="484632" indent="-457200">
              <a:buAutoNum type="arabicPeriod"/>
            </a:pPr>
            <a:r>
              <a:rPr lang="en-US" sz="3800" dirty="0" smtClean="0">
                <a:latin typeface="Times New Roman" pitchFamily="18" charset="0"/>
                <a:cs typeface="Times New Roman" pitchFamily="18" charset="0"/>
              </a:rPr>
              <a:t>Silence Removal : Extracting Noise.</a:t>
            </a:r>
          </a:p>
          <a:p>
            <a:pPr marL="484632" indent="-457200">
              <a:buAutoNum type="arabicPeriod"/>
            </a:pPr>
            <a:endParaRPr lang="en-US" sz="3800" dirty="0" smtClean="0">
              <a:latin typeface="Times New Roman" pitchFamily="18" charset="0"/>
              <a:cs typeface="Times New Roman" pitchFamily="18" charset="0"/>
            </a:endParaRPr>
          </a:p>
          <a:p>
            <a:pPr marL="484632" indent="-457200">
              <a:buAutoNum type="arabicPeriod"/>
            </a:pPr>
            <a:r>
              <a:rPr lang="en-US" sz="3800" dirty="0" smtClean="0">
                <a:latin typeface="Times New Roman" pitchFamily="18" charset="0"/>
                <a:cs typeface="Times New Roman" pitchFamily="18" charset="0"/>
              </a:rPr>
              <a:t>Framing: Over lapping Framing.</a:t>
            </a:r>
          </a:p>
          <a:p>
            <a:pPr marL="484632" indent="-457200">
              <a:buAutoNum type="arabicPeriod"/>
            </a:pPr>
            <a:endParaRPr lang="en-US" sz="3800" dirty="0" smtClean="0">
              <a:latin typeface="Times New Roman" pitchFamily="18" charset="0"/>
              <a:cs typeface="Times New Roman" pitchFamily="18" charset="0"/>
            </a:endParaRPr>
          </a:p>
          <a:p>
            <a:pPr marL="484632" indent="-457200">
              <a:buAutoNum type="arabicPeriod"/>
            </a:pPr>
            <a:r>
              <a:rPr lang="en-US" sz="3800" dirty="0" smtClean="0">
                <a:latin typeface="Times New Roman" pitchFamily="18" charset="0"/>
                <a:cs typeface="Times New Roman" pitchFamily="18" charset="0"/>
              </a:rPr>
              <a:t>Windowing: To avoid  DSP artifact</a:t>
            </a:r>
          </a:p>
          <a:p>
            <a:pPr marL="484632" indent="-457200">
              <a:buAutoNum type="arabicPeriod"/>
            </a:pPr>
            <a:endParaRPr lang="en-US" sz="3800" dirty="0" smtClean="0">
              <a:latin typeface="Times New Roman" pitchFamily="18" charset="0"/>
              <a:cs typeface="Times New Roman" pitchFamily="18" charset="0"/>
            </a:endParaRPr>
          </a:p>
          <a:p>
            <a:pPr marL="484632" indent="-457200">
              <a:buAutoNum type="arabicPeriod"/>
            </a:pPr>
            <a:r>
              <a:rPr lang="en-US" sz="3800" dirty="0" smtClean="0">
                <a:latin typeface="Times New Roman" pitchFamily="18" charset="0"/>
                <a:cs typeface="Times New Roman" pitchFamily="18" charset="0"/>
              </a:rPr>
              <a:t>FFT: Frequency Domain.</a:t>
            </a:r>
          </a:p>
          <a:p>
            <a:pPr marL="484632" indent="-457200">
              <a:buAutoNum type="arabicPeriod"/>
            </a:pPr>
            <a:endParaRPr lang="en-US" sz="3800" dirty="0" smtClean="0">
              <a:latin typeface="Times New Roman" pitchFamily="18" charset="0"/>
              <a:cs typeface="Times New Roman" pitchFamily="18" charset="0"/>
            </a:endParaRPr>
          </a:p>
          <a:p>
            <a:pPr marL="484632" indent="-457200">
              <a:buAutoNum type="arabicPeriod"/>
            </a:pPr>
            <a:r>
              <a:rPr lang="en-US" sz="3800" dirty="0" smtClean="0">
                <a:latin typeface="Times New Roman" pitchFamily="18" charset="0"/>
                <a:cs typeface="Times New Roman" pitchFamily="18" charset="0"/>
              </a:rPr>
              <a:t>MELL Frequency wrapping: ‘Mel’  scale.</a:t>
            </a:r>
          </a:p>
          <a:p>
            <a:pPr marL="484632" indent="-457200">
              <a:buAutoNum type="arabicPeriod"/>
            </a:pPr>
            <a:endParaRPr lang="en-US" sz="3800" dirty="0" smtClean="0">
              <a:latin typeface="Times New Roman" pitchFamily="18" charset="0"/>
              <a:cs typeface="Times New Roman" pitchFamily="18" charset="0"/>
            </a:endParaRPr>
          </a:p>
          <a:p>
            <a:pPr marL="484632" indent="-457200">
              <a:buAutoNum type="arabicPeriod"/>
            </a:pPr>
            <a:r>
              <a:rPr lang="en-US" sz="3800" dirty="0" smtClean="0">
                <a:latin typeface="Times New Roman" pitchFamily="18" charset="0"/>
                <a:cs typeface="Times New Roman" pitchFamily="18" charset="0"/>
              </a:rPr>
              <a:t>DCT: MELL Cepstral Coefficient</a:t>
            </a:r>
          </a:p>
          <a:p>
            <a:pPr marL="484632" indent="-457200">
              <a:buAutoNum type="arabicPeriod"/>
            </a:pPr>
            <a:endParaRPr lang="en-US" sz="3800" dirty="0" smtClean="0">
              <a:latin typeface="Times New Roman" pitchFamily="18" charset="0"/>
              <a:cs typeface="Times New Roman" pitchFamily="18" charset="0"/>
            </a:endParaRPr>
          </a:p>
          <a:p>
            <a:pPr marL="484632" indent="-457200"/>
            <a:r>
              <a:rPr lang="en-US" sz="3800" dirty="0" smtClean="0">
                <a:latin typeface="Times New Roman" pitchFamily="18" charset="0"/>
                <a:cs typeface="Times New Roman" pitchFamily="18" charset="0"/>
              </a:rPr>
              <a:t>  </a:t>
            </a:r>
          </a:p>
          <a:p>
            <a:pPr marL="484632" indent="-457200"/>
            <a:r>
              <a:rPr lang="en-US" sz="3800" dirty="0" smtClean="0">
                <a:latin typeface="Times New Roman" pitchFamily="18" charset="0"/>
                <a:cs typeface="Times New Roman" pitchFamily="18" charset="0"/>
              </a:rPr>
              <a:t>  </a:t>
            </a:r>
          </a:p>
          <a:p>
            <a:pPr marL="484632" indent="-457200">
              <a:buAutoNum type="arabicPeriod"/>
            </a:pPr>
            <a:endParaRPr lang="en-US" sz="3800" dirty="0" smtClean="0">
              <a:latin typeface="Times New Roman" pitchFamily="18" charset="0"/>
              <a:cs typeface="Times New Roman" pitchFamily="18" charset="0"/>
            </a:endParaRPr>
          </a:p>
        </p:txBody>
      </p:sp>
      <p:pic>
        <p:nvPicPr>
          <p:cNvPr id="4" name="Picture 3"/>
          <p:cNvPicPr preferRelativeResize="0">
            <a:picLocks noChangeArrowheads="1"/>
          </p:cNvPicPr>
          <p:nvPr/>
        </p:nvPicPr>
        <p:blipFill>
          <a:blip r:embed="rId2"/>
          <a:srcRect/>
          <a:stretch>
            <a:fillRect/>
          </a:stretch>
        </p:blipFill>
        <p:spPr bwMode="auto">
          <a:xfrm>
            <a:off x="152400" y="0"/>
            <a:ext cx="762000" cy="685800"/>
          </a:xfrm>
          <a:prstGeom prst="rect">
            <a:avLst/>
          </a:prstGeom>
          <a:noFill/>
          <a:ln w="9525">
            <a:noFill/>
            <a:miter lim="800000"/>
            <a:headEnd/>
            <a:tailEnd/>
          </a:ln>
        </p:spPr>
      </p:pic>
      <p:sp>
        <p:nvSpPr>
          <p:cNvPr id="6" name="TextBox 5"/>
          <p:cNvSpPr txBox="1"/>
          <p:nvPr/>
        </p:nvSpPr>
        <p:spPr>
          <a:xfrm>
            <a:off x="1524000" y="6096000"/>
            <a:ext cx="6172200" cy="738664"/>
          </a:xfrm>
          <a:prstGeom prst="rect">
            <a:avLst/>
          </a:prstGeom>
          <a:noFill/>
        </p:spPr>
        <p:txBody>
          <a:bodyPr wrap="square" rtlCol="0">
            <a:spAutoFit/>
          </a:bodyPr>
          <a:lstStyle/>
          <a:p>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American Standard Sign Language Representation Using Speech Recognition</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152400"/>
            <a:ext cx="7239000" cy="990600"/>
          </a:xfrm>
        </p:spPr>
        <p:txBody>
          <a:bodyPr>
            <a:noAutofit/>
          </a:bodyPr>
          <a:lstStyle/>
          <a:p>
            <a:r>
              <a:rPr lang="en-US" sz="1600" dirty="0" smtClean="0">
                <a:latin typeface="Times New Roman" pitchFamily="18" charset="0"/>
                <a:cs typeface="Times New Roman" pitchFamily="18" charset="0"/>
              </a:rPr>
              <a:t>   PES’s Modern College of Engineering, Shivajinagar,   Pune-5.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Department of Electronics and Telecommunication</a:t>
            </a:r>
            <a:br>
              <a:rPr lang="en-US" sz="1600" dirty="0" smtClean="0">
                <a:latin typeface="Times New Roman" pitchFamily="18" charset="0"/>
                <a:cs typeface="Times New Roman" pitchFamily="18" charset="0"/>
              </a:rPr>
            </a:br>
            <a:endParaRPr lang="en-US" sz="1600" dirty="0">
              <a:latin typeface="Times New Roman" pitchFamily="18" charset="0"/>
              <a:cs typeface="Times New Roman" pitchFamily="18" charset="0"/>
            </a:endParaRPr>
          </a:p>
        </p:txBody>
      </p:sp>
      <p:sp>
        <p:nvSpPr>
          <p:cNvPr id="3" name="Subtitle 2"/>
          <p:cNvSpPr>
            <a:spLocks noGrp="1"/>
          </p:cNvSpPr>
          <p:nvPr>
            <p:ph type="subTitle" idx="1"/>
          </p:nvPr>
        </p:nvSpPr>
        <p:spPr>
          <a:xfrm>
            <a:off x="1143000" y="1143000"/>
            <a:ext cx="7848600" cy="4953000"/>
          </a:xfrm>
        </p:spPr>
        <p:txBody>
          <a:bodyPr>
            <a:normAutofit/>
          </a:bodyPr>
          <a:lstStyle/>
          <a:p>
            <a:r>
              <a:rPr lang="en-US" sz="2400" dirty="0" smtClean="0">
                <a:latin typeface="Times New Roman" pitchFamily="18" charset="0"/>
                <a:cs typeface="Times New Roman" pitchFamily="18" charset="0"/>
              </a:rPr>
              <a:t>Feature Matching</a:t>
            </a:r>
          </a:p>
          <a:p>
            <a:r>
              <a:rPr lang="en-US" sz="2400" dirty="0" smtClean="0">
                <a:latin typeface="Times New Roman" pitchFamily="18" charset="0"/>
                <a:cs typeface="Times New Roman" pitchFamily="18" charset="0"/>
              </a:rPr>
              <a:t>1.Vector Quantization: This technique is used to minimize the 		               amount of data to be handled.</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2.Euclidean Distance :Compares distance between input   				 character and store character in 				database ,which has least distance it is</a:t>
            </a:r>
          </a:p>
          <a:p>
            <a:r>
              <a:rPr lang="en-US" sz="2400" dirty="0" smtClean="0">
                <a:latin typeface="Times New Roman" pitchFamily="18" charset="0"/>
                <a:cs typeface="Times New Roman" pitchFamily="18" charset="0"/>
              </a:rPr>
              <a:t>                                     recognized character.</a:t>
            </a:r>
          </a:p>
          <a:p>
            <a:r>
              <a:rPr lang="en-US" sz="2400" dirty="0" smtClean="0">
                <a:latin typeface="Times New Roman" pitchFamily="18" charset="0"/>
                <a:cs typeface="Times New Roman" pitchFamily="18" charset="0"/>
              </a:rPr>
              <a:t>  </a:t>
            </a:r>
          </a:p>
        </p:txBody>
      </p:sp>
      <p:pic>
        <p:nvPicPr>
          <p:cNvPr id="4" name="Picture 3"/>
          <p:cNvPicPr preferRelativeResize="0">
            <a:picLocks noChangeArrowheads="1"/>
          </p:cNvPicPr>
          <p:nvPr/>
        </p:nvPicPr>
        <p:blipFill>
          <a:blip r:embed="rId2"/>
          <a:srcRect/>
          <a:stretch>
            <a:fillRect/>
          </a:stretch>
        </p:blipFill>
        <p:spPr bwMode="auto">
          <a:xfrm>
            <a:off x="0" y="0"/>
            <a:ext cx="762000" cy="685800"/>
          </a:xfrm>
          <a:prstGeom prst="rect">
            <a:avLst/>
          </a:prstGeom>
          <a:noFill/>
          <a:ln w="9525">
            <a:noFill/>
            <a:miter lim="800000"/>
            <a:headEnd/>
            <a:tailEnd/>
          </a:ln>
        </p:spPr>
      </p:pic>
      <p:sp>
        <p:nvSpPr>
          <p:cNvPr id="5" name="TextBox 4"/>
          <p:cNvSpPr txBox="1"/>
          <p:nvPr/>
        </p:nvSpPr>
        <p:spPr>
          <a:xfrm>
            <a:off x="1828800" y="6477000"/>
            <a:ext cx="4996881" cy="438582"/>
          </a:xfrm>
          <a:prstGeom prst="rect">
            <a:avLst/>
          </a:prstGeom>
          <a:noFill/>
        </p:spPr>
        <p:txBody>
          <a:bodyPr wrap="none" rtlCol="0">
            <a:spAutoFit/>
          </a:bodyPr>
          <a:lstStyle/>
          <a:p>
            <a:r>
              <a:rPr lang="en-US" sz="1200" dirty="0" smtClean="0">
                <a:latin typeface="Times New Roman" pitchFamily="18" charset="0"/>
                <a:cs typeface="Times New Roman" pitchFamily="18" charset="0"/>
              </a:rPr>
              <a:t>American Standard Sign Language Representation Using Speech Recognition</a:t>
            </a:r>
          </a:p>
          <a:p>
            <a:endParaRPr lang="en-US" sz="105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smtClean="0">
                <a:latin typeface="Times New Roman" pitchFamily="18" charset="0"/>
                <a:cs typeface="Times New Roman" pitchFamily="18" charset="0"/>
              </a:rPr>
              <a:t>Result:</a:t>
            </a:r>
            <a:endParaRPr lang="en-US" sz="3600" dirty="0">
              <a:latin typeface="Times New Roman" pitchFamily="18" charset="0"/>
              <a:cs typeface="Times New Roman" pitchFamily="18" charset="0"/>
            </a:endParaRPr>
          </a:p>
        </p:txBody>
      </p:sp>
      <p:sp>
        <p:nvSpPr>
          <p:cNvPr id="5" name="Rectangle 4"/>
          <p:cNvSpPr/>
          <p:nvPr/>
        </p:nvSpPr>
        <p:spPr>
          <a:xfrm>
            <a:off x="1143000" y="1624548"/>
            <a:ext cx="7315200" cy="4154984"/>
          </a:xfrm>
          <a:prstGeom prst="rect">
            <a:avLst/>
          </a:prstGeom>
        </p:spPr>
        <p:txBody>
          <a:bodyPr wrap="square">
            <a:spAutoFit/>
          </a:bodyPr>
          <a:lstStyle/>
          <a:p>
            <a:pPr lvl="0">
              <a:buFont typeface="Wingdings" pitchFamily="2" charset="2"/>
              <a:buChar char="Ø"/>
            </a:pPr>
            <a:r>
              <a:rPr lang="en-US" sz="2400" dirty="0" smtClean="0"/>
              <a:t>Software result</a:t>
            </a:r>
          </a:p>
          <a:p>
            <a:pPr lvl="2">
              <a:buFont typeface="Arial" pitchFamily="34" charset="0"/>
              <a:buChar char="•"/>
            </a:pPr>
            <a:r>
              <a:rPr lang="en-US" sz="2400" dirty="0" smtClean="0"/>
              <a:t>In </a:t>
            </a:r>
            <a:r>
              <a:rPr lang="en-US" sz="2400" dirty="0" smtClean="0"/>
              <a:t>MFCC </a:t>
            </a:r>
            <a:r>
              <a:rPr lang="en-US" sz="2400" dirty="0" smtClean="0"/>
              <a:t>feature </a:t>
            </a:r>
            <a:r>
              <a:rPr lang="en-US" sz="2400" dirty="0" smtClean="0"/>
              <a:t>extraction and matching done</a:t>
            </a:r>
            <a:r>
              <a:rPr lang="en-US" sz="2400" dirty="0" smtClean="0"/>
              <a:t>.</a:t>
            </a:r>
          </a:p>
          <a:p>
            <a:pPr lvl="0">
              <a:buFont typeface="Arial" pitchFamily="34" charset="0"/>
              <a:buChar char="•"/>
            </a:pPr>
            <a:endParaRPr lang="en-US" sz="2400" dirty="0" smtClean="0"/>
          </a:p>
          <a:p>
            <a:pPr lvl="2">
              <a:buFont typeface="Arial" pitchFamily="34" charset="0"/>
              <a:buChar char="•"/>
            </a:pPr>
            <a:r>
              <a:rPr lang="en-US" sz="2400" dirty="0" smtClean="0"/>
              <a:t>After matching character or word it pass  </a:t>
            </a:r>
            <a:r>
              <a:rPr lang="en-US" sz="2400" dirty="0" smtClean="0"/>
              <a:t>        serially </a:t>
            </a:r>
            <a:r>
              <a:rPr lang="en-US" sz="2400" dirty="0" smtClean="0"/>
              <a:t>to  </a:t>
            </a:r>
            <a:r>
              <a:rPr lang="en-US" sz="2400" dirty="0" smtClean="0"/>
              <a:t>hardware</a:t>
            </a:r>
          </a:p>
          <a:p>
            <a:pPr lvl="2"/>
            <a:endParaRPr lang="en-US" sz="2400" dirty="0" smtClean="0"/>
          </a:p>
          <a:p>
            <a:pPr lvl="0">
              <a:buFont typeface="Wingdings" pitchFamily="2" charset="2"/>
              <a:buChar char="Ø"/>
            </a:pPr>
            <a:r>
              <a:rPr lang="en-US" sz="2400" dirty="0" smtClean="0"/>
              <a:t>Hardware </a:t>
            </a:r>
            <a:r>
              <a:rPr lang="en-US" sz="2400" dirty="0" smtClean="0"/>
              <a:t>result</a:t>
            </a:r>
          </a:p>
          <a:p>
            <a:pPr lvl="0"/>
            <a:endParaRPr lang="en-US" sz="2400" dirty="0" smtClean="0"/>
          </a:p>
          <a:p>
            <a:pPr lvl="2">
              <a:buFont typeface="Arial" pitchFamily="34" charset="0"/>
              <a:buChar char="•"/>
            </a:pPr>
            <a:r>
              <a:rPr lang="en-US" sz="2400" dirty="0" smtClean="0"/>
              <a:t>LCD </a:t>
            </a:r>
            <a:r>
              <a:rPr lang="en-US" sz="2400" dirty="0" smtClean="0"/>
              <a:t>display</a:t>
            </a:r>
          </a:p>
          <a:p>
            <a:pPr lvl="2">
              <a:buFont typeface="Arial" pitchFamily="34" charset="0"/>
              <a:buChar char="•"/>
            </a:pPr>
            <a:endParaRPr lang="en-US" sz="2400" dirty="0" smtClean="0"/>
          </a:p>
          <a:p>
            <a:pPr lvl="2">
              <a:buFont typeface="Arial" pitchFamily="34" charset="0"/>
              <a:buChar char="•"/>
            </a:pPr>
            <a:r>
              <a:rPr lang="en-US" sz="2400" dirty="0" smtClean="0"/>
              <a:t>Hand movement of latter displayed on LCD</a:t>
            </a:r>
            <a:endParaRPr lang="en-US" sz="2400" dirty="0"/>
          </a:p>
        </p:txBody>
      </p:sp>
      <p:sp>
        <p:nvSpPr>
          <p:cNvPr id="6" name="Rectangle 5"/>
          <p:cNvSpPr/>
          <p:nvPr/>
        </p:nvSpPr>
        <p:spPr>
          <a:xfrm>
            <a:off x="2057400" y="6501825"/>
            <a:ext cx="6324600" cy="492443"/>
          </a:xfrm>
          <a:prstGeom prst="rect">
            <a:avLst/>
          </a:prstGeom>
        </p:spPr>
        <p:txBody>
          <a:bodyPr wrap="square">
            <a:spAutoFit/>
          </a:bodyPr>
          <a:lstStyle/>
          <a:p>
            <a:r>
              <a:rPr lang="en-US" sz="1200" dirty="0" smtClean="0">
                <a:latin typeface="Times New Roman" pitchFamily="18" charset="0"/>
                <a:cs typeface="Times New Roman" pitchFamily="18" charset="0"/>
              </a:rPr>
              <a:t>American Standard Sign Language Representation Using Speech Recognition</a:t>
            </a:r>
          </a:p>
          <a:p>
            <a:endParaRPr lang="en-US" sz="14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0"/>
            <a:ext cx="7239000" cy="838200"/>
          </a:xfrm>
        </p:spPr>
        <p:txBody>
          <a:bodyPr>
            <a:noAutofit/>
          </a:bodyPr>
          <a:lstStyle/>
          <a:p>
            <a:r>
              <a:rPr lang="en-US" sz="1600" dirty="0" smtClean="0">
                <a:latin typeface="Times New Roman" pitchFamily="18" charset="0"/>
                <a:cs typeface="Times New Roman" pitchFamily="18" charset="0"/>
              </a:rPr>
              <a:t>   PES’s Modern College of Engineering, Shivajinagar,   Pune-5.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Department of Electronics and Telecommunication</a:t>
            </a:r>
            <a:br>
              <a:rPr lang="en-US" sz="1600" dirty="0" smtClean="0">
                <a:latin typeface="Times New Roman" pitchFamily="18" charset="0"/>
                <a:cs typeface="Times New Roman" pitchFamily="18" charset="0"/>
              </a:rPr>
            </a:br>
            <a:endParaRPr lang="en-US" sz="1600" dirty="0">
              <a:latin typeface="Times New Roman" pitchFamily="18" charset="0"/>
              <a:cs typeface="Times New Roman" pitchFamily="18" charset="0"/>
            </a:endParaRPr>
          </a:p>
        </p:txBody>
      </p:sp>
      <p:sp>
        <p:nvSpPr>
          <p:cNvPr id="3" name="Subtitle 2"/>
          <p:cNvSpPr>
            <a:spLocks noGrp="1"/>
          </p:cNvSpPr>
          <p:nvPr>
            <p:ph type="subTitle" idx="1"/>
          </p:nvPr>
        </p:nvSpPr>
        <p:spPr>
          <a:xfrm>
            <a:off x="1143000" y="1143000"/>
            <a:ext cx="7848600" cy="4953000"/>
          </a:xfrm>
        </p:spPr>
        <p:txBody>
          <a:bodyPr>
            <a:normAutofit/>
          </a:bodyPr>
          <a:lstStyle/>
          <a:p>
            <a:r>
              <a:rPr lang="en-US" sz="2400" dirty="0" smtClean="0">
                <a:latin typeface="Times New Roman" pitchFamily="18" charset="0"/>
                <a:cs typeface="Times New Roman" pitchFamily="18" charset="0"/>
              </a:rPr>
              <a:t>Application:</a:t>
            </a:r>
          </a:p>
          <a:p>
            <a:endParaRPr lang="en-US" sz="2400" dirty="0" smtClean="0">
              <a:latin typeface="Times New Roman" pitchFamily="18" charset="0"/>
              <a:cs typeface="Times New Roman" pitchFamily="18" charset="0"/>
            </a:endParaRPr>
          </a:p>
          <a:p>
            <a:pPr>
              <a:buClrTx/>
              <a:buFont typeface="Arial" pitchFamily="34" charset="0"/>
              <a:buChar char="•"/>
            </a:pPr>
            <a:r>
              <a:rPr lang="en-US" sz="2400" dirty="0" smtClean="0">
                <a:latin typeface="Times New Roman" pitchFamily="18" charset="0"/>
                <a:cs typeface="Times New Roman" pitchFamily="18" charset="0"/>
              </a:rPr>
              <a:t>Public places</a:t>
            </a:r>
          </a:p>
          <a:p>
            <a:pPr>
              <a:buClrTx/>
            </a:pPr>
            <a:r>
              <a:rPr lang="en-US" sz="2400" dirty="0" smtClean="0">
                <a:latin typeface="Times New Roman" pitchFamily="18" charset="0"/>
                <a:cs typeface="Times New Roman" pitchFamily="18" charset="0"/>
              </a:rPr>
              <a:t>     -Airports</a:t>
            </a:r>
          </a:p>
          <a:p>
            <a:pPr>
              <a:buClrTx/>
            </a:pPr>
            <a:r>
              <a:rPr lang="en-US" sz="2400" dirty="0" smtClean="0">
                <a:latin typeface="Times New Roman" pitchFamily="18" charset="0"/>
                <a:cs typeface="Times New Roman" pitchFamily="18" charset="0"/>
              </a:rPr>
              <a:t>     - Railway stations </a:t>
            </a:r>
          </a:p>
          <a:p>
            <a:pPr>
              <a:buClrTx/>
            </a:pPr>
            <a:r>
              <a:rPr lang="en-US" sz="2400" dirty="0" smtClean="0">
                <a:latin typeface="Times New Roman" pitchFamily="18" charset="0"/>
                <a:cs typeface="Times New Roman" pitchFamily="18" charset="0"/>
              </a:rPr>
              <a:t>     -Counters of banks</a:t>
            </a:r>
          </a:p>
          <a:p>
            <a:pPr>
              <a:buClrTx/>
            </a:pPr>
            <a:r>
              <a:rPr lang="en-US" sz="2400" dirty="0" smtClean="0">
                <a:latin typeface="Times New Roman" pitchFamily="18" charset="0"/>
                <a:cs typeface="Times New Roman" pitchFamily="18" charset="0"/>
              </a:rPr>
              <a:t>     - Hotels  </a:t>
            </a:r>
          </a:p>
          <a:p>
            <a:pPr>
              <a:buClrTx/>
              <a:buFont typeface="Arial" pitchFamily="34" charset="0"/>
              <a:buChar char="•"/>
            </a:pPr>
            <a:endParaRPr lang="en-US" sz="2400" dirty="0" smtClean="0">
              <a:latin typeface="Times New Roman" pitchFamily="18" charset="0"/>
              <a:cs typeface="Times New Roman" pitchFamily="18" charset="0"/>
            </a:endParaRPr>
          </a:p>
          <a:p>
            <a:pPr>
              <a:buClrTx/>
              <a:buFont typeface="Arial" pitchFamily="34" charset="0"/>
              <a:buChar char="•"/>
            </a:pPr>
            <a:r>
              <a:rPr lang="en-US" sz="2400" dirty="0" smtClean="0">
                <a:latin typeface="Times New Roman" pitchFamily="18" charset="0"/>
                <a:cs typeface="Times New Roman" pitchFamily="18" charset="0"/>
              </a:rPr>
              <a:t>Primary education of deaf and dump people.</a:t>
            </a:r>
          </a:p>
          <a:p>
            <a:pPr>
              <a:buClrTx/>
            </a:pPr>
            <a:endParaRPr lang="en-US" sz="2400" dirty="0" smtClean="0">
              <a:latin typeface="Times New Roman" pitchFamily="18" charset="0"/>
              <a:cs typeface="Times New Roman" pitchFamily="18" charset="0"/>
            </a:endParaRPr>
          </a:p>
          <a:p>
            <a:pPr>
              <a:buClrTx/>
              <a:buFont typeface="Arial" pitchFamily="34" charset="0"/>
              <a:buChar char="•"/>
            </a:pPr>
            <a:endParaRPr lang="en-US" sz="2400" dirty="0" smtClean="0">
              <a:latin typeface="Times New Roman" pitchFamily="18" charset="0"/>
              <a:cs typeface="Times New Roman" pitchFamily="18" charset="0"/>
            </a:endParaRPr>
          </a:p>
        </p:txBody>
      </p:sp>
      <p:pic>
        <p:nvPicPr>
          <p:cNvPr id="4" name="Picture 3"/>
          <p:cNvPicPr preferRelativeResize="0">
            <a:picLocks noChangeArrowheads="1"/>
          </p:cNvPicPr>
          <p:nvPr/>
        </p:nvPicPr>
        <p:blipFill>
          <a:blip r:embed="rId2"/>
          <a:srcRect/>
          <a:stretch>
            <a:fillRect/>
          </a:stretch>
        </p:blipFill>
        <p:spPr bwMode="auto">
          <a:xfrm>
            <a:off x="0" y="152400"/>
            <a:ext cx="762000" cy="685800"/>
          </a:xfrm>
          <a:prstGeom prst="rect">
            <a:avLst/>
          </a:prstGeom>
          <a:noFill/>
          <a:ln w="9525">
            <a:noFill/>
            <a:miter lim="800000"/>
            <a:headEnd/>
            <a:tailEnd/>
          </a:ln>
        </p:spPr>
      </p:pic>
      <p:sp>
        <p:nvSpPr>
          <p:cNvPr id="5" name="TextBox 4"/>
          <p:cNvSpPr txBox="1"/>
          <p:nvPr/>
        </p:nvSpPr>
        <p:spPr>
          <a:xfrm>
            <a:off x="1828800" y="6477000"/>
            <a:ext cx="4996881" cy="438582"/>
          </a:xfrm>
          <a:prstGeom prst="rect">
            <a:avLst/>
          </a:prstGeom>
          <a:noFill/>
        </p:spPr>
        <p:txBody>
          <a:bodyPr wrap="none" rtlCol="0">
            <a:spAutoFit/>
          </a:bodyPr>
          <a:lstStyle/>
          <a:p>
            <a:r>
              <a:rPr lang="en-US" sz="1200" dirty="0" smtClean="0">
                <a:latin typeface="Times New Roman" pitchFamily="18" charset="0"/>
                <a:cs typeface="Times New Roman" pitchFamily="18" charset="0"/>
              </a:rPr>
              <a:t>American Standard Sign Language Representation Using Speech Recognition</a:t>
            </a:r>
          </a:p>
          <a:p>
            <a:endParaRPr lang="en-US" sz="105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smtClean="0">
                <a:latin typeface="Times New Roman" pitchFamily="18" charset="0"/>
                <a:cs typeface="Times New Roman" pitchFamily="18" charset="0"/>
              </a:rPr>
              <a:t>Future Scope</a:t>
            </a:r>
            <a:endParaRPr lang="en-US" sz="3600" dirty="0">
              <a:latin typeface="Times New Roman" pitchFamily="18" charset="0"/>
              <a:cs typeface="Times New Roman" pitchFamily="18" charset="0"/>
            </a:endParaRPr>
          </a:p>
        </p:txBody>
      </p:sp>
      <p:sp>
        <p:nvSpPr>
          <p:cNvPr id="5" name="Rectangle 4"/>
          <p:cNvSpPr/>
          <p:nvPr/>
        </p:nvSpPr>
        <p:spPr>
          <a:xfrm>
            <a:off x="2362200" y="6477000"/>
            <a:ext cx="5486400" cy="461665"/>
          </a:xfrm>
          <a:prstGeom prst="rect">
            <a:avLst/>
          </a:prstGeom>
        </p:spPr>
        <p:txBody>
          <a:bodyPr wrap="square">
            <a:spAutoFit/>
          </a:bodyPr>
          <a:lstStyle/>
          <a:p>
            <a:r>
              <a:rPr lang="en-US" sz="1200" dirty="0" smtClean="0">
                <a:latin typeface="Times New Roman" pitchFamily="18" charset="0"/>
                <a:cs typeface="Times New Roman" pitchFamily="18" charset="0"/>
              </a:rPr>
              <a:t>American Standard Sign Language Representation Using Speech Recognition</a:t>
            </a:r>
          </a:p>
          <a:p>
            <a:endParaRPr lang="en-US" sz="1200" dirty="0">
              <a:latin typeface="Times New Roman" pitchFamily="18" charset="0"/>
              <a:cs typeface="Times New Roman" pitchFamily="18" charset="0"/>
            </a:endParaRPr>
          </a:p>
        </p:txBody>
      </p:sp>
      <p:sp>
        <p:nvSpPr>
          <p:cNvPr id="6" name="Rectangle 5"/>
          <p:cNvSpPr/>
          <p:nvPr/>
        </p:nvSpPr>
        <p:spPr>
          <a:xfrm>
            <a:off x="1295400" y="1295400"/>
            <a:ext cx="7086600" cy="3785652"/>
          </a:xfrm>
          <a:prstGeom prst="rect">
            <a:avLst/>
          </a:prstGeom>
        </p:spPr>
        <p:txBody>
          <a:bodyPr wrap="square">
            <a:spAutoFit/>
          </a:bodyPr>
          <a:lstStyle/>
          <a:p>
            <a:pPr lvl="0">
              <a:buFont typeface="Arial" pitchFamily="34" charset="0"/>
              <a:buChar char="•"/>
            </a:pPr>
            <a:r>
              <a:rPr lang="en-US" sz="2400" dirty="0" smtClean="0">
                <a:latin typeface="Times New Roman" pitchFamily="18" charset="0"/>
                <a:cs typeface="Times New Roman" pitchFamily="18" charset="0"/>
              </a:rPr>
              <a:t>By American Standard Sign Language with speech </a:t>
            </a:r>
            <a:r>
              <a:rPr lang="en-US" sz="2400" dirty="0" smtClean="0">
                <a:latin typeface="Times New Roman" pitchFamily="18" charset="0"/>
                <a:cs typeface="Times New Roman" pitchFamily="18" charset="0"/>
              </a:rPr>
              <a:t> recognition </a:t>
            </a:r>
            <a:r>
              <a:rPr lang="en-US" sz="2400" dirty="0" smtClean="0">
                <a:latin typeface="Times New Roman" pitchFamily="18" charset="0"/>
                <a:cs typeface="Times New Roman" pitchFamily="18" charset="0"/>
              </a:rPr>
              <a:t>,it is possible to speak directly with a robot without any physical engagement to communicate with the dumb and deaf </a:t>
            </a:r>
            <a:r>
              <a:rPr lang="en-US" sz="2400" dirty="0" smtClean="0">
                <a:latin typeface="Times New Roman" pitchFamily="18" charset="0"/>
                <a:cs typeface="Times New Roman" pitchFamily="18" charset="0"/>
              </a:rPr>
              <a:t>easily</a:t>
            </a:r>
          </a:p>
          <a:p>
            <a:pPr lvl="0"/>
            <a:endParaRPr lang="en-US" sz="2400" dirty="0" smtClean="0">
              <a:latin typeface="Times New Roman" pitchFamily="18" charset="0"/>
              <a:cs typeface="Times New Roman" pitchFamily="18" charset="0"/>
            </a:endParaRPr>
          </a:p>
          <a:p>
            <a:pPr lvl="0">
              <a:buFont typeface="Arial" pitchFamily="34" charset="0"/>
              <a:buChar char="•"/>
            </a:pPr>
            <a:r>
              <a:rPr lang="en-US" sz="2400" dirty="0" smtClean="0">
                <a:latin typeface="Times New Roman" pitchFamily="18" charset="0"/>
                <a:cs typeface="Times New Roman" pitchFamily="18" charset="0"/>
              </a:rPr>
              <a:t>It is easily possible to make a software package to automatically install in video and movie services with the help of set top box and record the speech words and at the time of testing (playing the movie) represent the sign language by animated hand at the corner of screen. </a:t>
            </a:r>
            <a:endParaRPr lang="en-US" sz="24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0"/>
            <a:ext cx="7406640" cy="609600"/>
          </a:xfrm>
        </p:spPr>
        <p:txBody>
          <a:bodyPr>
            <a:normAutofit fontScale="90000"/>
          </a:bodyPr>
          <a:lstStyle/>
          <a:p>
            <a:r>
              <a:rPr lang="en-US" sz="1800" dirty="0" smtClean="0">
                <a:latin typeface="Times New Roman" pitchFamily="18" charset="0"/>
                <a:cs typeface="Times New Roman" pitchFamily="18" charset="0"/>
              </a:rPr>
              <a:t>                          PES’s Modern College of Engineering, Shivajinagar, pune-5.</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Department of Electronics and Telecommunication</a:t>
            </a:r>
            <a:endParaRPr lang="en-US" sz="1800" dirty="0"/>
          </a:p>
        </p:txBody>
      </p:sp>
      <p:sp>
        <p:nvSpPr>
          <p:cNvPr id="3" name="Subtitle 2"/>
          <p:cNvSpPr>
            <a:spLocks noGrp="1"/>
          </p:cNvSpPr>
          <p:nvPr>
            <p:ph type="subTitle" idx="1"/>
          </p:nvPr>
        </p:nvSpPr>
        <p:spPr>
          <a:xfrm>
            <a:off x="1432560" y="914400"/>
            <a:ext cx="7406640" cy="5486400"/>
          </a:xfrm>
        </p:spPr>
        <p:txBody>
          <a:bodyPr>
            <a:normAutofit/>
          </a:bodyPr>
          <a:lstStyle/>
          <a:p>
            <a:endParaRPr lang="en-US" dirty="0" smtClean="0"/>
          </a:p>
          <a:p>
            <a:r>
              <a:rPr lang="en-US" dirty="0" smtClean="0"/>
              <a:t>Conclusion:</a:t>
            </a:r>
          </a:p>
          <a:p>
            <a:pPr>
              <a:buClrTx/>
              <a:buFont typeface="Wingdings" pitchFamily="2" charset="2"/>
              <a:buChar char="Ø"/>
            </a:pPr>
            <a:r>
              <a:rPr lang="en-US" sz="2400" dirty="0" smtClean="0">
                <a:latin typeface="Times New Roman" pitchFamily="18" charset="0"/>
                <a:cs typeface="Times New Roman" pitchFamily="18" charset="0"/>
              </a:rPr>
              <a:t>With the help of this project </a:t>
            </a:r>
          </a:p>
          <a:p>
            <a:pPr>
              <a:buClrTx/>
            </a:pPr>
            <a:r>
              <a:rPr lang="en-US" sz="2400" dirty="0" smtClean="0">
                <a:latin typeface="Times New Roman" pitchFamily="18" charset="0"/>
                <a:cs typeface="Times New Roman" pitchFamily="18" charset="0"/>
              </a:rPr>
              <a:t>    -Normal people can communicate with deaf and dumb         	peoples </a:t>
            </a:r>
          </a:p>
          <a:p>
            <a:pPr>
              <a:buClrTx/>
            </a:pPr>
            <a:r>
              <a:rPr lang="en-US" sz="2400" dirty="0" smtClean="0">
                <a:latin typeface="Times New Roman" pitchFamily="18" charset="0"/>
                <a:cs typeface="Times New Roman" pitchFamily="18" charset="0"/>
              </a:rPr>
              <a:t>    - Reduces the communication gap</a:t>
            </a:r>
          </a:p>
          <a:p>
            <a:pPr>
              <a:buClrTx/>
            </a:pPr>
            <a:endParaRPr lang="en-US" sz="2400" dirty="0" smtClean="0">
              <a:latin typeface="Times New Roman" pitchFamily="18" charset="0"/>
              <a:cs typeface="Times New Roman" pitchFamily="18" charset="0"/>
            </a:endParaRPr>
          </a:p>
          <a:p>
            <a:pPr>
              <a:buClrTx/>
              <a:buFont typeface="Wingdings" pitchFamily="2" charset="2"/>
              <a:buChar char="Ø"/>
            </a:pPr>
            <a:r>
              <a:rPr lang="en-US" sz="2400" dirty="0" smtClean="0">
                <a:latin typeface="Times New Roman" pitchFamily="18" charset="0"/>
                <a:cs typeface="Times New Roman" pitchFamily="18" charset="0"/>
              </a:rPr>
              <a:t>To provide education </a:t>
            </a:r>
          </a:p>
          <a:p>
            <a:pPr>
              <a:buClrTx/>
            </a:pPr>
            <a:r>
              <a:rPr lang="en-US" sz="2400" dirty="0" smtClean="0">
                <a:latin typeface="Times New Roman" pitchFamily="18" charset="0"/>
                <a:cs typeface="Times New Roman" pitchFamily="18" charset="0"/>
              </a:rPr>
              <a:t>    - People who have problem in speaking and hearing the         	words.</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p:txBody>
      </p:sp>
      <p:pic>
        <p:nvPicPr>
          <p:cNvPr id="4" name="Picture 3"/>
          <p:cNvPicPr preferRelativeResize="0">
            <a:picLocks noChangeArrowheads="1"/>
          </p:cNvPicPr>
          <p:nvPr/>
        </p:nvPicPr>
        <p:blipFill>
          <a:blip r:embed="rId2"/>
          <a:srcRect/>
          <a:stretch>
            <a:fillRect/>
          </a:stretch>
        </p:blipFill>
        <p:spPr bwMode="auto">
          <a:xfrm>
            <a:off x="228600" y="228600"/>
            <a:ext cx="762000" cy="685800"/>
          </a:xfrm>
          <a:prstGeom prst="rect">
            <a:avLst/>
          </a:prstGeom>
          <a:noFill/>
          <a:ln w="9525">
            <a:noFill/>
            <a:miter lim="800000"/>
            <a:headEnd/>
            <a:tailEnd/>
          </a:ln>
        </p:spPr>
      </p:pic>
      <p:sp>
        <p:nvSpPr>
          <p:cNvPr id="6" name="TextBox 5"/>
          <p:cNvSpPr txBox="1"/>
          <p:nvPr/>
        </p:nvSpPr>
        <p:spPr>
          <a:xfrm>
            <a:off x="1219200" y="6211669"/>
            <a:ext cx="4996881" cy="738664"/>
          </a:xfrm>
          <a:prstGeom prst="rect">
            <a:avLst/>
          </a:prstGeom>
          <a:noFill/>
        </p:spPr>
        <p:txBody>
          <a:bodyPr wrap="none" rtlCol="0">
            <a:spAutoFit/>
          </a:bodyPr>
          <a:lstStyle/>
          <a:p>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American Standard Sign Language Representation Using Speech Recognition</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228600"/>
            <a:ext cx="7010400" cy="990600"/>
          </a:xfrm>
        </p:spPr>
        <p:txBody>
          <a:bodyPr>
            <a:noAutofit/>
          </a:bodyPr>
          <a:lstStyle/>
          <a:p>
            <a:r>
              <a:rPr lang="en-US" sz="1600" dirty="0" smtClean="0">
                <a:latin typeface="Times New Roman" pitchFamily="18" charset="0"/>
                <a:cs typeface="Times New Roman" pitchFamily="18" charset="0"/>
              </a:rPr>
              <a:t>   PES’s Modern College of Engineering, Shivajinagar,   Pune-5.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Department of Electronics and Telecommunication</a:t>
            </a:r>
            <a:br>
              <a:rPr lang="en-US" sz="1600" dirty="0" smtClean="0">
                <a:latin typeface="Times New Roman" pitchFamily="18" charset="0"/>
                <a:cs typeface="Times New Roman" pitchFamily="18" charset="0"/>
              </a:rPr>
            </a:br>
            <a:endParaRPr lang="en-US" sz="1600" dirty="0">
              <a:latin typeface="Times New Roman" pitchFamily="18" charset="0"/>
              <a:cs typeface="Times New Roman" pitchFamily="18" charset="0"/>
            </a:endParaRPr>
          </a:p>
        </p:txBody>
      </p:sp>
      <p:sp>
        <p:nvSpPr>
          <p:cNvPr id="3" name="Subtitle 2"/>
          <p:cNvSpPr>
            <a:spLocks noGrp="1"/>
          </p:cNvSpPr>
          <p:nvPr>
            <p:ph type="subTitle" idx="1"/>
          </p:nvPr>
        </p:nvSpPr>
        <p:spPr>
          <a:xfrm>
            <a:off x="1143000" y="1143000"/>
            <a:ext cx="7848600" cy="4953000"/>
          </a:xfrm>
        </p:spPr>
        <p:txBody>
          <a:bodyPr>
            <a:normAutofit fontScale="47500" lnSpcReduction="20000"/>
          </a:bodyPr>
          <a:lstStyle/>
          <a:p>
            <a:r>
              <a:rPr lang="en-US" sz="3600" dirty="0" smtClean="0">
                <a:latin typeface="Times New Roman" pitchFamily="18" charset="0"/>
                <a:cs typeface="Times New Roman" pitchFamily="18" charset="0"/>
              </a:rPr>
              <a:t>References:</a:t>
            </a:r>
          </a:p>
          <a:p>
            <a:endParaRPr lang="en-US" sz="2400" dirty="0" smtClean="0"/>
          </a:p>
          <a:p>
            <a:pPr>
              <a:buFont typeface="Arial" pitchFamily="34" charset="0"/>
              <a:buChar char="•"/>
            </a:pPr>
            <a:r>
              <a:rPr lang="en-US" sz="4400" b="1" dirty="0" smtClean="0">
                <a:latin typeface="Times New Roman" pitchFamily="18" charset="0"/>
                <a:cs typeface="Times New Roman" pitchFamily="18" charset="0"/>
              </a:rPr>
              <a:t>IEEE Paper</a:t>
            </a:r>
          </a:p>
          <a:p>
            <a:r>
              <a:rPr lang="en-US" sz="4400" b="1" dirty="0" smtClean="0">
                <a:latin typeface="Times New Roman" pitchFamily="18" charset="0"/>
                <a:cs typeface="Times New Roman" pitchFamily="18" charset="0"/>
              </a:rPr>
              <a:t>Speaker Identification Using Mel Frequency Cepstral  `Coefficients</a:t>
            </a:r>
            <a:endParaRPr lang="en-US" sz="4400" dirty="0" smtClean="0">
              <a:latin typeface="Times New Roman" pitchFamily="18" charset="0"/>
              <a:cs typeface="Times New Roman" pitchFamily="18" charset="0"/>
            </a:endParaRPr>
          </a:p>
          <a:p>
            <a:r>
              <a:rPr lang="en-US" sz="4400" b="1" dirty="0" smtClean="0">
                <a:latin typeface="Times New Roman" pitchFamily="18" charset="0"/>
                <a:cs typeface="Times New Roman" pitchFamily="18" charset="0"/>
              </a:rPr>
              <a:t>    </a:t>
            </a:r>
            <a:r>
              <a:rPr lang="en-US" sz="4400" dirty="0" smtClean="0">
                <a:latin typeface="Times New Roman" pitchFamily="18" charset="0"/>
                <a:cs typeface="Times New Roman" pitchFamily="18" charset="0"/>
              </a:rPr>
              <a:t>Md. </a:t>
            </a:r>
            <a:r>
              <a:rPr lang="en-US" sz="4400" dirty="0" err="1" smtClean="0">
                <a:latin typeface="Times New Roman" pitchFamily="18" charset="0"/>
                <a:cs typeface="Times New Roman" pitchFamily="18" charset="0"/>
              </a:rPr>
              <a:t>Rashidul</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Hasan</a:t>
            </a:r>
            <a:r>
              <a:rPr lang="en-US" sz="4400" dirty="0" smtClean="0">
                <a:latin typeface="Times New Roman" pitchFamily="18" charset="0"/>
                <a:cs typeface="Times New Roman" pitchFamily="18" charset="0"/>
              </a:rPr>
              <a:t>, Mustafa </a:t>
            </a:r>
            <a:r>
              <a:rPr lang="en-US" sz="4400" dirty="0" err="1" smtClean="0">
                <a:latin typeface="Times New Roman" pitchFamily="18" charset="0"/>
                <a:cs typeface="Times New Roman" pitchFamily="18" charset="0"/>
              </a:rPr>
              <a:t>Jamil</a:t>
            </a:r>
            <a:r>
              <a:rPr lang="en-US" sz="4400" dirty="0" smtClean="0">
                <a:latin typeface="Times New Roman" pitchFamily="18" charset="0"/>
                <a:cs typeface="Times New Roman" pitchFamily="18" charset="0"/>
              </a:rPr>
              <a:t>, Md. </a:t>
            </a:r>
            <a:r>
              <a:rPr lang="en-US" sz="4400" dirty="0" err="1" smtClean="0">
                <a:latin typeface="Times New Roman" pitchFamily="18" charset="0"/>
                <a:cs typeface="Times New Roman" pitchFamily="18" charset="0"/>
              </a:rPr>
              <a:t>Golam</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Rabbani</a:t>
            </a:r>
            <a:r>
              <a:rPr lang="en-US" sz="4400" dirty="0" smtClean="0">
                <a:latin typeface="Times New Roman" pitchFamily="18" charset="0"/>
                <a:cs typeface="Times New Roman" pitchFamily="18" charset="0"/>
              </a:rPr>
              <a:t>       	Md.  </a:t>
            </a:r>
            <a:r>
              <a:rPr lang="en-US" sz="4400" dirty="0" err="1" smtClean="0">
                <a:latin typeface="Times New Roman" pitchFamily="18" charset="0"/>
                <a:cs typeface="Times New Roman" pitchFamily="18" charset="0"/>
              </a:rPr>
              <a:t>Saifur</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Rahman</a:t>
            </a:r>
            <a:r>
              <a:rPr lang="en-US" sz="4400" dirty="0" smtClean="0">
                <a:latin typeface="Times New Roman" pitchFamily="18" charset="0"/>
                <a:cs typeface="Times New Roman" pitchFamily="18" charset="0"/>
              </a:rPr>
              <a:t> 28-30December 2004, Dhaka, 	Bangladesh</a:t>
            </a:r>
          </a:p>
          <a:p>
            <a:r>
              <a:rPr lang="en-US" sz="4400" i="1" dirty="0" smtClean="0">
                <a:latin typeface="Times New Roman" pitchFamily="18" charset="0"/>
                <a:cs typeface="Times New Roman" pitchFamily="18" charset="0"/>
              </a:rPr>
              <a:t>          </a:t>
            </a:r>
          </a:p>
          <a:p>
            <a:pPr>
              <a:buFont typeface="Arial" pitchFamily="34" charset="0"/>
              <a:buChar char="•"/>
            </a:pPr>
            <a:r>
              <a:rPr lang="en-US" sz="4400" i="1" dirty="0" smtClean="0">
                <a:latin typeface="Times New Roman" pitchFamily="18" charset="0"/>
                <a:cs typeface="Times New Roman" pitchFamily="18" charset="0"/>
              </a:rPr>
              <a:t>  </a:t>
            </a:r>
            <a:r>
              <a:rPr lang="en-US" sz="4400" dirty="0" smtClean="0">
                <a:latin typeface="Times New Roman" pitchFamily="18" charset="0"/>
                <a:cs typeface="Times New Roman" pitchFamily="18" charset="0"/>
              </a:rPr>
              <a:t>Andrew </a:t>
            </a:r>
            <a:r>
              <a:rPr lang="en-US" sz="4400" dirty="0" err="1" smtClean="0">
                <a:latin typeface="Times New Roman" pitchFamily="18" charset="0"/>
                <a:cs typeface="Times New Roman" pitchFamily="18" charset="0"/>
              </a:rPr>
              <a:t>S.Sloss,”Arm</a:t>
            </a:r>
            <a:r>
              <a:rPr lang="en-US" sz="4400" dirty="0" smtClean="0">
                <a:latin typeface="Times New Roman" pitchFamily="18" charset="0"/>
                <a:cs typeface="Times New Roman" pitchFamily="18" charset="0"/>
              </a:rPr>
              <a:t> system Developer”</a:t>
            </a:r>
          </a:p>
          <a:p>
            <a:r>
              <a:rPr lang="en-US" sz="4400" dirty="0" smtClean="0">
                <a:latin typeface="Times New Roman" pitchFamily="18" charset="0"/>
                <a:cs typeface="Times New Roman" pitchFamily="18" charset="0"/>
              </a:rPr>
              <a:t> </a:t>
            </a:r>
          </a:p>
          <a:p>
            <a:r>
              <a:rPr lang="en-US" sz="4400" dirty="0" smtClean="0">
                <a:latin typeface="Times New Roman" pitchFamily="18" charset="0"/>
                <a:cs typeface="Times New Roman" pitchFamily="18" charset="0"/>
              </a:rPr>
              <a:t> Websites:</a:t>
            </a:r>
          </a:p>
          <a:p>
            <a:r>
              <a:rPr lang="en-US" sz="4400" u="sng" dirty="0" smtClean="0">
                <a:solidFill>
                  <a:schemeClr val="tx1"/>
                </a:solidFill>
                <a:latin typeface="Times New Roman" pitchFamily="18" charset="0"/>
                <a:cs typeface="Times New Roman" pitchFamily="18" charset="0"/>
                <a:hlinkClick r:id="rId2"/>
              </a:rPr>
              <a:t>www.ieeexplore.com</a:t>
            </a:r>
            <a:r>
              <a:rPr lang="en-US" sz="4400" u="sng" dirty="0" smtClean="0">
                <a:solidFill>
                  <a:schemeClr val="tx1"/>
                </a:solidFill>
                <a:latin typeface="Times New Roman" pitchFamily="18" charset="0"/>
                <a:cs typeface="Times New Roman" pitchFamily="18" charset="0"/>
              </a:rPr>
              <a:t> </a:t>
            </a:r>
          </a:p>
          <a:p>
            <a:r>
              <a:rPr lang="en-US" sz="4400" u="sng" dirty="0" smtClean="0">
                <a:solidFill>
                  <a:schemeClr val="tx1"/>
                </a:solidFill>
                <a:latin typeface="Times New Roman" pitchFamily="18" charset="0"/>
                <a:cs typeface="Times New Roman" pitchFamily="18" charset="0"/>
                <a:hlinkClick r:id="rId3"/>
              </a:rPr>
              <a:t>www.datasheet.com</a:t>
            </a:r>
            <a:endParaRPr lang="en-US" sz="4400" dirty="0" smtClean="0">
              <a:solidFill>
                <a:schemeClr val="tx1"/>
              </a:solidFill>
              <a:latin typeface="Times New Roman" pitchFamily="18" charset="0"/>
              <a:cs typeface="Times New Roman" pitchFamily="18" charset="0"/>
            </a:endParaRPr>
          </a:p>
          <a:p>
            <a:r>
              <a:rPr lang="en-US" sz="4400" dirty="0" smtClean="0">
                <a:latin typeface="Times New Roman" pitchFamily="18" charset="0"/>
                <a:cs typeface="Times New Roman" pitchFamily="18" charset="0"/>
              </a:rPr>
              <a:t> </a:t>
            </a:r>
          </a:p>
          <a:p>
            <a:pPr>
              <a:buClr>
                <a:schemeClr val="tx1"/>
              </a:buClr>
            </a:pPr>
            <a:endParaRPr lang="en-US" sz="2400" dirty="0" smtClean="0">
              <a:latin typeface="Times New Roman" pitchFamily="18" charset="0"/>
              <a:cs typeface="Times New Roman" pitchFamily="18" charset="0"/>
            </a:endParaRPr>
          </a:p>
        </p:txBody>
      </p:sp>
      <p:pic>
        <p:nvPicPr>
          <p:cNvPr id="4" name="Picture 3"/>
          <p:cNvPicPr preferRelativeResize="0">
            <a:picLocks noChangeArrowheads="1"/>
          </p:cNvPicPr>
          <p:nvPr/>
        </p:nvPicPr>
        <p:blipFill>
          <a:blip r:embed="rId4"/>
          <a:srcRect/>
          <a:stretch>
            <a:fillRect/>
          </a:stretch>
        </p:blipFill>
        <p:spPr bwMode="auto">
          <a:xfrm>
            <a:off x="152400" y="152400"/>
            <a:ext cx="762000" cy="685800"/>
          </a:xfrm>
          <a:prstGeom prst="rect">
            <a:avLst/>
          </a:prstGeom>
          <a:noFill/>
          <a:ln w="9525">
            <a:noFill/>
            <a:miter lim="800000"/>
            <a:headEnd/>
            <a:tailEnd/>
          </a:ln>
        </p:spPr>
      </p:pic>
      <p:sp>
        <p:nvSpPr>
          <p:cNvPr id="6" name="Rectangle 5"/>
          <p:cNvSpPr/>
          <p:nvPr/>
        </p:nvSpPr>
        <p:spPr>
          <a:xfrm>
            <a:off x="1066800" y="6400800"/>
            <a:ext cx="6477000" cy="276999"/>
          </a:xfrm>
          <a:prstGeom prst="rect">
            <a:avLst/>
          </a:prstGeom>
        </p:spPr>
        <p:txBody>
          <a:bodyPr wrap="square">
            <a:spAutoFit/>
          </a:bodyPr>
          <a:lstStyle/>
          <a:p>
            <a:r>
              <a:rPr lang="en-US" sz="1200" dirty="0" smtClean="0">
                <a:latin typeface="Times New Roman" pitchFamily="18" charset="0"/>
                <a:cs typeface="Times New Roman" pitchFamily="18" charset="0"/>
              </a:rPr>
              <a:t>American Standard Sign Language Representation Using Speech Recognition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0"/>
            <a:ext cx="7406640" cy="609600"/>
          </a:xfrm>
        </p:spPr>
        <p:txBody>
          <a:bodyPr>
            <a:normAutofit fontScale="90000"/>
          </a:bodyPr>
          <a:lstStyle/>
          <a:p>
            <a:r>
              <a:rPr lang="en-US" sz="1800" dirty="0" smtClean="0">
                <a:latin typeface="Times New Roman" pitchFamily="18" charset="0"/>
                <a:cs typeface="Times New Roman" pitchFamily="18" charset="0"/>
              </a:rPr>
              <a:t>                          PES’s Modern College of Engineering, Shivajinagar, pune-5.</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Department of Electronics and Telecommunication</a:t>
            </a:r>
            <a:endParaRPr lang="en-US" sz="1800" dirty="0"/>
          </a:p>
        </p:txBody>
      </p:sp>
      <p:sp>
        <p:nvSpPr>
          <p:cNvPr id="3" name="Subtitle 2"/>
          <p:cNvSpPr>
            <a:spLocks noGrp="1"/>
          </p:cNvSpPr>
          <p:nvPr>
            <p:ph type="subTitle" idx="1"/>
          </p:nvPr>
        </p:nvSpPr>
        <p:spPr>
          <a:xfrm>
            <a:off x="1432560" y="914400"/>
            <a:ext cx="7406640" cy="5486400"/>
          </a:xfrm>
        </p:spPr>
        <p:txBody>
          <a:bodyPr>
            <a:normAutofit/>
          </a:bodyPr>
          <a:lstStyle/>
          <a:p>
            <a:r>
              <a:rPr lang="en-US" sz="2400" dirty="0" smtClean="0">
                <a:latin typeface="Times New Roman" pitchFamily="18" charset="0"/>
                <a:cs typeface="Times New Roman" pitchFamily="18" charset="0"/>
              </a:rPr>
              <a:t>Overview :</a:t>
            </a:r>
          </a:p>
          <a:p>
            <a:pPr marL="484632" indent="-457200">
              <a:buAutoNum type="arabicPeriod"/>
            </a:pPr>
            <a:r>
              <a:rPr lang="en-US" sz="2400" dirty="0" smtClean="0">
                <a:latin typeface="Times New Roman" pitchFamily="18" charset="0"/>
                <a:cs typeface="Times New Roman" pitchFamily="18" charset="0"/>
              </a:rPr>
              <a:t>Introduction</a:t>
            </a:r>
          </a:p>
          <a:p>
            <a:pPr marL="484632" indent="-457200">
              <a:buAutoNum type="arabicPeriod"/>
            </a:pPr>
            <a:r>
              <a:rPr lang="en-US" sz="2400" dirty="0" smtClean="0">
                <a:latin typeface="Times New Roman" pitchFamily="18" charset="0"/>
                <a:cs typeface="Times New Roman" pitchFamily="18" charset="0"/>
              </a:rPr>
              <a:t>Literature Survey</a:t>
            </a:r>
          </a:p>
          <a:p>
            <a:pPr marL="484632" indent="-457200">
              <a:buAutoNum type="arabicPeriod"/>
            </a:pPr>
            <a:r>
              <a:rPr lang="en-US" sz="2400" dirty="0" smtClean="0">
                <a:latin typeface="Times New Roman" pitchFamily="18" charset="0"/>
                <a:cs typeface="Times New Roman" pitchFamily="18" charset="0"/>
              </a:rPr>
              <a:t>System Specifications</a:t>
            </a:r>
          </a:p>
          <a:p>
            <a:pPr marL="484632" indent="-457200">
              <a:buAutoNum type="arabicPeriod"/>
            </a:pPr>
            <a:r>
              <a:rPr lang="en-US" sz="2400" dirty="0" smtClean="0">
                <a:latin typeface="Times New Roman" pitchFamily="18" charset="0"/>
                <a:cs typeface="Times New Roman" pitchFamily="18" charset="0"/>
              </a:rPr>
              <a:t>Block Diagram</a:t>
            </a:r>
          </a:p>
          <a:p>
            <a:pPr marL="484632" indent="-457200">
              <a:buFont typeface="Wingdings 2"/>
              <a:buAutoNum type="arabicPeriod"/>
            </a:pPr>
            <a:r>
              <a:rPr lang="en-US" sz="2400" dirty="0" smtClean="0">
                <a:latin typeface="Times New Roman" pitchFamily="18" charset="0"/>
                <a:cs typeface="Times New Roman" pitchFamily="18" charset="0"/>
              </a:rPr>
              <a:t>Hardware Design</a:t>
            </a:r>
          </a:p>
          <a:p>
            <a:pPr marL="484632" indent="-457200">
              <a:buFont typeface="Wingdings 2"/>
              <a:buAutoNum type="arabicPeriod"/>
            </a:pPr>
            <a:r>
              <a:rPr lang="en-US" sz="2400" dirty="0" smtClean="0">
                <a:latin typeface="Times New Roman" pitchFamily="18" charset="0"/>
                <a:cs typeface="Times New Roman" pitchFamily="18" charset="0"/>
              </a:rPr>
              <a:t>Software Design(Flowchart and algorithm)</a:t>
            </a:r>
          </a:p>
          <a:p>
            <a:pPr marL="484632" indent="-457200">
              <a:buAutoNum type="arabicPeriod"/>
            </a:pPr>
            <a:r>
              <a:rPr lang="en-US" sz="2400" dirty="0" smtClean="0">
                <a:latin typeface="Times New Roman" pitchFamily="18" charset="0"/>
                <a:cs typeface="Times New Roman" pitchFamily="18" charset="0"/>
              </a:rPr>
              <a:t>Result</a:t>
            </a:r>
          </a:p>
          <a:p>
            <a:pPr marL="484632" indent="-457200">
              <a:buAutoNum type="arabicPeriod"/>
            </a:pPr>
            <a:r>
              <a:rPr lang="en-US" sz="2400" dirty="0" smtClean="0">
                <a:latin typeface="Times New Roman" pitchFamily="18" charset="0"/>
                <a:cs typeface="Times New Roman" pitchFamily="18" charset="0"/>
              </a:rPr>
              <a:t>Applications</a:t>
            </a:r>
          </a:p>
          <a:p>
            <a:pPr marL="484632" indent="-457200">
              <a:buAutoNum type="arabicPeriod"/>
            </a:pPr>
            <a:r>
              <a:rPr lang="en-US" sz="2400" dirty="0" smtClean="0">
                <a:latin typeface="Times New Roman" pitchFamily="18" charset="0"/>
                <a:cs typeface="Times New Roman" pitchFamily="18" charset="0"/>
              </a:rPr>
              <a:t>Future scope</a:t>
            </a:r>
          </a:p>
          <a:p>
            <a:pPr marL="484632" indent="-457200">
              <a:buAutoNum type="arabicPeriod"/>
            </a:pPr>
            <a:r>
              <a:rPr lang="en-US" sz="2400" dirty="0" smtClean="0">
                <a:latin typeface="Times New Roman" pitchFamily="18" charset="0"/>
                <a:cs typeface="Times New Roman" pitchFamily="18" charset="0"/>
              </a:rPr>
              <a:t>Conclusion</a:t>
            </a:r>
          </a:p>
          <a:p>
            <a:pPr marL="484632" indent="-457200">
              <a:buAutoNum type="arabicPeriod"/>
            </a:pPr>
            <a:r>
              <a:rPr lang="en-US" sz="2400" dirty="0" smtClean="0">
                <a:latin typeface="Times New Roman" pitchFamily="18" charset="0"/>
                <a:cs typeface="Times New Roman" pitchFamily="18" charset="0"/>
              </a:rPr>
              <a:t>References</a:t>
            </a:r>
          </a:p>
          <a:p>
            <a:pPr marL="484632" indent="-457200"/>
            <a:endParaRPr lang="en-US" sz="2400" dirty="0" smtClean="0">
              <a:latin typeface="Times New Roman" pitchFamily="18" charset="0"/>
              <a:cs typeface="Times New Roman" pitchFamily="18" charset="0"/>
            </a:endParaRPr>
          </a:p>
          <a:p>
            <a:pPr marL="484632" indent="-457200">
              <a:buAutoNum type="arabicPeriod"/>
            </a:pPr>
            <a:endParaRPr lang="en-US" sz="2400" dirty="0" smtClean="0">
              <a:latin typeface="Times New Roman" pitchFamily="18" charset="0"/>
              <a:cs typeface="Times New Roman" pitchFamily="18" charset="0"/>
            </a:endParaRPr>
          </a:p>
          <a:p>
            <a:pPr marL="484632" indent="-457200">
              <a:buAutoNum type="arabicPeriod"/>
            </a:pPr>
            <a:endParaRPr lang="en-US" sz="2400" dirty="0" smtClean="0">
              <a:latin typeface="Times New Roman" pitchFamily="18" charset="0"/>
              <a:cs typeface="Times New Roman" pitchFamily="18" charset="0"/>
            </a:endParaRPr>
          </a:p>
          <a:p>
            <a:pPr marL="484632" indent="-457200">
              <a:buAutoNum type="arabicPeriod"/>
            </a:pPr>
            <a:endParaRPr lang="en-US" sz="2400" dirty="0" smtClean="0">
              <a:latin typeface="Times New Roman" pitchFamily="18" charset="0"/>
              <a:cs typeface="Times New Roman" pitchFamily="18" charset="0"/>
            </a:endParaRPr>
          </a:p>
          <a:p>
            <a:endParaRPr lang="en-US" dirty="0"/>
          </a:p>
        </p:txBody>
      </p:sp>
      <p:pic>
        <p:nvPicPr>
          <p:cNvPr id="4" name="Picture 3"/>
          <p:cNvPicPr preferRelativeResize="0">
            <a:picLocks noChangeArrowheads="1"/>
          </p:cNvPicPr>
          <p:nvPr/>
        </p:nvPicPr>
        <p:blipFill>
          <a:blip r:embed="rId2"/>
          <a:srcRect/>
          <a:stretch>
            <a:fillRect/>
          </a:stretch>
        </p:blipFill>
        <p:spPr bwMode="auto">
          <a:xfrm>
            <a:off x="0" y="0"/>
            <a:ext cx="990600" cy="838200"/>
          </a:xfrm>
          <a:prstGeom prst="rect">
            <a:avLst/>
          </a:prstGeom>
          <a:noFill/>
          <a:ln w="9525">
            <a:noFill/>
            <a:miter lim="800000"/>
            <a:headEnd/>
            <a:tailEnd/>
          </a:ln>
        </p:spPr>
      </p:pic>
      <p:sp>
        <p:nvSpPr>
          <p:cNvPr id="6" name="TextBox 5"/>
          <p:cNvSpPr txBox="1"/>
          <p:nvPr/>
        </p:nvSpPr>
        <p:spPr>
          <a:xfrm>
            <a:off x="1447800" y="6248400"/>
            <a:ext cx="6172200" cy="553998"/>
          </a:xfrm>
          <a:prstGeom prst="rect">
            <a:avLst/>
          </a:prstGeom>
          <a:noFill/>
        </p:spPr>
        <p:txBody>
          <a:bodyPr wrap="square" rtlCol="0">
            <a:spAutoFit/>
          </a:bodyPr>
          <a:lstStyle/>
          <a:p>
            <a:r>
              <a:rPr lang="en-US" sz="1200" dirty="0" smtClean="0">
                <a:latin typeface="Times New Roman" pitchFamily="18" charset="0"/>
                <a:cs typeface="Times New Roman" pitchFamily="18" charset="0"/>
              </a:rPr>
              <a:t>American Standard Sign Language Representation Using Speech Recognition</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228600"/>
            <a:ext cx="7010400" cy="990600"/>
          </a:xfrm>
        </p:spPr>
        <p:txBody>
          <a:bodyPr>
            <a:noAutofit/>
          </a:bodyPr>
          <a:lstStyle/>
          <a:p>
            <a:r>
              <a:rPr lang="en-US" sz="1600" dirty="0" smtClean="0">
                <a:latin typeface="Times New Roman" pitchFamily="18" charset="0"/>
                <a:cs typeface="Times New Roman" pitchFamily="18" charset="0"/>
              </a:rPr>
              <a:t>   PES’s Modern College of Engineering, Shivajinagar,   Pune-5.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Department of Electronics and Telecommunication</a:t>
            </a:r>
            <a:br>
              <a:rPr lang="en-US" sz="1600" dirty="0" smtClean="0">
                <a:latin typeface="Times New Roman" pitchFamily="18" charset="0"/>
                <a:cs typeface="Times New Roman" pitchFamily="18" charset="0"/>
              </a:rPr>
            </a:br>
            <a:endParaRPr lang="en-US" sz="1600" dirty="0">
              <a:latin typeface="Times New Roman" pitchFamily="18" charset="0"/>
              <a:cs typeface="Times New Roman" pitchFamily="18" charset="0"/>
            </a:endParaRPr>
          </a:p>
        </p:txBody>
      </p:sp>
      <p:sp>
        <p:nvSpPr>
          <p:cNvPr id="3" name="Subtitle 2"/>
          <p:cNvSpPr>
            <a:spLocks noGrp="1"/>
          </p:cNvSpPr>
          <p:nvPr>
            <p:ph type="subTitle" idx="1"/>
          </p:nvPr>
        </p:nvSpPr>
        <p:spPr>
          <a:xfrm>
            <a:off x="1143000" y="1143000"/>
            <a:ext cx="7848600" cy="4953000"/>
          </a:xfrm>
        </p:spPr>
        <p:txBody>
          <a:bodyPr>
            <a:normAutofit/>
          </a:bodyPr>
          <a:lstStyle/>
          <a:p>
            <a:endParaRPr lang="en-US" sz="2400" dirty="0" smtClean="0">
              <a:latin typeface="Times New Roman" pitchFamily="18" charset="0"/>
              <a:cs typeface="Times New Roman" pitchFamily="18" charset="0"/>
            </a:endParaRPr>
          </a:p>
        </p:txBody>
      </p:sp>
      <p:pic>
        <p:nvPicPr>
          <p:cNvPr id="4" name="Picture 3"/>
          <p:cNvPicPr preferRelativeResize="0">
            <a:picLocks noChangeArrowheads="1"/>
          </p:cNvPicPr>
          <p:nvPr/>
        </p:nvPicPr>
        <p:blipFill>
          <a:blip r:embed="rId2"/>
          <a:srcRect/>
          <a:stretch>
            <a:fillRect/>
          </a:stretch>
        </p:blipFill>
        <p:spPr bwMode="auto">
          <a:xfrm>
            <a:off x="152400" y="152400"/>
            <a:ext cx="762000" cy="685800"/>
          </a:xfrm>
          <a:prstGeom prst="rect">
            <a:avLst/>
          </a:prstGeom>
          <a:noFill/>
          <a:ln w="9525">
            <a:noFill/>
            <a:miter lim="800000"/>
            <a:headEnd/>
            <a:tailEnd/>
          </a:ln>
        </p:spPr>
      </p:pic>
      <p:sp>
        <p:nvSpPr>
          <p:cNvPr id="6" name="Rectangle 5"/>
          <p:cNvSpPr/>
          <p:nvPr/>
        </p:nvSpPr>
        <p:spPr>
          <a:xfrm>
            <a:off x="1066800" y="6400800"/>
            <a:ext cx="6477000" cy="276999"/>
          </a:xfrm>
          <a:prstGeom prst="rect">
            <a:avLst/>
          </a:prstGeom>
        </p:spPr>
        <p:txBody>
          <a:bodyPr wrap="square">
            <a:spAutoFit/>
          </a:bodyPr>
          <a:lstStyle/>
          <a:p>
            <a:r>
              <a:rPr lang="en-US" sz="1200" dirty="0" smtClean="0">
                <a:latin typeface="Times New Roman" pitchFamily="18" charset="0"/>
                <a:cs typeface="Times New Roman" pitchFamily="18" charset="0"/>
              </a:rPr>
              <a:t>American Standard Sign Language Representation Using Speech Recognition</a:t>
            </a:r>
          </a:p>
        </p:txBody>
      </p:sp>
      <p:pic>
        <p:nvPicPr>
          <p:cNvPr id="7" name="Picture 2" descr="L:\download\question-mark.jpg"/>
          <p:cNvPicPr>
            <a:picLocks noGrp="1" noChangeAspect="1" noChangeArrowheads="1"/>
          </p:cNvPicPr>
          <p:nvPr>
            <p:ph sz="quarter" idx="1"/>
          </p:nvPr>
        </p:nvPicPr>
        <p:blipFill>
          <a:blip r:embed="rId3" cstate="print"/>
          <a:srcRect/>
          <a:stretch>
            <a:fillRect/>
          </a:stretch>
        </p:blipFill>
        <p:spPr bwMode="auto">
          <a:xfrm>
            <a:off x="1981200" y="1752600"/>
            <a:ext cx="5943600" cy="4596266"/>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228600"/>
            <a:ext cx="7010400" cy="990600"/>
          </a:xfrm>
        </p:spPr>
        <p:txBody>
          <a:bodyPr>
            <a:noAutofit/>
          </a:bodyPr>
          <a:lstStyle/>
          <a:p>
            <a:r>
              <a:rPr lang="en-US" sz="1600" dirty="0" smtClean="0">
                <a:latin typeface="Times New Roman" pitchFamily="18" charset="0"/>
                <a:cs typeface="Times New Roman" pitchFamily="18" charset="0"/>
              </a:rPr>
              <a:t>   PES’s Modern College of Engineering, Shivajinagar,   Pune-5.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Department of Electronics and Telecommunication</a:t>
            </a:r>
            <a:br>
              <a:rPr lang="en-US" sz="1600" dirty="0" smtClean="0">
                <a:latin typeface="Times New Roman" pitchFamily="18" charset="0"/>
                <a:cs typeface="Times New Roman" pitchFamily="18" charset="0"/>
              </a:rPr>
            </a:br>
            <a:endParaRPr lang="en-US" sz="1600" dirty="0">
              <a:latin typeface="Times New Roman" pitchFamily="18" charset="0"/>
              <a:cs typeface="Times New Roman" pitchFamily="18" charset="0"/>
            </a:endParaRPr>
          </a:p>
        </p:txBody>
      </p:sp>
      <p:sp>
        <p:nvSpPr>
          <p:cNvPr id="3" name="Subtitle 2"/>
          <p:cNvSpPr>
            <a:spLocks noGrp="1"/>
          </p:cNvSpPr>
          <p:nvPr>
            <p:ph type="subTitle" idx="1"/>
          </p:nvPr>
        </p:nvSpPr>
        <p:spPr>
          <a:xfrm>
            <a:off x="1143000" y="1143000"/>
            <a:ext cx="7848600" cy="4953000"/>
          </a:xfrm>
        </p:spPr>
        <p:txBody>
          <a:bodyPr>
            <a:normAutofit/>
          </a:bodyPr>
          <a:lstStyle/>
          <a:p>
            <a:r>
              <a:rPr lang="en-US" sz="4400" dirty="0" smtClean="0">
                <a:latin typeface="Times New Roman" pitchFamily="18" charset="0"/>
                <a:cs typeface="Times New Roman" pitchFamily="18" charset="0"/>
              </a:rPr>
              <a:t>  </a:t>
            </a:r>
          </a:p>
          <a:p>
            <a:endParaRPr lang="en-US" sz="4400" dirty="0" smtClean="0">
              <a:latin typeface="Times New Roman" pitchFamily="18" charset="0"/>
              <a:cs typeface="Times New Roman" pitchFamily="18" charset="0"/>
            </a:endParaRPr>
          </a:p>
          <a:p>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			Thank you….</a:t>
            </a:r>
          </a:p>
        </p:txBody>
      </p:sp>
      <p:pic>
        <p:nvPicPr>
          <p:cNvPr id="4" name="Picture 3"/>
          <p:cNvPicPr preferRelativeResize="0">
            <a:picLocks noChangeArrowheads="1"/>
          </p:cNvPicPr>
          <p:nvPr/>
        </p:nvPicPr>
        <p:blipFill>
          <a:blip r:embed="rId2"/>
          <a:srcRect/>
          <a:stretch>
            <a:fillRect/>
          </a:stretch>
        </p:blipFill>
        <p:spPr bwMode="auto">
          <a:xfrm>
            <a:off x="152400" y="152400"/>
            <a:ext cx="762000" cy="685800"/>
          </a:xfrm>
          <a:prstGeom prst="rect">
            <a:avLst/>
          </a:prstGeom>
          <a:noFill/>
          <a:ln w="9525">
            <a:noFill/>
            <a:miter lim="800000"/>
            <a:headEnd/>
            <a:tailEnd/>
          </a:ln>
        </p:spPr>
      </p:pic>
      <p:sp>
        <p:nvSpPr>
          <p:cNvPr id="6" name="Rectangle 5"/>
          <p:cNvSpPr/>
          <p:nvPr/>
        </p:nvSpPr>
        <p:spPr>
          <a:xfrm>
            <a:off x="1066800" y="6400800"/>
            <a:ext cx="6477000" cy="276999"/>
          </a:xfrm>
          <a:prstGeom prst="rect">
            <a:avLst/>
          </a:prstGeom>
        </p:spPr>
        <p:txBody>
          <a:bodyPr wrap="square">
            <a:spAutoFit/>
          </a:bodyPr>
          <a:lstStyle/>
          <a:p>
            <a:r>
              <a:rPr lang="en-US" sz="1200" dirty="0" smtClean="0">
                <a:latin typeface="Times New Roman" pitchFamily="18" charset="0"/>
                <a:cs typeface="Times New Roman" pitchFamily="18" charset="0"/>
              </a:rPr>
              <a:t>American Standard Sign Language Representation Using Speech Recognition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1143000"/>
            <a:ext cx="7848600" cy="4953000"/>
          </a:xfrm>
        </p:spPr>
        <p:txBody>
          <a:bodyPr>
            <a:normAutofit fontScale="92500" lnSpcReduction="20000"/>
          </a:bodyPr>
          <a:lstStyle/>
          <a:p>
            <a:r>
              <a:rPr lang="en-US" sz="2400" dirty="0" smtClean="0">
                <a:latin typeface="Times New Roman" pitchFamily="18" charset="0"/>
                <a:cs typeface="Times New Roman" pitchFamily="18" charset="0"/>
              </a:rPr>
              <a:t>Introduction:</a:t>
            </a:r>
          </a:p>
          <a:p>
            <a:endParaRPr lang="en-US" sz="2400" dirty="0" smtClean="0">
              <a:latin typeface="Times New Roman" pitchFamily="18" charset="0"/>
              <a:cs typeface="Times New Roman" pitchFamily="18" charset="0"/>
            </a:endParaRPr>
          </a:p>
          <a:p>
            <a:pPr>
              <a:buClrTx/>
              <a:buFont typeface="Wingdings" pitchFamily="2" charset="2"/>
              <a:buChar char="Ø"/>
            </a:pPr>
            <a:r>
              <a:rPr lang="en-US" sz="2400" dirty="0" smtClean="0">
                <a:latin typeface="Times New Roman" pitchFamily="18" charset="0"/>
                <a:cs typeface="Times New Roman" pitchFamily="18" charset="0"/>
              </a:rPr>
              <a:t>Aims </a:t>
            </a:r>
          </a:p>
          <a:p>
            <a:pPr>
              <a:buClrTx/>
            </a:pPr>
            <a:r>
              <a:rPr lang="en-US" sz="2400" dirty="0" smtClean="0">
                <a:latin typeface="Times New Roman" pitchFamily="18" charset="0"/>
                <a:cs typeface="Times New Roman" pitchFamily="18" charset="0"/>
              </a:rPr>
              <a:t> - Our idea behind this project is to help the deaf and the dumb </a:t>
            </a:r>
          </a:p>
          <a:p>
            <a:r>
              <a:rPr lang="en-US" sz="2400" b="1"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buClrTx/>
            </a:pPr>
            <a:r>
              <a:rPr lang="en-US" sz="2400" dirty="0" smtClean="0">
                <a:latin typeface="Times New Roman" pitchFamily="18" charset="0"/>
                <a:cs typeface="Times New Roman" pitchFamily="18" charset="0"/>
              </a:rPr>
              <a:t> - Recognizing spoken words  </a:t>
            </a:r>
          </a:p>
          <a:p>
            <a:pPr>
              <a:buClrTx/>
            </a:pPr>
            <a:endParaRPr lang="en-US" sz="2400" dirty="0" smtClean="0">
              <a:latin typeface="Times New Roman" pitchFamily="18" charset="0"/>
              <a:cs typeface="Times New Roman" pitchFamily="18" charset="0"/>
            </a:endParaRPr>
          </a:p>
          <a:p>
            <a:pPr>
              <a:buClrTx/>
            </a:pPr>
            <a:r>
              <a:rPr lang="en-US" sz="2400" dirty="0" smtClean="0">
                <a:latin typeface="Times New Roman" pitchFamily="18" charset="0"/>
                <a:cs typeface="Times New Roman" pitchFamily="18" charset="0"/>
              </a:rPr>
              <a:t>  - Represents the words using American standard sign language </a:t>
            </a:r>
          </a:p>
          <a:p>
            <a:pPr>
              <a:buClrTx/>
            </a:pPr>
            <a:endParaRPr lang="en-US" sz="2400" dirty="0" smtClean="0">
              <a:latin typeface="Times New Roman" pitchFamily="18" charset="0"/>
              <a:cs typeface="Times New Roman" pitchFamily="18" charset="0"/>
            </a:endParaRPr>
          </a:p>
          <a:p>
            <a:pPr>
              <a:buClrTx/>
            </a:pPr>
            <a:r>
              <a:rPr lang="en-US" sz="2400" dirty="0" smtClean="0">
                <a:latin typeface="Times New Roman" pitchFamily="18" charset="0"/>
                <a:cs typeface="Times New Roman" pitchFamily="18" charset="0"/>
              </a:rPr>
              <a:t> -Via a robotic arm.</a:t>
            </a:r>
          </a:p>
          <a:p>
            <a:pPr>
              <a:buClrTx/>
            </a:pPr>
            <a:endParaRPr lang="en-US" sz="2400" dirty="0" smtClean="0">
              <a:latin typeface="Times New Roman" pitchFamily="18" charset="0"/>
              <a:cs typeface="Times New Roman" pitchFamily="18" charset="0"/>
            </a:endParaRPr>
          </a:p>
          <a:p>
            <a:pPr>
              <a:buClrTx/>
            </a:pPr>
            <a:r>
              <a:rPr lang="en-US" sz="2400" dirty="0" smtClean="0">
                <a:latin typeface="Times New Roman" pitchFamily="18" charset="0"/>
                <a:cs typeface="Times New Roman" pitchFamily="18" charset="0"/>
              </a:rPr>
              <a:t>  -The application uses MATLAB to achieve it.</a:t>
            </a:r>
          </a:p>
          <a:p>
            <a:pPr>
              <a:buClrTx/>
            </a:pPr>
            <a:endParaRPr lang="en-US" sz="2400" dirty="0" smtClean="0">
              <a:latin typeface="Times New Roman" pitchFamily="18" charset="0"/>
              <a:cs typeface="Times New Roman" pitchFamily="18" charset="0"/>
            </a:endParaRPr>
          </a:p>
          <a:p>
            <a:pPr>
              <a:buClrTx/>
            </a:pPr>
            <a:r>
              <a:rPr lang="en-US" sz="2400" dirty="0" smtClean="0">
                <a:latin typeface="Times New Roman" pitchFamily="18" charset="0"/>
                <a:cs typeface="Times New Roman" pitchFamily="18" charset="0"/>
              </a:rPr>
              <a:t> </a:t>
            </a:r>
          </a:p>
          <a:p>
            <a:pPr>
              <a:buClr>
                <a:schemeClr val="tx1"/>
              </a:buClr>
              <a:buFont typeface="Arial" pitchFamily="34" charset="0"/>
              <a:buChar char="•"/>
            </a:pPr>
            <a:endParaRPr lang="en-US" sz="2400" dirty="0" smtClean="0">
              <a:latin typeface="Times New Roman" pitchFamily="18" charset="0"/>
              <a:cs typeface="Times New Roman" pitchFamily="18" charset="0"/>
            </a:endParaRPr>
          </a:p>
        </p:txBody>
      </p:sp>
      <p:pic>
        <p:nvPicPr>
          <p:cNvPr id="4" name="Picture 3"/>
          <p:cNvPicPr preferRelativeResize="0">
            <a:picLocks noChangeArrowheads="1"/>
          </p:cNvPicPr>
          <p:nvPr/>
        </p:nvPicPr>
        <p:blipFill>
          <a:blip r:embed="rId2"/>
          <a:srcRect/>
          <a:stretch>
            <a:fillRect/>
          </a:stretch>
        </p:blipFill>
        <p:spPr bwMode="auto">
          <a:xfrm>
            <a:off x="152400" y="0"/>
            <a:ext cx="762000" cy="685800"/>
          </a:xfrm>
          <a:prstGeom prst="rect">
            <a:avLst/>
          </a:prstGeom>
          <a:noFill/>
          <a:ln w="9525">
            <a:noFill/>
            <a:miter lim="800000"/>
            <a:headEnd/>
            <a:tailEnd/>
          </a:ln>
        </p:spPr>
      </p:pic>
      <p:sp>
        <p:nvSpPr>
          <p:cNvPr id="5" name="TextBox 4"/>
          <p:cNvSpPr txBox="1"/>
          <p:nvPr/>
        </p:nvSpPr>
        <p:spPr>
          <a:xfrm>
            <a:off x="1828800" y="6477000"/>
            <a:ext cx="4987263" cy="438582"/>
          </a:xfrm>
          <a:prstGeom prst="rect">
            <a:avLst/>
          </a:prstGeom>
          <a:noFill/>
        </p:spPr>
        <p:txBody>
          <a:bodyPr wrap="none" rtlCol="0">
            <a:spAutoFit/>
          </a:bodyPr>
          <a:lstStyle/>
          <a:p>
            <a:r>
              <a:rPr lang="en-US" sz="1200" dirty="0" smtClean="0">
                <a:latin typeface="Times New Roman" pitchFamily="18" charset="0"/>
                <a:cs typeface="Times New Roman" pitchFamily="18" charset="0"/>
              </a:rPr>
              <a:t>American Standard Sign Language Representation Using Speech Recognitio</a:t>
            </a:r>
            <a:r>
              <a:rPr lang="en-US" sz="1050" dirty="0" smtClean="0">
                <a:latin typeface="Times New Roman" pitchFamily="18" charset="0"/>
                <a:cs typeface="Times New Roman" pitchFamily="18" charset="0"/>
              </a:rPr>
              <a:t>n</a:t>
            </a:r>
          </a:p>
          <a:p>
            <a:endParaRPr lang="en-US" sz="1050" dirty="0">
              <a:latin typeface="Times New Roman" pitchFamily="18" charset="0"/>
              <a:cs typeface="Times New Roman" pitchFamily="18" charset="0"/>
            </a:endParaRPr>
          </a:p>
        </p:txBody>
      </p:sp>
      <p:sp>
        <p:nvSpPr>
          <p:cNvPr id="6" name="Rectangle 5"/>
          <p:cNvSpPr/>
          <p:nvPr/>
        </p:nvSpPr>
        <p:spPr>
          <a:xfrm>
            <a:off x="1524000" y="0"/>
            <a:ext cx="7620000" cy="615553"/>
          </a:xfrm>
          <a:prstGeom prst="rect">
            <a:avLst/>
          </a:prstGeom>
        </p:spPr>
        <p:txBody>
          <a:bodyPr wrap="square">
            <a:spAutoFit/>
          </a:bodyPr>
          <a:lstStyle/>
          <a:p>
            <a:r>
              <a:rPr lang="en-US"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PES’s Modern College of Engineering, </a:t>
            </a:r>
            <a:r>
              <a:rPr lang="en-US" sz="1600" dirty="0" err="1" smtClean="0">
                <a:latin typeface="Times New Roman" pitchFamily="18" charset="0"/>
                <a:cs typeface="Times New Roman" pitchFamily="18" charset="0"/>
              </a:rPr>
              <a:t>Shivajinagar</a:t>
            </a:r>
            <a:r>
              <a:rPr lang="en-US" sz="1600" dirty="0" smtClean="0">
                <a:latin typeface="Times New Roman" pitchFamily="18" charset="0"/>
                <a:cs typeface="Times New Roman" pitchFamily="18" charset="0"/>
              </a:rPr>
              <a:t>, pune-5.</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Department of Electronics and Telecommunication</a:t>
            </a:r>
            <a:endParaRPr lang="en-US"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0"/>
            <a:ext cx="6858000" cy="914400"/>
          </a:xfrm>
        </p:spPr>
        <p:txBody>
          <a:bodyPr>
            <a:noAutofit/>
          </a:bodyPr>
          <a:lstStyle/>
          <a:p>
            <a:r>
              <a:rPr lang="en-US" sz="1600" dirty="0" smtClean="0">
                <a:latin typeface="Times New Roman" pitchFamily="18" charset="0"/>
                <a:cs typeface="Times New Roman" pitchFamily="18" charset="0"/>
              </a:rPr>
              <a:t>   PES’s Modern College of Engineering, Shivajinagar,   Pune-5.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Department of Electronics and Telecommunication</a:t>
            </a:r>
            <a:br>
              <a:rPr lang="en-US" sz="1600" dirty="0" smtClean="0">
                <a:latin typeface="Times New Roman" pitchFamily="18" charset="0"/>
                <a:cs typeface="Times New Roman" pitchFamily="18" charset="0"/>
              </a:rPr>
            </a:br>
            <a:endParaRPr lang="en-US" sz="1600" dirty="0">
              <a:latin typeface="Times New Roman" pitchFamily="18" charset="0"/>
              <a:cs typeface="Times New Roman" pitchFamily="18" charset="0"/>
            </a:endParaRPr>
          </a:p>
        </p:txBody>
      </p:sp>
      <p:sp>
        <p:nvSpPr>
          <p:cNvPr id="3" name="Subtitle 2"/>
          <p:cNvSpPr>
            <a:spLocks noGrp="1"/>
          </p:cNvSpPr>
          <p:nvPr>
            <p:ph type="subTitle" idx="1"/>
          </p:nvPr>
        </p:nvSpPr>
        <p:spPr>
          <a:xfrm>
            <a:off x="1143000" y="1143000"/>
            <a:ext cx="7848600" cy="4953000"/>
          </a:xfrm>
        </p:spPr>
        <p:txBody>
          <a:bodyPr>
            <a:normAutofit/>
          </a:bodyPr>
          <a:lstStyle/>
          <a:p>
            <a:pPr marL="484632" indent="-457200">
              <a:buClrTx/>
            </a:pPr>
            <a:r>
              <a:rPr lang="en-US" sz="2400" dirty="0" smtClean="0">
                <a:latin typeface="Times New Roman" pitchFamily="18" charset="0"/>
                <a:cs typeface="Times New Roman" pitchFamily="18" charset="0"/>
              </a:rPr>
              <a:t>Literature Survey:</a:t>
            </a:r>
          </a:p>
          <a:p>
            <a:pPr>
              <a:buClrTx/>
              <a:buFont typeface="Wingdings" pitchFamily="2" charset="2"/>
              <a:buChar char="Ø"/>
            </a:pPr>
            <a:r>
              <a:rPr lang="en-US" sz="2400" dirty="0" smtClean="0">
                <a:latin typeface="Times New Roman" pitchFamily="18" charset="0"/>
                <a:cs typeface="Times New Roman" pitchFamily="18" charset="0"/>
              </a:rPr>
              <a:t>To communicate with deaf and dumb person </a:t>
            </a:r>
          </a:p>
          <a:p>
            <a:pPr>
              <a:buClrTx/>
            </a:pPr>
            <a:r>
              <a:rPr lang="en-US" sz="2400" dirty="0" smtClean="0">
                <a:latin typeface="Times New Roman" pitchFamily="18" charset="0"/>
                <a:cs typeface="Times New Roman" pitchFamily="18" charset="0"/>
              </a:rPr>
              <a:t>     - Existing method</a:t>
            </a:r>
          </a:p>
          <a:p>
            <a:pPr>
              <a:buClrTx/>
            </a:pPr>
            <a:r>
              <a:rPr lang="en-US" sz="2400" dirty="0" smtClean="0">
                <a:latin typeface="Times New Roman" pitchFamily="18" charset="0"/>
                <a:cs typeface="Times New Roman" pitchFamily="18" charset="0"/>
              </a:rPr>
              <a:t>               1.  Lip reading</a:t>
            </a:r>
          </a:p>
          <a:p>
            <a:pPr>
              <a:buClrTx/>
            </a:pPr>
            <a:r>
              <a:rPr lang="en-US" sz="2400" dirty="0" smtClean="0">
                <a:latin typeface="Times New Roman" pitchFamily="18" charset="0"/>
                <a:cs typeface="Times New Roman" pitchFamily="18" charset="0"/>
              </a:rPr>
              <a:t>               2. Writing Word</a:t>
            </a:r>
          </a:p>
          <a:p>
            <a:pPr>
              <a:buClrTx/>
            </a:pPr>
            <a:r>
              <a:rPr lang="en-US" sz="2400" dirty="0" smtClean="0">
                <a:latin typeface="Times New Roman" pitchFamily="18" charset="0"/>
                <a:cs typeface="Times New Roman" pitchFamily="18" charset="0"/>
              </a:rPr>
              <a:t>               3.  Finger Spelling</a:t>
            </a:r>
          </a:p>
          <a:p>
            <a:pPr>
              <a:buClrTx/>
            </a:pPr>
            <a:endParaRPr lang="en-US" sz="2400" dirty="0" smtClean="0">
              <a:latin typeface="Times New Roman" pitchFamily="18" charset="0"/>
              <a:cs typeface="Times New Roman" pitchFamily="18" charset="0"/>
            </a:endParaRPr>
          </a:p>
          <a:p>
            <a:pPr>
              <a:buClrTx/>
              <a:buFont typeface="Wingdings" pitchFamily="2" charset="2"/>
              <a:buChar char="Ø"/>
            </a:pPr>
            <a:r>
              <a:rPr lang="en-US" sz="2400" dirty="0" smtClean="0">
                <a:latin typeface="Times New Roman" pitchFamily="18" charset="0"/>
                <a:cs typeface="Times New Roman" pitchFamily="18" charset="0"/>
              </a:rPr>
              <a:t>Speech Recognition technique </a:t>
            </a:r>
          </a:p>
          <a:p>
            <a:pPr>
              <a:buClrTx/>
            </a:pPr>
            <a:r>
              <a:rPr lang="en-US" sz="2400" dirty="0" smtClean="0">
                <a:latin typeface="Times New Roman" pitchFamily="18" charset="0"/>
                <a:cs typeface="Times New Roman" pitchFamily="18" charset="0"/>
              </a:rPr>
              <a:t>    -HMM: Hidden Markov Model.</a:t>
            </a:r>
          </a:p>
          <a:p>
            <a:pPr>
              <a:buClrTx/>
            </a:pPr>
            <a:r>
              <a:rPr lang="en-US" sz="2400" dirty="0" smtClean="0">
                <a:latin typeface="Times New Roman" pitchFamily="18" charset="0"/>
                <a:cs typeface="Times New Roman" pitchFamily="18" charset="0"/>
              </a:rPr>
              <a:t>    -ANN : Artificial Neural Network.</a:t>
            </a:r>
          </a:p>
          <a:p>
            <a:pPr>
              <a:buClrTx/>
            </a:pPr>
            <a:r>
              <a:rPr lang="en-US" sz="2400" dirty="0" smtClean="0">
                <a:latin typeface="Times New Roman" pitchFamily="18" charset="0"/>
                <a:cs typeface="Times New Roman" pitchFamily="18" charset="0"/>
              </a:rPr>
              <a:t>    -MFCC: Mell frequency Cepstral </a:t>
            </a:r>
          </a:p>
          <a:p>
            <a:pPr>
              <a:buClrTx/>
            </a:pPr>
            <a:endParaRPr lang="en-US" sz="2400" dirty="0" smtClean="0">
              <a:latin typeface="Times New Roman" pitchFamily="18" charset="0"/>
              <a:cs typeface="Times New Roman" pitchFamily="18" charset="0"/>
            </a:endParaRPr>
          </a:p>
          <a:p>
            <a:pPr marL="484632" indent="-457200">
              <a:buFont typeface="+mj-lt"/>
              <a:buAutoNum type="arabicPeriod"/>
            </a:pP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p:txBody>
      </p:sp>
      <p:pic>
        <p:nvPicPr>
          <p:cNvPr id="4" name="Picture 3"/>
          <p:cNvPicPr preferRelativeResize="0">
            <a:picLocks noChangeArrowheads="1"/>
          </p:cNvPicPr>
          <p:nvPr/>
        </p:nvPicPr>
        <p:blipFill>
          <a:blip r:embed="rId2"/>
          <a:srcRect/>
          <a:stretch>
            <a:fillRect/>
          </a:stretch>
        </p:blipFill>
        <p:spPr bwMode="auto">
          <a:xfrm>
            <a:off x="152400" y="0"/>
            <a:ext cx="762000" cy="685800"/>
          </a:xfrm>
          <a:prstGeom prst="rect">
            <a:avLst/>
          </a:prstGeom>
          <a:noFill/>
          <a:ln w="9525">
            <a:noFill/>
            <a:miter lim="800000"/>
            <a:headEnd/>
            <a:tailEnd/>
          </a:ln>
        </p:spPr>
      </p:pic>
      <p:sp>
        <p:nvSpPr>
          <p:cNvPr id="6" name="TextBox 5"/>
          <p:cNvSpPr txBox="1"/>
          <p:nvPr/>
        </p:nvSpPr>
        <p:spPr>
          <a:xfrm>
            <a:off x="1676400" y="6400800"/>
            <a:ext cx="6248400" cy="553998"/>
          </a:xfrm>
          <a:prstGeom prst="rect">
            <a:avLst/>
          </a:prstGeom>
          <a:noFill/>
        </p:spPr>
        <p:txBody>
          <a:bodyPr wrap="square" rtlCol="0">
            <a:spAutoFit/>
          </a:bodyPr>
          <a:lstStyle/>
          <a:p>
            <a:r>
              <a:rPr lang="en-US" sz="1200" dirty="0" smtClean="0">
                <a:latin typeface="Times New Roman" pitchFamily="18" charset="0"/>
                <a:cs typeface="Times New Roman" pitchFamily="18" charset="0"/>
              </a:rPr>
              <a:t>American Standard Sign Language Representation Using Speech Recognition</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0"/>
            <a:ext cx="7406640" cy="609600"/>
          </a:xfrm>
        </p:spPr>
        <p:txBody>
          <a:bodyPr>
            <a:normAutofit fontScale="90000"/>
          </a:bodyPr>
          <a:lstStyle/>
          <a:p>
            <a:r>
              <a:rPr lang="en-US" sz="1800" dirty="0" smtClean="0">
                <a:latin typeface="Times New Roman" pitchFamily="18" charset="0"/>
                <a:cs typeface="Times New Roman" pitchFamily="18" charset="0"/>
              </a:rPr>
              <a:t>                          PES’s Modern College of Engineering, Shivajinagar, pune-5.</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Department of Electronics and Telecommunication</a:t>
            </a:r>
            <a:endParaRPr lang="en-US" sz="1800" dirty="0"/>
          </a:p>
        </p:txBody>
      </p:sp>
      <p:sp>
        <p:nvSpPr>
          <p:cNvPr id="3" name="Subtitle 2"/>
          <p:cNvSpPr>
            <a:spLocks noGrp="1"/>
          </p:cNvSpPr>
          <p:nvPr>
            <p:ph type="subTitle" idx="1"/>
          </p:nvPr>
        </p:nvSpPr>
        <p:spPr>
          <a:xfrm>
            <a:off x="1447800" y="990600"/>
            <a:ext cx="7406640" cy="5486400"/>
          </a:xfrm>
        </p:spPr>
        <p:txBody>
          <a:bodyPr>
            <a:normAutofit/>
          </a:bodyPr>
          <a:lstStyle/>
          <a:p>
            <a:r>
              <a:rPr lang="en-US" sz="2400" b="1" dirty="0" smtClean="0">
                <a:latin typeface="Times New Roman" pitchFamily="18" charset="0"/>
                <a:cs typeface="Times New Roman" pitchFamily="18" charset="0"/>
              </a:rPr>
              <a:t>Introduction to A-S-S-L:</a:t>
            </a:r>
          </a:p>
          <a:p>
            <a:pPr marL="484632" indent="-457200">
              <a:buClrTx/>
            </a:pPr>
            <a:r>
              <a:rPr lang="en-US" sz="2400" dirty="0" smtClean="0">
                <a:latin typeface="Times New Roman" pitchFamily="18" charset="0"/>
                <a:cs typeface="Times New Roman" pitchFamily="18" charset="0"/>
              </a:rPr>
              <a:t>1.American standard sign language </a:t>
            </a:r>
          </a:p>
          <a:p>
            <a:pPr marL="484632" indent="-457200">
              <a:buClrTx/>
            </a:pPr>
            <a:r>
              <a:rPr lang="en-US" sz="2400" dirty="0" smtClean="0">
                <a:latin typeface="Times New Roman" pitchFamily="18" charset="0"/>
                <a:cs typeface="Times New Roman" pitchFamily="18" charset="0"/>
              </a:rPr>
              <a:t>    - Demonstrated in 1980 </a:t>
            </a:r>
          </a:p>
          <a:p>
            <a:pPr marL="484632" indent="-457200">
              <a:buClrTx/>
            </a:pPr>
            <a:r>
              <a:rPr lang="en-US" sz="2400" dirty="0" smtClean="0">
                <a:latin typeface="Times New Roman" pitchFamily="18" charset="0"/>
                <a:cs typeface="Times New Roman" pitchFamily="18" charset="0"/>
              </a:rPr>
              <a:t>    - United State</a:t>
            </a:r>
          </a:p>
          <a:p>
            <a:pPr marL="484632" indent="-457200">
              <a:buClrTx/>
              <a:buFont typeface="+mj-lt"/>
              <a:buAutoNum type="arabicPeriod"/>
            </a:pPr>
            <a:endParaRPr lang="en-US" sz="2400" dirty="0" smtClean="0">
              <a:latin typeface="Times New Roman" pitchFamily="18" charset="0"/>
              <a:cs typeface="Times New Roman" pitchFamily="18" charset="0"/>
            </a:endParaRPr>
          </a:p>
          <a:p>
            <a:pPr marL="484632" indent="-457200">
              <a:buClrTx/>
            </a:pPr>
            <a:r>
              <a:rPr lang="en-US" sz="2400" dirty="0" smtClean="0">
                <a:latin typeface="Times New Roman" pitchFamily="18" charset="0"/>
                <a:cs typeface="Times New Roman" pitchFamily="18" charset="0"/>
              </a:rPr>
              <a:t>2.Uses hand movements . </a:t>
            </a:r>
          </a:p>
          <a:p>
            <a:pPr marL="484632" indent="-457200">
              <a:buClrTx/>
              <a:buFont typeface="+mj-lt"/>
              <a:buAutoNum type="arabicPeriod"/>
            </a:pPr>
            <a:endParaRPr lang="en-US" sz="2400" dirty="0" smtClean="0">
              <a:latin typeface="Times New Roman" pitchFamily="18" charset="0"/>
              <a:cs typeface="Times New Roman" pitchFamily="18" charset="0"/>
            </a:endParaRPr>
          </a:p>
          <a:p>
            <a:pPr marL="484632" indent="-457200">
              <a:buClrTx/>
            </a:pPr>
            <a:r>
              <a:rPr lang="en-US" sz="2400" dirty="0" smtClean="0">
                <a:latin typeface="Times New Roman" pitchFamily="18" charset="0"/>
                <a:cs typeface="Times New Roman" pitchFamily="18" charset="0"/>
              </a:rPr>
              <a:t>3.Full fill all of the requirements for human languages.</a:t>
            </a:r>
          </a:p>
          <a:p>
            <a:pPr marL="484632" indent="-457200">
              <a:buClrTx/>
            </a:pPr>
            <a:endParaRPr lang="en-US" sz="2400" dirty="0" smtClean="0">
              <a:latin typeface="Times New Roman" pitchFamily="18" charset="0"/>
              <a:cs typeface="Times New Roman" pitchFamily="18" charset="0"/>
            </a:endParaRPr>
          </a:p>
          <a:p>
            <a:pPr marL="484632" indent="-457200">
              <a:buClrTx/>
            </a:pPr>
            <a:endParaRPr lang="en-US" sz="2400" dirty="0" smtClean="0">
              <a:latin typeface="Times New Roman" pitchFamily="18" charset="0"/>
              <a:cs typeface="Times New Roman" pitchFamily="18" charset="0"/>
            </a:endParaRPr>
          </a:p>
          <a:p>
            <a:pPr marL="484632" indent="-457200">
              <a:buClrTx/>
              <a:buFont typeface="+mj-lt"/>
              <a:buAutoNum type="arabicPeriod"/>
            </a:pPr>
            <a:endParaRPr lang="en-US" sz="2400" dirty="0" smtClean="0">
              <a:latin typeface="Times New Roman" pitchFamily="18" charset="0"/>
              <a:cs typeface="Times New Roman" pitchFamily="18" charset="0"/>
            </a:endParaRPr>
          </a:p>
          <a:p>
            <a:pPr marL="484632" indent="-457200">
              <a:buClrTx/>
              <a:buFont typeface="+mj-lt"/>
              <a:buAutoNum type="arabicPeriod"/>
            </a:pPr>
            <a:endParaRPr lang="en-US" sz="2400" dirty="0">
              <a:latin typeface="Times New Roman" pitchFamily="18" charset="0"/>
              <a:cs typeface="Times New Roman" pitchFamily="18" charset="0"/>
            </a:endParaRPr>
          </a:p>
        </p:txBody>
      </p:sp>
      <p:pic>
        <p:nvPicPr>
          <p:cNvPr id="4" name="Picture 3"/>
          <p:cNvPicPr preferRelativeResize="0">
            <a:picLocks noChangeArrowheads="1"/>
          </p:cNvPicPr>
          <p:nvPr/>
        </p:nvPicPr>
        <p:blipFill>
          <a:blip r:embed="rId2"/>
          <a:srcRect/>
          <a:stretch>
            <a:fillRect/>
          </a:stretch>
        </p:blipFill>
        <p:spPr bwMode="auto">
          <a:xfrm>
            <a:off x="228600" y="0"/>
            <a:ext cx="762000" cy="685800"/>
          </a:xfrm>
          <a:prstGeom prst="rect">
            <a:avLst/>
          </a:prstGeom>
          <a:noFill/>
          <a:ln w="9525">
            <a:noFill/>
            <a:miter lim="800000"/>
            <a:headEnd/>
            <a:tailEnd/>
          </a:ln>
        </p:spPr>
      </p:pic>
      <p:sp>
        <p:nvSpPr>
          <p:cNvPr id="5" name="TextBox 4"/>
          <p:cNvSpPr txBox="1"/>
          <p:nvPr/>
        </p:nvSpPr>
        <p:spPr>
          <a:xfrm>
            <a:off x="1752600" y="6477000"/>
            <a:ext cx="4996881" cy="438582"/>
          </a:xfrm>
          <a:prstGeom prst="rect">
            <a:avLst/>
          </a:prstGeom>
          <a:noFill/>
        </p:spPr>
        <p:txBody>
          <a:bodyPr wrap="none" rtlCol="0">
            <a:spAutoFit/>
          </a:bodyPr>
          <a:lstStyle/>
          <a:p>
            <a:r>
              <a:rPr lang="en-US" sz="1200" dirty="0" smtClean="0">
                <a:latin typeface="Times New Roman" pitchFamily="18" charset="0"/>
                <a:cs typeface="Times New Roman" pitchFamily="18" charset="0"/>
              </a:rPr>
              <a:t>American Standard Sign Language Representation Using Speech Recognition</a:t>
            </a:r>
          </a:p>
          <a:p>
            <a:endParaRPr lang="en-US" sz="105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304800"/>
            <a:ext cx="6934200" cy="1143000"/>
          </a:xfrm>
        </p:spPr>
        <p:txBody>
          <a:bodyPr>
            <a:noAutofit/>
          </a:bodyPr>
          <a:lstStyle/>
          <a:p>
            <a:r>
              <a:rPr lang="en-US" sz="1600" dirty="0" smtClean="0">
                <a:latin typeface="Times New Roman" pitchFamily="18" charset="0"/>
                <a:cs typeface="Times New Roman" pitchFamily="18" charset="0"/>
              </a:rPr>
              <a:t>        PES’s Modern College of Engineering, Shivajinagar,   Pune-5.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Department of Electronics and Telecommunication</a:t>
            </a:r>
            <a:br>
              <a:rPr lang="en-US" sz="1600" dirty="0" smtClean="0">
                <a:latin typeface="Times New Roman" pitchFamily="18" charset="0"/>
                <a:cs typeface="Times New Roman" pitchFamily="18" charset="0"/>
              </a:rPr>
            </a:br>
            <a:endParaRPr lang="en-US" sz="1600" dirty="0">
              <a:latin typeface="Times New Roman" pitchFamily="18" charset="0"/>
              <a:cs typeface="Times New Roman" pitchFamily="18" charset="0"/>
            </a:endParaRPr>
          </a:p>
        </p:txBody>
      </p:sp>
      <p:sp>
        <p:nvSpPr>
          <p:cNvPr id="3" name="Subtitle 2"/>
          <p:cNvSpPr>
            <a:spLocks noGrp="1"/>
          </p:cNvSpPr>
          <p:nvPr>
            <p:ph type="subTitle" idx="1"/>
          </p:nvPr>
        </p:nvSpPr>
        <p:spPr>
          <a:xfrm>
            <a:off x="1143000" y="1143000"/>
            <a:ext cx="7848600" cy="4953000"/>
          </a:xfrm>
        </p:spPr>
        <p:txBody>
          <a:bodyPr>
            <a:normAutofit/>
          </a:bodyPr>
          <a:lstStyle/>
          <a:p>
            <a:pPr algn="ct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p:txBody>
      </p:sp>
      <p:pic>
        <p:nvPicPr>
          <p:cNvPr id="4" name="Picture 3"/>
          <p:cNvPicPr preferRelativeResize="0">
            <a:picLocks noChangeArrowheads="1"/>
          </p:cNvPicPr>
          <p:nvPr/>
        </p:nvPicPr>
        <p:blipFill>
          <a:blip r:embed="rId2"/>
          <a:srcRect/>
          <a:stretch>
            <a:fillRect/>
          </a:stretch>
        </p:blipFill>
        <p:spPr bwMode="auto">
          <a:xfrm>
            <a:off x="152400" y="152400"/>
            <a:ext cx="762000" cy="685800"/>
          </a:xfrm>
          <a:prstGeom prst="rect">
            <a:avLst/>
          </a:prstGeom>
          <a:noFill/>
          <a:ln w="9525">
            <a:noFill/>
            <a:miter lim="800000"/>
            <a:headEnd/>
            <a:tailEnd/>
          </a:ln>
        </p:spPr>
      </p:pic>
      <p:sp>
        <p:nvSpPr>
          <p:cNvPr id="5" name="TextBox 4"/>
          <p:cNvSpPr txBox="1"/>
          <p:nvPr/>
        </p:nvSpPr>
        <p:spPr>
          <a:xfrm>
            <a:off x="1828800" y="6477000"/>
            <a:ext cx="4996881" cy="461665"/>
          </a:xfrm>
          <a:prstGeom prst="rect">
            <a:avLst/>
          </a:prstGeom>
          <a:noFill/>
        </p:spPr>
        <p:txBody>
          <a:bodyPr wrap="none" rtlCol="0">
            <a:spAutoFit/>
          </a:bodyPr>
          <a:lstStyle/>
          <a:p>
            <a:r>
              <a:rPr lang="en-US" sz="1200" dirty="0" smtClean="0">
                <a:latin typeface="Times New Roman" pitchFamily="18" charset="0"/>
                <a:cs typeface="Times New Roman" pitchFamily="18" charset="0"/>
              </a:rPr>
              <a:t>American Standard Sign Language Representation Using Speech Recognition</a:t>
            </a:r>
          </a:p>
          <a:p>
            <a:endParaRPr lang="en-US" sz="1200" dirty="0">
              <a:latin typeface="Times New Roman" pitchFamily="18" charset="0"/>
              <a:cs typeface="Times New Roman" pitchFamily="18" charset="0"/>
            </a:endParaRPr>
          </a:p>
        </p:txBody>
      </p:sp>
      <p:pic>
        <p:nvPicPr>
          <p:cNvPr id="6" name="Content Placeholder 16" descr="asl_clip_image002[1]"/>
          <p:cNvPicPr>
            <a:picLocks/>
          </p:cNvPicPr>
          <p:nvPr/>
        </p:nvPicPr>
        <p:blipFill>
          <a:blip r:embed="rId3" cstate="print"/>
          <a:srcRect/>
          <a:stretch>
            <a:fillRect/>
          </a:stretch>
        </p:blipFill>
        <p:spPr bwMode="auto">
          <a:xfrm>
            <a:off x="1143000" y="1524000"/>
            <a:ext cx="7467600" cy="4495800"/>
          </a:xfrm>
          <a:prstGeom prst="rect">
            <a:avLst/>
          </a:prstGeom>
          <a:noFill/>
          <a:ln w="9525">
            <a:noFill/>
            <a:miter lim="800000"/>
            <a:headEnd/>
            <a:tailEnd/>
          </a:ln>
        </p:spPr>
      </p:pic>
      <p:sp>
        <p:nvSpPr>
          <p:cNvPr id="7" name="TextBox 6"/>
          <p:cNvSpPr txBox="1"/>
          <p:nvPr/>
        </p:nvSpPr>
        <p:spPr>
          <a:xfrm>
            <a:off x="1219200" y="990600"/>
            <a:ext cx="30480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A-S-S-L Signs</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1000108"/>
            <a:ext cx="7467600" cy="1071570"/>
          </a:xfrm>
        </p:spPr>
        <p:txBody>
          <a:bodyPr>
            <a:normAutofit fontScale="90000"/>
          </a:bodyPr>
          <a:lstStyle/>
          <a:p>
            <a:r>
              <a:rPr lang="en-US" dirty="0" smtClean="0"/>
              <a:t>System Specifications</a:t>
            </a:r>
            <a:br>
              <a:rPr lang="en-US" dirty="0" smtClean="0"/>
            </a:br>
            <a:endParaRPr lang="en-IN" dirty="0"/>
          </a:p>
        </p:txBody>
      </p:sp>
      <p:sp>
        <p:nvSpPr>
          <p:cNvPr id="3" name="TextBox 2"/>
          <p:cNvSpPr txBox="1"/>
          <p:nvPr/>
        </p:nvSpPr>
        <p:spPr>
          <a:xfrm>
            <a:off x="990600" y="1571613"/>
            <a:ext cx="6934200" cy="6617196"/>
          </a:xfrm>
          <a:prstGeom prst="rect">
            <a:avLst/>
          </a:prstGeom>
          <a:noFill/>
        </p:spPr>
        <p:txBody>
          <a:bodyPr wrap="square" rtlCol="0">
            <a:spAutoFit/>
          </a:bodyPr>
          <a:lstStyle/>
          <a:p>
            <a:pPr>
              <a:buFont typeface="Arial" pitchFamily="34" charset="0"/>
              <a:buChar char="•"/>
            </a:pPr>
            <a:r>
              <a:rPr lang="en-US" sz="2400" dirty="0" smtClean="0">
                <a:latin typeface="Times New Roman" pitchFamily="18" charset="0"/>
                <a:cs typeface="Times New Roman" pitchFamily="18" charset="0"/>
              </a:rPr>
              <a:t>We  are  providing  input  through  mike.</a:t>
            </a:r>
          </a:p>
          <a:p>
            <a:pPr>
              <a:buFont typeface="Arial" pitchFamily="34" charset="0"/>
              <a:buChar char="•"/>
            </a:pPr>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Maximum word length- 8 Alphabets </a:t>
            </a:r>
          </a:p>
          <a:p>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Maximum input time – 3Sec.</a:t>
            </a:r>
          </a:p>
          <a:p>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Recognized Alphabets (2D)-[A,B,G,H,I,S,U,W,L,Y]</a:t>
            </a:r>
          </a:p>
          <a:p>
            <a:pPr>
              <a:buFont typeface="Arial" pitchFamily="34" charset="0"/>
              <a:buChar char="•"/>
            </a:pPr>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Voltage   for   ARM7  is  +3.3V</a:t>
            </a:r>
          </a:p>
          <a:p>
            <a:pPr>
              <a:buFont typeface="Arial" pitchFamily="34" charset="0"/>
              <a:buChar char="•"/>
            </a:pPr>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  5  servo  motor   (VTS -05A,</a:t>
            </a:r>
            <a:r>
              <a:rPr lang="en-US" sz="2400" b="1" dirty="0" smtClean="0"/>
              <a:t> </a:t>
            </a:r>
            <a:r>
              <a:rPr lang="en-US" sz="2400" dirty="0" smtClean="0">
                <a:latin typeface="Times New Roman" pitchFamily="18" charset="0"/>
                <a:cs typeface="Times New Roman" pitchFamily="18" charset="0"/>
              </a:rPr>
              <a:t>Voltage-4.8v</a:t>
            </a:r>
          </a:p>
          <a:p>
            <a:r>
              <a:rPr lang="en-US" sz="2400" dirty="0" smtClean="0">
                <a:latin typeface="Times New Roman" pitchFamily="18" charset="0"/>
                <a:cs typeface="Times New Roman" pitchFamily="18" charset="0"/>
              </a:rPr>
              <a:t>                                 Torque-1kg)</a:t>
            </a:r>
          </a:p>
          <a:p>
            <a:pPr marL="514350" indent="-514350"/>
            <a:endParaRPr lang="en-US" sz="2400" dirty="0" smtClean="0">
              <a:latin typeface="Times New Roman" pitchFamily="18" charset="0"/>
              <a:cs typeface="Times New Roman" pitchFamily="18" charset="0"/>
            </a:endParaRPr>
          </a:p>
          <a:p>
            <a:endParaRPr lang="en-US" sz="2800" dirty="0" smtClean="0"/>
          </a:p>
          <a:p>
            <a:pPr>
              <a:buFont typeface="Arial" pitchFamily="34" charset="0"/>
              <a:buChar char="•"/>
            </a:pPr>
            <a:endParaRPr lang="en-US" sz="2800" dirty="0" smtClean="0"/>
          </a:p>
          <a:p>
            <a:pPr>
              <a:buFont typeface="Arial" pitchFamily="34" charset="0"/>
              <a:buChar char="•"/>
            </a:pPr>
            <a:endParaRPr lang="en-US" sz="2800" dirty="0" smtClean="0"/>
          </a:p>
          <a:p>
            <a:r>
              <a:rPr lang="en-US" sz="2800" dirty="0" smtClean="0"/>
              <a:t> </a:t>
            </a:r>
          </a:p>
        </p:txBody>
      </p:sp>
      <p:pic>
        <p:nvPicPr>
          <p:cNvPr id="4" name="Picture 3"/>
          <p:cNvPicPr preferRelativeResize="0">
            <a:picLocks noChangeArrowheads="1"/>
          </p:cNvPicPr>
          <p:nvPr/>
        </p:nvPicPr>
        <p:blipFill>
          <a:blip r:embed="rId2" cstate="print"/>
          <a:srcRect/>
          <a:stretch>
            <a:fillRect/>
          </a:stretch>
        </p:blipFill>
        <p:spPr bwMode="auto">
          <a:xfrm>
            <a:off x="0" y="0"/>
            <a:ext cx="1214414" cy="1052736"/>
          </a:xfrm>
          <a:prstGeom prst="rect">
            <a:avLst/>
          </a:prstGeom>
          <a:noFill/>
          <a:ln w="9525">
            <a:noFill/>
            <a:miter lim="800000"/>
            <a:headEnd/>
            <a:tailEnd/>
          </a:ln>
        </p:spPr>
      </p:pic>
      <p:sp>
        <p:nvSpPr>
          <p:cNvPr id="5" name="Rectangle 4"/>
          <p:cNvSpPr/>
          <p:nvPr/>
        </p:nvSpPr>
        <p:spPr>
          <a:xfrm>
            <a:off x="1357290" y="0"/>
            <a:ext cx="7786710" cy="861774"/>
          </a:xfrm>
          <a:prstGeom prst="rect">
            <a:avLst/>
          </a:prstGeom>
        </p:spPr>
        <p:txBody>
          <a:bodyPr wrap="square">
            <a:spAutoFit/>
          </a:bodyPr>
          <a:lstStyle/>
          <a:p>
            <a:pPr algn="ctr"/>
            <a:r>
              <a:rPr lang="en-US" sz="1600" dirty="0" smtClean="0">
                <a:latin typeface="Times New Roman" pitchFamily="18" charset="0"/>
                <a:cs typeface="Times New Roman" pitchFamily="18" charset="0"/>
              </a:rPr>
              <a:t>PES’s Modern College of Engineering, </a:t>
            </a:r>
            <a:r>
              <a:rPr lang="en-US" sz="1600" dirty="0" err="1" smtClean="0">
                <a:latin typeface="Times New Roman" pitchFamily="18" charset="0"/>
                <a:cs typeface="Times New Roman" pitchFamily="18" charset="0"/>
              </a:rPr>
              <a:t>Shivajinagar</a:t>
            </a:r>
            <a:r>
              <a:rPr lang="en-US" sz="1600" dirty="0" smtClean="0">
                <a:latin typeface="Times New Roman" pitchFamily="18" charset="0"/>
                <a:cs typeface="Times New Roman" pitchFamily="18" charset="0"/>
              </a:rPr>
              <a:t>, pune-5</a:t>
            </a:r>
          </a:p>
          <a:p>
            <a:pPr algn="ctr"/>
            <a:r>
              <a:rPr lang="en-US" sz="1600" dirty="0" smtClean="0">
                <a:latin typeface="Times New Roman" pitchFamily="18" charset="0"/>
                <a:cs typeface="Times New Roman" pitchFamily="18" charset="0"/>
              </a:rPr>
              <a:t>Department of Electronics and Telecommunication</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6" name="Rectangle 5"/>
          <p:cNvSpPr/>
          <p:nvPr/>
        </p:nvSpPr>
        <p:spPr>
          <a:xfrm>
            <a:off x="1066800" y="6172200"/>
            <a:ext cx="7391400" cy="892552"/>
          </a:xfrm>
          <a:prstGeom prst="rect">
            <a:avLst/>
          </a:prstGeom>
        </p:spPr>
        <p:txBody>
          <a:bodyPr wrap="square">
            <a:spAutoFit/>
          </a:bodyPr>
          <a:lstStyle/>
          <a:p>
            <a:r>
              <a:rPr lang="en-US" sz="1200" dirty="0" smtClean="0">
                <a:latin typeface="Times New Roman" pitchFamily="18" charset="0"/>
                <a:cs typeface="Times New Roman" pitchFamily="18" charset="0"/>
              </a:rPr>
              <a:t>American Standard Sign Language Representation Using Speech Recognition</a:t>
            </a:r>
          </a:p>
          <a:p>
            <a:endParaRPr lang="en-US" sz="40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152400"/>
            <a:ext cx="6781800" cy="990600"/>
          </a:xfrm>
        </p:spPr>
        <p:txBody>
          <a:bodyPr>
            <a:noAutofit/>
          </a:bodyPr>
          <a:lstStyle/>
          <a:p>
            <a:r>
              <a:rPr lang="en-US" sz="1600" dirty="0" smtClean="0">
                <a:latin typeface="Times New Roman" pitchFamily="18" charset="0"/>
                <a:cs typeface="Times New Roman" pitchFamily="18" charset="0"/>
              </a:rPr>
              <a:t>   PES’s Modern College of Engineering, Shivajinagar,   Pune-5.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Department of Electronics and Telecommunication</a:t>
            </a:r>
            <a:br>
              <a:rPr lang="en-US" sz="1600" dirty="0" smtClean="0">
                <a:latin typeface="Times New Roman" pitchFamily="18" charset="0"/>
                <a:cs typeface="Times New Roman" pitchFamily="18" charset="0"/>
              </a:rPr>
            </a:br>
            <a:endParaRPr lang="en-US" sz="1600" dirty="0">
              <a:latin typeface="Times New Roman" pitchFamily="18" charset="0"/>
              <a:cs typeface="Times New Roman" pitchFamily="18" charset="0"/>
            </a:endParaRPr>
          </a:p>
        </p:txBody>
      </p:sp>
      <p:sp>
        <p:nvSpPr>
          <p:cNvPr id="3" name="Subtitle 2"/>
          <p:cNvSpPr>
            <a:spLocks noGrp="1"/>
          </p:cNvSpPr>
          <p:nvPr>
            <p:ph type="subTitle" idx="1"/>
          </p:nvPr>
        </p:nvSpPr>
        <p:spPr>
          <a:xfrm>
            <a:off x="1143000" y="1143000"/>
            <a:ext cx="7848600" cy="4953000"/>
          </a:xfrm>
        </p:spPr>
        <p:txBody>
          <a:bodyPr>
            <a:normAutofit/>
          </a:bodyPr>
          <a:lstStyle/>
          <a:p>
            <a:r>
              <a:rPr lang="en-US" sz="2400" dirty="0" smtClean="0">
                <a:latin typeface="Times New Roman" pitchFamily="18" charset="0"/>
                <a:cs typeface="Times New Roman" pitchFamily="18" charset="0"/>
              </a:rPr>
              <a:t>Block Diagram:</a:t>
            </a:r>
          </a:p>
          <a:p>
            <a:endParaRPr lang="en-US" sz="2400" dirty="0" smtClean="0">
              <a:latin typeface="Times New Roman" pitchFamily="18" charset="0"/>
              <a:cs typeface="Times New Roman" pitchFamily="18" charset="0"/>
            </a:endParaRPr>
          </a:p>
        </p:txBody>
      </p:sp>
      <p:pic>
        <p:nvPicPr>
          <p:cNvPr id="4" name="Picture 3"/>
          <p:cNvPicPr preferRelativeResize="0">
            <a:picLocks noChangeArrowheads="1"/>
          </p:cNvPicPr>
          <p:nvPr/>
        </p:nvPicPr>
        <p:blipFill>
          <a:blip r:embed="rId2"/>
          <a:srcRect/>
          <a:stretch>
            <a:fillRect/>
          </a:stretch>
        </p:blipFill>
        <p:spPr bwMode="auto">
          <a:xfrm>
            <a:off x="0" y="152400"/>
            <a:ext cx="762000" cy="685800"/>
          </a:xfrm>
          <a:prstGeom prst="rect">
            <a:avLst/>
          </a:prstGeom>
          <a:noFill/>
          <a:ln w="9525">
            <a:noFill/>
            <a:miter lim="800000"/>
            <a:headEnd/>
            <a:tailEnd/>
          </a:ln>
        </p:spPr>
      </p:pic>
      <p:sp>
        <p:nvSpPr>
          <p:cNvPr id="5" name="TextBox 4"/>
          <p:cNvSpPr txBox="1"/>
          <p:nvPr/>
        </p:nvSpPr>
        <p:spPr>
          <a:xfrm>
            <a:off x="1828800" y="6477000"/>
            <a:ext cx="4996881" cy="438582"/>
          </a:xfrm>
          <a:prstGeom prst="rect">
            <a:avLst/>
          </a:prstGeom>
          <a:noFill/>
        </p:spPr>
        <p:txBody>
          <a:bodyPr wrap="none" rtlCol="0">
            <a:spAutoFit/>
          </a:bodyPr>
          <a:lstStyle/>
          <a:p>
            <a:r>
              <a:rPr lang="en-US" sz="1200" dirty="0" smtClean="0">
                <a:latin typeface="Times New Roman" pitchFamily="18" charset="0"/>
                <a:cs typeface="Times New Roman" pitchFamily="18" charset="0"/>
              </a:rPr>
              <a:t>American Standard Sign Language Representation Using Speech Recognition</a:t>
            </a:r>
          </a:p>
          <a:p>
            <a:endParaRPr lang="en-US" sz="105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srcRect/>
          <a:stretch>
            <a:fillRect/>
          </a:stretch>
        </p:blipFill>
        <p:spPr bwMode="auto">
          <a:xfrm>
            <a:off x="1524000" y="1905000"/>
            <a:ext cx="7181850" cy="4191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457200"/>
            <a:ext cx="7010400" cy="1295400"/>
          </a:xfrm>
        </p:spPr>
        <p:txBody>
          <a:bodyPr>
            <a:noAutofit/>
          </a:bodyPr>
          <a:lstStyle/>
          <a:p>
            <a:r>
              <a:rPr lang="en-US" sz="1600" dirty="0" smtClean="0">
                <a:latin typeface="Times New Roman" pitchFamily="18" charset="0"/>
                <a:cs typeface="Times New Roman" pitchFamily="18" charset="0"/>
              </a:rPr>
              <a:t>   PES’s Modern College of Engineering, Shivajinagar,   Pune-5.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Department of Electronics and Telecommunication</a:t>
            </a:r>
            <a:br>
              <a:rPr lang="en-US" sz="1600" dirty="0" smtClean="0">
                <a:latin typeface="Times New Roman" pitchFamily="18" charset="0"/>
                <a:cs typeface="Times New Roman" pitchFamily="18" charset="0"/>
              </a:rPr>
            </a:br>
            <a:endParaRPr lang="en-US" sz="1600" dirty="0">
              <a:latin typeface="Times New Roman" pitchFamily="18" charset="0"/>
              <a:cs typeface="Times New Roman" pitchFamily="18" charset="0"/>
            </a:endParaRPr>
          </a:p>
        </p:txBody>
      </p:sp>
      <p:sp>
        <p:nvSpPr>
          <p:cNvPr id="3" name="Subtitle 2"/>
          <p:cNvSpPr>
            <a:spLocks noGrp="1"/>
          </p:cNvSpPr>
          <p:nvPr>
            <p:ph type="subTitle" idx="1"/>
          </p:nvPr>
        </p:nvSpPr>
        <p:spPr>
          <a:xfrm>
            <a:off x="1143000" y="1143000"/>
            <a:ext cx="7848600" cy="4953000"/>
          </a:xfrm>
        </p:spPr>
        <p:txBody>
          <a:bodyPr>
            <a:normAutofit lnSpcReduction="10000"/>
          </a:bodyPr>
          <a:lstStyle/>
          <a:p>
            <a:r>
              <a:rPr lang="en-US" sz="2400" dirty="0" smtClean="0">
                <a:latin typeface="Times New Roman" pitchFamily="18" charset="0"/>
                <a:cs typeface="Times New Roman" pitchFamily="18" charset="0"/>
              </a:rPr>
              <a:t>Hardware Design:</a:t>
            </a:r>
          </a:p>
          <a:p>
            <a:pPr marL="484632" indent="-457200">
              <a:buClrTx/>
              <a:buFont typeface="+mj-lt"/>
              <a:buAutoNum type="arabicPeriod"/>
            </a:pPr>
            <a:r>
              <a:rPr lang="en-US" sz="2400" dirty="0" smtClean="0">
                <a:latin typeface="Times New Roman" pitchFamily="18" charset="0"/>
                <a:cs typeface="Times New Roman" pitchFamily="18" charset="0"/>
              </a:rPr>
              <a:t>MAX 232-Logic level converter.</a:t>
            </a:r>
          </a:p>
          <a:p>
            <a:pPr marL="484632" indent="-457200">
              <a:buClrTx/>
              <a:buFont typeface="+mj-lt"/>
              <a:buAutoNum type="arabicPeriod"/>
            </a:pPr>
            <a:endParaRPr lang="en-US" sz="2400" dirty="0" smtClean="0">
              <a:latin typeface="Times New Roman" pitchFamily="18" charset="0"/>
              <a:cs typeface="Times New Roman" pitchFamily="18" charset="0"/>
            </a:endParaRPr>
          </a:p>
          <a:p>
            <a:pPr marL="484632" indent="-457200">
              <a:buClrTx/>
              <a:buFont typeface="+mj-lt"/>
              <a:buAutoNum type="arabicPeriod"/>
            </a:pPr>
            <a:r>
              <a:rPr lang="en-US" sz="2400" dirty="0" smtClean="0">
                <a:latin typeface="Times New Roman" pitchFamily="18" charset="0"/>
                <a:cs typeface="Times New Roman" pitchFamily="18" charset="0"/>
              </a:rPr>
              <a:t>Power supply-5 V.</a:t>
            </a:r>
          </a:p>
          <a:p>
            <a:pPr marL="484632" indent="-457200">
              <a:buClrTx/>
              <a:buFont typeface="+mj-lt"/>
              <a:buAutoNum type="arabicPeriod"/>
            </a:pPr>
            <a:endParaRPr lang="en-US" sz="2400" dirty="0" smtClean="0">
              <a:latin typeface="Times New Roman" pitchFamily="18" charset="0"/>
              <a:cs typeface="Times New Roman" pitchFamily="18" charset="0"/>
            </a:endParaRPr>
          </a:p>
          <a:p>
            <a:pPr marL="484632" indent="-457200">
              <a:buClrTx/>
              <a:buFont typeface="+mj-lt"/>
              <a:buAutoNum type="arabicPeriod"/>
            </a:pPr>
            <a:r>
              <a:rPr lang="en-US" sz="2400" dirty="0" smtClean="0">
                <a:latin typeface="Times New Roman" pitchFamily="18" charset="0"/>
                <a:cs typeface="Times New Roman" pitchFamily="18" charset="0"/>
              </a:rPr>
              <a:t>LM 1117-Voltage Regulator</a:t>
            </a:r>
          </a:p>
          <a:p>
            <a:pPr marL="484632" indent="-457200">
              <a:buClrTx/>
              <a:buFont typeface="+mj-lt"/>
              <a:buAutoNum type="arabicPeriod"/>
            </a:pPr>
            <a:endParaRPr lang="en-US" sz="2400" dirty="0" smtClean="0">
              <a:latin typeface="Times New Roman" pitchFamily="18" charset="0"/>
              <a:cs typeface="Times New Roman" pitchFamily="18" charset="0"/>
            </a:endParaRPr>
          </a:p>
          <a:p>
            <a:pPr marL="484632" indent="-457200">
              <a:buClrTx/>
              <a:buFont typeface="+mj-lt"/>
              <a:buAutoNum type="arabicPeriod"/>
            </a:pPr>
            <a:r>
              <a:rPr lang="en-US" sz="2400" dirty="0" smtClean="0">
                <a:latin typeface="Times New Roman" pitchFamily="18" charset="0"/>
                <a:cs typeface="Times New Roman" pitchFamily="18" charset="0"/>
              </a:rPr>
              <a:t>ARM 7-LPC 2138</a:t>
            </a:r>
          </a:p>
          <a:p>
            <a:pPr marL="484632" indent="-457200">
              <a:buClrTx/>
              <a:buFont typeface="+mj-lt"/>
              <a:buAutoNum type="arabicPeriod"/>
            </a:pPr>
            <a:endParaRPr lang="en-US" sz="2400" dirty="0" smtClean="0">
              <a:latin typeface="Times New Roman" pitchFamily="18" charset="0"/>
              <a:cs typeface="Times New Roman" pitchFamily="18" charset="0"/>
            </a:endParaRPr>
          </a:p>
          <a:p>
            <a:pPr marL="484632" indent="-457200">
              <a:buClrTx/>
              <a:buFont typeface="+mj-lt"/>
              <a:buAutoNum type="arabicPeriod"/>
            </a:pPr>
            <a:r>
              <a:rPr lang="en-US" sz="2400" dirty="0" smtClean="0">
                <a:latin typeface="Times New Roman" pitchFamily="18" charset="0"/>
                <a:cs typeface="Times New Roman" pitchFamily="18" charset="0"/>
              </a:rPr>
              <a:t>LCD-16 X 2</a:t>
            </a:r>
          </a:p>
          <a:p>
            <a:pPr marL="484632" indent="-457200">
              <a:buClrTx/>
              <a:buFont typeface="+mj-lt"/>
              <a:buAutoNum type="arabicPeriod"/>
            </a:pPr>
            <a:endParaRPr lang="en-US" sz="2400" dirty="0" smtClean="0">
              <a:latin typeface="Times New Roman" pitchFamily="18" charset="0"/>
              <a:cs typeface="Times New Roman" pitchFamily="18" charset="0"/>
            </a:endParaRPr>
          </a:p>
          <a:p>
            <a:pPr marL="484632" indent="-457200">
              <a:buClrTx/>
              <a:buFont typeface="+mj-lt"/>
              <a:buAutoNum type="arabicPeriod"/>
            </a:pPr>
            <a:r>
              <a:rPr lang="en-US" sz="2400" dirty="0" smtClean="0">
                <a:latin typeface="Times New Roman" pitchFamily="18" charset="0"/>
                <a:cs typeface="Times New Roman" pitchFamily="18" charset="0"/>
              </a:rPr>
              <a:t>Servo Motor- VTS-05A</a:t>
            </a:r>
          </a:p>
          <a:p>
            <a:pPr marL="484632" indent="-457200">
              <a:buClrTx/>
              <a:buFont typeface="+mj-lt"/>
              <a:buAutoNum type="arabicPeriod"/>
            </a:pPr>
            <a:endParaRPr lang="en-US" sz="2400" dirty="0" smtClean="0">
              <a:latin typeface="Times New Roman" pitchFamily="18" charset="0"/>
              <a:cs typeface="Times New Roman" pitchFamily="18" charset="0"/>
            </a:endParaRPr>
          </a:p>
          <a:p>
            <a:pPr marL="484632" indent="-457200">
              <a:buClrTx/>
              <a:buFont typeface="+mj-lt"/>
              <a:buAutoNum type="arabicPeriod"/>
            </a:pPr>
            <a:endParaRPr lang="en-US" sz="2400" dirty="0" smtClean="0">
              <a:latin typeface="Times New Roman" pitchFamily="18" charset="0"/>
              <a:cs typeface="Times New Roman" pitchFamily="18" charset="0"/>
            </a:endParaRPr>
          </a:p>
          <a:p>
            <a:pPr marL="484632" indent="-457200">
              <a:buClrTx/>
            </a:pP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p:txBody>
      </p:sp>
      <p:pic>
        <p:nvPicPr>
          <p:cNvPr id="4" name="Picture 3"/>
          <p:cNvPicPr preferRelativeResize="0">
            <a:picLocks noChangeArrowheads="1"/>
          </p:cNvPicPr>
          <p:nvPr/>
        </p:nvPicPr>
        <p:blipFill>
          <a:blip r:embed="rId2"/>
          <a:srcRect/>
          <a:stretch>
            <a:fillRect/>
          </a:stretch>
        </p:blipFill>
        <p:spPr bwMode="auto">
          <a:xfrm>
            <a:off x="0" y="0"/>
            <a:ext cx="762000" cy="685800"/>
          </a:xfrm>
          <a:prstGeom prst="rect">
            <a:avLst/>
          </a:prstGeom>
          <a:noFill/>
          <a:ln w="9525">
            <a:noFill/>
            <a:miter lim="800000"/>
            <a:headEnd/>
            <a:tailEnd/>
          </a:ln>
        </p:spPr>
      </p:pic>
      <p:sp>
        <p:nvSpPr>
          <p:cNvPr id="5" name="TextBox 4"/>
          <p:cNvSpPr txBox="1"/>
          <p:nvPr/>
        </p:nvSpPr>
        <p:spPr>
          <a:xfrm>
            <a:off x="1828800" y="6477000"/>
            <a:ext cx="4996881" cy="438582"/>
          </a:xfrm>
          <a:prstGeom prst="rect">
            <a:avLst/>
          </a:prstGeom>
          <a:noFill/>
        </p:spPr>
        <p:txBody>
          <a:bodyPr wrap="none" rtlCol="0">
            <a:spAutoFit/>
          </a:bodyPr>
          <a:lstStyle/>
          <a:p>
            <a:r>
              <a:rPr lang="en-US" sz="1200" dirty="0" smtClean="0">
                <a:latin typeface="Times New Roman" pitchFamily="18" charset="0"/>
                <a:cs typeface="Times New Roman" pitchFamily="18" charset="0"/>
              </a:rPr>
              <a:t>American Standard Sign Language Representation Using Speech Recognition</a:t>
            </a:r>
          </a:p>
          <a:p>
            <a:endParaRPr lang="en-US" sz="105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786</TotalTime>
  <Words>856</Words>
  <Application>Microsoft Office PowerPoint</Application>
  <PresentationFormat>On-screen Show (4:3)</PresentationFormat>
  <Paragraphs>212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Solstice</vt:lpstr>
      <vt:lpstr>                    PES’s Modern College of Engineering, Shivajinagar,   Pune-5.                          Department of Electronics and Telecommunication </vt:lpstr>
      <vt:lpstr>                          PES’s Modern College of Engineering, Shivajinagar, pune-5.                                  Department of Electronics and Telecommunication</vt:lpstr>
      <vt:lpstr>Slide 3</vt:lpstr>
      <vt:lpstr>   PES’s Modern College of Engineering, Shivajinagar,   Pune-5.        Department of Electronics and Telecommunication </vt:lpstr>
      <vt:lpstr>                          PES’s Modern College of Engineering, Shivajinagar, pune-5.                                  Department of Electronics and Telecommunication</vt:lpstr>
      <vt:lpstr>        PES’s Modern College of Engineering, Shivajinagar,   Pune-5.              Department of Electronics and Telecommunication </vt:lpstr>
      <vt:lpstr>System Specifications </vt:lpstr>
      <vt:lpstr>   PES’s Modern College of Engineering, Shivajinagar,   Pune-5.        Department of Electronics and Telecommunication </vt:lpstr>
      <vt:lpstr>   PES’s Modern College of Engineering, Shivajinagar,   Pune-5.         Department of Electronics and Telecommunication </vt:lpstr>
      <vt:lpstr>   PES’s Modern College of Engineering, Shivajinagar,   Pune-5.         Department of Electronics and Telecommunication </vt:lpstr>
      <vt:lpstr>   PES’s Modern College of Engineering, Shivajinagar,   Pune-5.       Department of Electronics and Telecommunication </vt:lpstr>
      <vt:lpstr>   PES’s Modern College of Engineering, Shivajinagar,   Pune-5.         Department of Electronics and Telecommunication </vt:lpstr>
      <vt:lpstr>   PES’s Modern College of Engineering, Shivajinagar,   Pune-5.        Department of Electronics and Telecommunication </vt:lpstr>
      <vt:lpstr>   PES’s Modern College of Engineering, Shivajinagar,   Pune-5.          Department of Electronics and Telecommunication </vt:lpstr>
      <vt:lpstr>Result:</vt:lpstr>
      <vt:lpstr>   PES’s Modern College of Engineering, Shivajinagar,   Pune-5.         Department of Electronics and Telecommunication </vt:lpstr>
      <vt:lpstr>Future Scope</vt:lpstr>
      <vt:lpstr>                          PES’s Modern College of Engineering, Shivajinagar, pune-5.                                  Department of Electronics and Telecommunication</vt:lpstr>
      <vt:lpstr>   PES’s Modern College of Engineering, Shivajinagar,   Pune-5.         Department of Electronics and Telecommunication </vt:lpstr>
      <vt:lpstr>   PES’s Modern College of Engineering, Shivajinagar,   Pune-5.         Department of Electronics and Telecommunication </vt:lpstr>
      <vt:lpstr>   PES’s Modern College of Engineering, Shivajinagar,   Pune-5.         Department of Electronics and Telecommunication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PES’s Modern College of Engineering, Shivajinagar, pune-5.</dc:title>
  <dc:creator>Dell</dc:creator>
  <cp:lastModifiedBy>Dell</cp:lastModifiedBy>
  <cp:revision>135</cp:revision>
  <dcterms:created xsi:type="dcterms:W3CDTF">2006-08-16T00:00:00Z</dcterms:created>
  <dcterms:modified xsi:type="dcterms:W3CDTF">2014-05-13T17:54:23Z</dcterms:modified>
</cp:coreProperties>
</file>