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1" r:id="rId5"/>
    <p:sldId id="259" r:id="rId6"/>
    <p:sldId id="25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0EED1-BF0C-4FE1-A2F9-CF7041D61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78BC6B-59DC-4695-8D19-EDCD638C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A3E78F-E6F8-44A5-B4F2-8C90401B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473C-A307-4011-B329-795250E8A930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B03CA5-B5AB-444B-8DC5-FEA1A62F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604E7F-EFB6-4E64-A0F2-BF11952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325C-DBFC-47E4-8B1D-0F1CF96512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29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6EF3C-21CF-40D8-BB09-39BF186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66119C-8051-450A-8C93-AE78C649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908BA9-F259-4A22-A252-9B2049E7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473C-A307-4011-B329-795250E8A930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01537A-7E65-4F6A-ACD0-3BC7FE6F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E0843B-004E-4AAD-8A31-ECB664D3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325C-DBFC-47E4-8B1D-0F1CF96512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74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D9E562-9F8A-41DB-9F2B-1BF5AB1D9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474562-AA2C-46C2-AC28-6EAAD56D5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F34BD0-8E4A-48BA-A6D6-B2918CC2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473C-A307-4011-B329-795250E8A930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36BBB5-3378-4DC7-981D-9A54E45C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763EA-398F-4644-B1D7-85E8159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325C-DBFC-47E4-8B1D-0F1CF96512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9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8B43F-D109-4816-AB51-43895645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EB730A-5616-4DCB-9959-776DBBAD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81F4BC-F8FE-438D-B930-20A4BA5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473C-A307-4011-B329-795250E8A930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809B43-6ED6-47CE-A094-5E3E9EB3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8D5447-0EC4-475A-89FB-4F59571B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325C-DBFC-47E4-8B1D-0F1CF96512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1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60149-DF40-4642-8535-77296B00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A05988-86A8-4DA5-9993-1449274B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FF4296-DA9A-495E-86C0-7FE06307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473C-A307-4011-B329-795250E8A930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F7AA1C-2AD9-4FDF-96DA-AD4D7325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F70324-6991-430F-A665-05311198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325C-DBFC-47E4-8B1D-0F1CF96512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88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3A676-2900-4F69-885A-7E534C0F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34217D-A25D-49CA-AC4B-114F4EF74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FA5F19-5171-4AF2-8CE1-749ED5B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F32A3C-8326-4294-9EB2-3D5DB57E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473C-A307-4011-B329-795250E8A930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0C4B62-0391-4B8F-BBCB-A5EDAD4B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61D8CE-3943-48C6-A65C-0CFCF94E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325C-DBFC-47E4-8B1D-0F1CF96512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41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3934D5-03D4-4EE1-BCAE-F1573F2B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837D4D-69C5-4C83-AF5F-F86134D0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C175EC-1F4B-4023-8F74-87D163CBA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9099C0-5E0A-4D9B-A97D-B0621F087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D0D0F2-8900-42AA-BDC3-4DA793482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2AC9FEE-54FF-42C8-9D8C-B2BC7FFA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473C-A307-4011-B329-795250E8A930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B8F2190-4D62-4180-A548-28E52683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EEC925-6970-430A-8FBA-97F417F5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325C-DBFC-47E4-8B1D-0F1CF96512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83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3AEEAE-8CB0-4715-A963-9AB84B85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8CDF882-1846-4400-8E84-F2D9D50F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473C-A307-4011-B329-795250E8A930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FC3AEF-2FAE-4D6F-9A58-594D4E63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7465E1-414E-40DA-9CBD-B547FFB4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325C-DBFC-47E4-8B1D-0F1CF96512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06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E08319-9291-40EF-B31C-3EE44AF6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473C-A307-4011-B329-795250E8A930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E3FB2E-E66E-40A8-8615-AFBEEDB7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E88D26-D9E3-4CB6-9CF0-5C49C65F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325C-DBFC-47E4-8B1D-0F1CF96512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8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B55899-6B4A-4E7A-ABB5-1018BF4B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F91BCA-CB32-4353-8D75-82400A26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812BE6-116F-404F-936D-ECEB01BB9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E41789-8D9C-40C4-9314-10AE6CC4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473C-A307-4011-B329-795250E8A930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8B217D-3391-45F8-A106-D83B6591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70443D-19A6-46E8-872E-185F60B2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325C-DBFC-47E4-8B1D-0F1CF96512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02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B0E7E-C8D8-4BE8-9157-8609D67D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B24356-2D56-4F9A-B7C7-C00E827FA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F84B95-C832-4B3F-8F9F-1CA2845DA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DE3A50-400F-4FF5-A730-FF03FA8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473C-A307-4011-B329-795250E8A930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19C7FC-87E3-4F59-AAE7-46ADEDDF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6AD837-BB69-4258-BD62-18ABC372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325C-DBFC-47E4-8B1D-0F1CF96512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0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D64724-BBDA-4A56-9EB2-ECC55C69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13A169-B274-403B-9830-6CF46836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9B5CF7-3E68-4687-8E53-757ABF3BC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473C-A307-4011-B329-795250E8A930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36DCF3-73BB-4FE7-B80F-2D2165008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3D91E6-5917-4620-80CE-D570638A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325C-DBFC-47E4-8B1D-0F1CF96512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15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69AA7-70FA-40B8-8F87-269FC7E64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en-US" dirty="0"/>
              <a:t>ElectroChem Cell </a:t>
            </a:r>
            <a:br>
              <a:rPr lang="en-US" dirty="0"/>
            </a:br>
            <a:r>
              <a:rPr lang="en-US" dirty="0"/>
              <a:t>CAD Models – Dimension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6C7174-8BE9-42E2-9DF0-7470F922B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741"/>
            <a:ext cx="9144000" cy="1655762"/>
          </a:xfrm>
        </p:spPr>
        <p:txBody>
          <a:bodyPr/>
          <a:lstStyle/>
          <a:p>
            <a:r>
              <a:rPr lang="en-US" dirty="0"/>
              <a:t>Date Updated: June 29, 2020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41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E206C2-455B-4E00-A0CB-AD880637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45" y="2711290"/>
            <a:ext cx="4030741" cy="3676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0E85DF-3663-4DD5-8558-3553F5A6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Cap CAD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4932B-F18E-42E5-A71D-11051711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732" y="1292965"/>
            <a:ext cx="4305670" cy="49657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Dimensions</a:t>
            </a:r>
          </a:p>
          <a:p>
            <a:r>
              <a:rPr lang="en-US" dirty="0"/>
              <a:t>Probe Holder Hole Diameter = 6mm</a:t>
            </a:r>
          </a:p>
          <a:p>
            <a:r>
              <a:rPr lang="en-US" dirty="0"/>
              <a:t>Outer Diameter = 40mm</a:t>
            </a:r>
          </a:p>
          <a:p>
            <a:r>
              <a:rPr lang="en-US" dirty="0"/>
              <a:t>O-ring = 35.2 mm</a:t>
            </a:r>
          </a:p>
          <a:p>
            <a:pPr lvl="1"/>
            <a:r>
              <a:rPr lang="en-US" dirty="0"/>
              <a:t>Used to seal into glass tube</a:t>
            </a:r>
          </a:p>
          <a:p>
            <a:r>
              <a:rPr lang="en-US" dirty="0"/>
              <a:t>O-Ring Placeholder Diameter = 35.2 mm</a:t>
            </a:r>
          </a:p>
          <a:p>
            <a:pPr lvl="1"/>
            <a:r>
              <a:rPr lang="en-US" dirty="0"/>
              <a:t>Groove Diameter = 1mm</a:t>
            </a:r>
          </a:p>
          <a:p>
            <a:r>
              <a:rPr lang="en-US" dirty="0"/>
              <a:t>Inner Diameter = 34mm; 10mm into the Chamber</a:t>
            </a:r>
          </a:p>
          <a:p>
            <a:endParaRPr lang="en-US" dirty="0"/>
          </a:p>
          <a:p>
            <a:endParaRPr lang="en-CA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439A5397-D476-4C6A-BC37-D21CBCD113F8}"/>
              </a:ext>
            </a:extLst>
          </p:cNvPr>
          <p:cNvCxnSpPr>
            <a:cxnSpLocks/>
          </p:cNvCxnSpPr>
          <p:nvPr/>
        </p:nvCxnSpPr>
        <p:spPr>
          <a:xfrm rot="10800000">
            <a:off x="5184560" y="3062797"/>
            <a:ext cx="2352843" cy="365247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D06C799-0E14-4741-B10F-3CBD5EAB5B45}"/>
              </a:ext>
            </a:extLst>
          </p:cNvPr>
          <p:cNvCxnSpPr>
            <a:cxnSpLocks/>
          </p:cNvCxnSpPr>
          <p:nvPr/>
        </p:nvCxnSpPr>
        <p:spPr>
          <a:xfrm flipH="1" flipV="1">
            <a:off x="5673091" y="5188614"/>
            <a:ext cx="1864310" cy="377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4FFF19E-F0CC-4AA2-A399-983EDD22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849" y="1650500"/>
            <a:ext cx="1685911" cy="756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A9CC8DD-1B92-44E1-8CBF-B933806D1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5" y="1650500"/>
            <a:ext cx="2545752" cy="21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4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5F3BD-4094-419D-AFA0-8F23D94D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Cell Cap Fittings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50E448-4A49-48E0-820E-880A1881932E}"/>
              </a:ext>
            </a:extLst>
          </p:cNvPr>
          <p:cNvSpPr txBox="1"/>
          <p:nvPr/>
        </p:nvSpPr>
        <p:spPr>
          <a:xfrm>
            <a:off x="8085366" y="1616958"/>
            <a:ext cx="37298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Spray Nozzle</a:t>
            </a:r>
          </a:p>
          <a:p>
            <a:pPr algn="ctr"/>
            <a:r>
              <a:rPr lang="en-CA" dirty="0"/>
              <a:t>(10.28mm Diameter)</a:t>
            </a:r>
          </a:p>
          <a:p>
            <a:pPr algn="ctr"/>
            <a:r>
              <a:rPr lang="en-CA" dirty="0"/>
              <a:t>Embedded Area for Spray Nozzle Bolt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466772-DE04-459E-BAFC-DA0DBB8C09C2}"/>
              </a:ext>
            </a:extLst>
          </p:cNvPr>
          <p:cNvSpPr txBox="1"/>
          <p:nvPr/>
        </p:nvSpPr>
        <p:spPr>
          <a:xfrm>
            <a:off x="1272142" y="3513903"/>
            <a:ext cx="20704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Reference Electrode</a:t>
            </a:r>
          </a:p>
          <a:p>
            <a:pPr algn="ctr"/>
            <a:r>
              <a:rPr lang="en-CA" dirty="0"/>
              <a:t>(6mm Diameter)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A76DBB-E067-4F53-A5EA-D00B97BBE8AC}"/>
              </a:ext>
            </a:extLst>
          </p:cNvPr>
          <p:cNvSpPr txBox="1"/>
          <p:nvPr/>
        </p:nvSpPr>
        <p:spPr>
          <a:xfrm>
            <a:off x="1279862" y="4427140"/>
            <a:ext cx="20704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Counter Electrode</a:t>
            </a:r>
          </a:p>
          <a:p>
            <a:pPr algn="ctr"/>
            <a:r>
              <a:rPr lang="en-CA" dirty="0"/>
              <a:t>(6mm Diameter)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FF4B73-A16B-47CE-9174-787F2311EE64}"/>
              </a:ext>
            </a:extLst>
          </p:cNvPr>
          <p:cNvSpPr txBox="1"/>
          <p:nvPr/>
        </p:nvSpPr>
        <p:spPr>
          <a:xfrm>
            <a:off x="8888727" y="3792121"/>
            <a:ext cx="21230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Through Hole</a:t>
            </a:r>
          </a:p>
          <a:p>
            <a:pPr algn="ctr"/>
            <a:r>
              <a:rPr lang="en-CA" dirty="0"/>
              <a:t>(For Pipetting Fluids)</a:t>
            </a:r>
          </a:p>
          <a:p>
            <a:pPr algn="ctr"/>
            <a:r>
              <a:rPr lang="en-CA" dirty="0"/>
              <a:t>(6mm Diameter)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49D0B7-9985-4F4A-B6F0-80EC30E46BE9}"/>
              </a:ext>
            </a:extLst>
          </p:cNvPr>
          <p:cNvSpPr txBox="1"/>
          <p:nvPr/>
        </p:nvSpPr>
        <p:spPr>
          <a:xfrm>
            <a:off x="1272142" y="1957594"/>
            <a:ext cx="20308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Tube Insertion</a:t>
            </a:r>
          </a:p>
          <a:p>
            <a:pPr algn="ctr"/>
            <a:r>
              <a:rPr lang="en-CA" dirty="0"/>
              <a:t>(10.6mm Diameter)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77DDB84-4E4C-45F6-90D3-0A69A74E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8926">
            <a:off x="4054097" y="1865117"/>
            <a:ext cx="4197774" cy="447305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041370E-E870-496F-8C8E-599E31BEB6A0}"/>
              </a:ext>
            </a:extLst>
          </p:cNvPr>
          <p:cNvCxnSpPr>
            <a:stCxn id="9" idx="3"/>
          </p:cNvCxnSpPr>
          <p:nvPr/>
        </p:nvCxnSpPr>
        <p:spPr>
          <a:xfrm>
            <a:off x="3302954" y="2280760"/>
            <a:ext cx="2360999" cy="3825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E111035-54B9-44A0-8E7D-997FF906D85A}"/>
              </a:ext>
            </a:extLst>
          </p:cNvPr>
          <p:cNvCxnSpPr>
            <a:cxnSpLocks/>
          </p:cNvCxnSpPr>
          <p:nvPr/>
        </p:nvCxnSpPr>
        <p:spPr>
          <a:xfrm flipV="1">
            <a:off x="4039340" y="3647921"/>
            <a:ext cx="1686757" cy="3825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B5F7DB8-432E-40F2-9651-11444AC47F65}"/>
              </a:ext>
            </a:extLst>
          </p:cNvPr>
          <p:cNvCxnSpPr/>
          <p:nvPr/>
        </p:nvCxnSpPr>
        <p:spPr>
          <a:xfrm flipV="1">
            <a:off x="4021584" y="3429000"/>
            <a:ext cx="932156" cy="601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F737AF3-0F9E-4749-AB21-E0C04C616C58}"/>
              </a:ext>
            </a:extLst>
          </p:cNvPr>
          <p:cNvCxnSpPr>
            <a:stCxn id="7" idx="3"/>
          </p:cNvCxnSpPr>
          <p:nvPr/>
        </p:nvCxnSpPr>
        <p:spPr>
          <a:xfrm flipV="1">
            <a:off x="3350301" y="4030462"/>
            <a:ext cx="680161" cy="71984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0C11224-05FC-4474-BD45-8D7C6FE46CB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42581" y="3837069"/>
            <a:ext cx="696759" cy="19339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E446FED-4D95-4FB8-9FD1-C114DD3FC12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768463" y="2078623"/>
            <a:ext cx="1316903" cy="116172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48B4E53C-029D-41A0-A521-ECCC6A730D38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953740" y="4101646"/>
            <a:ext cx="3934987" cy="1521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380F7AD-0156-49B0-975D-D21E0483974E}"/>
              </a:ext>
            </a:extLst>
          </p:cNvPr>
          <p:cNvSpPr txBox="1"/>
          <p:nvPr/>
        </p:nvSpPr>
        <p:spPr>
          <a:xfrm>
            <a:off x="8353887" y="5877017"/>
            <a:ext cx="17390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Extra Fittings</a:t>
            </a:r>
          </a:p>
          <a:p>
            <a:pPr algn="ctr"/>
            <a:r>
              <a:rPr lang="en-CA" dirty="0"/>
              <a:t>(6mm Diameter)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13DE8EF-D486-45F5-BF4F-34B765B9B26B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6338656" y="4580878"/>
            <a:ext cx="2015231" cy="16193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F0ED507C-BA02-4A70-A932-4A147B6894FF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5521911" y="4750305"/>
            <a:ext cx="2831976" cy="14498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23B41D3-BAD0-454C-9957-A3CD9426ABEC}"/>
              </a:ext>
            </a:extLst>
          </p:cNvPr>
          <p:cNvSpPr/>
          <p:nvPr/>
        </p:nvSpPr>
        <p:spPr>
          <a:xfrm>
            <a:off x="838200" y="6134897"/>
            <a:ext cx="415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* Fittings can be moved in final design to allow for more space for different probes</a:t>
            </a:r>
          </a:p>
        </p:txBody>
      </p:sp>
    </p:spTree>
    <p:extLst>
      <p:ext uri="{BB962C8B-B14F-4D97-AF65-F5344CB8AC3E}">
        <p14:creationId xmlns:p14="http://schemas.microsoft.com/office/powerpoint/2010/main" val="340925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98035-B840-4952-A168-9CF63678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Chamber CAD Model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5E2084-BC35-461A-80DE-F79AEDC1B5B0}"/>
              </a:ext>
            </a:extLst>
          </p:cNvPr>
          <p:cNvSpPr txBox="1"/>
          <p:nvPr/>
        </p:nvSpPr>
        <p:spPr>
          <a:xfrm>
            <a:off x="5983551" y="1837678"/>
            <a:ext cx="50957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Height – 50mm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Outer Diameter – 38mm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Inner diameter – 35.2mm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7EAC86E-2465-4297-9306-5BE6C6E0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29" y="1575046"/>
            <a:ext cx="2850149" cy="462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5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237EF1C-30C2-48F0-821A-CBB27CB8D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27" y="2065202"/>
            <a:ext cx="1841179" cy="1262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F2829F-8438-436E-BD36-885359C7D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6" y="3460481"/>
            <a:ext cx="3579737" cy="2603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23EBF-4E55-435B-8D17-774DC3CF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Casing CAD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91E42B-3C5B-402D-8FE6-A4567C53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946" y="1233996"/>
            <a:ext cx="4582432" cy="4972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Dimensions</a:t>
            </a:r>
            <a:endParaRPr lang="en-CA" dirty="0"/>
          </a:p>
          <a:p>
            <a:r>
              <a:rPr lang="en-CA" dirty="0"/>
              <a:t>Open Hole Diameter =10mm</a:t>
            </a:r>
          </a:p>
          <a:p>
            <a:r>
              <a:rPr lang="en-CA" dirty="0"/>
              <a:t>Outer Diameter = 50mm</a:t>
            </a:r>
          </a:p>
          <a:p>
            <a:r>
              <a:rPr lang="en-CA" dirty="0"/>
              <a:t>Embedded O-Ring Placeholder Diameter = 10mm ; 1mm into casing</a:t>
            </a:r>
          </a:p>
          <a:p>
            <a:r>
              <a:rPr lang="en-CA" dirty="0"/>
              <a:t>Glass Cell Groove = 5mm </a:t>
            </a:r>
          </a:p>
          <a:p>
            <a:r>
              <a:rPr lang="en-CA" dirty="0"/>
              <a:t>O-Ring Seal Wrapped around Conical center</a:t>
            </a:r>
          </a:p>
          <a:p>
            <a:pPr lvl="1"/>
            <a:r>
              <a:rPr lang="en-CA" dirty="0"/>
              <a:t>Seals the chamber to the casing</a:t>
            </a:r>
          </a:p>
          <a:p>
            <a:endParaRPr lang="en-CA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85864371-F9C3-437E-BE43-E7B2821E1D05}"/>
              </a:ext>
            </a:extLst>
          </p:cNvPr>
          <p:cNvCxnSpPr>
            <a:cxnSpLocks/>
          </p:cNvCxnSpPr>
          <p:nvPr/>
        </p:nvCxnSpPr>
        <p:spPr>
          <a:xfrm rot="10800000">
            <a:off x="5723735" y="2696299"/>
            <a:ext cx="1866103" cy="115237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xmlns="" id="{72085569-2259-4580-AE87-1E2B14EDFB86}"/>
              </a:ext>
            </a:extLst>
          </p:cNvPr>
          <p:cNvCxnSpPr>
            <a:cxnSpLocks/>
          </p:cNvCxnSpPr>
          <p:nvPr/>
        </p:nvCxnSpPr>
        <p:spPr>
          <a:xfrm rot="10800000">
            <a:off x="3648723" y="4811697"/>
            <a:ext cx="3941117" cy="13840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00D8C5-D955-44A9-AFDB-8AE712991587}"/>
              </a:ext>
            </a:extLst>
          </p:cNvPr>
          <p:cNvSpPr txBox="1"/>
          <p:nvPr/>
        </p:nvSpPr>
        <p:spPr>
          <a:xfrm>
            <a:off x="4552466" y="6030720"/>
            <a:ext cx="6074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Glass Chamber will go 5mm into Bottom Casing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694B3C6-2D73-4541-9088-781081ACFDA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417903" y="5450889"/>
            <a:ext cx="1134563" cy="810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E1D57A2-4C94-47F1-B417-737E6F08E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426" y="1433951"/>
            <a:ext cx="1212963" cy="54298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92D12825-1361-431D-A155-6CE9307F7A9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504155" y="1705445"/>
            <a:ext cx="488271" cy="823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F0FBE49-9617-4AC3-94ED-0D743B46A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671" y="4540203"/>
            <a:ext cx="1212963" cy="54298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5314EB9-9C9F-4A5F-8A91-F3DE80AED795}"/>
              </a:ext>
            </a:extLst>
          </p:cNvPr>
          <p:cNvCxnSpPr/>
          <p:nvPr/>
        </p:nvCxnSpPr>
        <p:spPr>
          <a:xfrm flipH="1">
            <a:off x="1833271" y="4332303"/>
            <a:ext cx="5756565" cy="2079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65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C299B-5FB5-4807-86C7-3F7E9DC8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Casing Redesigned CAD Model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15AFC4-4415-403B-BE9A-D3C0E37F4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4" r="8317" b="285"/>
          <a:stretch/>
        </p:blipFill>
        <p:spPr>
          <a:xfrm>
            <a:off x="838200" y="2228295"/>
            <a:ext cx="3078822" cy="309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56CC0C-EBBD-4A0D-A808-6261BA982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438" y="2228295"/>
            <a:ext cx="3108954" cy="3098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B11895-A6DC-45BC-B5F7-2A63FF6B580D}"/>
              </a:ext>
            </a:extLst>
          </p:cNvPr>
          <p:cNvSpPr txBox="1"/>
          <p:nvPr/>
        </p:nvSpPr>
        <p:spPr>
          <a:xfrm>
            <a:off x="7600808" y="2459504"/>
            <a:ext cx="3934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Dimensions</a:t>
            </a:r>
          </a:p>
          <a:p>
            <a:pPr algn="ctr"/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Outer Diameter – 60mm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Drain Diameter – 10mm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Corner Clearance – 10mm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Square Glass Slide Bed – 26mm x 26mm</a:t>
            </a:r>
          </a:p>
        </p:txBody>
      </p:sp>
    </p:spTree>
    <p:extLst>
      <p:ext uri="{BB962C8B-B14F-4D97-AF65-F5344CB8AC3E}">
        <p14:creationId xmlns:p14="http://schemas.microsoft.com/office/powerpoint/2010/main" val="184499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1E0FE8-278B-4355-89DD-C34B8411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95" y="28852"/>
            <a:ext cx="10515600" cy="1325563"/>
          </a:xfrm>
        </p:spPr>
        <p:txBody>
          <a:bodyPr/>
          <a:lstStyle/>
          <a:p>
            <a:r>
              <a:rPr lang="en-CA" dirty="0"/>
              <a:t>Pneumatic Lift Attachment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C49065-D986-4AF1-9E19-03E7D00F45F4}"/>
              </a:ext>
            </a:extLst>
          </p:cNvPr>
          <p:cNvSpPr txBox="1"/>
          <p:nvPr/>
        </p:nvSpPr>
        <p:spPr>
          <a:xfrm>
            <a:off x="6963247" y="1690688"/>
            <a:ext cx="43905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u="sng" dirty="0"/>
              <a:t>How it Will Work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Bottom Casing Redesigned to have “Wings”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Pneumatic lift will have extended arms that fit inside designed holes (4mm diameter)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Wing Sizing = 18mm x 5mm (5mm Extruded from base)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4D9EF34-A6D0-47F2-A16E-59E23710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82" y="1299670"/>
            <a:ext cx="4070873" cy="2961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E3935A5-B1A6-4153-BD95-735D30DBE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30" y="4180982"/>
            <a:ext cx="4690564" cy="24309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4EBD90E-C307-4094-9FD4-56D596932D53}"/>
              </a:ext>
            </a:extLst>
          </p:cNvPr>
          <p:cNvCxnSpPr/>
          <p:nvPr/>
        </p:nvCxnSpPr>
        <p:spPr>
          <a:xfrm flipH="1">
            <a:off x="2272683" y="3817398"/>
            <a:ext cx="5060272" cy="126950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CFF98B0-8A3D-4555-B442-4E0441B70BC6}"/>
              </a:ext>
            </a:extLst>
          </p:cNvPr>
          <p:cNvCxnSpPr/>
          <p:nvPr/>
        </p:nvCxnSpPr>
        <p:spPr>
          <a:xfrm flipH="1">
            <a:off x="5998303" y="3826276"/>
            <a:ext cx="1334652" cy="189982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31BEF29-68D8-4693-B3A6-C96CDA9B6655}"/>
              </a:ext>
            </a:extLst>
          </p:cNvPr>
          <p:cNvCxnSpPr/>
          <p:nvPr/>
        </p:nvCxnSpPr>
        <p:spPr>
          <a:xfrm flipH="1" flipV="1">
            <a:off x="4128117" y="2254928"/>
            <a:ext cx="3204838" cy="6214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3E8E674-EA8C-4423-A508-4A0A54A1B235}"/>
              </a:ext>
            </a:extLst>
          </p:cNvPr>
          <p:cNvCxnSpPr>
            <a:cxnSpLocks/>
          </p:cNvCxnSpPr>
          <p:nvPr/>
        </p:nvCxnSpPr>
        <p:spPr>
          <a:xfrm flipH="1" flipV="1">
            <a:off x="838201" y="2665066"/>
            <a:ext cx="6494754" cy="2201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5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18161" y="2092956"/>
            <a:ext cx="1106905" cy="1973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5213624" y="4018009"/>
            <a:ext cx="1467853" cy="40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5237686" y="1732008"/>
            <a:ext cx="1467853" cy="38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267855" y="5693868"/>
            <a:ext cx="1467853" cy="38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3426486" y="4710274"/>
            <a:ext cx="5883442" cy="0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16955" y="4525608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Separation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665025" y="5741217"/>
            <a:ext cx="3111869" cy="337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760381" y="2908736"/>
            <a:ext cx="3111869" cy="3335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036023" y="5571038"/>
            <a:ext cx="1883391" cy="1228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/>
          <p:cNvSpPr/>
          <p:nvPr/>
        </p:nvSpPr>
        <p:spPr>
          <a:xfrm>
            <a:off x="4872250" y="0"/>
            <a:ext cx="818866" cy="1746913"/>
          </a:xfrm>
          <a:custGeom>
            <a:avLst/>
            <a:gdLst>
              <a:gd name="connsiteX0" fmla="*/ 586854 w 818866"/>
              <a:gd name="connsiteY0" fmla="*/ 1746913 h 1746913"/>
              <a:gd name="connsiteX1" fmla="*/ 682388 w 818866"/>
              <a:gd name="connsiteY1" fmla="*/ 1665027 h 1746913"/>
              <a:gd name="connsiteX2" fmla="*/ 750627 w 818866"/>
              <a:gd name="connsiteY2" fmla="*/ 1624084 h 1746913"/>
              <a:gd name="connsiteX3" fmla="*/ 777923 w 818866"/>
              <a:gd name="connsiteY3" fmla="*/ 1583140 h 1746913"/>
              <a:gd name="connsiteX4" fmla="*/ 818866 w 818866"/>
              <a:gd name="connsiteY4" fmla="*/ 1542197 h 1746913"/>
              <a:gd name="connsiteX5" fmla="*/ 764275 w 818866"/>
              <a:gd name="connsiteY5" fmla="*/ 1296537 h 1746913"/>
              <a:gd name="connsiteX6" fmla="*/ 750627 w 818866"/>
              <a:gd name="connsiteY6" fmla="*/ 1255594 h 1746913"/>
              <a:gd name="connsiteX7" fmla="*/ 736979 w 818866"/>
              <a:gd name="connsiteY7" fmla="*/ 1201003 h 1746913"/>
              <a:gd name="connsiteX8" fmla="*/ 696036 w 818866"/>
              <a:gd name="connsiteY8" fmla="*/ 1105469 h 1746913"/>
              <a:gd name="connsiteX9" fmla="*/ 682388 w 818866"/>
              <a:gd name="connsiteY9" fmla="*/ 1050878 h 1746913"/>
              <a:gd name="connsiteX10" fmla="*/ 641445 w 818866"/>
              <a:gd name="connsiteY10" fmla="*/ 955343 h 1746913"/>
              <a:gd name="connsiteX11" fmla="*/ 614150 w 818866"/>
              <a:gd name="connsiteY11" fmla="*/ 914400 h 1746913"/>
              <a:gd name="connsiteX12" fmla="*/ 559558 w 818866"/>
              <a:gd name="connsiteY12" fmla="*/ 873457 h 1746913"/>
              <a:gd name="connsiteX13" fmla="*/ 450376 w 818866"/>
              <a:gd name="connsiteY13" fmla="*/ 764275 h 1746913"/>
              <a:gd name="connsiteX14" fmla="*/ 409433 w 818866"/>
              <a:gd name="connsiteY14" fmla="*/ 709684 h 1746913"/>
              <a:gd name="connsiteX15" fmla="*/ 341194 w 818866"/>
              <a:gd name="connsiteY15" fmla="*/ 586854 h 1746913"/>
              <a:gd name="connsiteX16" fmla="*/ 245660 w 818866"/>
              <a:gd name="connsiteY16" fmla="*/ 532263 h 1746913"/>
              <a:gd name="connsiteX17" fmla="*/ 163773 w 818866"/>
              <a:gd name="connsiteY17" fmla="*/ 450376 h 1746913"/>
              <a:gd name="connsiteX18" fmla="*/ 54591 w 818866"/>
              <a:gd name="connsiteY18" fmla="*/ 382137 h 1746913"/>
              <a:gd name="connsiteX19" fmla="*/ 27296 w 818866"/>
              <a:gd name="connsiteY19" fmla="*/ 300251 h 1746913"/>
              <a:gd name="connsiteX20" fmla="*/ 13648 w 818866"/>
              <a:gd name="connsiteY20" fmla="*/ 259307 h 1746913"/>
              <a:gd name="connsiteX21" fmla="*/ 0 w 818866"/>
              <a:gd name="connsiteY21" fmla="*/ 204716 h 1746913"/>
              <a:gd name="connsiteX22" fmla="*/ 40944 w 818866"/>
              <a:gd name="connsiteY22" fmla="*/ 81887 h 1746913"/>
              <a:gd name="connsiteX23" fmla="*/ 68239 w 818866"/>
              <a:gd name="connsiteY23" fmla="*/ 27295 h 1746913"/>
              <a:gd name="connsiteX24" fmla="*/ 122830 w 818866"/>
              <a:gd name="connsiteY24" fmla="*/ 0 h 174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8866" h="1746913">
                <a:moveTo>
                  <a:pt x="586854" y="1746913"/>
                </a:moveTo>
                <a:cubicBezTo>
                  <a:pt x="618699" y="1719618"/>
                  <a:pt x="648834" y="1690192"/>
                  <a:pt x="682388" y="1665027"/>
                </a:cubicBezTo>
                <a:cubicBezTo>
                  <a:pt x="703609" y="1649111"/>
                  <a:pt x="730487" y="1641347"/>
                  <a:pt x="750627" y="1624084"/>
                </a:cubicBezTo>
                <a:cubicBezTo>
                  <a:pt x="763081" y="1613409"/>
                  <a:pt x="767422" y="1595741"/>
                  <a:pt x="777923" y="1583140"/>
                </a:cubicBezTo>
                <a:cubicBezTo>
                  <a:pt x="790279" y="1568313"/>
                  <a:pt x="805218" y="1555845"/>
                  <a:pt x="818866" y="1542197"/>
                </a:cubicBezTo>
                <a:cubicBezTo>
                  <a:pt x="718704" y="1174934"/>
                  <a:pt x="816736" y="1558838"/>
                  <a:pt x="764275" y="1296537"/>
                </a:cubicBezTo>
                <a:cubicBezTo>
                  <a:pt x="761454" y="1282430"/>
                  <a:pt x="754579" y="1269426"/>
                  <a:pt x="750627" y="1255594"/>
                </a:cubicBezTo>
                <a:cubicBezTo>
                  <a:pt x="745474" y="1237559"/>
                  <a:pt x="743565" y="1218566"/>
                  <a:pt x="736979" y="1201003"/>
                </a:cubicBezTo>
                <a:cubicBezTo>
                  <a:pt x="693307" y="1084545"/>
                  <a:pt x="723149" y="1200361"/>
                  <a:pt x="696036" y="1105469"/>
                </a:cubicBezTo>
                <a:cubicBezTo>
                  <a:pt x="690883" y="1087434"/>
                  <a:pt x="687541" y="1068913"/>
                  <a:pt x="682388" y="1050878"/>
                </a:cubicBezTo>
                <a:cubicBezTo>
                  <a:pt x="671450" y="1012593"/>
                  <a:pt x="662246" y="991745"/>
                  <a:pt x="641445" y="955343"/>
                </a:cubicBezTo>
                <a:cubicBezTo>
                  <a:pt x="633307" y="941102"/>
                  <a:pt x="625748" y="925998"/>
                  <a:pt x="614150" y="914400"/>
                </a:cubicBezTo>
                <a:cubicBezTo>
                  <a:pt x="598066" y="898316"/>
                  <a:pt x="577755" y="887105"/>
                  <a:pt x="559558" y="873457"/>
                </a:cubicBezTo>
                <a:cubicBezTo>
                  <a:pt x="493682" y="774642"/>
                  <a:pt x="534309" y="806241"/>
                  <a:pt x="450376" y="764275"/>
                </a:cubicBezTo>
                <a:cubicBezTo>
                  <a:pt x="436728" y="746078"/>
                  <a:pt x="420718" y="729433"/>
                  <a:pt x="409433" y="709684"/>
                </a:cubicBezTo>
                <a:cubicBezTo>
                  <a:pt x="378801" y="656077"/>
                  <a:pt x="418839" y="638618"/>
                  <a:pt x="341194" y="586854"/>
                </a:cubicBezTo>
                <a:cubicBezTo>
                  <a:pt x="283323" y="548273"/>
                  <a:pt x="314922" y="566893"/>
                  <a:pt x="245660" y="532263"/>
                </a:cubicBezTo>
                <a:cubicBezTo>
                  <a:pt x="210629" y="479717"/>
                  <a:pt x="224715" y="491004"/>
                  <a:pt x="163773" y="450376"/>
                </a:cubicBezTo>
                <a:cubicBezTo>
                  <a:pt x="128063" y="426570"/>
                  <a:pt x="54591" y="382137"/>
                  <a:pt x="54591" y="382137"/>
                </a:cubicBezTo>
                <a:lnTo>
                  <a:pt x="27296" y="300251"/>
                </a:lnTo>
                <a:cubicBezTo>
                  <a:pt x="22747" y="286603"/>
                  <a:pt x="17137" y="273264"/>
                  <a:pt x="13648" y="259307"/>
                </a:cubicBezTo>
                <a:lnTo>
                  <a:pt x="0" y="204716"/>
                </a:lnTo>
                <a:cubicBezTo>
                  <a:pt x="13648" y="163773"/>
                  <a:pt x="25451" y="122168"/>
                  <a:pt x="40944" y="81887"/>
                </a:cubicBezTo>
                <a:cubicBezTo>
                  <a:pt x="48247" y="62898"/>
                  <a:pt x="53853" y="41681"/>
                  <a:pt x="68239" y="27295"/>
                </a:cubicBezTo>
                <a:cubicBezTo>
                  <a:pt x="82625" y="12909"/>
                  <a:pt x="122830" y="0"/>
                  <a:pt x="1228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reeform 14"/>
          <p:cNvSpPr/>
          <p:nvPr/>
        </p:nvSpPr>
        <p:spPr>
          <a:xfrm>
            <a:off x="5595007" y="40943"/>
            <a:ext cx="355416" cy="1705970"/>
          </a:xfrm>
          <a:custGeom>
            <a:avLst/>
            <a:gdLst>
              <a:gd name="connsiteX0" fmla="*/ 287178 w 355416"/>
              <a:gd name="connsiteY0" fmla="*/ 1705970 h 1705970"/>
              <a:gd name="connsiteX1" fmla="*/ 355416 w 355416"/>
              <a:gd name="connsiteY1" fmla="*/ 40944 h 1705970"/>
              <a:gd name="connsiteX2" fmla="*/ 300825 w 355416"/>
              <a:gd name="connsiteY2" fmla="*/ 54591 h 1705970"/>
              <a:gd name="connsiteX3" fmla="*/ 218939 w 355416"/>
              <a:gd name="connsiteY3" fmla="*/ 95535 h 1705970"/>
              <a:gd name="connsiteX4" fmla="*/ 82461 w 355416"/>
              <a:gd name="connsiteY4" fmla="*/ 68239 h 1705970"/>
              <a:gd name="connsiteX5" fmla="*/ 41518 w 355416"/>
              <a:gd name="connsiteY5" fmla="*/ 40944 h 1705970"/>
              <a:gd name="connsiteX6" fmla="*/ 575 w 355416"/>
              <a:gd name="connsiteY6" fmla="*/ 0 h 170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16" h="1705970">
                <a:moveTo>
                  <a:pt x="287178" y="1705970"/>
                </a:moveTo>
                <a:cubicBezTo>
                  <a:pt x="309924" y="1150961"/>
                  <a:pt x="350826" y="596400"/>
                  <a:pt x="355416" y="40944"/>
                </a:cubicBezTo>
                <a:cubicBezTo>
                  <a:pt x="355571" y="22188"/>
                  <a:pt x="318065" y="47202"/>
                  <a:pt x="300825" y="54591"/>
                </a:cubicBezTo>
                <a:cubicBezTo>
                  <a:pt x="115607" y="133970"/>
                  <a:pt x="391481" y="38019"/>
                  <a:pt x="218939" y="95535"/>
                </a:cubicBezTo>
                <a:cubicBezTo>
                  <a:pt x="183729" y="90505"/>
                  <a:pt x="120575" y="87296"/>
                  <a:pt x="82461" y="68239"/>
                </a:cubicBezTo>
                <a:cubicBezTo>
                  <a:pt x="67790" y="60904"/>
                  <a:pt x="56189" y="48279"/>
                  <a:pt x="41518" y="40944"/>
                </a:cubicBezTo>
                <a:cubicBezTo>
                  <a:pt x="-8057" y="16157"/>
                  <a:pt x="575" y="46907"/>
                  <a:pt x="5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reeform 15"/>
          <p:cNvSpPr/>
          <p:nvPr/>
        </p:nvSpPr>
        <p:spPr>
          <a:xfrm>
            <a:off x="6277970" y="13648"/>
            <a:ext cx="641444" cy="1705970"/>
          </a:xfrm>
          <a:custGeom>
            <a:avLst/>
            <a:gdLst>
              <a:gd name="connsiteX0" fmla="*/ 0 w 641444"/>
              <a:gd name="connsiteY0" fmla="*/ 1705970 h 1705970"/>
              <a:gd name="connsiteX1" fmla="*/ 204716 w 641444"/>
              <a:gd name="connsiteY1" fmla="*/ 368489 h 1705970"/>
              <a:gd name="connsiteX2" fmla="*/ 218364 w 641444"/>
              <a:gd name="connsiteY2" fmla="*/ 327546 h 1705970"/>
              <a:gd name="connsiteX3" fmla="*/ 341194 w 641444"/>
              <a:gd name="connsiteY3" fmla="*/ 259307 h 1705970"/>
              <a:gd name="connsiteX4" fmla="*/ 450376 w 641444"/>
              <a:gd name="connsiteY4" fmla="*/ 204716 h 1705970"/>
              <a:gd name="connsiteX5" fmla="*/ 491319 w 641444"/>
              <a:gd name="connsiteY5" fmla="*/ 163773 h 1705970"/>
              <a:gd name="connsiteX6" fmla="*/ 532262 w 641444"/>
              <a:gd name="connsiteY6" fmla="*/ 150125 h 1705970"/>
              <a:gd name="connsiteX7" fmla="*/ 586853 w 641444"/>
              <a:gd name="connsiteY7" fmla="*/ 68239 h 1705970"/>
              <a:gd name="connsiteX8" fmla="*/ 600501 w 641444"/>
              <a:gd name="connsiteY8" fmla="*/ 27295 h 1705970"/>
              <a:gd name="connsiteX9" fmla="*/ 641444 w 641444"/>
              <a:gd name="connsiteY9" fmla="*/ 0 h 170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1444" h="1705970">
                <a:moveTo>
                  <a:pt x="0" y="1705970"/>
                </a:moveTo>
                <a:cubicBezTo>
                  <a:pt x="68239" y="1260143"/>
                  <a:pt x="134147" y="813953"/>
                  <a:pt x="204716" y="368489"/>
                </a:cubicBezTo>
                <a:cubicBezTo>
                  <a:pt x="206967" y="354280"/>
                  <a:pt x="209377" y="338780"/>
                  <a:pt x="218364" y="327546"/>
                </a:cubicBezTo>
                <a:cubicBezTo>
                  <a:pt x="233107" y="309117"/>
                  <a:pt x="340624" y="259592"/>
                  <a:pt x="341194" y="259307"/>
                </a:cubicBezTo>
                <a:cubicBezTo>
                  <a:pt x="442054" y="158447"/>
                  <a:pt x="310913" y="274448"/>
                  <a:pt x="450376" y="204716"/>
                </a:cubicBezTo>
                <a:cubicBezTo>
                  <a:pt x="467639" y="196084"/>
                  <a:pt x="475260" y="174479"/>
                  <a:pt x="491319" y="163773"/>
                </a:cubicBezTo>
                <a:cubicBezTo>
                  <a:pt x="503289" y="155793"/>
                  <a:pt x="518614" y="154674"/>
                  <a:pt x="532262" y="150125"/>
                </a:cubicBezTo>
                <a:cubicBezTo>
                  <a:pt x="550459" y="122830"/>
                  <a:pt x="576479" y="99361"/>
                  <a:pt x="586853" y="68239"/>
                </a:cubicBezTo>
                <a:cubicBezTo>
                  <a:pt x="591402" y="54591"/>
                  <a:pt x="591514" y="38529"/>
                  <a:pt x="600501" y="27295"/>
                </a:cubicBezTo>
                <a:cubicBezTo>
                  <a:pt x="610747" y="14487"/>
                  <a:pt x="641444" y="0"/>
                  <a:pt x="6414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482686" y="13648"/>
            <a:ext cx="1078173" cy="1705970"/>
          </a:xfrm>
          <a:custGeom>
            <a:avLst/>
            <a:gdLst>
              <a:gd name="connsiteX0" fmla="*/ 0 w 1078173"/>
              <a:gd name="connsiteY0" fmla="*/ 1705970 h 1705970"/>
              <a:gd name="connsiteX1" fmla="*/ 655093 w 1078173"/>
              <a:gd name="connsiteY1" fmla="*/ 655092 h 1705970"/>
              <a:gd name="connsiteX2" fmla="*/ 641445 w 1078173"/>
              <a:gd name="connsiteY2" fmla="*/ 614149 h 1705970"/>
              <a:gd name="connsiteX3" fmla="*/ 696036 w 1078173"/>
              <a:gd name="connsiteY3" fmla="*/ 532262 h 1705970"/>
              <a:gd name="connsiteX4" fmla="*/ 696036 w 1078173"/>
              <a:gd name="connsiteY4" fmla="*/ 409433 h 1705970"/>
              <a:gd name="connsiteX5" fmla="*/ 682388 w 1078173"/>
              <a:gd name="connsiteY5" fmla="*/ 368489 h 1705970"/>
              <a:gd name="connsiteX6" fmla="*/ 696036 w 1078173"/>
              <a:gd name="connsiteY6" fmla="*/ 286603 h 1705970"/>
              <a:gd name="connsiteX7" fmla="*/ 709684 w 1078173"/>
              <a:gd name="connsiteY7" fmla="*/ 245659 h 1705970"/>
              <a:gd name="connsiteX8" fmla="*/ 750627 w 1078173"/>
              <a:gd name="connsiteY8" fmla="*/ 232012 h 1705970"/>
              <a:gd name="connsiteX9" fmla="*/ 887105 w 1078173"/>
              <a:gd name="connsiteY9" fmla="*/ 95534 h 1705970"/>
              <a:gd name="connsiteX10" fmla="*/ 1009934 w 1078173"/>
              <a:gd name="connsiteY10" fmla="*/ 40943 h 1705970"/>
              <a:gd name="connsiteX11" fmla="*/ 1078173 w 1078173"/>
              <a:gd name="connsiteY11" fmla="*/ 0 h 170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8173" h="1705970">
                <a:moveTo>
                  <a:pt x="0" y="1705970"/>
                </a:moveTo>
                <a:cubicBezTo>
                  <a:pt x="218364" y="1355677"/>
                  <a:pt x="445999" y="1010996"/>
                  <a:pt x="655093" y="655092"/>
                </a:cubicBezTo>
                <a:cubicBezTo>
                  <a:pt x="662380" y="642688"/>
                  <a:pt x="641445" y="628535"/>
                  <a:pt x="641445" y="614149"/>
                </a:cubicBezTo>
                <a:cubicBezTo>
                  <a:pt x="641445" y="574648"/>
                  <a:pt x="671421" y="556878"/>
                  <a:pt x="696036" y="532262"/>
                </a:cubicBezTo>
                <a:cubicBezTo>
                  <a:pt x="736105" y="412053"/>
                  <a:pt x="734965" y="487292"/>
                  <a:pt x="696036" y="409433"/>
                </a:cubicBezTo>
                <a:cubicBezTo>
                  <a:pt x="689602" y="396566"/>
                  <a:pt x="686937" y="382137"/>
                  <a:pt x="682388" y="368489"/>
                </a:cubicBezTo>
                <a:cubicBezTo>
                  <a:pt x="686937" y="341194"/>
                  <a:pt x="690033" y="313616"/>
                  <a:pt x="696036" y="286603"/>
                </a:cubicBezTo>
                <a:cubicBezTo>
                  <a:pt x="699157" y="272559"/>
                  <a:pt x="699511" y="255832"/>
                  <a:pt x="709684" y="245659"/>
                </a:cubicBezTo>
                <a:cubicBezTo>
                  <a:pt x="719856" y="235487"/>
                  <a:pt x="736979" y="236561"/>
                  <a:pt x="750627" y="232012"/>
                </a:cubicBezTo>
                <a:cubicBezTo>
                  <a:pt x="796120" y="186519"/>
                  <a:pt x="828314" y="121664"/>
                  <a:pt x="887105" y="95534"/>
                </a:cubicBezTo>
                <a:cubicBezTo>
                  <a:pt x="928048" y="77337"/>
                  <a:pt x="969859" y="60980"/>
                  <a:pt x="1009934" y="40943"/>
                </a:cubicBezTo>
                <a:cubicBezTo>
                  <a:pt x="1033660" y="29080"/>
                  <a:pt x="1078173" y="0"/>
                  <a:pt x="107817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872250" y="2741943"/>
            <a:ext cx="2238056" cy="6687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Connector 19"/>
          <p:cNvCxnSpPr/>
          <p:nvPr/>
        </p:nvCxnSpPr>
        <p:spPr>
          <a:xfrm>
            <a:off x="7301552" y="4326340"/>
            <a:ext cx="0" cy="136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37205" y="491218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 cm??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827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256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ElectroChem Cell  CAD Models – Dimension</vt:lpstr>
      <vt:lpstr>Cell Cap CAD Model</vt:lpstr>
      <vt:lpstr>Cell Cap Fittings</vt:lpstr>
      <vt:lpstr>Glass Chamber CAD Model</vt:lpstr>
      <vt:lpstr>Bottom Casing CAD Model</vt:lpstr>
      <vt:lpstr>Sample Casing Redesigned CAD Model</vt:lpstr>
      <vt:lpstr>Pneumatic Lift Attachment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 Cell  CAD Models</dc:title>
  <dc:creator>Sanil Singh</dc:creator>
  <cp:lastModifiedBy>Black, Robert</cp:lastModifiedBy>
  <cp:revision>34</cp:revision>
  <dcterms:created xsi:type="dcterms:W3CDTF">2020-06-10T16:21:01Z</dcterms:created>
  <dcterms:modified xsi:type="dcterms:W3CDTF">2020-07-01T13:59:38Z</dcterms:modified>
</cp:coreProperties>
</file>