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BB4ED-D83A-4851-94A3-2029CF47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C75EB2-D423-4B63-AC99-8B3E8B572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4D81AE-3BBB-4B3F-BCCF-2140D009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F52873-B091-4D52-8238-7FAE5D49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40DC6D-4333-44DD-8FF1-FA24273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27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FECAE-D066-4834-843A-A23E2F7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4A8A30-CCBD-4323-86E5-FAA7899E3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8ADDD9-6853-45AB-87AB-B0693F01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F7A02-BDE1-4AF1-B74F-2E87887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037971-6033-4EAF-AF7D-CD013E92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0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099FA9B-8561-4088-B939-94C8449F0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7FFF42-F18C-4AC5-B2D2-BDBA93E0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7BD2E5-5EDD-4E8F-8B5D-C3E28A4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D0DCA2-E514-4A5B-A7EF-56A965BC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7A1A5-DEC1-4AF6-8C17-F9E8E23A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6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picture - gre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"/>
            <a:ext cx="12192000" cy="1521481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37" y="0"/>
            <a:ext cx="38422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68ECE-59D7-452D-8595-BBB947F3BD2D}" type="slidenum">
              <a:rPr lang="en-US" smtClean="0">
                <a:solidFill>
                  <a:srgbClr val="004411"/>
                </a:solidFill>
              </a:rPr>
              <a:pPr/>
              <a:t>‹#›</a:t>
            </a:fld>
            <a:endParaRPr lang="en-US" dirty="0">
              <a:solidFill>
                <a:srgbClr val="004411"/>
              </a:solidFill>
            </a:endParaRPr>
          </a:p>
        </p:txBody>
      </p:sp>
      <p:sp>
        <p:nvSpPr>
          <p:cNvPr id="8" name="Picture Placeholder 10"/>
          <p:cNvSpPr>
            <a:spLocks noGrp="1" noChangeAspect="1"/>
          </p:cNvSpPr>
          <p:nvPr>
            <p:ph type="pic" sz="quarter" idx="13"/>
          </p:nvPr>
        </p:nvSpPr>
        <p:spPr>
          <a:xfrm>
            <a:off x="8248913" y="2188001"/>
            <a:ext cx="3413760" cy="3413760"/>
          </a:xfrm>
          <a:prstGeom prst="ellipse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73617" y="1907118"/>
            <a:ext cx="7135283" cy="396451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32" y="6443296"/>
            <a:ext cx="658323" cy="1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22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E2E90-54CD-424C-BB07-3DCEFF4E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53788-AEE0-4315-A4F8-0B5BB886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1EEC75-640B-4E81-800E-F111F3E8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1CAC0B-7636-467A-867D-CAD89D0B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75388D-C83D-4667-A30E-84DF86CC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1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8B414-EB57-4184-8409-295DB230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61DAA9-07C9-4E56-80EF-1EA4ED71A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178A57-5075-4E16-9D19-D58BF653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CA4228-E5B7-4AF8-A28F-937FA7B6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7735-73D6-47DE-A3DF-B5E6982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3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5492F-AF8F-4DA9-9E08-A2C661D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54910-67E8-4EEB-B061-59166335E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6B0467-0B72-4005-A6C0-48EC0E7AD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61B708-2C7B-4F30-93FC-20A7B92C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80ADCE-CDD8-41A6-9D9E-46DC19FC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25A79A-9894-4385-9DDE-663173C3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8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A7778-29EE-49CB-8BC2-5CC2B959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33FB90-9CBA-4368-922C-3BE6DF9F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C08C36-142A-43DC-954B-22C7BDE3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5C204C-07A1-443C-BEF0-63438D35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D715C9-A07B-4C56-B250-5976F66AE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A1D0D7B-462E-4BA4-B773-4BB0984C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CD9E56-FFF0-4875-B868-C73EFC9A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97E50AA-A371-49BA-B272-278D5777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8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DC492-F68D-402F-BF56-51A14C79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149B81-ABEA-4DCF-A3B0-49AEA4E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3E383E-6765-41C3-9A14-FEBAAF6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39E02D-99DE-4839-956C-1D793E8E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BF100D-B769-41EB-A0C3-71CE1B3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A8E4CA-BBCF-42B7-957E-3EEE9EF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BD2D7A-EF16-4107-9D95-9F74A45D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6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D2E1B-541C-4EC4-9B80-A9201E39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EDA38-38C1-4CCB-A5C8-E485003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9C5673-40ED-4F79-9365-873B8CA7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F3E599-78BF-4CBA-8F78-18772E59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C76578-1B36-4778-B3BE-40EDC82F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C9CBC6-3120-46C6-BF2D-A3C4D540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09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5FB4A-AEA1-4BAD-9110-032E3E51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73C9BC-3626-4BBC-8EC9-A648D77B9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B1D861-EBDE-4D57-9B06-BCB4465E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06C3E6-D7D6-4190-853C-A1709516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B5F6E6-1F72-4145-8581-60CEF66D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CACCF-7ACF-49DA-B689-140E4510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4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F8E1D3-2352-44E6-B0F3-1790E6C6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6EA89E-36E5-4D03-828C-23049BFE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67C170-2EC2-4B3C-A942-04508D9F8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874-3D1D-43F8-89EC-4763264413E3}" type="datetimeFigureOut">
              <a:rPr lang="en-CA" smtClean="0"/>
              <a:t>2020-05-26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8A4B0-EC62-4C44-A234-B2A248FDD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7AC34-2D2C-4078-B4EF-EF8AE404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C78E-FA31-4928-A89A-FFBE73779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0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ox.me/collections/electrochemical-cells/products/bmm-ec-15ml-bottom-magnetic-mount-electrochemical-cel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D9292-7D79-477E-96DC-FBD253E79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0029"/>
            <a:ext cx="9144000" cy="2387600"/>
          </a:xfrm>
        </p:spPr>
        <p:txBody>
          <a:bodyPr/>
          <a:lstStyle/>
          <a:p>
            <a:r>
              <a:rPr lang="en-US" dirty="0"/>
              <a:t>Electrocatalysis MAP Project</a:t>
            </a:r>
            <a:br>
              <a:rPr lang="en-US" dirty="0"/>
            </a:br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1D865E-5C7B-4B02-9F1C-6283A1E89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6966"/>
            <a:ext cx="9144000" cy="455057"/>
          </a:xfrm>
        </p:spPr>
        <p:txBody>
          <a:bodyPr/>
          <a:lstStyle/>
          <a:p>
            <a:r>
              <a:rPr lang="en-US" dirty="0"/>
              <a:t>May 26,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256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68ECE-59D7-452D-8595-BBB947F3BD2D}" type="slidenum">
              <a:rPr lang="en-US" smtClean="0">
                <a:solidFill>
                  <a:srgbClr val="004411"/>
                </a:solidFill>
              </a:rPr>
              <a:pPr/>
              <a:t>10</a:t>
            </a:fld>
            <a:endParaRPr lang="en-US" dirty="0">
              <a:solidFill>
                <a:srgbClr val="00441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7651" y="373573"/>
            <a:ext cx="10094189" cy="100458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733" b="1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 err="1" smtClean="0">
                <a:solidFill>
                  <a:srgbClr val="669933">
                    <a:lumMod val="50000"/>
                  </a:srgbClr>
                </a:solidFill>
              </a:rPr>
              <a:t>EChem</a:t>
            </a:r>
            <a:r>
              <a:rPr lang="en-US" sz="3200" dirty="0" smtClean="0">
                <a:solidFill>
                  <a:srgbClr val="669933">
                    <a:lumMod val="50000"/>
                  </a:srgbClr>
                </a:solidFill>
              </a:rPr>
              <a:t> Module Step 1 – </a:t>
            </a:r>
            <a:r>
              <a:rPr lang="en-US" sz="3200" dirty="0" err="1" smtClean="0">
                <a:solidFill>
                  <a:srgbClr val="669933">
                    <a:lumMod val="50000"/>
                  </a:srgbClr>
                </a:solidFill>
              </a:rPr>
              <a:t>ElectroDeposition</a:t>
            </a:r>
            <a:endParaRPr lang="en-US" sz="3200" u="sng" dirty="0">
              <a:solidFill>
                <a:srgbClr val="669933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747837"/>
            <a:ext cx="9437915" cy="48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1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7651" y="373573"/>
            <a:ext cx="10094189" cy="100458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733" b="1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 err="1" smtClean="0">
                <a:solidFill>
                  <a:srgbClr val="669933">
                    <a:lumMod val="50000"/>
                  </a:srgbClr>
                </a:solidFill>
              </a:rPr>
              <a:t>EChem</a:t>
            </a:r>
            <a:r>
              <a:rPr lang="en-US" sz="3200" dirty="0" smtClean="0">
                <a:solidFill>
                  <a:srgbClr val="669933">
                    <a:lumMod val="50000"/>
                  </a:srgbClr>
                </a:solidFill>
              </a:rPr>
              <a:t> Module Step 2 – </a:t>
            </a:r>
            <a:r>
              <a:rPr lang="en-US" sz="3200" dirty="0" err="1" smtClean="0">
                <a:solidFill>
                  <a:srgbClr val="669933">
                    <a:lumMod val="50000"/>
                  </a:srgbClr>
                </a:solidFill>
              </a:rPr>
              <a:t>ElectroCharacterization</a:t>
            </a:r>
            <a:endParaRPr lang="en-US" sz="3200" u="sng" dirty="0">
              <a:solidFill>
                <a:srgbClr val="669933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43450"/>
            <a:ext cx="11591924" cy="426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61361" y="5022377"/>
            <a:ext cx="23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Open cell here instead?</a:t>
            </a:r>
            <a:endParaRPr lang="en-CA" dirty="0"/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H="1" flipV="1">
            <a:off x="8529851" y="4339988"/>
            <a:ext cx="829082" cy="6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95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47" y="3069263"/>
            <a:ext cx="2664197" cy="27677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88" y="2929165"/>
            <a:ext cx="2736195" cy="2902684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267651" y="373573"/>
            <a:ext cx="10094189" cy="100458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733" b="1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 err="1" smtClean="0">
                <a:solidFill>
                  <a:srgbClr val="669933">
                    <a:lumMod val="50000"/>
                  </a:srgbClr>
                </a:solidFill>
              </a:rPr>
              <a:t>EChem</a:t>
            </a:r>
            <a:r>
              <a:rPr lang="en-US" sz="3200" dirty="0" smtClean="0">
                <a:solidFill>
                  <a:srgbClr val="669933">
                    <a:lumMod val="50000"/>
                  </a:srgbClr>
                </a:solidFill>
              </a:rPr>
              <a:t> Module – Sizing &amp; Components</a:t>
            </a:r>
            <a:endParaRPr lang="en-US" sz="3200" u="sng" dirty="0">
              <a:solidFill>
                <a:srgbClr val="669933">
                  <a:lumMod val="50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651" y="1880319"/>
            <a:ext cx="298068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Glass Slide</a:t>
            </a:r>
          </a:p>
          <a:p>
            <a:r>
              <a:rPr lang="en-CA" dirty="0" smtClean="0"/>
              <a:t>25 mm x 25 mm x 2.2 </a:t>
            </a:r>
            <a:r>
              <a:rPr lang="en-CA" dirty="0" smtClean="0"/>
              <a:t>mm</a:t>
            </a:r>
          </a:p>
          <a:p>
            <a:r>
              <a:rPr lang="en-CA" dirty="0" smtClean="0"/>
              <a:t>(Can theoretically be any size)</a:t>
            </a:r>
            <a:endParaRPr lang="en-CA" dirty="0"/>
          </a:p>
        </p:txBody>
      </p:sp>
      <p:pic>
        <p:nvPicPr>
          <p:cNvPr id="1026" name="Picture 2" descr="Techinstro Transparent FTO Glass Slides, Rs 365 /piece, Techinstro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00" y="1670675"/>
            <a:ext cx="1774857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651" y="3990107"/>
            <a:ext cx="469654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Cell Body</a:t>
            </a:r>
            <a:endParaRPr lang="en-CA" dirty="0" smtClean="0"/>
          </a:p>
          <a:p>
            <a:pPr marL="285750" indent="-285750">
              <a:buFontTx/>
              <a:buChar char="-"/>
            </a:pPr>
            <a:r>
              <a:rPr lang="en-CA" dirty="0" smtClean="0"/>
              <a:t>Accommodate at least 5 mL of electrolyte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Still in development</a:t>
            </a:r>
            <a:endParaRPr lang="en-CA" dirty="0"/>
          </a:p>
        </p:txBody>
      </p:sp>
      <p:sp>
        <p:nvSpPr>
          <p:cNvPr id="34" name="Oval 33"/>
          <p:cNvSpPr/>
          <p:nvPr/>
        </p:nvSpPr>
        <p:spPr>
          <a:xfrm>
            <a:off x="5983766" y="4996500"/>
            <a:ext cx="1445734" cy="606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5777348" y="1577379"/>
            <a:ext cx="1864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Deposition Cell</a:t>
            </a:r>
          </a:p>
          <a:p>
            <a:pPr algn="ctr"/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Area = 1.5 cm</a:t>
            </a:r>
            <a:r>
              <a:rPr lang="en-CA" b="1" baseline="30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CA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No O</a:t>
            </a:r>
            <a:r>
              <a:rPr lang="en-CA" b="1" baseline="-25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 Analyzer</a:t>
            </a:r>
          </a:p>
          <a:p>
            <a:pPr algn="ctr"/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No Agitation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5352" y="1670675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Characterization Cell</a:t>
            </a:r>
          </a:p>
          <a:p>
            <a:pPr algn="ctr"/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</a:rPr>
              <a:t>Area = 1 cm</a:t>
            </a:r>
            <a:r>
              <a:rPr lang="en-CA" b="1" baseline="30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01012" y="240594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endParaRPr lang="en-CA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229715" y="4917958"/>
            <a:ext cx="1445734" cy="606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960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A707C-3E05-4756-B3E2-154DA48D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dirty="0"/>
              <a:t>Introduction</a:t>
            </a:r>
            <a:r>
              <a:rPr lang="en-US" dirty="0"/>
              <a:t>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D4A82-A561-4012-B38F-A04FF407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10"/>
            <a:ext cx="4567989" cy="5065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Current Role: </a:t>
            </a:r>
            <a:r>
              <a:rPr lang="en-US" dirty="0"/>
              <a:t>Robotics Lab Tech Co-Op (4 month Term)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Background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Automation Engineering @ McMaster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Past Experience: </a:t>
            </a:r>
          </a:p>
          <a:p>
            <a:pPr marL="0" indent="0">
              <a:buNone/>
            </a:pPr>
            <a:r>
              <a:rPr lang="en-CA" dirty="0"/>
              <a:t>Automation &amp; Controls Engineer @ PepsiCo</a:t>
            </a:r>
          </a:p>
          <a:p>
            <a:pPr marL="0" indent="0">
              <a:buNone/>
            </a:pPr>
            <a:r>
              <a:rPr lang="en-CA" dirty="0"/>
              <a:t>(April 2018 – August 2019)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 descr="Canada NRC-CNRC - General Intermediates of Canada, Inc.">
            <a:extLst>
              <a:ext uri="{FF2B5EF4-FFF2-40B4-BE49-F238E27FC236}">
                <a16:creationId xmlns:a16="http://schemas.microsoft.com/office/drawing/2014/main" xmlns="" id="{56981DBE-067E-4315-8047-4F1414D2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604210"/>
            <a:ext cx="2634414" cy="129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cMaster Faculty of Engineering - Wikipedia">
            <a:extLst>
              <a:ext uri="{FF2B5EF4-FFF2-40B4-BE49-F238E27FC236}">
                <a16:creationId xmlns:a16="http://schemas.microsoft.com/office/drawing/2014/main" xmlns="" id="{88A60E3F-8EC4-40C1-857C-87556FB3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32" y="3956602"/>
            <a:ext cx="3448050" cy="191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8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A7D1A-2FB8-4B52-99C2-84E3CE44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Electrochemical Cell Questions</a:t>
            </a:r>
            <a:endParaRPr lang="en-CA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4ACC47-5216-45A0-B20E-65611D4D1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39" t="14015" r="21841" b="37761"/>
          <a:stretch/>
        </p:blipFill>
        <p:spPr>
          <a:xfrm>
            <a:off x="6818051" y="1877119"/>
            <a:ext cx="4393874" cy="47043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F7757B3-2803-488C-9DCD-9687CE81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02" y="1690688"/>
            <a:ext cx="4151049" cy="41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6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0E3D1-7B7C-44AD-B4AA-58BC41CA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Electrochemical Cell Design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F9891-73F4-4517-BF11-F813C511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Example Cell: </a:t>
            </a:r>
          </a:p>
          <a:p>
            <a:r>
              <a:rPr lang="en-US" dirty="0"/>
              <a:t>Redox BMM EC Cell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Proposed Changes: </a:t>
            </a:r>
          </a:p>
          <a:p>
            <a:r>
              <a:rPr lang="en-US" dirty="0"/>
              <a:t>Redesign the Sample Holder</a:t>
            </a:r>
          </a:p>
          <a:p>
            <a:r>
              <a:rPr lang="en-US" dirty="0"/>
              <a:t>Fuse Glass Chamber &amp; Bottom Casing</a:t>
            </a:r>
          </a:p>
          <a:p>
            <a:r>
              <a:rPr lang="en-US" dirty="0"/>
              <a:t>Remove Magnetic Seal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A26BA42-15C8-4571-A325-39227BCBA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r="43486" b="17789"/>
          <a:stretch/>
        </p:blipFill>
        <p:spPr bwMode="auto">
          <a:xfrm>
            <a:off x="10004395" y="1726452"/>
            <a:ext cx="1260629" cy="34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150F00-8F43-46C1-B0A3-B6F971C6F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r="22937" b="8175"/>
          <a:stretch/>
        </p:blipFill>
        <p:spPr bwMode="auto">
          <a:xfrm>
            <a:off x="6276512" y="1690688"/>
            <a:ext cx="2503503" cy="38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1D4679-D5AD-47DD-BCB8-C8880CA98B81}"/>
              </a:ext>
            </a:extLst>
          </p:cNvPr>
          <p:cNvSpPr txBox="1"/>
          <p:nvPr/>
        </p:nvSpPr>
        <p:spPr>
          <a:xfrm>
            <a:off x="9528329" y="5179216"/>
            <a:ext cx="221275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Machined Sample Holder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F0019A-E3BD-44F4-8B3D-F8D8178EEA79}"/>
              </a:ext>
            </a:extLst>
          </p:cNvPr>
          <p:cNvSpPr txBox="1"/>
          <p:nvPr/>
        </p:nvSpPr>
        <p:spPr>
          <a:xfrm>
            <a:off x="7918882" y="3497802"/>
            <a:ext cx="861133" cy="559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xmlns="" id="{AEC1E799-5EFA-4C51-90A2-0CE27EB717BC}"/>
              </a:ext>
            </a:extLst>
          </p:cNvPr>
          <p:cNvSpPr/>
          <p:nvPr/>
        </p:nvSpPr>
        <p:spPr>
          <a:xfrm>
            <a:off x="8729707" y="3428999"/>
            <a:ext cx="594804" cy="10009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7BB864-C645-4513-AFE6-547EFCA2BF3F}"/>
              </a:ext>
            </a:extLst>
          </p:cNvPr>
          <p:cNvSpPr txBox="1"/>
          <p:nvPr/>
        </p:nvSpPr>
        <p:spPr>
          <a:xfrm>
            <a:off x="6658252" y="1523904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Example </a:t>
            </a:r>
            <a:r>
              <a:rPr lang="en-US" u="sng" dirty="0"/>
              <a:t>Cell</a:t>
            </a:r>
            <a:endParaRPr lang="en-CA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1F6B71-8B69-4C2F-B8DC-CC51B4EDDB50}"/>
              </a:ext>
            </a:extLst>
          </p:cNvPr>
          <p:cNvSpPr txBox="1"/>
          <p:nvPr/>
        </p:nvSpPr>
        <p:spPr>
          <a:xfrm>
            <a:off x="9598056" y="1506022"/>
            <a:ext cx="212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After Modifications</a:t>
            </a:r>
            <a:endParaRPr lang="en-CA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9EB04A13-67EC-4997-85CA-8753CE470BBF}"/>
              </a:ext>
            </a:extLst>
          </p:cNvPr>
          <p:cNvCxnSpPr>
            <a:cxnSpLocks/>
          </p:cNvCxnSpPr>
          <p:nvPr/>
        </p:nvCxnSpPr>
        <p:spPr>
          <a:xfrm flipV="1">
            <a:off x="6437605" y="5397623"/>
            <a:ext cx="327179" cy="42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7ACBDD1-F3A9-4DE2-86DB-9E44BFEC2093}"/>
              </a:ext>
            </a:extLst>
          </p:cNvPr>
          <p:cNvCxnSpPr/>
          <p:nvPr/>
        </p:nvCxnSpPr>
        <p:spPr>
          <a:xfrm flipH="1">
            <a:off x="7679184" y="2583402"/>
            <a:ext cx="763480" cy="134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A7FF4C2-D611-4651-9008-B3DB030FD516}"/>
              </a:ext>
            </a:extLst>
          </p:cNvPr>
          <p:cNvCxnSpPr>
            <a:cxnSpLocks/>
          </p:cNvCxnSpPr>
          <p:nvPr/>
        </p:nvCxnSpPr>
        <p:spPr>
          <a:xfrm flipH="1" flipV="1">
            <a:off x="7918882" y="4964766"/>
            <a:ext cx="142042" cy="1098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A153581-4CDA-4A51-896B-BA24654E8760}"/>
              </a:ext>
            </a:extLst>
          </p:cNvPr>
          <p:cNvSpPr txBox="1"/>
          <p:nvPr/>
        </p:nvSpPr>
        <p:spPr>
          <a:xfrm>
            <a:off x="5499174" y="5807631"/>
            <a:ext cx="156485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Holder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C0069E-6594-49F7-BFD7-915DECD004B5}"/>
              </a:ext>
            </a:extLst>
          </p:cNvPr>
          <p:cNvSpPr txBox="1"/>
          <p:nvPr/>
        </p:nvSpPr>
        <p:spPr>
          <a:xfrm>
            <a:off x="7287667" y="6063449"/>
            <a:ext cx="15465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Bottom Casing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2D13DF7-0639-45E8-BDB8-8B3CE86AAC6E}"/>
              </a:ext>
            </a:extLst>
          </p:cNvPr>
          <p:cNvSpPr txBox="1"/>
          <p:nvPr/>
        </p:nvSpPr>
        <p:spPr>
          <a:xfrm>
            <a:off x="7749882" y="2179669"/>
            <a:ext cx="158408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Glass Chamber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9CEF1E-AF0A-4782-AED0-0FE69607D19F}"/>
              </a:ext>
            </a:extLst>
          </p:cNvPr>
          <p:cNvSpPr txBox="1"/>
          <p:nvPr/>
        </p:nvSpPr>
        <p:spPr>
          <a:xfrm>
            <a:off x="754977" y="6045694"/>
            <a:ext cx="287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 to Cell</a:t>
            </a:r>
          </a:p>
          <a:p>
            <a:r>
              <a:rPr lang="en-CA" sz="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https://redox.me/collections/electrochemical-cells/products/bmm-ec-15ml-bottom-magnetic-mount-electrochemical-cell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6054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B394F-1520-442B-87C6-1EFE25D8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EChem</a:t>
            </a:r>
            <a:r>
              <a:rPr lang="en-US" dirty="0"/>
              <a:t> Cell – Proposed Changes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DBEF7-0D4C-45E0-B9B4-D4621B6C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*Initial Version of Sample Holder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Includes: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Embedded Glass Slide Holder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Embedded Camera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Fluid Spray (Under Glass Slide)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Fluid Drain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32FA07-64A5-4C97-BA15-EB31EA2B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42" y="2306617"/>
            <a:ext cx="5160810" cy="40285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62F16AC-8A28-4B4A-859C-DEB342720CD9}"/>
              </a:ext>
            </a:extLst>
          </p:cNvPr>
          <p:cNvSpPr txBox="1"/>
          <p:nvPr/>
        </p:nvSpPr>
        <p:spPr>
          <a:xfrm>
            <a:off x="10615708" y="337927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8992DF-A370-4DCB-9ED6-3B70A5449B7C}"/>
              </a:ext>
            </a:extLst>
          </p:cNvPr>
          <p:cNvSpPr txBox="1"/>
          <p:nvPr/>
        </p:nvSpPr>
        <p:spPr>
          <a:xfrm>
            <a:off x="6728768" y="258488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299209-0C55-4465-B939-B6308879F4E3}"/>
              </a:ext>
            </a:extLst>
          </p:cNvPr>
          <p:cNvSpPr txBox="1"/>
          <p:nvPr/>
        </p:nvSpPr>
        <p:spPr>
          <a:xfrm>
            <a:off x="8690733" y="182562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A673F84-D9C3-4F33-B2B7-734E0A38A279}"/>
              </a:ext>
            </a:extLst>
          </p:cNvPr>
          <p:cNvSpPr txBox="1"/>
          <p:nvPr/>
        </p:nvSpPr>
        <p:spPr>
          <a:xfrm>
            <a:off x="6005042" y="526450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B73BB0D-38B3-4577-88B5-9F4B5D48DD78}"/>
              </a:ext>
            </a:extLst>
          </p:cNvPr>
          <p:cNvCxnSpPr>
            <a:stCxn id="23" idx="2"/>
          </p:cNvCxnSpPr>
          <p:nvPr/>
        </p:nvCxnSpPr>
        <p:spPr>
          <a:xfrm flipH="1">
            <a:off x="8431800" y="2194957"/>
            <a:ext cx="418731" cy="1879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4147E41-34A0-4949-BB50-DD13F39AEA41}"/>
              </a:ext>
            </a:extLst>
          </p:cNvPr>
          <p:cNvCxnSpPr>
            <a:cxnSpLocks/>
          </p:cNvCxnSpPr>
          <p:nvPr/>
        </p:nvCxnSpPr>
        <p:spPr>
          <a:xfrm>
            <a:off x="6875989" y="2954221"/>
            <a:ext cx="78284" cy="969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2AA1BD5C-77F1-48B3-BE4E-D153B05208E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079870" y="3563937"/>
            <a:ext cx="153583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6899389-3C9F-4AC9-85D2-8A9AEC84F55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324638" y="4465475"/>
            <a:ext cx="1317049" cy="983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37" y="22695"/>
            <a:ext cx="1156194" cy="22780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101108" y="1730789"/>
            <a:ext cx="1471852" cy="759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9941310" y="2378861"/>
            <a:ext cx="375346" cy="40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ED1650-1B7E-4791-B81C-6FC155553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39" t="14015" r="21841" b="37761"/>
          <a:stretch/>
        </p:blipFill>
        <p:spPr>
          <a:xfrm>
            <a:off x="6818050" y="1788564"/>
            <a:ext cx="4393874" cy="4704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49DD4-7FA9-476A-B85F-37EA63B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Chamber Lift – Proposed Changes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C4BB7-3C89-40CE-A416-C39608D1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444000" cy="486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Replace Green Piece with Gripper</a:t>
            </a:r>
          </a:p>
          <a:p>
            <a:r>
              <a:rPr lang="en-US" dirty="0"/>
              <a:t>Utilize a High Torque Servo Motor for vertical motion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Procedure: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Grip Glass Chamber &amp; Lift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Robot Picks Up Glass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Glass Chamber is brought down for washing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Lift Chamber again &amp; place new glass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76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85983-74C9-47F8-A10A-BF262CC7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EChem</a:t>
            </a:r>
            <a:r>
              <a:rPr lang="en-US" dirty="0"/>
              <a:t> Cell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27677-206E-47B6-9177-D10917DF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61"/>
            <a:ext cx="5899484" cy="4238291"/>
          </a:xfrm>
        </p:spPr>
        <p:txBody>
          <a:bodyPr>
            <a:normAutofit/>
          </a:bodyPr>
          <a:lstStyle/>
          <a:p>
            <a:r>
              <a:rPr lang="en-US" dirty="0"/>
              <a:t>Are the Proposed Changes feasible?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will the N9-200 Robot handle the Glass Slide?</a:t>
            </a:r>
          </a:p>
          <a:p>
            <a:pPr lvl="1"/>
            <a:r>
              <a:rPr lang="en-US" sz="2800" dirty="0"/>
              <a:t>Suction, Gripper or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your suggestions/vision for this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36E891-C11E-415A-BB22-50552F15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587" y="2043112"/>
            <a:ext cx="25241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0A065-37B6-4BA7-8279-6818B5D5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N9 IDE/Simulator -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84443-10A4-42D7-961B-355F059D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025"/>
            <a:ext cx="4972051" cy="338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3D Simulator</a:t>
            </a:r>
          </a:p>
          <a:p>
            <a:pPr marL="0" indent="0">
              <a:buNone/>
            </a:pPr>
            <a:endParaRPr lang="en-US" sz="1100" b="1" u="sng" dirty="0"/>
          </a:p>
          <a:p>
            <a:r>
              <a:rPr lang="en-US" sz="3200" dirty="0"/>
              <a:t>What can be done?</a:t>
            </a:r>
          </a:p>
          <a:p>
            <a:r>
              <a:rPr lang="en-US" sz="3200" dirty="0"/>
              <a:t>Current Limitations</a:t>
            </a:r>
          </a:p>
          <a:p>
            <a:r>
              <a:rPr lang="en-US" sz="3200" dirty="0"/>
              <a:t>Can CAD Objects be imported ?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980898-9BFB-491D-9A3C-0D3EB235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00" y="2105025"/>
            <a:ext cx="6120525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890" y="3289110"/>
            <a:ext cx="67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Extra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0073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295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Electrocatalysis MAP Project Questions</vt:lpstr>
      <vt:lpstr>Introduction </vt:lpstr>
      <vt:lpstr>Electrochemical Cell Questions</vt:lpstr>
      <vt:lpstr>Electrochemical Cell Design </vt:lpstr>
      <vt:lpstr>EChem Cell – Proposed Changes</vt:lpstr>
      <vt:lpstr>Glass Chamber Lift – Proposed Changes</vt:lpstr>
      <vt:lpstr>EChem Cell Questions</vt:lpstr>
      <vt:lpstr>N9 IDE/Simulator - 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Electrocatalysis MAP Project Questions</dc:title>
  <dc:creator>Sanil Singh</dc:creator>
  <cp:lastModifiedBy>Black, Robert</cp:lastModifiedBy>
  <cp:revision>35</cp:revision>
  <dcterms:created xsi:type="dcterms:W3CDTF">2020-05-23T20:04:41Z</dcterms:created>
  <dcterms:modified xsi:type="dcterms:W3CDTF">2020-05-26T16:40:50Z</dcterms:modified>
</cp:coreProperties>
</file>