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hI3oIREP8LbnpOHyzvldQk6nFh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Bonjour à toutes et à tous, Robin, Théo-Mathis et moi même allons vous présenter l’article scientifique sur l’état de l’art du test par mutation utilisé chez Google.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Cet article a été rédigé par Goran Petrovic et Marko Ivankovic, deux ingénieurs chez Google. </a:t>
            </a:r>
            <a:endParaRPr/>
          </a:p>
          <a:p>
            <a:pPr indent="0" lvl="0" marL="0" rtl="0" algn="l">
              <a:spcBef>
                <a:spcPts val="0"/>
              </a:spcBef>
              <a:spcAft>
                <a:spcPts val="0"/>
              </a:spcAft>
              <a:buNone/>
            </a:pPr>
            <a:r>
              <a:rPr lang="fr-FR"/>
              <a:t>Dans le cadre de la 40ème conférence internationale sur l'ingénierie logicielle, en Juin 2018.</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sz="1200">
                <a:solidFill>
                  <a:schemeClr val="dk1"/>
                </a:solidFill>
                <a:latin typeface="Calibri"/>
                <a:ea typeface="Calibri"/>
                <a:cs typeface="Calibri"/>
                <a:sym typeface="Calibri"/>
              </a:rPr>
              <a:t>La code base google en quelques chiffres: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fr-FR" sz="1200">
                <a:solidFill>
                  <a:schemeClr val="dk1"/>
                </a:solidFill>
                <a:latin typeface="Calibri"/>
                <a:ea typeface="Calibri"/>
                <a:cs typeface="Calibri"/>
                <a:sym typeface="Calibri"/>
              </a:rPr>
              <a:t>	- </a:t>
            </a:r>
            <a:r>
              <a:rPr b="1" lang="fr-FR" sz="1200">
                <a:solidFill>
                  <a:schemeClr val="dk1"/>
                </a:solidFill>
                <a:latin typeface="Calibri"/>
                <a:ea typeface="Calibri"/>
                <a:cs typeface="Calibri"/>
                <a:sym typeface="Calibri"/>
              </a:rPr>
              <a:t>2 milliards </a:t>
            </a:r>
            <a:r>
              <a:rPr lang="fr-FR" sz="1200">
                <a:solidFill>
                  <a:schemeClr val="dk1"/>
                </a:solidFill>
                <a:latin typeface="Calibri"/>
                <a:ea typeface="Calibri"/>
                <a:cs typeface="Calibri"/>
                <a:sym typeface="Calibri"/>
              </a:rPr>
              <a:t>de ligne de code</a:t>
            </a:r>
            <a:endParaRPr sz="1400">
              <a:solidFill>
                <a:schemeClr val="dk1"/>
              </a:solidFill>
            </a:endParaRPr>
          </a:p>
          <a:p>
            <a:pPr indent="0" lvl="0" marL="0" rtl="0" algn="l">
              <a:spcBef>
                <a:spcPts val="0"/>
              </a:spcBef>
              <a:spcAft>
                <a:spcPts val="0"/>
              </a:spcAft>
              <a:buNone/>
            </a:pPr>
            <a:r>
              <a:rPr lang="fr-FR" sz="1200">
                <a:solidFill>
                  <a:schemeClr val="dk1"/>
                </a:solidFill>
                <a:latin typeface="Calibri"/>
                <a:ea typeface="Calibri"/>
                <a:cs typeface="Calibri"/>
                <a:sym typeface="Calibri"/>
              </a:rPr>
              <a:t>	- </a:t>
            </a:r>
            <a:r>
              <a:rPr b="1" lang="fr-FR" sz="1200">
                <a:solidFill>
                  <a:schemeClr val="dk1"/>
                </a:solidFill>
                <a:latin typeface="Calibri"/>
                <a:ea typeface="Calibri"/>
                <a:cs typeface="Calibri"/>
                <a:sym typeface="Calibri"/>
              </a:rPr>
              <a:t>40 000 </a:t>
            </a:r>
            <a:r>
              <a:rPr lang="fr-FR" sz="1200">
                <a:solidFill>
                  <a:schemeClr val="dk1"/>
                </a:solidFill>
                <a:latin typeface="Calibri"/>
                <a:ea typeface="Calibri"/>
                <a:cs typeface="Calibri"/>
                <a:sym typeface="Calibri"/>
              </a:rPr>
              <a:t>commits journaliers </a:t>
            </a:r>
            <a:endParaRPr sz="1400">
              <a:solidFill>
                <a:schemeClr val="dk1"/>
              </a:solidFill>
            </a:endParaRPr>
          </a:p>
          <a:p>
            <a:pPr indent="0" lvl="0" marL="0" rtl="0" algn="l">
              <a:spcBef>
                <a:spcPts val="0"/>
              </a:spcBef>
              <a:spcAft>
                <a:spcPts val="0"/>
              </a:spcAft>
              <a:buClr>
                <a:schemeClr val="dk1"/>
              </a:buClr>
              <a:buFont typeface="Arial"/>
              <a:buNone/>
            </a:pPr>
            <a:r>
              <a:rPr lang="fr-FR" sz="1200">
                <a:solidFill>
                  <a:schemeClr val="dk1"/>
                </a:solidFill>
                <a:latin typeface="Calibri"/>
                <a:ea typeface="Calibri"/>
                <a:cs typeface="Calibri"/>
                <a:sym typeface="Calibri"/>
              </a:rPr>
              <a:t>		- dont </a:t>
            </a:r>
            <a:r>
              <a:rPr b="1" lang="fr-FR" sz="1200">
                <a:solidFill>
                  <a:schemeClr val="dk1"/>
                </a:solidFill>
                <a:latin typeface="Calibri"/>
                <a:ea typeface="Calibri"/>
                <a:cs typeface="Calibri"/>
                <a:sym typeface="Calibri"/>
              </a:rPr>
              <a:t>16 000 </a:t>
            </a:r>
            <a:r>
              <a:rPr lang="fr-FR" sz="1200">
                <a:solidFill>
                  <a:schemeClr val="dk1"/>
                </a:solidFill>
                <a:latin typeface="Calibri"/>
                <a:ea typeface="Calibri"/>
                <a:cs typeface="Calibri"/>
                <a:sym typeface="Calibri"/>
              </a:rPr>
              <a:t>revus manuellement</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fr-FR" sz="1200">
                <a:solidFill>
                  <a:schemeClr val="dk1"/>
                </a:solidFill>
                <a:latin typeface="Calibri"/>
                <a:ea typeface="Calibri"/>
                <a:cs typeface="Calibri"/>
                <a:sym typeface="Calibri"/>
              </a:rPr>
              <a:t>Lors de chaque commit dans la base de code principale les outils automatiques d’analyse du code génèrent des </a:t>
            </a:r>
            <a:r>
              <a:rPr i="1" lang="fr-FR" sz="1200">
                <a:solidFill>
                  <a:schemeClr val="dk1"/>
                </a:solidFill>
                <a:latin typeface="Calibri"/>
                <a:ea typeface="Calibri"/>
                <a:cs typeface="Calibri"/>
                <a:sym typeface="Calibri"/>
              </a:rPr>
              <a:t>findings</a:t>
            </a:r>
            <a:r>
              <a:rPr lang="fr-FR" sz="1200">
                <a:solidFill>
                  <a:schemeClr val="dk1"/>
                </a:solidFill>
                <a:latin typeface="Calibri"/>
                <a:ea typeface="Calibri"/>
                <a:cs typeface="Calibri"/>
                <a:sym typeface="Calibri"/>
              </a:rPr>
              <a:t> (notes intéressantes pour la revue manuelle).</a:t>
            </a:r>
            <a:endParaRPr sz="1400">
              <a:solidFill>
                <a:schemeClr val="dk1"/>
              </a:solidFill>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fr-FR" sz="1200">
                <a:solidFill>
                  <a:schemeClr val="dk1"/>
                </a:solidFill>
                <a:latin typeface="Calibri"/>
                <a:ea typeface="Calibri"/>
                <a:cs typeface="Calibri"/>
                <a:sym typeface="Calibri"/>
              </a:rPr>
              <a:t>Puis un relecteur parcourt le code et, assisté des outils automatiques, annote le code pour permettre à son auteur de le modifier. </a:t>
            </a:r>
            <a:endParaRPr sz="1400">
              <a:solidFill>
                <a:schemeClr val="dk1"/>
              </a:solidFill>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fr-FR" sz="1200">
                <a:solidFill>
                  <a:schemeClr val="dk1"/>
                </a:solidFill>
                <a:latin typeface="Calibri"/>
                <a:ea typeface="Calibri"/>
                <a:cs typeface="Calibri"/>
                <a:sym typeface="Calibri"/>
              </a:rPr>
              <a:t>Il y a donc un enjeu de temps homme et machine lors du processus. Des annotations intempestives des outils ralentiraient le processus de revue et mobiliseraient plus que nécessaire les équipes.</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fr-FR" sz="1400">
                <a:solidFill>
                  <a:schemeClr val="dk1"/>
                </a:solidFill>
                <a:latin typeface="Calibri"/>
                <a:ea typeface="Calibri"/>
                <a:cs typeface="Calibri"/>
                <a:sym typeface="Calibri"/>
              </a:rPr>
              <a:t>C’est un processus de test qui créé des versions alternatives du programme par </a:t>
            </a:r>
            <a:r>
              <a:rPr b="1" lang="fr-FR" sz="1400">
                <a:solidFill>
                  <a:schemeClr val="dk1"/>
                </a:solidFill>
                <a:latin typeface="Calibri"/>
                <a:ea typeface="Calibri"/>
                <a:cs typeface="Calibri"/>
                <a:sym typeface="Calibri"/>
              </a:rPr>
              <a:t>mutagenèse</a:t>
            </a:r>
            <a:r>
              <a:rPr lang="fr-FR" sz="1400">
                <a:solidFill>
                  <a:schemeClr val="dk1"/>
                </a:solidFill>
                <a:latin typeface="Calibri"/>
                <a:ea typeface="Calibri"/>
                <a:cs typeface="Calibri"/>
                <a:sym typeface="Calibri"/>
              </a:rPr>
              <a:t>, c’est à dire qu’un processus automatisé va modifier une ligne de code et donc en changer le comportement.</a:t>
            </a:r>
            <a:br>
              <a:rPr lang="fr-FR" sz="1400">
                <a:solidFill>
                  <a:schemeClr val="dk1"/>
                </a:solidFill>
                <a:latin typeface="Calibri"/>
                <a:ea typeface="Calibri"/>
                <a:cs typeface="Calibri"/>
                <a:sym typeface="Calibri"/>
              </a:rPr>
            </a:br>
            <a:r>
              <a:rPr lang="fr-FR" sz="1400">
                <a:solidFill>
                  <a:schemeClr val="dk1"/>
                </a:solidFill>
                <a:latin typeface="Calibri"/>
                <a:ea typeface="Calibri"/>
                <a:cs typeface="Calibri"/>
                <a:sym typeface="Calibri"/>
              </a:rPr>
              <a:t>Si la suite de test du programme ne détecte pas ce changement alors le mutant survit. </a:t>
            </a:r>
            <a:endParaRPr sz="1400">
              <a:solidFill>
                <a:schemeClr val="dk1"/>
              </a:solidFill>
            </a:endParaRPr>
          </a:p>
          <a:p>
            <a:pPr indent="0" lvl="0" marL="0" rtl="0" algn="l">
              <a:spcBef>
                <a:spcPts val="0"/>
              </a:spcBef>
              <a:spcAft>
                <a:spcPts val="0"/>
              </a:spcAft>
              <a:buClr>
                <a:schemeClr val="dk1"/>
              </a:buClr>
              <a:buFont typeface="Arial"/>
              <a:buNone/>
            </a:pPr>
            <a:r>
              <a:rPr lang="fr-FR" sz="1400">
                <a:solidFill>
                  <a:schemeClr val="dk1"/>
                </a:solidFill>
                <a:latin typeface="Calibri"/>
                <a:ea typeface="Calibri"/>
                <a:cs typeface="Calibri"/>
                <a:sym typeface="Calibri"/>
              </a:rPr>
              <a:t>On qualifie le niveau de résistance d’un programme aux mutations par le nombre de mutants tués sur le total généré, les mutants peuvent représenter des bugs réels.</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fr-FR" sz="1400">
                <a:solidFill>
                  <a:schemeClr val="dk1"/>
                </a:solidFill>
                <a:latin typeface="Calibri"/>
                <a:ea typeface="Calibri"/>
                <a:cs typeface="Calibri"/>
                <a:sym typeface="Calibri"/>
              </a:rPr>
              <a:t>Le test par mutation est un critère relativement fiable pour évaluer la robustesse d’une suite de Tests d’un programme.</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fr-FR" sz="1400">
                <a:solidFill>
                  <a:schemeClr val="dk1"/>
                </a:solidFill>
                <a:latin typeface="Calibri"/>
                <a:ea typeface="Calibri"/>
                <a:cs typeface="Calibri"/>
                <a:sym typeface="Calibri"/>
              </a:rPr>
              <a:t>Chaque ligne de code peut être muté de plusieurs manières, et à l’échelle de google il est impossible de tous les tester.</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fr-FR" sz="1400">
                <a:solidFill>
                  <a:schemeClr val="dk1"/>
                </a:solidFill>
                <a:latin typeface="Calibri"/>
                <a:ea typeface="Calibri"/>
                <a:cs typeface="Calibri"/>
                <a:sym typeface="Calibri"/>
              </a:rPr>
              <a:t>Il faut donc limiter le nombre de mutations générés afin de limiter le temps de traitement, mais il faut également s’assurer de la pertinence des mutations générés pour que le temps des relecteurs soit valorisé un maximum.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fr-FR" sz="1200">
                <a:solidFill>
                  <a:schemeClr val="dk1"/>
                </a:solidFill>
                <a:latin typeface="Calibri"/>
                <a:ea typeface="Calibri"/>
                <a:cs typeface="Calibri"/>
                <a:sym typeface="Calibri"/>
              </a:rPr>
              <a:t>Note : L'opérateur Valeur absolu (ABS) n’est pas utilisé dans le répertoire de mutation de Google car il n’a pas été jugé utile, ceci est propre aux règles de code de Google ce n’est pas une généralité.</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txBox="1"/>
          <p:nvPr>
            <p:ph type="ctrTitle"/>
          </p:nvPr>
        </p:nvSpPr>
        <p:spPr>
          <a:xfrm>
            <a:off x="838199" y="1093788"/>
            <a:ext cx="10506600" cy="2967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8000"/>
              <a:buFont typeface="Calibri"/>
              <a:buNone/>
            </a:pPr>
            <a:r>
              <a:rPr lang="fr-FR" sz="8000"/>
              <a:t>THE STATE OF MUTATION TESTING AT GOOGLE</a:t>
            </a:r>
            <a:endParaRPr/>
          </a:p>
        </p:txBody>
      </p:sp>
      <p:sp>
        <p:nvSpPr>
          <p:cNvPr id="86" name="Google Shape;86;p1"/>
          <p:cNvSpPr txBox="1"/>
          <p:nvPr>
            <p:ph idx="1" type="subTitle"/>
          </p:nvPr>
        </p:nvSpPr>
        <p:spPr>
          <a:xfrm>
            <a:off x="7400924" y="4619624"/>
            <a:ext cx="3946800" cy="10383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dk1"/>
              </a:buClr>
              <a:buSzPts val="2200"/>
              <a:buNone/>
            </a:pPr>
            <a:r>
              <a:rPr b="1" lang="fr-FR" sz="2200"/>
              <a:t>Article de : </a:t>
            </a:r>
            <a:r>
              <a:rPr lang="fr-FR" sz="2200"/>
              <a:t>Goran Petrovic  and Marko </a:t>
            </a:r>
            <a:r>
              <a:rPr lang="fr-FR" sz="2200"/>
              <a:t>Ivankovic</a:t>
            </a:r>
            <a:r>
              <a:rPr lang="fr-FR" sz="2200"/>
              <a:t> </a:t>
            </a:r>
            <a:endParaRPr sz="2200"/>
          </a:p>
          <a:p>
            <a:pPr indent="0" lvl="0" marL="0" rtl="0" algn="r">
              <a:lnSpc>
                <a:spcPct val="90000"/>
              </a:lnSpc>
              <a:spcBef>
                <a:spcPts val="0"/>
              </a:spcBef>
              <a:spcAft>
                <a:spcPts val="0"/>
              </a:spcAft>
              <a:buClr>
                <a:schemeClr val="dk1"/>
              </a:buClr>
              <a:buSzPts val="2200"/>
              <a:buNone/>
            </a:pPr>
            <a:r>
              <a:rPr b="1" lang="fr-FR" sz="2200"/>
              <a:t>Présenté par :</a:t>
            </a:r>
            <a:r>
              <a:rPr lang="fr-FR" sz="2200"/>
              <a:t> Groupe 14</a:t>
            </a:r>
            <a:endParaRPr/>
          </a:p>
        </p:txBody>
      </p:sp>
      <p:sp>
        <p:nvSpPr>
          <p:cNvPr id="87" name="Google Shape;87;p1"/>
          <p:cNvSpPr/>
          <p:nvPr/>
        </p:nvSpPr>
        <p:spPr>
          <a:xfrm>
            <a:off x="841248" y="4331166"/>
            <a:ext cx="105066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8" name="Google Shape;88;p1"/>
          <p:cNvSpPr/>
          <p:nvPr/>
        </p:nvSpPr>
        <p:spPr>
          <a:xfrm rot="5400000">
            <a:off x="9346853" y="2348846"/>
            <a:ext cx="54900" cy="3946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 name="Google Shape;89;p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CODE REVIEW CHEZ GOOGLE</a:t>
            </a:r>
            <a:endParaRPr/>
          </a:p>
        </p:txBody>
      </p:sp>
      <p:sp>
        <p:nvSpPr>
          <p:cNvPr id="95" name="Google Shape;95;p2"/>
          <p:cNvSpPr txBox="1"/>
          <p:nvPr/>
        </p:nvSpPr>
        <p:spPr>
          <a:xfrm>
            <a:off x="1295475" y="2918750"/>
            <a:ext cx="4397400" cy="121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200" u="none" cap="none" strike="noStrike">
                <a:solidFill>
                  <a:schemeClr val="dk1"/>
                </a:solidFill>
                <a:latin typeface="Calibri"/>
                <a:ea typeface="Calibri"/>
                <a:cs typeface="Calibri"/>
                <a:sym typeface="Calibri"/>
              </a:rPr>
              <a:t>La code base google en quelques chiffres: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fr-FR" sz="1200">
                <a:solidFill>
                  <a:schemeClr val="dk1"/>
                </a:solidFill>
                <a:latin typeface="Calibri"/>
                <a:ea typeface="Calibri"/>
                <a:cs typeface="Calibri"/>
                <a:sym typeface="Calibri"/>
              </a:rPr>
              <a:t>	- </a:t>
            </a:r>
            <a:r>
              <a:rPr b="1" lang="fr-FR" sz="1200">
                <a:solidFill>
                  <a:schemeClr val="dk1"/>
                </a:solidFill>
                <a:latin typeface="Calibri"/>
                <a:ea typeface="Calibri"/>
                <a:cs typeface="Calibri"/>
                <a:sym typeface="Calibri"/>
              </a:rPr>
              <a:t>2 milliards </a:t>
            </a:r>
            <a:r>
              <a:rPr lang="fr-FR" sz="1200">
                <a:solidFill>
                  <a:schemeClr val="dk1"/>
                </a:solidFill>
                <a:latin typeface="Calibri"/>
                <a:ea typeface="Calibri"/>
                <a:cs typeface="Calibri"/>
                <a:sym typeface="Calibri"/>
              </a:rPr>
              <a:t>de ligne de code</a:t>
            </a:r>
            <a:endParaRPr/>
          </a:p>
          <a:p>
            <a:pPr indent="0" lvl="0" marL="0" marR="0" rtl="0" algn="l">
              <a:spcBef>
                <a:spcPts val="0"/>
              </a:spcBef>
              <a:spcAft>
                <a:spcPts val="0"/>
              </a:spcAft>
              <a:buNone/>
            </a:pPr>
            <a:r>
              <a:rPr lang="fr-FR" sz="1200">
                <a:solidFill>
                  <a:schemeClr val="dk1"/>
                </a:solidFill>
                <a:latin typeface="Calibri"/>
                <a:ea typeface="Calibri"/>
                <a:cs typeface="Calibri"/>
                <a:sym typeface="Calibri"/>
              </a:rPr>
              <a:t>	- </a:t>
            </a:r>
            <a:r>
              <a:rPr b="1" lang="fr-FR" sz="1200">
                <a:solidFill>
                  <a:schemeClr val="dk1"/>
                </a:solidFill>
                <a:latin typeface="Calibri"/>
                <a:ea typeface="Calibri"/>
                <a:cs typeface="Calibri"/>
                <a:sym typeface="Calibri"/>
              </a:rPr>
              <a:t>40 000 </a:t>
            </a:r>
            <a:r>
              <a:rPr lang="fr-FR" sz="1200">
                <a:solidFill>
                  <a:schemeClr val="dk1"/>
                </a:solidFill>
                <a:latin typeface="Calibri"/>
                <a:ea typeface="Calibri"/>
                <a:cs typeface="Calibri"/>
                <a:sym typeface="Calibri"/>
              </a:rPr>
              <a:t>commits journaliers </a:t>
            </a:r>
            <a:endParaRPr/>
          </a:p>
          <a:p>
            <a:pPr indent="0" lvl="0" marL="0" marR="0" rtl="0" algn="l">
              <a:spcBef>
                <a:spcPts val="0"/>
              </a:spcBef>
              <a:spcAft>
                <a:spcPts val="0"/>
              </a:spcAft>
              <a:buNone/>
            </a:pPr>
            <a:r>
              <a:rPr lang="fr-FR" sz="1200">
                <a:solidFill>
                  <a:schemeClr val="dk1"/>
                </a:solidFill>
                <a:latin typeface="Calibri"/>
                <a:ea typeface="Calibri"/>
                <a:cs typeface="Calibri"/>
                <a:sym typeface="Calibri"/>
              </a:rPr>
              <a:t>		- </a:t>
            </a:r>
            <a:r>
              <a:rPr b="1" lang="fr-FR" sz="1200">
                <a:solidFill>
                  <a:schemeClr val="dk1"/>
                </a:solidFill>
                <a:latin typeface="Calibri"/>
                <a:ea typeface="Calibri"/>
                <a:cs typeface="Calibri"/>
                <a:sym typeface="Calibri"/>
              </a:rPr>
              <a:t>16 000</a:t>
            </a:r>
            <a:r>
              <a:rPr lang="fr-FR" sz="1200">
                <a:solidFill>
                  <a:schemeClr val="dk1"/>
                </a:solidFill>
                <a:latin typeface="Calibri"/>
                <a:ea typeface="Calibri"/>
                <a:cs typeface="Calibri"/>
                <a:sym typeface="Calibri"/>
              </a:rPr>
              <a:t> sont écrits par des humains</a:t>
            </a:r>
            <a:endParaRPr sz="1200">
              <a:solidFill>
                <a:schemeClr val="dk1"/>
              </a:solidFill>
              <a:latin typeface="Calibri"/>
              <a:ea typeface="Calibri"/>
              <a:cs typeface="Calibri"/>
              <a:sym typeface="Calibri"/>
            </a:endParaRPr>
          </a:p>
          <a:p>
            <a:pPr indent="457200" lvl="0" marL="457200" marR="0" rtl="0" algn="l">
              <a:spcBef>
                <a:spcPts val="0"/>
              </a:spcBef>
              <a:spcAft>
                <a:spcPts val="0"/>
              </a:spcAft>
              <a:buNone/>
            </a:pPr>
            <a:r>
              <a:rPr lang="fr-FR" sz="1200">
                <a:solidFill>
                  <a:schemeClr val="dk1"/>
                </a:solidFill>
                <a:latin typeface="Calibri"/>
                <a:ea typeface="Calibri"/>
                <a:cs typeface="Calibri"/>
                <a:sym typeface="Calibri"/>
              </a:rPr>
              <a:t>- </a:t>
            </a:r>
            <a:r>
              <a:rPr b="1" lang="fr-FR" sz="1200">
                <a:solidFill>
                  <a:schemeClr val="dk1"/>
                </a:solidFill>
                <a:latin typeface="Calibri"/>
                <a:ea typeface="Calibri"/>
                <a:cs typeface="Calibri"/>
                <a:sym typeface="Calibri"/>
              </a:rPr>
              <a:t>24 000 </a:t>
            </a:r>
            <a:r>
              <a:rPr lang="fr-FR" sz="1200">
                <a:solidFill>
                  <a:schemeClr val="dk1"/>
                </a:solidFill>
                <a:latin typeface="Calibri"/>
                <a:ea typeface="Calibri"/>
                <a:cs typeface="Calibri"/>
                <a:sym typeface="Calibri"/>
              </a:rPr>
              <a:t>sont écrits par des systèmes automatisés</a:t>
            </a:r>
            <a:r>
              <a:rPr lang="fr-FR"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6" name="Google Shape;96;p2"/>
          <p:cNvSpPr/>
          <p:nvPr/>
        </p:nvSpPr>
        <p:spPr>
          <a:xfrm>
            <a:off x="8148912" y="1787668"/>
            <a:ext cx="2014152" cy="38394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Code diff proposal</a:t>
            </a:r>
            <a:endParaRPr sz="1200">
              <a:solidFill>
                <a:schemeClr val="dk1"/>
              </a:solidFill>
              <a:latin typeface="Calibri"/>
              <a:ea typeface="Calibri"/>
              <a:cs typeface="Calibri"/>
              <a:sym typeface="Calibri"/>
            </a:endParaRPr>
          </a:p>
        </p:txBody>
      </p:sp>
      <p:sp>
        <p:nvSpPr>
          <p:cNvPr id="97" name="Google Shape;97;p2"/>
          <p:cNvSpPr/>
          <p:nvPr/>
        </p:nvSpPr>
        <p:spPr>
          <a:xfrm>
            <a:off x="8148912" y="2521827"/>
            <a:ext cx="2014152" cy="38394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Automated diff analyser </a:t>
            </a:r>
            <a:r>
              <a:rPr i="1" lang="fr-FR" sz="1200">
                <a:solidFill>
                  <a:schemeClr val="dk1"/>
                </a:solidFill>
                <a:latin typeface="Calibri"/>
                <a:ea typeface="Calibri"/>
                <a:cs typeface="Calibri"/>
                <a:sym typeface="Calibri"/>
              </a:rPr>
              <a:t>(generation of mutants)</a:t>
            </a:r>
            <a:endParaRPr i="1" sz="1200">
              <a:solidFill>
                <a:schemeClr val="dk1"/>
              </a:solidFill>
              <a:latin typeface="Calibri"/>
              <a:ea typeface="Calibri"/>
              <a:cs typeface="Calibri"/>
              <a:sym typeface="Calibri"/>
            </a:endParaRPr>
          </a:p>
        </p:txBody>
      </p:sp>
      <p:sp>
        <p:nvSpPr>
          <p:cNvPr id="98" name="Google Shape;98;p2"/>
          <p:cNvSpPr/>
          <p:nvPr/>
        </p:nvSpPr>
        <p:spPr>
          <a:xfrm>
            <a:off x="9341339" y="3255984"/>
            <a:ext cx="2014152" cy="38394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Automated findings generation</a:t>
            </a:r>
            <a:endParaRPr sz="1200">
              <a:solidFill>
                <a:schemeClr val="dk1"/>
              </a:solidFill>
              <a:latin typeface="Calibri"/>
              <a:ea typeface="Calibri"/>
              <a:cs typeface="Calibri"/>
              <a:sym typeface="Calibri"/>
            </a:endParaRPr>
          </a:p>
        </p:txBody>
      </p:sp>
      <p:sp>
        <p:nvSpPr>
          <p:cNvPr id="99" name="Google Shape;99;p2"/>
          <p:cNvSpPr/>
          <p:nvPr/>
        </p:nvSpPr>
        <p:spPr>
          <a:xfrm>
            <a:off x="6956485" y="3255984"/>
            <a:ext cx="2014152" cy="38394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Manual code review</a:t>
            </a:r>
            <a:endParaRPr sz="1200">
              <a:solidFill>
                <a:schemeClr val="dk1"/>
              </a:solidFill>
              <a:latin typeface="Calibri"/>
              <a:ea typeface="Calibri"/>
              <a:cs typeface="Calibri"/>
              <a:sym typeface="Calibri"/>
            </a:endParaRPr>
          </a:p>
        </p:txBody>
      </p:sp>
      <p:sp>
        <p:nvSpPr>
          <p:cNvPr id="100" name="Google Shape;100;p2"/>
          <p:cNvSpPr/>
          <p:nvPr/>
        </p:nvSpPr>
        <p:spPr>
          <a:xfrm>
            <a:off x="8148912" y="3990141"/>
            <a:ext cx="2014152" cy="63128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Manual code review and diff analysis </a:t>
            </a:r>
            <a:br>
              <a:rPr lang="fr-FR" sz="1200">
                <a:solidFill>
                  <a:schemeClr val="dk1"/>
                </a:solidFill>
                <a:latin typeface="Calibri"/>
                <a:ea typeface="Calibri"/>
                <a:cs typeface="Calibri"/>
                <a:sym typeface="Calibri"/>
              </a:rPr>
            </a:br>
            <a:r>
              <a:rPr i="1" lang="fr-FR" sz="1200">
                <a:solidFill>
                  <a:schemeClr val="dk1"/>
                </a:solidFill>
                <a:latin typeface="Calibri"/>
                <a:ea typeface="Calibri"/>
                <a:cs typeface="Calibri"/>
                <a:sym typeface="Calibri"/>
              </a:rPr>
              <a:t>(surviving mutant evaluation)</a:t>
            </a:r>
            <a:endParaRPr i="1" sz="1200">
              <a:solidFill>
                <a:schemeClr val="dk1"/>
              </a:solidFill>
              <a:latin typeface="Calibri"/>
              <a:ea typeface="Calibri"/>
              <a:cs typeface="Calibri"/>
              <a:sym typeface="Calibri"/>
            </a:endParaRPr>
          </a:p>
        </p:txBody>
      </p:sp>
      <p:sp>
        <p:nvSpPr>
          <p:cNvPr id="101" name="Google Shape;101;p2"/>
          <p:cNvSpPr/>
          <p:nvPr/>
        </p:nvSpPr>
        <p:spPr>
          <a:xfrm>
            <a:off x="8148912" y="4915828"/>
            <a:ext cx="2014152" cy="38394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Amendment to the code</a:t>
            </a:r>
            <a:endParaRPr i="1" sz="1200">
              <a:solidFill>
                <a:schemeClr val="dk1"/>
              </a:solidFill>
              <a:latin typeface="Calibri"/>
              <a:ea typeface="Calibri"/>
              <a:cs typeface="Calibri"/>
              <a:sym typeface="Calibri"/>
            </a:endParaRPr>
          </a:p>
          <a:p>
            <a:pPr indent="0" lvl="0" marL="0" marR="0" rtl="0" algn="ctr">
              <a:spcBef>
                <a:spcPts val="0"/>
              </a:spcBef>
              <a:spcAft>
                <a:spcPts val="0"/>
              </a:spcAft>
              <a:buNone/>
            </a:pPr>
            <a:r>
              <a:rPr i="1" lang="fr-FR" sz="1200">
                <a:solidFill>
                  <a:schemeClr val="dk1"/>
                </a:solidFill>
                <a:latin typeface="Calibri"/>
                <a:ea typeface="Calibri"/>
                <a:cs typeface="Calibri"/>
                <a:sym typeface="Calibri"/>
              </a:rPr>
              <a:t>(mutant correction)</a:t>
            </a:r>
            <a:endParaRPr i="1" sz="1200">
              <a:solidFill>
                <a:schemeClr val="dk1"/>
              </a:solidFill>
              <a:latin typeface="Calibri"/>
              <a:ea typeface="Calibri"/>
              <a:cs typeface="Calibri"/>
              <a:sym typeface="Calibri"/>
            </a:endParaRPr>
          </a:p>
        </p:txBody>
      </p:sp>
      <p:sp>
        <p:nvSpPr>
          <p:cNvPr id="102" name="Google Shape;102;p2"/>
          <p:cNvSpPr/>
          <p:nvPr/>
        </p:nvSpPr>
        <p:spPr>
          <a:xfrm>
            <a:off x="8148912" y="5649985"/>
            <a:ext cx="2014152" cy="38394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Commit</a:t>
            </a:r>
            <a:endParaRPr sz="1200">
              <a:solidFill>
                <a:schemeClr val="dk1"/>
              </a:solidFill>
              <a:latin typeface="Calibri"/>
              <a:ea typeface="Calibri"/>
              <a:cs typeface="Calibri"/>
              <a:sym typeface="Calibri"/>
            </a:endParaRPr>
          </a:p>
        </p:txBody>
      </p:sp>
      <p:cxnSp>
        <p:nvCxnSpPr>
          <p:cNvPr id="103" name="Google Shape;103;p2"/>
          <p:cNvCxnSpPr>
            <a:stCxn id="97" idx="2"/>
            <a:endCxn id="99" idx="0"/>
          </p:cNvCxnSpPr>
          <p:nvPr/>
        </p:nvCxnSpPr>
        <p:spPr>
          <a:xfrm rot="5400000">
            <a:off x="8384688" y="2484569"/>
            <a:ext cx="350100" cy="1192500"/>
          </a:xfrm>
          <a:prstGeom prst="bentConnector3">
            <a:avLst>
              <a:gd fmla="val 50016" name="adj1"/>
            </a:avLst>
          </a:prstGeom>
          <a:noFill/>
          <a:ln cap="flat" cmpd="sng" w="9525">
            <a:solidFill>
              <a:schemeClr val="accent1"/>
            </a:solidFill>
            <a:prstDash val="solid"/>
            <a:miter lim="800000"/>
            <a:headEnd len="sm" w="sm" type="none"/>
            <a:tailEnd len="med" w="med" type="triangle"/>
          </a:ln>
        </p:spPr>
      </p:cxnSp>
      <p:cxnSp>
        <p:nvCxnSpPr>
          <p:cNvPr id="104" name="Google Shape;104;p2"/>
          <p:cNvCxnSpPr>
            <a:stCxn id="97" idx="2"/>
            <a:endCxn id="98" idx="0"/>
          </p:cNvCxnSpPr>
          <p:nvPr/>
        </p:nvCxnSpPr>
        <p:spPr>
          <a:xfrm flipH="1" rot="-5400000">
            <a:off x="9577188" y="2484569"/>
            <a:ext cx="350100" cy="1192500"/>
          </a:xfrm>
          <a:prstGeom prst="bentConnector3">
            <a:avLst>
              <a:gd fmla="val 50016" name="adj1"/>
            </a:avLst>
          </a:prstGeom>
          <a:noFill/>
          <a:ln cap="flat" cmpd="sng" w="9525">
            <a:solidFill>
              <a:schemeClr val="accent1"/>
            </a:solidFill>
            <a:prstDash val="solid"/>
            <a:miter lim="800000"/>
            <a:headEnd len="sm" w="sm" type="none"/>
            <a:tailEnd len="med" w="med" type="triangle"/>
          </a:ln>
        </p:spPr>
      </p:cxnSp>
      <p:cxnSp>
        <p:nvCxnSpPr>
          <p:cNvPr id="105" name="Google Shape;105;p2"/>
          <p:cNvCxnSpPr>
            <a:stCxn id="99" idx="2"/>
            <a:endCxn id="100" idx="0"/>
          </p:cNvCxnSpPr>
          <p:nvPr/>
        </p:nvCxnSpPr>
        <p:spPr>
          <a:xfrm flipH="1" rot="-5400000">
            <a:off x="8384761" y="3218726"/>
            <a:ext cx="350100" cy="1192500"/>
          </a:xfrm>
          <a:prstGeom prst="bentConnector3">
            <a:avLst>
              <a:gd fmla="val 50016" name="adj1"/>
            </a:avLst>
          </a:prstGeom>
          <a:noFill/>
          <a:ln cap="flat" cmpd="sng" w="9525">
            <a:solidFill>
              <a:schemeClr val="accent1"/>
            </a:solidFill>
            <a:prstDash val="solid"/>
            <a:miter lim="800000"/>
            <a:headEnd len="sm" w="sm" type="none"/>
            <a:tailEnd len="med" w="med" type="triangle"/>
          </a:ln>
        </p:spPr>
      </p:cxnSp>
      <p:cxnSp>
        <p:nvCxnSpPr>
          <p:cNvPr id="106" name="Google Shape;106;p2"/>
          <p:cNvCxnSpPr>
            <a:stCxn id="98" idx="2"/>
            <a:endCxn id="100" idx="0"/>
          </p:cNvCxnSpPr>
          <p:nvPr/>
        </p:nvCxnSpPr>
        <p:spPr>
          <a:xfrm rot="5400000">
            <a:off x="9577115" y="3218726"/>
            <a:ext cx="350100" cy="1192500"/>
          </a:xfrm>
          <a:prstGeom prst="bentConnector3">
            <a:avLst>
              <a:gd fmla="val 50016" name="adj1"/>
            </a:avLst>
          </a:prstGeom>
          <a:noFill/>
          <a:ln cap="flat" cmpd="sng" w="9525">
            <a:solidFill>
              <a:schemeClr val="accent1"/>
            </a:solidFill>
            <a:prstDash val="solid"/>
            <a:miter lim="800000"/>
            <a:headEnd len="sm" w="sm" type="none"/>
            <a:tailEnd len="med" w="med" type="triangle"/>
          </a:ln>
        </p:spPr>
      </p:cxnSp>
      <p:cxnSp>
        <p:nvCxnSpPr>
          <p:cNvPr id="107" name="Google Shape;107;p2"/>
          <p:cNvCxnSpPr>
            <a:stCxn id="101" idx="2"/>
            <a:endCxn id="102" idx="0"/>
          </p:cNvCxnSpPr>
          <p:nvPr/>
        </p:nvCxnSpPr>
        <p:spPr>
          <a:xfrm>
            <a:off x="9155988" y="5299770"/>
            <a:ext cx="0" cy="350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8" name="Google Shape;108;p2"/>
          <p:cNvCxnSpPr>
            <a:stCxn id="101" idx="0"/>
            <a:endCxn id="100" idx="2"/>
          </p:cNvCxnSpPr>
          <p:nvPr/>
        </p:nvCxnSpPr>
        <p:spPr>
          <a:xfrm rot="10800000">
            <a:off x="9155988" y="4621528"/>
            <a:ext cx="0" cy="294300"/>
          </a:xfrm>
          <a:prstGeom prst="straightConnector1">
            <a:avLst/>
          </a:prstGeom>
          <a:noFill/>
          <a:ln cap="flat" cmpd="sng" w="9525">
            <a:solidFill>
              <a:schemeClr val="accent1"/>
            </a:solidFill>
            <a:prstDash val="solid"/>
            <a:miter lim="800000"/>
            <a:headEnd len="med" w="med" type="triangle"/>
            <a:tailEnd len="med" w="med" type="triangle"/>
          </a:ln>
        </p:spPr>
      </p:cxnSp>
      <p:cxnSp>
        <p:nvCxnSpPr>
          <p:cNvPr id="109" name="Google Shape;109;p2"/>
          <p:cNvCxnSpPr>
            <a:stCxn id="96" idx="2"/>
            <a:endCxn id="97" idx="0"/>
          </p:cNvCxnSpPr>
          <p:nvPr/>
        </p:nvCxnSpPr>
        <p:spPr>
          <a:xfrm>
            <a:off x="9155988" y="2171610"/>
            <a:ext cx="0" cy="350100"/>
          </a:xfrm>
          <a:prstGeom prst="straightConnector1">
            <a:avLst/>
          </a:prstGeom>
          <a:noFill/>
          <a:ln cap="flat" cmpd="sng" w="9525">
            <a:solidFill>
              <a:schemeClr val="accent1"/>
            </a:solidFill>
            <a:prstDash val="solid"/>
            <a:miter lim="800000"/>
            <a:headEnd len="sm" w="sm" type="none"/>
            <a:tailEnd len="med" w="med" type="triangle"/>
          </a:ln>
        </p:spPr>
      </p:cxnSp>
      <p:pic>
        <p:nvPicPr>
          <p:cNvPr descr="Internet Of Things" id="110" name="Google Shape;110;p2"/>
          <p:cNvPicPr preferRelativeResize="0"/>
          <p:nvPr/>
        </p:nvPicPr>
        <p:blipFill rotWithShape="1">
          <a:blip r:embed="rId3">
            <a:alphaModFix/>
          </a:blip>
          <a:srcRect b="0" l="0" r="0" t="0"/>
          <a:stretch/>
        </p:blipFill>
        <p:spPr>
          <a:xfrm>
            <a:off x="926255" y="3238637"/>
            <a:ext cx="738445" cy="738445"/>
          </a:xfrm>
          <a:prstGeom prst="rect">
            <a:avLst/>
          </a:prstGeom>
          <a:noFill/>
          <a:ln>
            <a:noFill/>
          </a:ln>
        </p:spPr>
      </p:pic>
      <p:sp>
        <p:nvSpPr>
          <p:cNvPr id="111" name="Google Shape;111;p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TEST PAR MUTATION </a:t>
            </a:r>
            <a:endParaRPr/>
          </a:p>
        </p:txBody>
      </p:sp>
      <p:sp>
        <p:nvSpPr>
          <p:cNvPr id="117" name="Google Shape;117;p3"/>
          <p:cNvSpPr/>
          <p:nvPr/>
        </p:nvSpPr>
        <p:spPr>
          <a:xfrm>
            <a:off x="838200" y="1639093"/>
            <a:ext cx="5114925" cy="46910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pic>
        <p:nvPicPr>
          <p:cNvPr id="118" name="Google Shape;118;p3"/>
          <p:cNvPicPr preferRelativeResize="0"/>
          <p:nvPr/>
        </p:nvPicPr>
        <p:blipFill rotWithShape="1">
          <a:blip r:embed="rId3">
            <a:alphaModFix/>
          </a:blip>
          <a:srcRect b="0" l="0" r="0" t="0"/>
          <a:stretch/>
        </p:blipFill>
        <p:spPr>
          <a:xfrm>
            <a:off x="3829050" y="1639100"/>
            <a:ext cx="4533900" cy="3324225"/>
          </a:xfrm>
          <a:prstGeom prst="rect">
            <a:avLst/>
          </a:prstGeom>
          <a:noFill/>
          <a:ln cap="flat" cmpd="sng" w="9525">
            <a:solidFill>
              <a:schemeClr val="lt2"/>
            </a:solidFill>
            <a:prstDash val="solid"/>
            <a:round/>
            <a:headEnd len="sm" w="sm" type="none"/>
            <a:tailEnd len="sm" w="sm" type="none"/>
          </a:ln>
        </p:spPr>
      </p:pic>
      <p:sp>
        <p:nvSpPr>
          <p:cNvPr id="119" name="Google Shape;119;p3"/>
          <p:cNvSpPr/>
          <p:nvPr/>
        </p:nvSpPr>
        <p:spPr>
          <a:xfrm>
            <a:off x="6553200" y="4993480"/>
            <a:ext cx="4533900" cy="22542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sz="1200">
                <a:solidFill>
                  <a:schemeClr val="dk1"/>
                </a:solidFill>
                <a:latin typeface="Calibri"/>
                <a:ea typeface="Calibri"/>
                <a:cs typeface="Calibri"/>
                <a:sym typeface="Calibri"/>
              </a:rPr>
              <a:t>Détection de mutants dans l’outil “Critique” de Google</a:t>
            </a:r>
            <a:endParaRPr/>
          </a:p>
        </p:txBody>
      </p:sp>
      <p:sp>
        <p:nvSpPr>
          <p:cNvPr id="120" name="Google Shape;120;p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GÉNÉRATION</a:t>
            </a:r>
            <a:r>
              <a:rPr lang="fr-FR"/>
              <a:t> DE MUTANTS </a:t>
            </a:r>
            <a:endParaRPr/>
          </a:p>
        </p:txBody>
      </p:sp>
      <p:pic>
        <p:nvPicPr>
          <p:cNvPr id="126" name="Google Shape;126;p4"/>
          <p:cNvPicPr preferRelativeResize="0"/>
          <p:nvPr/>
        </p:nvPicPr>
        <p:blipFill rotWithShape="1">
          <a:blip r:embed="rId3">
            <a:alphaModFix/>
          </a:blip>
          <a:srcRect b="0" l="0" r="0" t="0"/>
          <a:stretch/>
        </p:blipFill>
        <p:spPr>
          <a:xfrm>
            <a:off x="1423987" y="1690688"/>
            <a:ext cx="9344025" cy="2200275"/>
          </a:xfrm>
          <a:prstGeom prst="rect">
            <a:avLst/>
          </a:prstGeom>
          <a:noFill/>
          <a:ln>
            <a:noFill/>
          </a:ln>
        </p:spPr>
      </p:pic>
      <p:sp>
        <p:nvSpPr>
          <p:cNvPr id="127" name="Google Shape;127;p4"/>
          <p:cNvSpPr/>
          <p:nvPr/>
        </p:nvSpPr>
        <p:spPr>
          <a:xfrm>
            <a:off x="838200" y="3890963"/>
            <a:ext cx="10292700" cy="216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sz="1200">
                <a:solidFill>
                  <a:schemeClr val="dk1"/>
                </a:solidFill>
                <a:latin typeface="Calibri"/>
                <a:ea typeface="Calibri"/>
                <a:cs typeface="Calibri"/>
                <a:sym typeface="Calibri"/>
              </a:rPr>
              <a:t>La génération de mutation chez Google passe par un premier filtre :</a:t>
            </a:r>
            <a:endParaRPr/>
          </a:p>
          <a:p>
            <a:pPr indent="0" lvl="0" marL="0" marR="0" rtl="0" algn="l">
              <a:spcBef>
                <a:spcPts val="0"/>
              </a:spcBef>
              <a:spcAft>
                <a:spcPts val="0"/>
              </a:spcAft>
              <a:buNone/>
            </a:pPr>
            <a:br>
              <a:rPr lang="fr-FR" sz="1200">
                <a:solidFill>
                  <a:schemeClr val="dk1"/>
                </a:solidFill>
                <a:latin typeface="Calibri"/>
                <a:ea typeface="Calibri"/>
                <a:cs typeface="Calibri"/>
                <a:sym typeface="Calibri"/>
              </a:rPr>
            </a:br>
            <a:r>
              <a:rPr lang="fr-FR" sz="1200">
                <a:solidFill>
                  <a:schemeClr val="dk1"/>
                </a:solidFill>
                <a:latin typeface="Calibri"/>
                <a:ea typeface="Calibri"/>
                <a:cs typeface="Calibri"/>
                <a:sym typeface="Calibri"/>
              </a:rPr>
              <a:t>	</a:t>
            </a:r>
            <a:r>
              <a:rPr b="1" lang="fr-FR" sz="1200" u="sng">
                <a:solidFill>
                  <a:schemeClr val="dk1"/>
                </a:solidFill>
                <a:latin typeface="Calibri"/>
                <a:ea typeface="Calibri"/>
                <a:cs typeface="Calibri"/>
                <a:sym typeface="Calibri"/>
              </a:rPr>
              <a:t>- Diff based: </a:t>
            </a:r>
            <a:endParaRPr/>
          </a:p>
          <a:p>
            <a:pPr indent="0" lvl="0" marL="0" marR="0" rtl="0" algn="l">
              <a:spcBef>
                <a:spcPts val="0"/>
              </a:spcBef>
              <a:spcAft>
                <a:spcPts val="0"/>
              </a:spcAft>
              <a:buNone/>
            </a:pPr>
            <a:r>
              <a:rPr lang="fr-FR" sz="1200">
                <a:solidFill>
                  <a:schemeClr val="dk1"/>
                </a:solidFill>
                <a:latin typeface="Calibri"/>
                <a:ea typeface="Calibri"/>
                <a:cs typeface="Calibri"/>
                <a:sym typeface="Calibri"/>
              </a:rPr>
              <a:t>A</a:t>
            </a:r>
            <a:r>
              <a:rPr lang="fr-FR" sz="1200">
                <a:solidFill>
                  <a:schemeClr val="dk1"/>
                </a:solidFill>
                <a:latin typeface="Calibri"/>
                <a:ea typeface="Calibri"/>
                <a:cs typeface="Calibri"/>
                <a:sym typeface="Calibri"/>
              </a:rPr>
              <a:t> chaque commit, après les analyses automatiques, l’outil de Google compose la couverture de code de la modification. Cela permet de muter les lignes qui sont testé en réalisant une pré sélection.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fr-FR" sz="1200">
                <a:solidFill>
                  <a:schemeClr val="dk1"/>
                </a:solidFill>
                <a:latin typeface="Calibri"/>
                <a:ea typeface="Calibri"/>
                <a:cs typeface="Calibri"/>
                <a:sym typeface="Calibri"/>
              </a:rPr>
              <a:t>	- </a:t>
            </a:r>
            <a:r>
              <a:rPr b="1" lang="fr-FR" sz="1200" u="sng">
                <a:solidFill>
                  <a:schemeClr val="dk1"/>
                </a:solidFill>
                <a:latin typeface="Calibri"/>
                <a:ea typeface="Calibri"/>
                <a:cs typeface="Calibri"/>
                <a:sym typeface="Calibri"/>
              </a:rPr>
              <a:t>P</a:t>
            </a:r>
            <a:r>
              <a:rPr b="1" lang="fr-FR" sz="1200" u="sng">
                <a:solidFill>
                  <a:schemeClr val="dk1"/>
                </a:solidFill>
                <a:latin typeface="Calibri"/>
                <a:ea typeface="Calibri"/>
                <a:cs typeface="Calibri"/>
                <a:sym typeface="Calibri"/>
              </a:rPr>
              <a:t>robabiliste: </a:t>
            </a:r>
            <a:endParaRPr/>
          </a:p>
          <a:p>
            <a:pPr indent="0" lvl="0" marL="0" marR="0" rtl="0" algn="l">
              <a:spcBef>
                <a:spcPts val="0"/>
              </a:spcBef>
              <a:spcAft>
                <a:spcPts val="0"/>
              </a:spcAft>
              <a:buNone/>
            </a:pPr>
            <a:r>
              <a:rPr lang="fr-FR" sz="1200">
                <a:solidFill>
                  <a:schemeClr val="dk1"/>
                </a:solidFill>
                <a:latin typeface="Calibri"/>
                <a:ea typeface="Calibri"/>
                <a:cs typeface="Calibri"/>
                <a:sym typeface="Calibri"/>
              </a:rPr>
              <a:t>T</a:t>
            </a:r>
            <a:r>
              <a:rPr lang="fr-FR" sz="1200">
                <a:solidFill>
                  <a:schemeClr val="dk1"/>
                </a:solidFill>
                <a:latin typeface="Calibri"/>
                <a:ea typeface="Calibri"/>
                <a:cs typeface="Calibri"/>
                <a:sym typeface="Calibri"/>
              </a:rPr>
              <a:t>oute les mutations ne sont pas utiles, afin de rentabiliser le temps de revue du code, Google a décidé de générer </a:t>
            </a:r>
            <a:r>
              <a:rPr b="1" lang="fr-FR" sz="1200">
                <a:solidFill>
                  <a:schemeClr val="dk1"/>
                </a:solidFill>
                <a:latin typeface="Calibri"/>
                <a:ea typeface="Calibri"/>
                <a:cs typeface="Calibri"/>
                <a:sym typeface="Calibri"/>
              </a:rPr>
              <a:t>une seule mutation par ligne</a:t>
            </a:r>
            <a:r>
              <a:rPr lang="fr-FR" sz="1200">
                <a:solidFill>
                  <a:schemeClr val="dk1"/>
                </a:solidFill>
                <a:latin typeface="Calibri"/>
                <a:ea typeface="Calibri"/>
                <a:cs typeface="Calibri"/>
                <a:sym typeface="Calibri"/>
              </a:rPr>
              <a:t>. Si cela peut laisser fuir certain mutant, elle simplifie grandement le processus de revue manuelle.</a:t>
            </a:r>
            <a:endParaRPr/>
          </a:p>
        </p:txBody>
      </p:sp>
      <p:sp>
        <p:nvSpPr>
          <p:cNvPr id="128" name="Google Shape;128;p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p:nvPr/>
        </p:nvSpPr>
        <p:spPr>
          <a:xfrm>
            <a:off x="838200" y="1555212"/>
            <a:ext cx="10209291" cy="393736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200">
                <a:solidFill>
                  <a:schemeClr val="dk1"/>
                </a:solidFill>
                <a:latin typeface="Calibri"/>
                <a:ea typeface="Calibri"/>
                <a:cs typeface="Calibri"/>
                <a:sym typeface="Calibri"/>
              </a:rPr>
              <a:t>Parmi la première sélection de ligne et la limitation des mutations, il reste cependant bon nombre de parties qui, si mutée, </a:t>
            </a:r>
            <a:r>
              <a:rPr lang="fr-FR" sz="1200">
                <a:solidFill>
                  <a:schemeClr val="dk1"/>
                </a:solidFill>
                <a:latin typeface="Calibri"/>
                <a:ea typeface="Calibri"/>
                <a:cs typeface="Calibri"/>
                <a:sym typeface="Calibri"/>
              </a:rPr>
              <a:t>n'aurait</a:t>
            </a:r>
            <a:r>
              <a:rPr lang="fr-FR" sz="1200">
                <a:solidFill>
                  <a:schemeClr val="dk1"/>
                </a:solidFill>
                <a:latin typeface="Calibri"/>
                <a:ea typeface="Calibri"/>
                <a:cs typeface="Calibri"/>
                <a:sym typeface="Calibri"/>
              </a:rPr>
              <a:t> pas d’impact sur l’exécution du code ou dont la mutation serait redondante avec le processus de test. Ces parties sont appelées </a:t>
            </a:r>
            <a:r>
              <a:rPr b="1" lang="fr-FR" sz="1200">
                <a:solidFill>
                  <a:schemeClr val="dk1"/>
                </a:solidFill>
                <a:latin typeface="Calibri"/>
                <a:ea typeface="Calibri"/>
                <a:cs typeface="Calibri"/>
                <a:sym typeface="Calibri"/>
              </a:rPr>
              <a:t>Nœuds arides</a:t>
            </a:r>
            <a:r>
              <a:rPr lang="fr-FR" sz="1200">
                <a:solidFill>
                  <a:schemeClr val="dk1"/>
                </a:solidFill>
                <a:latin typeface="Calibri"/>
                <a:ea typeface="Calibri"/>
                <a:cs typeface="Calibri"/>
                <a:sym typeface="Calibri"/>
              </a:rPr>
              <a:t> et elles ne seront pas mutées par l’outil.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fr-FR" sz="1200">
                <a:solidFill>
                  <a:schemeClr val="dk1"/>
                </a:solidFill>
                <a:latin typeface="Calibri"/>
                <a:ea typeface="Calibri"/>
                <a:cs typeface="Calibri"/>
                <a:sym typeface="Calibri"/>
              </a:rPr>
              <a:t>Par exemple :</a:t>
            </a:r>
            <a:endParaRPr/>
          </a:p>
          <a:p>
            <a:pPr indent="0" lvl="0" marL="0" marR="0" rtl="0" algn="l">
              <a:spcBef>
                <a:spcPts val="0"/>
              </a:spcBef>
              <a:spcAft>
                <a:spcPts val="0"/>
              </a:spcAft>
              <a:buNone/>
            </a:pPr>
            <a:r>
              <a:rPr lang="fr-FR"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fr-FR" sz="1200">
                <a:solidFill>
                  <a:schemeClr val="dk1"/>
                </a:solidFill>
                <a:latin typeface="Calibri"/>
                <a:ea typeface="Calibri"/>
                <a:cs typeface="Calibri"/>
                <a:sym typeface="Calibri"/>
              </a:rPr>
              <a:t>Pour trouver ces Nœuds arides, l’outil google parcours l’AST (Abstract Syntax Tree) du code et identifie les nœuds arides grâce à une fonction « experte ». Cette fonction pioche dans une base de connaissance évolutive créée et enrichie par le processus de code review.</a:t>
            </a:r>
            <a:endParaRPr/>
          </a:p>
          <a:p>
            <a:pPr indent="0" lvl="0" marL="0" marR="0" rtl="0" algn="l">
              <a:spcBef>
                <a:spcPts val="0"/>
              </a:spcBef>
              <a:spcAft>
                <a:spcPts val="0"/>
              </a:spcAft>
              <a:buNone/>
            </a:pPr>
            <a:r>
              <a:rPr lang="fr-FR"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4" name="Google Shape;134;p5"/>
          <p:cNvSpPr/>
          <p:nvPr/>
        </p:nvSpPr>
        <p:spPr>
          <a:xfrm>
            <a:off x="4314433" y="2376743"/>
            <a:ext cx="3256827" cy="1569308"/>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5"/>
          <p:cNvSpPr/>
          <p:nvPr/>
        </p:nvSpPr>
        <p:spPr>
          <a:xfrm>
            <a:off x="7790665" y="2376743"/>
            <a:ext cx="3256827" cy="1569308"/>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5"/>
          <p:cNvSpPr/>
          <p:nvPr/>
        </p:nvSpPr>
        <p:spPr>
          <a:xfrm>
            <a:off x="838200" y="2376743"/>
            <a:ext cx="3256827" cy="1569308"/>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DÉTECTION</a:t>
            </a:r>
            <a:r>
              <a:rPr lang="fr-FR"/>
              <a:t> DE NŒUDS ARIDES VIA L’AST</a:t>
            </a:r>
            <a:endParaRPr sz="3700"/>
          </a:p>
        </p:txBody>
      </p:sp>
      <p:pic>
        <p:nvPicPr>
          <p:cNvPr id="138" name="Google Shape;138;p5"/>
          <p:cNvPicPr preferRelativeResize="0"/>
          <p:nvPr/>
        </p:nvPicPr>
        <p:blipFill rotWithShape="1">
          <a:blip r:embed="rId3">
            <a:alphaModFix/>
          </a:blip>
          <a:srcRect b="0" l="0" r="0" t="0"/>
          <a:stretch/>
        </p:blipFill>
        <p:spPr>
          <a:xfrm>
            <a:off x="881650" y="2442229"/>
            <a:ext cx="3169925" cy="1438336"/>
          </a:xfrm>
          <a:prstGeom prst="rect">
            <a:avLst/>
          </a:prstGeom>
          <a:noFill/>
          <a:ln>
            <a:noFill/>
          </a:ln>
        </p:spPr>
      </p:pic>
      <p:pic>
        <p:nvPicPr>
          <p:cNvPr id="139" name="Google Shape;139;p5"/>
          <p:cNvPicPr preferRelativeResize="0"/>
          <p:nvPr/>
        </p:nvPicPr>
        <p:blipFill rotWithShape="1">
          <a:blip r:embed="rId4">
            <a:alphaModFix/>
          </a:blip>
          <a:srcRect b="0" l="0" r="0" t="0"/>
          <a:stretch/>
        </p:blipFill>
        <p:spPr>
          <a:xfrm>
            <a:off x="4345497" y="2494432"/>
            <a:ext cx="3194696" cy="1386133"/>
          </a:xfrm>
          <a:prstGeom prst="rect">
            <a:avLst/>
          </a:prstGeom>
          <a:noFill/>
          <a:ln>
            <a:noFill/>
          </a:ln>
        </p:spPr>
      </p:pic>
      <p:pic>
        <p:nvPicPr>
          <p:cNvPr id="140" name="Google Shape;140;p5"/>
          <p:cNvPicPr preferRelativeResize="0"/>
          <p:nvPr/>
        </p:nvPicPr>
        <p:blipFill rotWithShape="1">
          <a:blip r:embed="rId5">
            <a:alphaModFix/>
          </a:blip>
          <a:srcRect b="0" l="0" r="0" t="0"/>
          <a:stretch/>
        </p:blipFill>
        <p:spPr>
          <a:xfrm>
            <a:off x="7876403" y="2880775"/>
            <a:ext cx="3085350" cy="618204"/>
          </a:xfrm>
          <a:prstGeom prst="rect">
            <a:avLst/>
          </a:prstGeom>
          <a:noFill/>
          <a:ln>
            <a:noFill/>
          </a:ln>
        </p:spPr>
      </p:pic>
      <p:sp>
        <p:nvSpPr>
          <p:cNvPr id="141" name="Google Shape;141;p5"/>
          <p:cNvSpPr/>
          <p:nvPr/>
        </p:nvSpPr>
        <p:spPr>
          <a:xfrm>
            <a:off x="838200" y="3997376"/>
            <a:ext cx="3256827" cy="40159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L</a:t>
            </a:r>
            <a:r>
              <a:rPr lang="fr-FR" sz="1200">
                <a:solidFill>
                  <a:schemeClr val="dk1"/>
                </a:solidFill>
                <a:latin typeface="Calibri"/>
                <a:ea typeface="Calibri"/>
                <a:cs typeface="Calibri"/>
                <a:sym typeface="Calibri"/>
              </a:rPr>
              <a:t>es nœuds associé au logs et aux tests</a:t>
            </a:r>
            <a:endParaRPr/>
          </a:p>
        </p:txBody>
      </p:sp>
      <p:sp>
        <p:nvSpPr>
          <p:cNvPr id="142" name="Google Shape;142;p5"/>
          <p:cNvSpPr/>
          <p:nvPr/>
        </p:nvSpPr>
        <p:spPr>
          <a:xfrm>
            <a:off x="4288678" y="3997376"/>
            <a:ext cx="3282582" cy="401595"/>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L</a:t>
            </a:r>
            <a:r>
              <a:rPr lang="fr-FR" sz="1200">
                <a:solidFill>
                  <a:schemeClr val="dk1"/>
                </a:solidFill>
                <a:latin typeface="Calibri"/>
                <a:ea typeface="Calibri"/>
                <a:cs typeface="Calibri"/>
                <a:sym typeface="Calibri"/>
              </a:rPr>
              <a:t>es nœuds qui contrôlent les aspect non fonctionnels</a:t>
            </a:r>
            <a:endParaRPr sz="1200">
              <a:solidFill>
                <a:schemeClr val="dk1"/>
              </a:solidFill>
              <a:latin typeface="Calibri"/>
              <a:ea typeface="Calibri"/>
              <a:cs typeface="Calibri"/>
              <a:sym typeface="Calibri"/>
            </a:endParaRPr>
          </a:p>
        </p:txBody>
      </p:sp>
      <p:sp>
        <p:nvSpPr>
          <p:cNvPr id="143" name="Google Shape;143;p5"/>
          <p:cNvSpPr/>
          <p:nvPr/>
        </p:nvSpPr>
        <p:spPr>
          <a:xfrm>
            <a:off x="7764910" y="3997376"/>
            <a:ext cx="3282581" cy="401595"/>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Les nœuds spécifiques aux langages (ici le Go)</a:t>
            </a:r>
            <a:endParaRPr sz="1200">
              <a:solidFill>
                <a:schemeClr val="dk1"/>
              </a:solidFill>
              <a:latin typeface="Calibri"/>
              <a:ea typeface="Calibri"/>
              <a:cs typeface="Calibri"/>
              <a:sym typeface="Calibri"/>
            </a:endParaRPr>
          </a:p>
        </p:txBody>
      </p:sp>
      <p:sp>
        <p:nvSpPr>
          <p:cNvPr id="144" name="Google Shape;144;p5"/>
          <p:cNvSpPr/>
          <p:nvPr/>
        </p:nvSpPr>
        <p:spPr>
          <a:xfrm>
            <a:off x="881650" y="5805667"/>
            <a:ext cx="10263913" cy="54369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fr-FR" sz="1200">
                <a:solidFill>
                  <a:schemeClr val="dk1"/>
                </a:solidFill>
                <a:latin typeface="Calibri"/>
                <a:ea typeface="Calibri"/>
                <a:cs typeface="Calibri"/>
                <a:sym typeface="Calibri"/>
              </a:rPr>
              <a:t>Grâce</a:t>
            </a:r>
            <a:r>
              <a:rPr lang="fr-FR" sz="1200">
                <a:solidFill>
                  <a:schemeClr val="dk1"/>
                </a:solidFill>
                <a:latin typeface="Calibri"/>
                <a:ea typeface="Calibri"/>
                <a:cs typeface="Calibri"/>
                <a:sym typeface="Calibri"/>
              </a:rPr>
              <a:t> à l’analyse des nœuds arides il est possible de limiter le nombre de mutant redondant ou inutile permettant ainsi une relecture de code plus </a:t>
            </a:r>
            <a:r>
              <a:rPr lang="fr-FR" sz="1200">
                <a:solidFill>
                  <a:schemeClr val="dk1"/>
                </a:solidFill>
                <a:latin typeface="Calibri"/>
                <a:ea typeface="Calibri"/>
                <a:cs typeface="Calibri"/>
                <a:sym typeface="Calibri"/>
              </a:rPr>
              <a:t>pertinente</a:t>
            </a:r>
            <a:endParaRPr sz="1200">
              <a:solidFill>
                <a:schemeClr val="dk1"/>
              </a:solidFill>
              <a:latin typeface="Calibri"/>
              <a:ea typeface="Calibri"/>
              <a:cs typeface="Calibri"/>
              <a:sym typeface="Calibri"/>
            </a:endParaRPr>
          </a:p>
        </p:txBody>
      </p:sp>
      <p:sp>
        <p:nvSpPr>
          <p:cNvPr id="145" name="Google Shape;145;p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DATASET DE MUTANTS</a:t>
            </a:r>
            <a:endParaRPr/>
          </a:p>
        </p:txBody>
      </p:sp>
      <p:pic>
        <p:nvPicPr>
          <p:cNvPr id="151" name="Google Shape;151;p6"/>
          <p:cNvPicPr preferRelativeResize="0"/>
          <p:nvPr/>
        </p:nvPicPr>
        <p:blipFill rotWithShape="1">
          <a:blip r:embed="rId3">
            <a:alphaModFix/>
          </a:blip>
          <a:srcRect b="0" l="0" r="0" t="0"/>
          <a:stretch/>
        </p:blipFill>
        <p:spPr>
          <a:xfrm>
            <a:off x="7414084" y="4103422"/>
            <a:ext cx="4191000" cy="2457450"/>
          </a:xfrm>
          <a:prstGeom prst="rect">
            <a:avLst/>
          </a:prstGeom>
          <a:noFill/>
          <a:ln>
            <a:noFill/>
          </a:ln>
        </p:spPr>
      </p:pic>
      <p:pic>
        <p:nvPicPr>
          <p:cNvPr id="152" name="Google Shape;152;p6"/>
          <p:cNvPicPr preferRelativeResize="0"/>
          <p:nvPr/>
        </p:nvPicPr>
        <p:blipFill rotWithShape="1">
          <a:blip r:embed="rId4">
            <a:alphaModFix/>
          </a:blip>
          <a:srcRect b="0" l="0" r="0" t="0"/>
          <a:stretch/>
        </p:blipFill>
        <p:spPr>
          <a:xfrm>
            <a:off x="7414084" y="1646299"/>
            <a:ext cx="4191000" cy="2457123"/>
          </a:xfrm>
          <a:prstGeom prst="rect">
            <a:avLst/>
          </a:prstGeom>
          <a:noFill/>
          <a:ln>
            <a:noFill/>
          </a:ln>
        </p:spPr>
      </p:pic>
      <p:sp>
        <p:nvSpPr>
          <p:cNvPr id="153" name="Google Shape;153;p6"/>
          <p:cNvSpPr txBox="1"/>
          <p:nvPr/>
        </p:nvSpPr>
        <p:spPr>
          <a:xfrm>
            <a:off x="919250" y="2638800"/>
            <a:ext cx="5046300" cy="267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200">
                <a:solidFill>
                  <a:schemeClr val="dk1"/>
                </a:solidFill>
                <a:latin typeface="Calibri"/>
                <a:ea typeface="Calibri"/>
                <a:cs typeface="Calibri"/>
                <a:sym typeface="Calibri"/>
              </a:rPr>
              <a:t>Google garde une trace des mutants créés dans un dataset de </a:t>
            </a:r>
            <a:r>
              <a:rPr b="1" lang="fr-FR" sz="1200">
                <a:solidFill>
                  <a:schemeClr val="dk1"/>
                </a:solidFill>
                <a:latin typeface="Calibri"/>
                <a:ea typeface="Calibri"/>
                <a:cs typeface="Calibri"/>
                <a:sym typeface="Calibri"/>
              </a:rPr>
              <a:t>plus d’un million d’entrées</a:t>
            </a:r>
            <a:r>
              <a:rPr lang="fr-FR" sz="12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fr-FR" sz="1200">
                <a:solidFill>
                  <a:schemeClr val="dk1"/>
                </a:solidFill>
                <a:latin typeface="Calibri"/>
                <a:ea typeface="Calibri"/>
                <a:cs typeface="Calibri"/>
                <a:sym typeface="Calibri"/>
              </a:rPr>
              <a:t>Cela permet de déterminer les mutants  les plus pertinents à générer.</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fr-FR" sz="1200">
                <a:solidFill>
                  <a:schemeClr val="dk1"/>
                </a:solidFill>
                <a:latin typeface="Calibri"/>
                <a:ea typeface="Calibri"/>
                <a:cs typeface="Calibri"/>
                <a:sym typeface="Calibri"/>
              </a:rPr>
              <a:t>Cela permet également de faire évoluer la fonction experte de recherche de nœuds arides pour y incorporer, après revue, les mutations jugées non utiles.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fr-FR" sz="1200">
                <a:solidFill>
                  <a:schemeClr val="dk1"/>
                </a:solidFill>
                <a:latin typeface="Calibri"/>
                <a:ea typeface="Calibri"/>
                <a:cs typeface="Calibri"/>
                <a:sym typeface="Calibri"/>
              </a:rPr>
              <a:t>Avec ce procédé </a:t>
            </a:r>
            <a:r>
              <a:rPr b="1" lang="fr-FR" sz="1200">
                <a:solidFill>
                  <a:schemeClr val="dk1"/>
                </a:solidFill>
                <a:latin typeface="Calibri"/>
                <a:ea typeface="Calibri"/>
                <a:cs typeface="Calibri"/>
                <a:sym typeface="Calibri"/>
              </a:rPr>
              <a:t>Google tue 87% des mutants</a:t>
            </a:r>
            <a:r>
              <a:rPr lang="fr-FR" sz="1200">
                <a:solidFill>
                  <a:schemeClr val="dk1"/>
                </a:solidFill>
                <a:latin typeface="Calibri"/>
                <a:ea typeface="Calibri"/>
                <a:cs typeface="Calibri"/>
                <a:sym typeface="Calibri"/>
              </a:rPr>
              <a:t>. (ce n’est pas le score de mutations car beaucoup de mutants ne sont même pas créés)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fr-FR" sz="1200">
                <a:solidFill>
                  <a:schemeClr val="dk1"/>
                </a:solidFill>
                <a:latin typeface="Calibri"/>
                <a:ea typeface="Calibri"/>
                <a:cs typeface="Calibri"/>
                <a:sym typeface="Calibri"/>
              </a:rPr>
              <a:t>Cette base de données pourra servir dans le futur à </a:t>
            </a:r>
            <a:r>
              <a:rPr b="1" lang="fr-FR" sz="1200">
                <a:solidFill>
                  <a:schemeClr val="dk1"/>
                </a:solidFill>
                <a:latin typeface="Calibri"/>
                <a:ea typeface="Calibri"/>
                <a:cs typeface="Calibri"/>
                <a:sym typeface="Calibri"/>
              </a:rPr>
              <a:t>contextualiser les mutations et à prédire</a:t>
            </a:r>
            <a:r>
              <a:rPr lang="fr-FR" sz="1200">
                <a:solidFill>
                  <a:schemeClr val="dk1"/>
                </a:solidFill>
                <a:latin typeface="Calibri"/>
                <a:ea typeface="Calibri"/>
                <a:cs typeface="Calibri"/>
                <a:sym typeface="Calibri"/>
              </a:rPr>
              <a:t> d’avantage quels mutants générer.</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4" name="Google Shape;154;p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7"/>
          <p:cNvSpPr txBox="1"/>
          <p:nvPr>
            <p:ph type="title"/>
          </p:nvPr>
        </p:nvSpPr>
        <p:spPr>
          <a:xfrm>
            <a:off x="4965430" y="629268"/>
            <a:ext cx="6586491" cy="12861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CONCLUSION</a:t>
            </a:r>
            <a:endParaRPr/>
          </a:p>
        </p:txBody>
      </p:sp>
      <p:sp>
        <p:nvSpPr>
          <p:cNvPr id="160" name="Google Shape;160;p7"/>
          <p:cNvSpPr txBox="1"/>
          <p:nvPr>
            <p:ph idx="1" type="body"/>
          </p:nvPr>
        </p:nvSpPr>
        <p:spPr>
          <a:xfrm>
            <a:off x="4965425" y="2892000"/>
            <a:ext cx="6586500" cy="2282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fr-FR" sz="2000"/>
              <a:t>Avec ces procédés Google a réduit le nombre de mutation non utile à 25%.</a:t>
            </a:r>
            <a:endParaRPr sz="2000"/>
          </a:p>
          <a:p>
            <a:pPr indent="0" lvl="0" marL="22860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fr-FR" sz="2000"/>
              <a:t>Le process peut encore évoluer en améliorant la détection des noeuds arides ou en améliorant la mutagénèse.</a:t>
            </a:r>
            <a:endParaRPr sz="2000"/>
          </a:p>
          <a:p>
            <a:pPr indent="0" lvl="0" marL="22860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fr-FR" sz="2000"/>
              <a:t>Un outil est efficace s’il ne génère pas de </a:t>
            </a:r>
            <a:r>
              <a:rPr lang="fr-FR" sz="2000"/>
              <a:t>surcoût</a:t>
            </a:r>
            <a:r>
              <a:rPr lang="fr-FR" sz="2000"/>
              <a:t> trop important pour les équipes.</a:t>
            </a:r>
            <a:endParaRPr sz="2000"/>
          </a:p>
          <a:p>
            <a:pPr indent="0" lvl="0" marL="0" rtl="0" algn="l">
              <a:lnSpc>
                <a:spcPct val="90000"/>
              </a:lnSpc>
              <a:spcBef>
                <a:spcPts val="1000"/>
              </a:spcBef>
              <a:spcAft>
                <a:spcPts val="0"/>
              </a:spcAft>
              <a:buNone/>
            </a:pPr>
            <a:r>
              <a:t/>
            </a:r>
            <a:endParaRPr sz="2000"/>
          </a:p>
        </p:txBody>
      </p:sp>
      <p:pic>
        <p:nvPicPr>
          <p:cNvPr descr="Circles pattern abstract background" id="161" name="Google Shape;161;p7"/>
          <p:cNvPicPr preferRelativeResize="0"/>
          <p:nvPr/>
        </p:nvPicPr>
        <p:blipFill rotWithShape="1">
          <a:blip r:embed="rId3">
            <a:alphaModFix/>
          </a:blip>
          <a:srcRect b="0" l="26104" r="26104" t="0"/>
          <a:stretch/>
        </p:blipFill>
        <p:spPr>
          <a:xfrm>
            <a:off x="20" y="10"/>
            <a:ext cx="4635571" cy="6857990"/>
          </a:xfrm>
          <a:prstGeom prst="rect">
            <a:avLst/>
          </a:prstGeom>
          <a:noFill/>
          <a:ln>
            <a:noFill/>
          </a:ln>
        </p:spPr>
      </p:pic>
      <p:cxnSp>
        <p:nvCxnSpPr>
          <p:cNvPr id="162" name="Google Shape;162;p7"/>
          <p:cNvCxnSpPr/>
          <p:nvPr/>
        </p:nvCxnSpPr>
        <p:spPr>
          <a:xfrm>
            <a:off x="5080934" y="2115117"/>
            <a:ext cx="6309360" cy="0"/>
          </a:xfrm>
          <a:prstGeom prst="straightConnector1">
            <a:avLst/>
          </a:prstGeom>
          <a:noFill/>
          <a:ln cap="flat" cmpd="sng" w="19050">
            <a:solidFill>
              <a:srgbClr val="6882A0"/>
            </a:solidFill>
            <a:prstDash val="solid"/>
            <a:miter lim="800000"/>
            <a:headEnd len="sm" w="sm" type="none"/>
            <a:tailEnd len="sm" w="sm" type="none"/>
          </a:ln>
        </p:spPr>
      </p:cxnSp>
      <p:sp>
        <p:nvSpPr>
          <p:cNvPr id="163" name="Google Shape;163;p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2020-11-13T03:59:51Z</dcterms:created>
  <dc:creator>ROBERT Theo-Matthis</dc:creator>
</cp:coreProperties>
</file>