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0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1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Generating 3-itemset Frequent Pattern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9" y="3050230"/>
            <a:ext cx="8907118" cy="2172003"/>
          </a:xfrm>
        </p:spPr>
      </p:pic>
    </p:spTree>
    <p:extLst>
      <p:ext uri="{BB962C8B-B14F-4D97-AF65-F5344CB8AC3E}">
        <p14:creationId xmlns:p14="http://schemas.microsoft.com/office/powerpoint/2010/main" val="166738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292479" cy="3599316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The generation of the set of candidate 3-itemsets, C3 , involves use of the </a:t>
            </a:r>
            <a:r>
              <a:rPr lang="en-US" dirty="0" err="1"/>
              <a:t>Apriori</a:t>
            </a:r>
            <a:r>
              <a:rPr lang="en-US" dirty="0"/>
              <a:t> Property.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In order to find C3, we compute L2 Join L2.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C3 = L2 Join L2 = {{I1, I2, I3}, {I1, I2, I5}, {I1, I3, I5}, {I2, I3, I4}, {I2, I3, I5}, {I2, I4, I5}}.</a:t>
            </a:r>
          </a:p>
        </p:txBody>
      </p:sp>
    </p:spTree>
    <p:extLst>
      <p:ext uri="{BB962C8B-B14F-4D97-AF65-F5344CB8AC3E}">
        <p14:creationId xmlns:p14="http://schemas.microsoft.com/office/powerpoint/2010/main" val="222256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Generating 4-itemset Frequent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algorithm uses L3 Join L3 to generate a candidate set of 4-itemsets, C4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Although the join results in {{I1, I2, I3, I5}}, this </a:t>
            </a:r>
            <a:r>
              <a:rPr lang="en-US" dirty="0" err="1"/>
              <a:t>itemset</a:t>
            </a:r>
            <a:r>
              <a:rPr lang="en-US" dirty="0"/>
              <a:t> is pruned since its subset {{I2, I3, I5}} is not frequent. </a:t>
            </a:r>
            <a:r>
              <a:rPr lang="en-US" dirty="0" smtClean="0"/>
              <a:t>•</a:t>
            </a:r>
          </a:p>
          <a:p>
            <a:r>
              <a:rPr lang="en-US" dirty="0" smtClean="0"/>
              <a:t>Thus</a:t>
            </a:r>
            <a:r>
              <a:rPr lang="en-US" dirty="0"/>
              <a:t>, C4 = φ , and algorithm terminates, having found all of the frequent items. This completes our </a:t>
            </a:r>
            <a:r>
              <a:rPr lang="en-US" dirty="0" err="1"/>
              <a:t>Apriori</a:t>
            </a:r>
            <a:r>
              <a:rPr lang="en-US" dirty="0"/>
              <a:t> Algorithm. </a:t>
            </a:r>
          </a:p>
        </p:txBody>
      </p:sp>
    </p:spTree>
    <p:extLst>
      <p:ext uri="{BB962C8B-B14F-4D97-AF65-F5344CB8AC3E}">
        <p14:creationId xmlns:p14="http://schemas.microsoft.com/office/powerpoint/2010/main" val="76568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Association Rules from Frequent </a:t>
            </a:r>
            <a:r>
              <a:rPr lang="en-US" dirty="0" err="1"/>
              <a:t>Itemsets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041038"/>
            <a:ext cx="9613861" cy="3599316"/>
          </a:xfrm>
        </p:spPr>
        <p:txBody>
          <a:bodyPr>
            <a:noAutofit/>
          </a:bodyPr>
          <a:lstStyle/>
          <a:p>
            <a:r>
              <a:rPr lang="en-US" dirty="0"/>
              <a:t>Let minimum confidence threshold is , say 70%.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The resulting association rules are shown below, each listed with its confidence. – R1: I1 ^ </a:t>
            </a:r>
            <a:r>
              <a:rPr lang="en-US" dirty="0" smtClean="0"/>
              <a:t>I2 -&gt; </a:t>
            </a:r>
            <a:r>
              <a:rPr lang="en-US" dirty="0"/>
              <a:t>I5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Confidence = </a:t>
            </a:r>
            <a:r>
              <a:rPr lang="en-US" dirty="0" err="1"/>
              <a:t>sc</a:t>
            </a:r>
            <a:r>
              <a:rPr lang="en-US" dirty="0"/>
              <a:t>{I1,I2,I5}/</a:t>
            </a:r>
            <a:r>
              <a:rPr lang="en-US" dirty="0" err="1"/>
              <a:t>sc</a:t>
            </a:r>
            <a:r>
              <a:rPr lang="en-US" dirty="0"/>
              <a:t>{I1,I2} = 2/4 = 50% </a:t>
            </a:r>
            <a:r>
              <a:rPr lang="en-US" dirty="0" smtClean="0"/>
              <a:t>•</a:t>
            </a:r>
          </a:p>
          <a:p>
            <a:r>
              <a:rPr lang="en-US" dirty="0" smtClean="0"/>
              <a:t>R1 </a:t>
            </a:r>
            <a:r>
              <a:rPr lang="en-US" dirty="0"/>
              <a:t>is Rejected.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R2: I1 ^ I5 </a:t>
            </a:r>
            <a:r>
              <a:rPr lang="en-US" dirty="0" smtClean="0"/>
              <a:t>-&gt;I2 •</a:t>
            </a:r>
          </a:p>
          <a:p>
            <a:r>
              <a:rPr lang="en-US" dirty="0" smtClean="0"/>
              <a:t>Confidence </a:t>
            </a:r>
            <a:r>
              <a:rPr lang="en-US" dirty="0"/>
              <a:t>= </a:t>
            </a:r>
            <a:r>
              <a:rPr lang="en-US" dirty="0" err="1"/>
              <a:t>sc</a:t>
            </a:r>
            <a:r>
              <a:rPr lang="en-US" dirty="0"/>
              <a:t>{I1,I2,I5}/</a:t>
            </a:r>
            <a:r>
              <a:rPr lang="en-US" dirty="0" err="1"/>
              <a:t>sc</a:t>
            </a:r>
            <a:r>
              <a:rPr lang="en-US" dirty="0"/>
              <a:t>{I1,I5} = 2/2 = 100%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R2 is Selected. </a:t>
            </a:r>
            <a:endParaRPr lang="en-US" dirty="0" smtClean="0"/>
          </a:p>
          <a:p>
            <a:r>
              <a:rPr lang="en-US" dirty="0" smtClean="0"/>
              <a:t>R3</a:t>
            </a:r>
            <a:r>
              <a:rPr lang="en-US" dirty="0"/>
              <a:t>: I2 ^ </a:t>
            </a:r>
            <a:r>
              <a:rPr lang="en-US" dirty="0" smtClean="0"/>
              <a:t>I5 -&gt; </a:t>
            </a:r>
            <a:r>
              <a:rPr lang="en-US" dirty="0"/>
              <a:t>I1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Confidence = </a:t>
            </a:r>
            <a:r>
              <a:rPr lang="en-US" dirty="0" err="1"/>
              <a:t>sc</a:t>
            </a:r>
            <a:r>
              <a:rPr lang="en-US" dirty="0"/>
              <a:t>{I1,I2,I5}/</a:t>
            </a:r>
            <a:r>
              <a:rPr lang="en-US" dirty="0" err="1"/>
              <a:t>sc</a:t>
            </a:r>
            <a:r>
              <a:rPr lang="en-US" dirty="0"/>
              <a:t>{I2,I5} = 2/2 = 100% </a:t>
            </a:r>
          </a:p>
          <a:p>
            <a:r>
              <a:rPr lang="en-US" dirty="0" smtClean="0"/>
              <a:t>R3 </a:t>
            </a:r>
            <a:r>
              <a:rPr lang="en-US" dirty="0"/>
              <a:t>is Selected.</a:t>
            </a:r>
          </a:p>
        </p:txBody>
      </p:sp>
    </p:spTree>
    <p:extLst>
      <p:ext uri="{BB962C8B-B14F-4D97-AF65-F5344CB8AC3E}">
        <p14:creationId xmlns:p14="http://schemas.microsoft.com/office/powerpoint/2010/main" val="338385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R4: I1 </a:t>
            </a:r>
            <a:r>
              <a:rPr lang="en-US" dirty="0" smtClean="0"/>
              <a:t>-&gt; </a:t>
            </a:r>
            <a:r>
              <a:rPr lang="en-US" dirty="0"/>
              <a:t>I2 ^ I5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Confidence = </a:t>
            </a:r>
            <a:r>
              <a:rPr lang="en-US" dirty="0" err="1"/>
              <a:t>sc</a:t>
            </a:r>
            <a:r>
              <a:rPr lang="en-US" dirty="0"/>
              <a:t>{I1,I2,I5}/</a:t>
            </a:r>
            <a:r>
              <a:rPr lang="en-US" dirty="0" err="1"/>
              <a:t>sc</a:t>
            </a:r>
            <a:r>
              <a:rPr lang="en-US" dirty="0"/>
              <a:t>{I1} = 2/6 = 33%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R4 is Rejected.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R5: I2 </a:t>
            </a:r>
            <a:r>
              <a:rPr lang="en-US" dirty="0" smtClean="0"/>
              <a:t>-&gt;I1 </a:t>
            </a:r>
            <a:r>
              <a:rPr lang="en-US" dirty="0"/>
              <a:t>^ I5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Confidence = </a:t>
            </a:r>
            <a:r>
              <a:rPr lang="en-US" dirty="0" err="1"/>
              <a:t>sc</a:t>
            </a:r>
            <a:r>
              <a:rPr lang="en-US" dirty="0"/>
              <a:t>{I1,I2,I5}/{I2} = 2/7 = 29%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R5 is Rejected.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R6: </a:t>
            </a:r>
            <a:r>
              <a:rPr lang="en-US" dirty="0" smtClean="0"/>
              <a:t>I5-&gt; </a:t>
            </a:r>
            <a:r>
              <a:rPr lang="en-US" dirty="0"/>
              <a:t>I1 ^ I2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Confidence = </a:t>
            </a:r>
            <a:r>
              <a:rPr lang="en-US" dirty="0" err="1"/>
              <a:t>sc</a:t>
            </a:r>
            <a:r>
              <a:rPr lang="en-US" dirty="0"/>
              <a:t>{I1,I2,I5}/ {I5} = 2/2 = 100%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R6 is Selected.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way, We have found three strong 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277733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Association Rules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062" y="2170342"/>
            <a:ext cx="11327903" cy="3599316"/>
          </a:xfrm>
        </p:spPr>
        <p:txBody>
          <a:bodyPr>
            <a:noAutofit/>
          </a:bodyPr>
          <a:lstStyle/>
          <a:p>
            <a:r>
              <a:rPr lang="en-US" sz="2300" dirty="0"/>
              <a:t>When we go grocery shopping, we often have a standard list of things to buy. </a:t>
            </a:r>
            <a:endParaRPr lang="en-US" sz="2300" dirty="0" smtClean="0"/>
          </a:p>
          <a:p>
            <a:r>
              <a:rPr lang="en-US" sz="2300" dirty="0" smtClean="0"/>
              <a:t>Each </a:t>
            </a:r>
            <a:r>
              <a:rPr lang="en-US" sz="2300" dirty="0"/>
              <a:t>shopper has a distinctive list, depending on one’s needs and preferences</a:t>
            </a:r>
            <a:r>
              <a:rPr lang="en-US" sz="2300" dirty="0" smtClean="0"/>
              <a:t>.</a:t>
            </a:r>
          </a:p>
          <a:p>
            <a:r>
              <a:rPr lang="en-US" sz="2300" dirty="0" smtClean="0"/>
              <a:t> </a:t>
            </a:r>
            <a:r>
              <a:rPr lang="en-US" sz="2300" dirty="0"/>
              <a:t>A housewife might buy healthy ingredients for a family dinner, while a bachelor might buy beer and chips. </a:t>
            </a:r>
            <a:endParaRPr lang="en-US" sz="2300" dirty="0" smtClean="0"/>
          </a:p>
          <a:p>
            <a:r>
              <a:rPr lang="en-US" sz="2300" dirty="0" smtClean="0"/>
              <a:t>Understanding </a:t>
            </a:r>
            <a:r>
              <a:rPr lang="en-US" sz="2300" dirty="0"/>
              <a:t>these buying patterns can help to increase sales in several ways</a:t>
            </a:r>
            <a:r>
              <a:rPr lang="en-US" sz="2300" dirty="0" smtClean="0"/>
              <a:t>.</a:t>
            </a:r>
          </a:p>
          <a:p>
            <a:r>
              <a:rPr lang="en-US" sz="2300" dirty="0" smtClean="0"/>
              <a:t> </a:t>
            </a:r>
            <a:r>
              <a:rPr lang="en-US" sz="2300" dirty="0"/>
              <a:t>If there is a pair of items, X and Y, that are frequently bought together</a:t>
            </a:r>
            <a:r>
              <a:rPr lang="en-US" sz="2300" dirty="0" smtClean="0"/>
              <a:t>:</a:t>
            </a:r>
          </a:p>
          <a:p>
            <a:pPr lvl="1"/>
            <a:r>
              <a:rPr lang="en-US" sz="2300" dirty="0"/>
              <a:t>Both X and Y can be placed on the same shelf, so that buyers of one item would be prompted to buy the other.</a:t>
            </a:r>
          </a:p>
          <a:p>
            <a:pPr lvl="1"/>
            <a:r>
              <a:rPr lang="en-US" sz="2300" dirty="0"/>
              <a:t>Promotional discounts could be applied to just one out of the two items.</a:t>
            </a:r>
          </a:p>
          <a:p>
            <a:pPr lvl="1"/>
            <a:r>
              <a:rPr lang="en-US" sz="2300" dirty="0"/>
              <a:t>Advertisements on X could be targeted at buyers who purchase Y.</a:t>
            </a:r>
          </a:p>
          <a:p>
            <a:pPr lvl="1"/>
            <a:r>
              <a:rPr lang="en-US" sz="2300" dirty="0"/>
              <a:t>X and Y could be combined into a new product, such as having Y in flavors of X.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36451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00697"/>
            <a:ext cx="10964832" cy="3599316"/>
          </a:xfrm>
        </p:spPr>
        <p:txBody>
          <a:bodyPr/>
          <a:lstStyle/>
          <a:p>
            <a:r>
              <a:rPr lang="en-US" dirty="0"/>
              <a:t>Association rules analysis is a technique to uncover how items are associated to each other. There are three common ways to measure association.</a:t>
            </a:r>
          </a:p>
          <a:p>
            <a:r>
              <a:rPr lang="en-US" b="1" dirty="0"/>
              <a:t>Measure 1: Support</a:t>
            </a:r>
            <a:r>
              <a:rPr lang="en-US" dirty="0"/>
              <a:t>. This says how popular an </a:t>
            </a:r>
            <a:r>
              <a:rPr lang="en-US" dirty="0" err="1"/>
              <a:t>itemset</a:t>
            </a:r>
            <a:r>
              <a:rPr lang="en-US" dirty="0"/>
              <a:t> is, as measured by the proportion of transactions in which an </a:t>
            </a:r>
            <a:r>
              <a:rPr lang="en-US" dirty="0" err="1"/>
              <a:t>itemset</a:t>
            </a:r>
            <a:r>
              <a:rPr lang="en-US" dirty="0"/>
              <a:t> appears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Table 1 below, the support of {apple} is 4 out of 8, or 50%. </a:t>
            </a:r>
            <a:r>
              <a:rPr lang="en-US" dirty="0" err="1"/>
              <a:t>Itemsets</a:t>
            </a:r>
            <a:r>
              <a:rPr lang="en-US" dirty="0"/>
              <a:t> can also contain multiple items. For instance, the support of {apple, beer, rice} is 2 out of 8, or 25%.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565" y="3158692"/>
            <a:ext cx="3621477" cy="322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6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Measure 2: Confidence</a:t>
            </a:r>
            <a:r>
              <a:rPr lang="en-US" dirty="0" smtClean="0"/>
              <a:t>.]</a:t>
            </a:r>
          </a:p>
          <a:p>
            <a:r>
              <a:rPr lang="en-US" dirty="0" smtClean="0"/>
              <a:t>This </a:t>
            </a:r>
            <a:r>
              <a:rPr lang="en-US" dirty="0"/>
              <a:t>says how likely item Y is purchased when item X is purchased, expressed as {X -&gt; Y}. This is measured by the proportion of transactions with item X, in which item Y also appears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Table 1, the confidence of {</a:t>
            </a:r>
            <a:r>
              <a:rPr lang="en-US" dirty="0" smtClean="0"/>
              <a:t>apple </a:t>
            </a:r>
            <a:r>
              <a:rPr lang="en-US" dirty="0"/>
              <a:t>-&gt; beer} is 3 out of 4, or 75</a:t>
            </a:r>
            <a:r>
              <a:rPr lang="en-US" dirty="0" smtClean="0"/>
              <a:t>%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14" y="5021845"/>
            <a:ext cx="6049219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2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601512"/>
              </p:ext>
            </p:extLst>
          </p:nvPr>
        </p:nvGraphicFramePr>
        <p:xfrm>
          <a:off x="681038" y="2336800"/>
          <a:ext cx="96139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/>
                <a:gridCol w="48069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M,O,N,K,E,Y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D,O,N,K,E,Y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M,A,K,E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M,U,C,K,E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C,O,O,K,E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2376" y="5459506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 SUPPORT=70%</a:t>
            </a:r>
          </a:p>
          <a:p>
            <a:r>
              <a:rPr lang="en-US" dirty="0" smtClean="0"/>
              <a:t>MIN-CONFIDENCE=80%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5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task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205042"/>
              </p:ext>
            </p:extLst>
          </p:nvPr>
        </p:nvGraphicFramePr>
        <p:xfrm>
          <a:off x="681038" y="2336800"/>
          <a:ext cx="96139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/>
                <a:gridCol w="48069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I1,I3,I4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I2,I3,I5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I1,I2,I3,I5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I2,I5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35071" y="5204012"/>
            <a:ext cx="2789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Minimum support:2</a:t>
            </a:r>
          </a:p>
          <a:p>
            <a:r>
              <a:rPr lang="en-US" dirty="0" smtClean="0"/>
              <a:t>Minimum confidence:70%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Apriori</a:t>
            </a:r>
            <a:r>
              <a:rPr lang="en-US" dirty="0"/>
              <a:t> Algorithm is an influential algorithm for mining frequent </a:t>
            </a:r>
            <a:r>
              <a:rPr lang="en-US" dirty="0" err="1"/>
              <a:t>itemsets</a:t>
            </a:r>
            <a:r>
              <a:rPr lang="en-US" dirty="0"/>
              <a:t> for </a:t>
            </a:r>
            <a:r>
              <a:rPr lang="en-US" dirty="0" err="1"/>
              <a:t>boolean</a:t>
            </a:r>
            <a:r>
              <a:rPr lang="en-US" dirty="0"/>
              <a:t> association rules. </a:t>
            </a:r>
            <a:endParaRPr lang="en-US" dirty="0" smtClean="0"/>
          </a:p>
          <a:p>
            <a:r>
              <a:rPr lang="en-US" dirty="0" smtClean="0"/>
              <a:t>Key </a:t>
            </a:r>
            <a:r>
              <a:rPr lang="en-US" dirty="0"/>
              <a:t>Concepts : </a:t>
            </a:r>
            <a:endParaRPr lang="en-US" dirty="0" smtClean="0"/>
          </a:p>
          <a:p>
            <a:pPr lvl="0"/>
            <a:r>
              <a:rPr lang="en-US" dirty="0"/>
              <a:t>Frequent </a:t>
            </a:r>
            <a:r>
              <a:rPr lang="en-US" dirty="0" err="1"/>
              <a:t>Itemsets</a:t>
            </a:r>
            <a:r>
              <a:rPr lang="en-US" dirty="0"/>
              <a:t>: The sets of item which has minimum support (denoted by L</a:t>
            </a:r>
            <a:r>
              <a:rPr lang="en-US" baseline="-25000" dirty="0"/>
              <a:t>i</a:t>
            </a:r>
            <a:r>
              <a:rPr lang="en-US" dirty="0"/>
              <a:t> for </a:t>
            </a:r>
            <a:r>
              <a:rPr lang="en-US" dirty="0" err="1"/>
              <a:t>ith-Itemset</a:t>
            </a:r>
            <a:r>
              <a:rPr lang="en-US" dirty="0"/>
              <a:t>). </a:t>
            </a:r>
            <a:endParaRPr lang="en-US" dirty="0" smtClean="0"/>
          </a:p>
          <a:p>
            <a:pPr lvl="0"/>
            <a:r>
              <a:rPr lang="en-US" dirty="0" smtClean="0"/>
              <a:t> </a:t>
            </a:r>
            <a:r>
              <a:rPr lang="en-US" dirty="0" err="1"/>
              <a:t>Apriori</a:t>
            </a:r>
            <a:r>
              <a:rPr lang="en-US" dirty="0"/>
              <a:t> Property: Any subset of frequent </a:t>
            </a:r>
            <a:r>
              <a:rPr lang="en-US" dirty="0" err="1"/>
              <a:t>itemset</a:t>
            </a:r>
            <a:r>
              <a:rPr lang="en-US" dirty="0"/>
              <a:t> must be frequent. </a:t>
            </a:r>
            <a:endParaRPr lang="en-US" dirty="0" smtClean="0"/>
          </a:p>
          <a:p>
            <a:pPr lvl="0"/>
            <a:r>
              <a:rPr lang="en-US" dirty="0" smtClean="0"/>
              <a:t> </a:t>
            </a:r>
            <a:r>
              <a:rPr lang="en-US" dirty="0"/>
              <a:t>Join Operation: To find L</a:t>
            </a:r>
            <a:r>
              <a:rPr lang="en-US" baseline="-25000" dirty="0"/>
              <a:t>k</a:t>
            </a:r>
            <a:r>
              <a:rPr lang="en-US" dirty="0"/>
              <a:t> , a set of candidate k-</a:t>
            </a:r>
            <a:r>
              <a:rPr lang="en-US" dirty="0" err="1"/>
              <a:t>itemsets</a:t>
            </a:r>
            <a:r>
              <a:rPr lang="en-US" dirty="0"/>
              <a:t> is generated by joining L</a:t>
            </a:r>
            <a:r>
              <a:rPr lang="en-US" baseline="-25000" dirty="0"/>
              <a:t>k-1</a:t>
            </a:r>
            <a:r>
              <a:rPr lang="en-US" dirty="0"/>
              <a:t> with itself. </a:t>
            </a:r>
          </a:p>
        </p:txBody>
      </p:sp>
    </p:spTree>
    <p:extLst>
      <p:ext uri="{BB962C8B-B14F-4D97-AF65-F5344CB8AC3E}">
        <p14:creationId xmlns:p14="http://schemas.microsoft.com/office/powerpoint/2010/main" val="188921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431256"/>
              </p:ext>
            </p:extLst>
          </p:nvPr>
        </p:nvGraphicFramePr>
        <p:xfrm>
          <a:off x="1169893" y="1293697"/>
          <a:ext cx="8116515" cy="5360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303"/>
                <a:gridCol w="1623303"/>
                <a:gridCol w="1623303"/>
                <a:gridCol w="1623303"/>
                <a:gridCol w="1623303"/>
              </a:tblGrid>
              <a:tr h="66867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ID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MIlk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Bread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Butter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beer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</a:tr>
              <a:tr h="313081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</a:tr>
              <a:tr h="313081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</a:tr>
              <a:tr h="313081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</a:tr>
              <a:tr h="30879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4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</a:tr>
              <a:tr h="313081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5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</a:tr>
              <a:tr h="313081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6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</a:tr>
              <a:tr h="313081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7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</a:tr>
              <a:tr h="313081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8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</a:tr>
              <a:tr h="313081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9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</a:tr>
              <a:tr h="313081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</a:tr>
              <a:tr h="313081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11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</a:tr>
              <a:tr h="313081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12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</a:tr>
              <a:tr h="313081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13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</a:tr>
              <a:tr h="313081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14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</a:tr>
              <a:tr h="313081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15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77198" marR="77198" marT="38599" marB="38599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294182" y="3227294"/>
            <a:ext cx="1596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 support:4</a:t>
            </a:r>
          </a:p>
          <a:p>
            <a:r>
              <a:rPr lang="en-US" dirty="0" smtClean="0"/>
              <a:t>Min conf:70%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8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497" y="1686248"/>
            <a:ext cx="9613861" cy="3599316"/>
          </a:xfrm>
        </p:spPr>
        <p:txBody>
          <a:bodyPr>
            <a:noAutofit/>
          </a:bodyPr>
          <a:lstStyle/>
          <a:p>
            <a:r>
              <a:rPr lang="en-US" dirty="0"/>
              <a:t>Join Step: </a:t>
            </a:r>
            <a:r>
              <a:rPr lang="en-US" dirty="0" err="1"/>
              <a:t>C</a:t>
            </a:r>
            <a:r>
              <a:rPr lang="en-US" baseline="-25000" dirty="0" err="1"/>
              <a:t>k</a:t>
            </a:r>
            <a:r>
              <a:rPr lang="en-US" dirty="0"/>
              <a:t> is generated by joining L</a:t>
            </a:r>
            <a:r>
              <a:rPr lang="en-US" baseline="-25000" dirty="0"/>
              <a:t>k-1</a:t>
            </a:r>
            <a:r>
              <a:rPr lang="en-US" dirty="0"/>
              <a:t>with itself </a:t>
            </a:r>
          </a:p>
          <a:p>
            <a:r>
              <a:rPr lang="en-US" dirty="0" smtClean="0"/>
              <a:t>Prune </a:t>
            </a:r>
            <a:r>
              <a:rPr lang="en-US" dirty="0"/>
              <a:t>Step: Any (k-1)-</a:t>
            </a:r>
            <a:r>
              <a:rPr lang="en-US" dirty="0" err="1"/>
              <a:t>itemset</a:t>
            </a:r>
            <a:r>
              <a:rPr lang="en-US" dirty="0"/>
              <a:t> that is not frequent cannot be a subset of a frequent k-</a:t>
            </a:r>
            <a:r>
              <a:rPr lang="en-US" dirty="0" err="1"/>
              <a:t>itemset</a:t>
            </a:r>
            <a:r>
              <a:rPr lang="en-US" dirty="0"/>
              <a:t> </a:t>
            </a:r>
          </a:p>
          <a:p>
            <a:r>
              <a:rPr lang="en-US" dirty="0"/>
              <a:t> Pseudo-code: </a:t>
            </a:r>
            <a:endParaRPr lang="en-US" dirty="0" smtClean="0"/>
          </a:p>
          <a:p>
            <a:pPr lvl="1"/>
            <a:r>
              <a:rPr lang="en-US" dirty="0" err="1" smtClean="0"/>
              <a:t>C</a:t>
            </a:r>
            <a:r>
              <a:rPr lang="en-US" baseline="-25000" dirty="0" err="1" smtClean="0"/>
              <a:t>k</a:t>
            </a:r>
            <a:r>
              <a:rPr lang="en-US" dirty="0"/>
              <a:t>: Candidate </a:t>
            </a:r>
            <a:r>
              <a:rPr lang="en-US" dirty="0" err="1"/>
              <a:t>itemset</a:t>
            </a:r>
            <a:r>
              <a:rPr lang="en-US" dirty="0"/>
              <a:t> of size k </a:t>
            </a:r>
          </a:p>
          <a:p>
            <a:pPr lvl="1"/>
            <a:r>
              <a:rPr lang="en-US" dirty="0"/>
              <a:t>L</a:t>
            </a:r>
            <a:r>
              <a:rPr lang="en-US" baseline="-25000" dirty="0"/>
              <a:t>k</a:t>
            </a:r>
            <a:r>
              <a:rPr lang="en-US" dirty="0"/>
              <a:t> : frequent </a:t>
            </a:r>
            <a:r>
              <a:rPr lang="en-US" dirty="0" err="1"/>
              <a:t>itemset</a:t>
            </a:r>
            <a:r>
              <a:rPr lang="en-US" dirty="0"/>
              <a:t> of size </a:t>
            </a:r>
            <a:r>
              <a:rPr lang="en-US" dirty="0" smtClean="0"/>
              <a:t>k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 L</a:t>
            </a:r>
            <a:r>
              <a:rPr lang="en-US" baseline="-25000" dirty="0"/>
              <a:t>1</a:t>
            </a:r>
            <a:r>
              <a:rPr lang="en-US" dirty="0"/>
              <a:t> = {frequent items};</a:t>
            </a:r>
          </a:p>
          <a:p>
            <a:pPr lvl="1"/>
            <a:r>
              <a:rPr lang="en-US" dirty="0"/>
              <a:t> for ( k = 1; L</a:t>
            </a:r>
            <a:r>
              <a:rPr lang="en-US" baseline="-25000" dirty="0"/>
              <a:t>k</a:t>
            </a:r>
            <a:r>
              <a:rPr lang="en-US" dirty="0"/>
              <a:t> != ∅; k++) do begin</a:t>
            </a:r>
          </a:p>
          <a:p>
            <a:pPr lvl="2"/>
            <a:r>
              <a:rPr lang="en-US" dirty="0"/>
              <a:t> C</a:t>
            </a:r>
            <a:r>
              <a:rPr lang="en-US" baseline="-25000" dirty="0"/>
              <a:t>k+1</a:t>
            </a:r>
            <a:r>
              <a:rPr lang="en-US" dirty="0"/>
              <a:t> = candidates generated from L</a:t>
            </a:r>
            <a:r>
              <a:rPr lang="en-US" baseline="-25000" dirty="0"/>
              <a:t>k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 for each transaction t in database do increment the count of all candidates in C</a:t>
            </a:r>
            <a:r>
              <a:rPr lang="en-US" baseline="-25000" dirty="0"/>
              <a:t>k+1</a:t>
            </a:r>
            <a:r>
              <a:rPr lang="en-US" dirty="0"/>
              <a:t> that are contained in t </a:t>
            </a:r>
          </a:p>
          <a:p>
            <a:pPr lvl="2"/>
            <a:r>
              <a:rPr lang="en-US" dirty="0"/>
              <a:t>L</a:t>
            </a:r>
            <a:r>
              <a:rPr lang="en-US" baseline="-25000" dirty="0"/>
              <a:t>k+1</a:t>
            </a:r>
            <a:r>
              <a:rPr lang="en-US" dirty="0"/>
              <a:t> = candidates in </a:t>
            </a:r>
            <a:r>
              <a:rPr lang="en-US" baseline="-25000" dirty="0"/>
              <a:t>Ck+1</a:t>
            </a:r>
            <a:r>
              <a:rPr lang="en-US" dirty="0"/>
              <a:t> with </a:t>
            </a:r>
            <a:r>
              <a:rPr lang="en-US" dirty="0" err="1"/>
              <a:t>min_support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End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return ∪</a:t>
            </a:r>
            <a:r>
              <a:rPr lang="en-US" baseline="-25000" dirty="0"/>
              <a:t>k </a:t>
            </a:r>
            <a:r>
              <a:rPr lang="en-US" dirty="0"/>
              <a:t>L</a:t>
            </a:r>
            <a:r>
              <a:rPr lang="en-US" baseline="-25000" dirty="0"/>
              <a:t>k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090168"/>
              </p:ext>
            </p:extLst>
          </p:nvPr>
        </p:nvGraphicFramePr>
        <p:xfrm>
          <a:off x="681038" y="2336800"/>
          <a:ext cx="96139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/>
                <a:gridCol w="48069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I1, I2, I5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I2, I4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I2, I3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I1, I2, I4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I1, I3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I2, I3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I1, I3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I1, I2 ,I3, I5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I1,I2,I3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a </a:t>
            </a:r>
            <a:r>
              <a:rPr lang="en-US" dirty="0" smtClean="0"/>
              <a:t>database </a:t>
            </a:r>
            <a:r>
              <a:rPr lang="en-US" dirty="0"/>
              <a:t>D </a:t>
            </a:r>
            <a:endParaRPr lang="en-US" dirty="0" smtClean="0"/>
          </a:p>
          <a:p>
            <a:r>
              <a:rPr lang="en-US" dirty="0" smtClean="0"/>
              <a:t>consisting </a:t>
            </a:r>
            <a:r>
              <a:rPr lang="en-US" dirty="0"/>
              <a:t>of 9 transactions.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Suppose min. support count required is 2 (i.e. </a:t>
            </a:r>
            <a:r>
              <a:rPr lang="en-US" dirty="0" err="1"/>
              <a:t>min_sup</a:t>
            </a:r>
            <a:r>
              <a:rPr lang="en-US" dirty="0"/>
              <a:t> = 2/9 = 22 % )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Let minimum confidence required is 70%.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We have to first find out the frequent </a:t>
            </a:r>
            <a:r>
              <a:rPr lang="en-US" dirty="0" err="1"/>
              <a:t>itemset</a:t>
            </a:r>
            <a:r>
              <a:rPr lang="en-US" dirty="0"/>
              <a:t> using </a:t>
            </a:r>
            <a:r>
              <a:rPr lang="en-US" dirty="0" err="1"/>
              <a:t>Apriori</a:t>
            </a:r>
            <a:r>
              <a:rPr lang="en-US" dirty="0"/>
              <a:t> algorithm.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Then, Association rules will be generated using min. support &amp; min. confidence. </a:t>
            </a:r>
          </a:p>
        </p:txBody>
      </p:sp>
    </p:spTree>
    <p:extLst>
      <p:ext uri="{BB962C8B-B14F-4D97-AF65-F5344CB8AC3E}">
        <p14:creationId xmlns:p14="http://schemas.microsoft.com/office/powerpoint/2010/main" val="251243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Generating 1-itemset Frequent Pattern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24" y="2617916"/>
            <a:ext cx="8811855" cy="2848373"/>
          </a:xfrm>
        </p:spPr>
      </p:pic>
    </p:spTree>
    <p:extLst>
      <p:ext uri="{BB962C8B-B14F-4D97-AF65-F5344CB8AC3E}">
        <p14:creationId xmlns:p14="http://schemas.microsoft.com/office/powerpoint/2010/main" val="357674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set of frequent 1-itemsets, L</a:t>
            </a:r>
            <a:r>
              <a:rPr lang="en-US" baseline="-25000" dirty="0"/>
              <a:t>1</a:t>
            </a:r>
            <a:r>
              <a:rPr lang="en-US" dirty="0"/>
              <a:t> , consists of the candidate 1- </a:t>
            </a:r>
            <a:r>
              <a:rPr lang="en-US" dirty="0" err="1"/>
              <a:t>itemsets</a:t>
            </a:r>
            <a:r>
              <a:rPr lang="en-US" dirty="0"/>
              <a:t> satisfying minimum support. </a:t>
            </a:r>
          </a:p>
          <a:p>
            <a:r>
              <a:rPr lang="en-US" dirty="0" smtClean="0"/>
              <a:t> </a:t>
            </a:r>
            <a:r>
              <a:rPr lang="en-US" dirty="0"/>
              <a:t>In the first iteration of the algorithm, each item is a member of the set of candidate.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6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Generating 2-itemset Frequent Pattern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41" y="2336800"/>
            <a:ext cx="8982635" cy="3598863"/>
          </a:xfrm>
        </p:spPr>
      </p:pic>
    </p:spTree>
    <p:extLst>
      <p:ext uri="{BB962C8B-B14F-4D97-AF65-F5344CB8AC3E}">
        <p14:creationId xmlns:p14="http://schemas.microsoft.com/office/powerpoint/2010/main" val="17054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467291" cy="3599316"/>
          </a:xfrm>
        </p:spPr>
        <p:txBody>
          <a:bodyPr/>
          <a:lstStyle/>
          <a:p>
            <a:r>
              <a:rPr lang="en-US" dirty="0"/>
              <a:t>To discover the set of frequent 2-itemsets, L</a:t>
            </a:r>
            <a:r>
              <a:rPr lang="en-US" baseline="-25000" dirty="0"/>
              <a:t>2</a:t>
            </a:r>
            <a:r>
              <a:rPr lang="en-US" dirty="0"/>
              <a:t> , the algorithm uses L</a:t>
            </a:r>
            <a:r>
              <a:rPr lang="en-US" baseline="-25000" dirty="0"/>
              <a:t>1 </a:t>
            </a:r>
            <a:r>
              <a:rPr lang="en-US" dirty="0"/>
              <a:t>Join </a:t>
            </a:r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to generate a candidate set of 2-itemsets, C</a:t>
            </a:r>
            <a:r>
              <a:rPr lang="en-US" baseline="-25000" dirty="0"/>
              <a:t>2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•Next</a:t>
            </a:r>
            <a:r>
              <a:rPr lang="en-US" dirty="0"/>
              <a:t>, the transactions in D are scanned and the support count for each candidate </a:t>
            </a:r>
            <a:r>
              <a:rPr lang="en-US" dirty="0" err="1"/>
              <a:t>itemset</a:t>
            </a:r>
            <a:r>
              <a:rPr lang="en-US" dirty="0"/>
              <a:t> in C</a:t>
            </a:r>
            <a:r>
              <a:rPr lang="en-US" baseline="-25000" dirty="0"/>
              <a:t>2</a:t>
            </a:r>
            <a:r>
              <a:rPr lang="en-US" dirty="0"/>
              <a:t>is accumulated (as shown in the middle table).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The set of frequent 2-itemsets, L</a:t>
            </a:r>
            <a:r>
              <a:rPr lang="en-US" baseline="-25000" dirty="0"/>
              <a:t>2</a:t>
            </a:r>
            <a:r>
              <a:rPr lang="en-US" dirty="0"/>
              <a:t> , is then determined, consisting of those candidate 2-itemsets in C2 having minimum support. </a:t>
            </a:r>
          </a:p>
        </p:txBody>
      </p:sp>
    </p:spTree>
    <p:extLst>
      <p:ext uri="{BB962C8B-B14F-4D97-AF65-F5344CB8AC3E}">
        <p14:creationId xmlns:p14="http://schemas.microsoft.com/office/powerpoint/2010/main" val="373372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147</TotalTime>
  <Words>1053</Words>
  <Application>Microsoft Office PowerPoint</Application>
  <PresentationFormat>Widescreen</PresentationFormat>
  <Paragraphs>209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Trebuchet MS</vt:lpstr>
      <vt:lpstr>Berlin</vt:lpstr>
      <vt:lpstr>Apriori Algorithm</vt:lpstr>
      <vt:lpstr>PowerPoint Presentation</vt:lpstr>
      <vt:lpstr>The Apriori Algorithm</vt:lpstr>
      <vt:lpstr>EXAMPLE</vt:lpstr>
      <vt:lpstr>PowerPoint Presentation</vt:lpstr>
      <vt:lpstr>Step 1: Generating 1-itemset Frequent Pattern</vt:lpstr>
      <vt:lpstr>PowerPoint Presentation</vt:lpstr>
      <vt:lpstr>Step 2: Generating 2-itemset Frequent Pattern</vt:lpstr>
      <vt:lpstr>PowerPoint Presentation</vt:lpstr>
      <vt:lpstr>Step 3: Generating 3-itemset Frequent Pattern</vt:lpstr>
      <vt:lpstr>PowerPoint Presentation</vt:lpstr>
      <vt:lpstr>Step 4: Generating 4-itemset Frequent Pattern</vt:lpstr>
      <vt:lpstr>Generating Association Rules from Frequent Itemsets</vt:lpstr>
      <vt:lpstr>PowerPoint Presentation</vt:lpstr>
      <vt:lpstr>Association Rules </vt:lpstr>
      <vt:lpstr>PowerPoint Presentation</vt:lpstr>
      <vt:lpstr>PowerPoint Presentation</vt:lpstr>
      <vt:lpstr>tASK</vt:lpstr>
      <vt:lpstr>Lab task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Apriori Algorithm</dc:title>
  <dc:creator>dil prajapati</dc:creator>
  <cp:lastModifiedBy>dil prajapati</cp:lastModifiedBy>
  <cp:revision>9</cp:revision>
  <dcterms:created xsi:type="dcterms:W3CDTF">2017-08-18T01:05:26Z</dcterms:created>
  <dcterms:modified xsi:type="dcterms:W3CDTF">2017-08-21T00:31:58Z</dcterms:modified>
</cp:coreProperties>
</file>