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8" r:id="rId5"/>
    <p:sldId id="262" r:id="rId6"/>
    <p:sldId id="259" r:id="rId7"/>
    <p:sldId id="257"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8/29/2017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8/29/2017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14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694" y="2125894"/>
            <a:ext cx="5991123" cy="3093547"/>
          </a:xfrm>
        </p:spPr>
      </p:pic>
      <p:sp>
        <p:nvSpPr>
          <p:cNvPr id="5" name="TextBox 4"/>
          <p:cNvSpPr txBox="1"/>
          <p:nvPr/>
        </p:nvSpPr>
        <p:spPr>
          <a:xfrm>
            <a:off x="228185" y="5511169"/>
            <a:ext cx="11820544" cy="1200329"/>
          </a:xfrm>
          <a:prstGeom prst="rect">
            <a:avLst/>
          </a:prstGeom>
          <a:noFill/>
        </p:spPr>
        <p:txBody>
          <a:bodyPr wrap="none" rtlCol="0">
            <a:spAutoFit/>
          </a:bodyPr>
          <a:lstStyle/>
          <a:p>
            <a:r>
              <a:rPr lang="en-US" dirty="0"/>
              <a:t> A decision tree for the concept buys computer, indicating whether an </a:t>
            </a:r>
            <a:r>
              <a:rPr lang="en-US" dirty="0" smtClean="0"/>
              <a:t>Electronics Store </a:t>
            </a:r>
            <a:r>
              <a:rPr lang="en-US" dirty="0"/>
              <a:t>customer is likely </a:t>
            </a:r>
            <a:r>
              <a:rPr lang="en-US" dirty="0" smtClean="0"/>
              <a:t>to</a:t>
            </a:r>
          </a:p>
          <a:p>
            <a:r>
              <a:rPr lang="en-US" dirty="0" smtClean="0"/>
              <a:t> </a:t>
            </a:r>
            <a:r>
              <a:rPr lang="en-US" dirty="0"/>
              <a:t>purchase a computer. Each internal (</a:t>
            </a:r>
            <a:r>
              <a:rPr lang="en-US" dirty="0" err="1"/>
              <a:t>nonleaf</a:t>
            </a:r>
            <a:r>
              <a:rPr lang="en-US" dirty="0"/>
              <a:t>) node represents a test on an attribute. Each leaf node </a:t>
            </a:r>
            <a:r>
              <a:rPr lang="en-US" dirty="0" smtClean="0"/>
              <a:t>represents</a:t>
            </a:r>
          </a:p>
          <a:p>
            <a:r>
              <a:rPr lang="en-US" dirty="0" smtClean="0"/>
              <a:t> </a:t>
            </a:r>
            <a:r>
              <a:rPr lang="en-US" dirty="0"/>
              <a:t>a class (either buys computer=yes or buys computer =no).</a:t>
            </a:r>
          </a:p>
          <a:p>
            <a:endParaRPr lang="en-US" dirty="0"/>
          </a:p>
        </p:txBody>
      </p:sp>
    </p:spTree>
    <p:extLst>
      <p:ext uri="{BB962C8B-B14F-4D97-AF65-F5344CB8AC3E}">
        <p14:creationId xmlns:p14="http://schemas.microsoft.com/office/powerpoint/2010/main" val="262200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decision tree classiﬁers so popular</a:t>
            </a:r>
          </a:p>
        </p:txBody>
      </p:sp>
      <p:sp>
        <p:nvSpPr>
          <p:cNvPr id="3" name="Content Placeholder 2"/>
          <p:cNvSpPr>
            <a:spLocks noGrp="1"/>
          </p:cNvSpPr>
          <p:nvPr>
            <p:ph idx="1"/>
          </p:nvPr>
        </p:nvSpPr>
        <p:spPr>
          <a:xfrm>
            <a:off x="680321" y="2336873"/>
            <a:ext cx="10790020" cy="3599316"/>
          </a:xfrm>
        </p:spPr>
        <p:txBody>
          <a:bodyPr>
            <a:normAutofit fontScale="85000" lnSpcReduction="20000"/>
          </a:bodyPr>
          <a:lstStyle/>
          <a:p>
            <a:r>
              <a:rPr lang="en-US" dirty="0"/>
              <a:t> The construction of decision tree classiﬁers does not require any domain knowledge or parameter setting, and therefore is appropriate for exploratory knowledge discovery. </a:t>
            </a:r>
            <a:endParaRPr lang="en-US" dirty="0" smtClean="0"/>
          </a:p>
          <a:p>
            <a:r>
              <a:rPr lang="en-US" dirty="0" smtClean="0"/>
              <a:t>Decision </a:t>
            </a:r>
            <a:r>
              <a:rPr lang="en-US" dirty="0"/>
              <a:t>trees can handle </a:t>
            </a:r>
            <a:r>
              <a:rPr lang="en-US" dirty="0" err="1" smtClean="0"/>
              <a:t>Multidimensionaldata</a:t>
            </a:r>
            <a:r>
              <a:rPr lang="en-US" dirty="0" smtClean="0"/>
              <a:t>.</a:t>
            </a:r>
          </a:p>
          <a:p>
            <a:r>
              <a:rPr lang="en-US" dirty="0" smtClean="0"/>
              <a:t>Their representation of acquired knowledge in tree form is intuitive and </a:t>
            </a:r>
            <a:r>
              <a:rPr lang="en-US" dirty="0"/>
              <a:t>generally easy to assimilate by humans. </a:t>
            </a:r>
            <a:endParaRPr lang="en-US" dirty="0" smtClean="0"/>
          </a:p>
          <a:p>
            <a:r>
              <a:rPr lang="en-US" dirty="0" smtClean="0"/>
              <a:t>The </a:t>
            </a:r>
            <a:r>
              <a:rPr lang="en-US" dirty="0"/>
              <a:t>learning and classiﬁcation steps of decision tree induction are simple and fast. In general, decision tree classiﬁers have good accuracy. </a:t>
            </a:r>
            <a:endParaRPr lang="en-US" dirty="0" smtClean="0"/>
          </a:p>
          <a:p>
            <a:r>
              <a:rPr lang="en-US" dirty="0" smtClean="0"/>
              <a:t>However</a:t>
            </a:r>
            <a:r>
              <a:rPr lang="en-US" dirty="0"/>
              <a:t>, successful use may depend on the data at hand. </a:t>
            </a:r>
            <a:endParaRPr lang="en-US" dirty="0" smtClean="0"/>
          </a:p>
          <a:p>
            <a:r>
              <a:rPr lang="en-US" dirty="0" smtClean="0"/>
              <a:t>Decision </a:t>
            </a:r>
            <a:r>
              <a:rPr lang="en-US" dirty="0"/>
              <a:t>tree induction </a:t>
            </a:r>
            <a:r>
              <a:rPr lang="en-US" dirty="0" err="1"/>
              <a:t>algorithmshave</a:t>
            </a:r>
            <a:r>
              <a:rPr lang="en-US" dirty="0"/>
              <a:t> </a:t>
            </a:r>
            <a:r>
              <a:rPr lang="en-US" dirty="0" err="1"/>
              <a:t>beenusedfor</a:t>
            </a:r>
            <a:r>
              <a:rPr lang="en-US" dirty="0"/>
              <a:t> </a:t>
            </a:r>
            <a:r>
              <a:rPr lang="en-US" dirty="0" smtClean="0"/>
              <a:t>classiﬁcation in many application areas such as medicine</a:t>
            </a:r>
            <a:r>
              <a:rPr lang="en-US" dirty="0"/>
              <a:t>, manufacturing and production, ﬁnancial analysis, astronomy, and molecular biology. Decision trees are the basis of several commercial rule induction systems</a:t>
            </a:r>
          </a:p>
        </p:txBody>
      </p:sp>
    </p:spTree>
    <p:extLst>
      <p:ext uri="{BB962C8B-B14F-4D97-AF65-F5344CB8AC3E}">
        <p14:creationId xmlns:p14="http://schemas.microsoft.com/office/powerpoint/2010/main" val="65858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 </a:t>
            </a:r>
            <a:r>
              <a:rPr lang="en-US" b="1" dirty="0"/>
              <a:t>Classification</a:t>
            </a:r>
            <a:br>
              <a:rPr lang="en-US" b="1" dirty="0"/>
            </a:br>
            <a:endParaRPr lang="en-US" dirty="0"/>
          </a:p>
        </p:txBody>
      </p:sp>
      <p:sp>
        <p:nvSpPr>
          <p:cNvPr id="3" name="Content Placeholder 2"/>
          <p:cNvSpPr>
            <a:spLocks noGrp="1"/>
          </p:cNvSpPr>
          <p:nvPr>
            <p:ph idx="1"/>
          </p:nvPr>
        </p:nvSpPr>
        <p:spPr>
          <a:xfrm>
            <a:off x="680321" y="2256191"/>
            <a:ext cx="11206879" cy="3599316"/>
          </a:xfrm>
        </p:spPr>
        <p:txBody>
          <a:bodyPr>
            <a:normAutofit fontScale="92500" lnSpcReduction="10000"/>
          </a:bodyPr>
          <a:lstStyle/>
          <a:p>
            <a:r>
              <a:rPr lang="en-US" dirty="0"/>
              <a:t>Decision tree builds classification or regression models in the form of a tree structure</a:t>
            </a:r>
            <a:r>
              <a:rPr lang="en-US" dirty="0" smtClean="0"/>
              <a:t>.</a:t>
            </a:r>
          </a:p>
          <a:p>
            <a:r>
              <a:rPr lang="en-US" dirty="0" smtClean="0"/>
              <a:t> </a:t>
            </a:r>
            <a:r>
              <a:rPr lang="en-US" dirty="0"/>
              <a:t>It breaks down a dataset into smaller and smaller subsets while at the same time an associated decision tree is incrementally developed. </a:t>
            </a:r>
            <a:endParaRPr lang="en-US" dirty="0" smtClean="0"/>
          </a:p>
          <a:p>
            <a:r>
              <a:rPr lang="en-US" dirty="0" smtClean="0"/>
              <a:t>The </a:t>
            </a:r>
            <a:r>
              <a:rPr lang="en-US" dirty="0"/>
              <a:t>final result is a tree with </a:t>
            </a:r>
            <a:r>
              <a:rPr lang="en-US" b="1" dirty="0"/>
              <a:t>decision nodes</a:t>
            </a:r>
            <a:r>
              <a:rPr lang="en-US" dirty="0"/>
              <a:t> and </a:t>
            </a:r>
            <a:r>
              <a:rPr lang="en-US" b="1" dirty="0"/>
              <a:t>leaf nodes</a:t>
            </a:r>
            <a:r>
              <a:rPr lang="en-US" dirty="0" smtClean="0"/>
              <a:t>.</a:t>
            </a:r>
          </a:p>
          <a:p>
            <a:r>
              <a:rPr lang="en-US" dirty="0" smtClean="0"/>
              <a:t> </a:t>
            </a:r>
            <a:r>
              <a:rPr lang="en-US" dirty="0"/>
              <a:t>A decision node (e.g., Outlook) has two or more branches (e.g., Sunny, Overcast and Rainy). Leaf node (e.g., Play) represents a classification or decision. </a:t>
            </a:r>
            <a:endParaRPr lang="en-US" dirty="0" smtClean="0"/>
          </a:p>
          <a:p>
            <a:r>
              <a:rPr lang="en-US" dirty="0" smtClean="0"/>
              <a:t>The </a:t>
            </a:r>
            <a:r>
              <a:rPr lang="en-US" dirty="0"/>
              <a:t>topmost decision node in a tree which corresponds to the best predictor called </a:t>
            </a:r>
            <a:r>
              <a:rPr lang="en-US" b="1" dirty="0"/>
              <a:t>root node</a:t>
            </a:r>
            <a:r>
              <a:rPr lang="en-US" dirty="0"/>
              <a:t>. </a:t>
            </a:r>
            <a:endParaRPr lang="en-US" dirty="0" smtClean="0"/>
          </a:p>
          <a:p>
            <a:r>
              <a:rPr lang="en-US" dirty="0" smtClean="0"/>
              <a:t>Decision </a:t>
            </a:r>
            <a:r>
              <a:rPr lang="en-US" dirty="0"/>
              <a:t>trees can handle both categorical and numerical data. </a:t>
            </a:r>
          </a:p>
        </p:txBody>
      </p:sp>
    </p:spTree>
    <p:extLst>
      <p:ext uri="{BB962C8B-B14F-4D97-AF65-F5344CB8AC3E}">
        <p14:creationId xmlns:p14="http://schemas.microsoft.com/office/powerpoint/2010/main" val="362019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Main </a:t>
            </a:r>
            <a:r>
              <a:rPr lang="en-US" dirty="0"/>
              <a:t>ideas behind the ID3 algorithm are: </a:t>
            </a:r>
          </a:p>
        </p:txBody>
      </p:sp>
      <p:sp>
        <p:nvSpPr>
          <p:cNvPr id="3" name="Content Placeholder 2"/>
          <p:cNvSpPr>
            <a:spLocks noGrp="1"/>
          </p:cNvSpPr>
          <p:nvPr>
            <p:ph idx="1"/>
          </p:nvPr>
        </p:nvSpPr>
        <p:spPr>
          <a:xfrm>
            <a:off x="680321" y="2336873"/>
            <a:ext cx="11233773" cy="3599316"/>
          </a:xfrm>
        </p:spPr>
        <p:txBody>
          <a:bodyPr>
            <a:normAutofit fontScale="92500" lnSpcReduction="10000"/>
          </a:bodyPr>
          <a:lstStyle/>
          <a:p>
            <a:r>
              <a:rPr lang="en-US" dirty="0"/>
              <a:t>Each non-leaf node of a decision tree corresponds to an input attribute, and each arc to a possible value of that attribute</a:t>
            </a:r>
            <a:r>
              <a:rPr lang="en-US" dirty="0" smtClean="0"/>
              <a:t>.</a:t>
            </a:r>
          </a:p>
          <a:p>
            <a:r>
              <a:rPr lang="en-US" dirty="0" smtClean="0"/>
              <a:t> </a:t>
            </a:r>
            <a:r>
              <a:rPr lang="en-US" dirty="0"/>
              <a:t>A leaf node corresponds to the expected value of the output attribute when the input attributes are described by the path from the root node to that leaf node</a:t>
            </a:r>
            <a:r>
              <a:rPr lang="en-US" dirty="0" smtClean="0"/>
              <a:t>.</a:t>
            </a:r>
          </a:p>
          <a:p>
            <a:r>
              <a:rPr lang="en-US" dirty="0" smtClean="0"/>
              <a:t> </a:t>
            </a:r>
            <a:r>
              <a:rPr lang="en-US" dirty="0"/>
              <a:t>In a “good” decision tree, each non-leaf node should correspond to the input attribute which is the most informative about the output attribute amongst all the input attributes not yet considered in the path from the root node to that </a:t>
            </a:r>
            <a:r>
              <a:rPr lang="en-US" dirty="0" smtClean="0"/>
              <a:t>node because </a:t>
            </a:r>
            <a:r>
              <a:rPr lang="en-US" dirty="0"/>
              <a:t>we would like to predict the output attribute using the smallest possible number of questions on average. </a:t>
            </a:r>
            <a:endParaRPr lang="en-US" dirty="0" smtClean="0"/>
          </a:p>
          <a:p>
            <a:r>
              <a:rPr lang="en-US" dirty="0"/>
              <a:t>Entropy is used to determine how informative a particular input attribute is about the output attribute for a subset of the training data.</a:t>
            </a:r>
          </a:p>
        </p:txBody>
      </p:sp>
    </p:spTree>
    <p:extLst>
      <p:ext uri="{BB962C8B-B14F-4D97-AF65-F5344CB8AC3E}">
        <p14:creationId xmlns:p14="http://schemas.microsoft.com/office/powerpoint/2010/main" val="113234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dirty="0"/>
              <a:t>Information Gain </a:t>
            </a:r>
            <a:br>
              <a:rPr lang="en-US" dirty="0"/>
            </a:br>
            <a:endParaRPr lang="en-US" dirty="0"/>
          </a:p>
        </p:txBody>
      </p:sp>
      <p:sp>
        <p:nvSpPr>
          <p:cNvPr id="3" name="Content Placeholder 2"/>
          <p:cNvSpPr>
            <a:spLocks noGrp="1"/>
          </p:cNvSpPr>
          <p:nvPr>
            <p:ph idx="1"/>
          </p:nvPr>
        </p:nvSpPr>
        <p:spPr>
          <a:xfrm>
            <a:off x="680321" y="2336873"/>
            <a:ext cx="10978279" cy="3599316"/>
          </a:xfrm>
        </p:spPr>
        <p:txBody>
          <a:bodyPr>
            <a:normAutofit fontScale="92500" lnSpcReduction="10000"/>
          </a:bodyPr>
          <a:lstStyle/>
          <a:p>
            <a:r>
              <a:rPr lang="en-US" b="1" dirty="0" smtClean="0"/>
              <a:t>ID3 </a:t>
            </a:r>
            <a:r>
              <a:rPr lang="en-US" b="1" dirty="0"/>
              <a:t>(Iterative </a:t>
            </a:r>
            <a:r>
              <a:rPr lang="en-US" b="1" dirty="0" err="1"/>
              <a:t>Dichotomiser</a:t>
            </a:r>
            <a:r>
              <a:rPr lang="en-US" b="1" dirty="0" smtClean="0"/>
              <a:t>)</a:t>
            </a:r>
            <a:r>
              <a:rPr lang="en-US" dirty="0" smtClean="0"/>
              <a:t> </a:t>
            </a:r>
            <a:r>
              <a:rPr lang="en-US" dirty="0"/>
              <a:t>uses information gain as its attribute selection </a:t>
            </a:r>
            <a:r>
              <a:rPr lang="en-US" dirty="0" smtClean="0"/>
              <a:t>measure</a:t>
            </a:r>
          </a:p>
          <a:p>
            <a:r>
              <a:rPr lang="en-US" dirty="0"/>
              <a:t>Let node N represent or hold the tuples of partition </a:t>
            </a:r>
            <a:r>
              <a:rPr lang="en-US" dirty="0" smtClean="0"/>
              <a:t>D</a:t>
            </a:r>
          </a:p>
          <a:p>
            <a:r>
              <a:rPr lang="en-US" dirty="0" smtClean="0"/>
              <a:t>The attribute with the highest information gain is chosen as the splitting </a:t>
            </a:r>
            <a:r>
              <a:rPr lang="en-US" dirty="0" err="1" smtClean="0"/>
              <a:t>attributefor</a:t>
            </a:r>
            <a:r>
              <a:rPr lang="en-US" dirty="0" smtClean="0"/>
              <a:t> </a:t>
            </a:r>
            <a:r>
              <a:rPr lang="en-US" dirty="0"/>
              <a:t>node N. </a:t>
            </a:r>
            <a:endParaRPr lang="en-US" dirty="0" smtClean="0"/>
          </a:p>
          <a:p>
            <a:r>
              <a:rPr lang="en-US" dirty="0" smtClean="0"/>
              <a:t>This </a:t>
            </a:r>
            <a:r>
              <a:rPr lang="en-US" dirty="0"/>
              <a:t>attribute minimizes the information needed to classify the tuples in the resulting partitions and reﬂects the least randomness or “impurity” in these partitions. </a:t>
            </a:r>
            <a:endParaRPr lang="en-US" dirty="0" smtClean="0"/>
          </a:p>
          <a:p>
            <a:r>
              <a:rPr lang="en-US" dirty="0" smtClean="0"/>
              <a:t>Such </a:t>
            </a:r>
            <a:r>
              <a:rPr lang="en-US" dirty="0"/>
              <a:t>an approach minimizes the expected number of tests needed to classify a given tuple and guarantees that a simple (but not necessarily the simplest) tree is found. </a:t>
            </a:r>
          </a:p>
        </p:txBody>
      </p:sp>
    </p:spTree>
    <p:extLst>
      <p:ext uri="{BB962C8B-B14F-4D97-AF65-F5344CB8AC3E}">
        <p14:creationId xmlns:p14="http://schemas.microsoft.com/office/powerpoint/2010/main" val="38798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5296777"/>
              </p:ext>
            </p:extLst>
          </p:nvPr>
        </p:nvGraphicFramePr>
        <p:xfrm>
          <a:off x="858740" y="753228"/>
          <a:ext cx="9613902" cy="5831840"/>
        </p:xfrm>
        <a:graphic>
          <a:graphicData uri="http://schemas.openxmlformats.org/drawingml/2006/table">
            <a:tbl>
              <a:tblPr firstRow="1" bandRow="1">
                <a:tableStyleId>{5C22544A-7EE6-4342-B048-85BDC9FD1C3A}</a:tableStyleId>
              </a:tblPr>
              <a:tblGrid>
                <a:gridCol w="1602317"/>
                <a:gridCol w="1602317"/>
                <a:gridCol w="1602317"/>
                <a:gridCol w="1602317"/>
                <a:gridCol w="1602317"/>
                <a:gridCol w="1602317"/>
              </a:tblGrid>
              <a:tr h="370840">
                <a:tc>
                  <a:txBody>
                    <a:bodyPr/>
                    <a:lstStyle/>
                    <a:p>
                      <a:r>
                        <a:rPr lang="en-US" dirty="0" smtClean="0"/>
                        <a:t>DAY</a:t>
                      </a:r>
                      <a:endParaRPr lang="en-US" dirty="0"/>
                    </a:p>
                  </a:txBody>
                  <a:tcPr/>
                </a:tc>
                <a:tc>
                  <a:txBody>
                    <a:bodyPr/>
                    <a:lstStyle/>
                    <a:p>
                      <a:r>
                        <a:rPr lang="en-US" dirty="0" smtClean="0"/>
                        <a:t>OUTLOOK</a:t>
                      </a:r>
                      <a:endParaRPr lang="en-US" dirty="0"/>
                    </a:p>
                  </a:txBody>
                  <a:tcPr/>
                </a:tc>
                <a:tc>
                  <a:txBody>
                    <a:bodyPr/>
                    <a:lstStyle/>
                    <a:p>
                      <a:r>
                        <a:rPr lang="en-US" dirty="0" smtClean="0"/>
                        <a:t>TEMPERATURE</a:t>
                      </a:r>
                      <a:endParaRPr lang="en-US" dirty="0"/>
                    </a:p>
                  </a:txBody>
                  <a:tcPr/>
                </a:tc>
                <a:tc>
                  <a:txBody>
                    <a:bodyPr/>
                    <a:lstStyle/>
                    <a:p>
                      <a:r>
                        <a:rPr lang="en-US" dirty="0" smtClean="0"/>
                        <a:t>HUMIDITY</a:t>
                      </a:r>
                      <a:endParaRPr lang="en-US" dirty="0"/>
                    </a:p>
                  </a:txBody>
                  <a:tcPr/>
                </a:tc>
                <a:tc>
                  <a:txBody>
                    <a:bodyPr/>
                    <a:lstStyle/>
                    <a:p>
                      <a:r>
                        <a:rPr lang="en-US" dirty="0" smtClean="0"/>
                        <a:t>WIND</a:t>
                      </a:r>
                      <a:endParaRPr lang="en-US" dirty="0"/>
                    </a:p>
                  </a:txBody>
                  <a:tcPr/>
                </a:tc>
                <a:tc>
                  <a:txBody>
                    <a:bodyPr/>
                    <a:lstStyle/>
                    <a:p>
                      <a:r>
                        <a:rPr lang="en-US" dirty="0" smtClean="0"/>
                        <a:t>PLAY TENNIS</a:t>
                      </a:r>
                      <a:endParaRPr lang="en-US" dirty="0"/>
                    </a:p>
                  </a:txBody>
                  <a:tcPr/>
                </a:tc>
              </a:tr>
              <a:tr h="370840">
                <a:tc>
                  <a:txBody>
                    <a:bodyPr/>
                    <a:lstStyle/>
                    <a:p>
                      <a:r>
                        <a:rPr lang="en-US" dirty="0" smtClean="0"/>
                        <a:t>1</a:t>
                      </a:r>
                      <a:endParaRPr lang="en-US" dirty="0"/>
                    </a:p>
                  </a:txBody>
                  <a:tcPr/>
                </a:tc>
                <a:tc>
                  <a:txBody>
                    <a:bodyPr/>
                    <a:lstStyle/>
                    <a:p>
                      <a:r>
                        <a:rPr lang="en-US" dirty="0" smtClean="0"/>
                        <a:t>SUNNY</a:t>
                      </a:r>
                      <a:endParaRPr lang="en-US" dirty="0"/>
                    </a:p>
                  </a:txBody>
                  <a:tcPr/>
                </a:tc>
                <a:tc>
                  <a:txBody>
                    <a:bodyPr/>
                    <a:lstStyle/>
                    <a:p>
                      <a:r>
                        <a:rPr lang="en-US" dirty="0" smtClean="0"/>
                        <a:t>HOT</a:t>
                      </a:r>
                      <a:endParaRPr lang="en-US" dirty="0"/>
                    </a:p>
                  </a:txBody>
                  <a:tcPr/>
                </a:tc>
                <a:tc>
                  <a:txBody>
                    <a:bodyPr/>
                    <a:lstStyle/>
                    <a:p>
                      <a:r>
                        <a:rPr lang="en-US" dirty="0" smtClean="0"/>
                        <a:t>HIGH</a:t>
                      </a:r>
                      <a:endParaRPr lang="en-US" dirty="0"/>
                    </a:p>
                  </a:txBody>
                  <a:tcPr/>
                </a:tc>
                <a:tc>
                  <a:txBody>
                    <a:bodyPr/>
                    <a:lstStyle/>
                    <a:p>
                      <a:r>
                        <a:rPr lang="en-US" dirty="0" smtClean="0"/>
                        <a:t>WEAK</a:t>
                      </a:r>
                      <a:endParaRPr lang="en-US" dirty="0"/>
                    </a:p>
                  </a:txBody>
                  <a:tcPr/>
                </a:tc>
                <a:tc>
                  <a:txBody>
                    <a:bodyPr/>
                    <a:lstStyle/>
                    <a:p>
                      <a:r>
                        <a:rPr lang="en-US" dirty="0" smtClean="0"/>
                        <a:t>NO</a:t>
                      </a:r>
                      <a:endParaRPr lang="en-US" dirty="0"/>
                    </a:p>
                  </a:txBody>
                  <a:tcPr/>
                </a:tc>
              </a:tr>
              <a:tr h="370840">
                <a:tc>
                  <a:txBody>
                    <a:bodyPr/>
                    <a:lstStyle/>
                    <a:p>
                      <a:r>
                        <a:rPr lang="en-US" dirty="0" smtClean="0"/>
                        <a:t>2</a:t>
                      </a:r>
                      <a:endParaRPr lang="en-US" dirty="0"/>
                    </a:p>
                  </a:txBody>
                  <a:tcPr/>
                </a:tc>
                <a:tc>
                  <a:txBody>
                    <a:bodyPr/>
                    <a:lstStyle/>
                    <a:p>
                      <a:r>
                        <a:rPr lang="en-US" dirty="0" smtClean="0"/>
                        <a:t>SUNNY</a:t>
                      </a:r>
                      <a:endParaRPr lang="en-US" dirty="0"/>
                    </a:p>
                  </a:txBody>
                  <a:tcPr/>
                </a:tc>
                <a:tc>
                  <a:txBody>
                    <a:bodyPr/>
                    <a:lstStyle/>
                    <a:p>
                      <a:r>
                        <a:rPr lang="en-US" dirty="0" smtClean="0"/>
                        <a:t>HOT</a:t>
                      </a:r>
                      <a:endParaRPr lang="en-US" dirty="0"/>
                    </a:p>
                  </a:txBody>
                  <a:tcPr/>
                </a:tc>
                <a:tc>
                  <a:txBody>
                    <a:bodyPr/>
                    <a:lstStyle/>
                    <a:p>
                      <a:r>
                        <a:rPr lang="en-US" dirty="0" smtClean="0"/>
                        <a:t>HIGH</a:t>
                      </a:r>
                      <a:endParaRPr lang="en-US" dirty="0"/>
                    </a:p>
                  </a:txBody>
                  <a:tcPr/>
                </a:tc>
                <a:tc>
                  <a:txBody>
                    <a:bodyPr/>
                    <a:lstStyle/>
                    <a:p>
                      <a:r>
                        <a:rPr lang="en-US" dirty="0" smtClean="0"/>
                        <a:t>STRONG</a:t>
                      </a:r>
                      <a:endParaRPr lang="en-US" dirty="0"/>
                    </a:p>
                  </a:txBody>
                  <a:tcPr/>
                </a:tc>
                <a:tc>
                  <a:txBody>
                    <a:bodyPr/>
                    <a:lstStyle/>
                    <a:p>
                      <a:r>
                        <a:rPr lang="en-US" dirty="0" smtClean="0"/>
                        <a:t>NO</a:t>
                      </a:r>
                      <a:endParaRPr lang="en-US" dirty="0"/>
                    </a:p>
                  </a:txBody>
                  <a:tcPr/>
                </a:tc>
              </a:tr>
              <a:tr h="370840">
                <a:tc>
                  <a:txBody>
                    <a:bodyPr/>
                    <a:lstStyle/>
                    <a:p>
                      <a:r>
                        <a:rPr lang="en-US" dirty="0" smtClean="0"/>
                        <a:t>3</a:t>
                      </a:r>
                      <a:endParaRPr lang="en-US" dirty="0"/>
                    </a:p>
                  </a:txBody>
                  <a:tcPr/>
                </a:tc>
                <a:tc>
                  <a:txBody>
                    <a:bodyPr/>
                    <a:lstStyle/>
                    <a:p>
                      <a:r>
                        <a:rPr lang="en-US" dirty="0" smtClean="0"/>
                        <a:t>OVERCAST</a:t>
                      </a:r>
                      <a:endParaRPr lang="en-US" dirty="0"/>
                    </a:p>
                  </a:txBody>
                  <a:tcPr/>
                </a:tc>
                <a:tc>
                  <a:txBody>
                    <a:bodyPr/>
                    <a:lstStyle/>
                    <a:p>
                      <a:r>
                        <a:rPr lang="en-US" dirty="0" smtClean="0"/>
                        <a:t>HOT</a:t>
                      </a:r>
                      <a:endParaRPr lang="en-US" dirty="0"/>
                    </a:p>
                  </a:txBody>
                  <a:tcPr/>
                </a:tc>
                <a:tc>
                  <a:txBody>
                    <a:bodyPr/>
                    <a:lstStyle/>
                    <a:p>
                      <a:r>
                        <a:rPr lang="en-US" dirty="0" smtClean="0"/>
                        <a:t>HIGH</a:t>
                      </a:r>
                      <a:endParaRPr lang="en-US" dirty="0"/>
                    </a:p>
                  </a:txBody>
                  <a:tcPr/>
                </a:tc>
                <a:tc>
                  <a:txBody>
                    <a:bodyPr/>
                    <a:lstStyle/>
                    <a:p>
                      <a:r>
                        <a:rPr lang="en-US" dirty="0" smtClean="0"/>
                        <a:t>WEAK</a:t>
                      </a:r>
                      <a:endParaRPr lang="en-US" dirty="0"/>
                    </a:p>
                  </a:txBody>
                  <a:tcPr/>
                </a:tc>
                <a:tc>
                  <a:txBody>
                    <a:bodyPr/>
                    <a:lstStyle/>
                    <a:p>
                      <a:r>
                        <a:rPr lang="en-US" dirty="0" smtClean="0"/>
                        <a:t>YES</a:t>
                      </a:r>
                      <a:endParaRPr lang="en-US" dirty="0"/>
                    </a:p>
                  </a:txBody>
                  <a:tcPr/>
                </a:tc>
              </a:tr>
              <a:tr h="370840">
                <a:tc>
                  <a:txBody>
                    <a:bodyPr/>
                    <a:lstStyle/>
                    <a:p>
                      <a:r>
                        <a:rPr lang="en-US" dirty="0" smtClean="0"/>
                        <a:t>4</a:t>
                      </a:r>
                      <a:endParaRPr lang="en-US" dirty="0"/>
                    </a:p>
                  </a:txBody>
                  <a:tcPr/>
                </a:tc>
                <a:tc>
                  <a:txBody>
                    <a:bodyPr/>
                    <a:lstStyle/>
                    <a:p>
                      <a:r>
                        <a:rPr lang="en-US" dirty="0" smtClean="0"/>
                        <a:t>RAIN</a:t>
                      </a:r>
                      <a:endParaRPr lang="en-US" dirty="0"/>
                    </a:p>
                  </a:txBody>
                  <a:tcPr/>
                </a:tc>
                <a:tc>
                  <a:txBody>
                    <a:bodyPr/>
                    <a:lstStyle/>
                    <a:p>
                      <a:r>
                        <a:rPr lang="en-US" dirty="0" smtClean="0"/>
                        <a:t>MILD</a:t>
                      </a:r>
                      <a:endParaRPr lang="en-US" dirty="0"/>
                    </a:p>
                  </a:txBody>
                  <a:tcPr/>
                </a:tc>
                <a:tc>
                  <a:txBody>
                    <a:bodyPr/>
                    <a:lstStyle/>
                    <a:p>
                      <a:r>
                        <a:rPr lang="en-US" dirty="0" smtClean="0"/>
                        <a:t>HIGH</a:t>
                      </a:r>
                      <a:endParaRPr lang="en-US" dirty="0"/>
                    </a:p>
                  </a:txBody>
                  <a:tcPr/>
                </a:tc>
                <a:tc>
                  <a:txBody>
                    <a:bodyPr/>
                    <a:lstStyle/>
                    <a:p>
                      <a:r>
                        <a:rPr lang="en-US" dirty="0" smtClean="0"/>
                        <a:t>WEAK</a:t>
                      </a:r>
                      <a:endParaRPr lang="en-US" dirty="0"/>
                    </a:p>
                  </a:txBody>
                  <a:tcPr/>
                </a:tc>
                <a:tc>
                  <a:txBody>
                    <a:bodyPr/>
                    <a:lstStyle/>
                    <a:p>
                      <a:r>
                        <a:rPr lang="en-US" dirty="0" smtClean="0"/>
                        <a:t>YES</a:t>
                      </a:r>
                      <a:endParaRPr lang="en-US" dirty="0"/>
                    </a:p>
                  </a:txBody>
                  <a:tcPr/>
                </a:tc>
              </a:tr>
              <a:tr h="370840">
                <a:tc>
                  <a:txBody>
                    <a:bodyPr/>
                    <a:lstStyle/>
                    <a:p>
                      <a:r>
                        <a:rPr lang="en-US" dirty="0" smtClean="0"/>
                        <a:t>5</a:t>
                      </a:r>
                      <a:endParaRPr lang="en-US" dirty="0"/>
                    </a:p>
                  </a:txBody>
                  <a:tcPr/>
                </a:tc>
                <a:tc>
                  <a:txBody>
                    <a:bodyPr/>
                    <a:lstStyle/>
                    <a:p>
                      <a:r>
                        <a:rPr lang="en-US" dirty="0" smtClean="0"/>
                        <a:t>RAIN </a:t>
                      </a:r>
                      <a:endParaRPr lang="en-US" dirty="0"/>
                    </a:p>
                  </a:txBody>
                  <a:tcPr/>
                </a:tc>
                <a:tc>
                  <a:txBody>
                    <a:bodyPr/>
                    <a:lstStyle/>
                    <a:p>
                      <a:r>
                        <a:rPr lang="en-US" dirty="0" smtClean="0"/>
                        <a:t>COOL</a:t>
                      </a:r>
                      <a:endParaRPr lang="en-US" dirty="0"/>
                    </a:p>
                  </a:txBody>
                  <a:tcPr/>
                </a:tc>
                <a:tc>
                  <a:txBody>
                    <a:bodyPr/>
                    <a:lstStyle/>
                    <a:p>
                      <a:r>
                        <a:rPr lang="en-US" dirty="0" smtClean="0"/>
                        <a:t>NORMAL</a:t>
                      </a:r>
                      <a:endParaRPr lang="en-US" dirty="0"/>
                    </a:p>
                  </a:txBody>
                  <a:tcPr/>
                </a:tc>
                <a:tc>
                  <a:txBody>
                    <a:bodyPr/>
                    <a:lstStyle/>
                    <a:p>
                      <a:r>
                        <a:rPr lang="en-US" dirty="0" smtClean="0"/>
                        <a:t>WEAK</a:t>
                      </a:r>
                      <a:endParaRPr lang="en-US" dirty="0"/>
                    </a:p>
                  </a:txBody>
                  <a:tcPr/>
                </a:tc>
                <a:tc>
                  <a:txBody>
                    <a:bodyPr/>
                    <a:lstStyle/>
                    <a:p>
                      <a:r>
                        <a:rPr lang="en-US" dirty="0" smtClean="0"/>
                        <a:t>YES</a:t>
                      </a:r>
                      <a:endParaRPr lang="en-US" dirty="0"/>
                    </a:p>
                  </a:txBody>
                  <a:tcPr/>
                </a:tc>
              </a:tr>
              <a:tr h="370840">
                <a:tc>
                  <a:txBody>
                    <a:bodyPr/>
                    <a:lstStyle/>
                    <a:p>
                      <a:r>
                        <a:rPr lang="en-US" dirty="0" smtClean="0"/>
                        <a:t>6</a:t>
                      </a:r>
                      <a:endParaRPr lang="en-US" dirty="0"/>
                    </a:p>
                  </a:txBody>
                  <a:tcPr/>
                </a:tc>
                <a:tc>
                  <a:txBody>
                    <a:bodyPr/>
                    <a:lstStyle/>
                    <a:p>
                      <a:r>
                        <a:rPr lang="en-US" dirty="0" smtClean="0"/>
                        <a:t>RAIN </a:t>
                      </a:r>
                      <a:endParaRPr lang="en-US" dirty="0"/>
                    </a:p>
                  </a:txBody>
                  <a:tcPr/>
                </a:tc>
                <a:tc>
                  <a:txBody>
                    <a:bodyPr/>
                    <a:lstStyle/>
                    <a:p>
                      <a:r>
                        <a:rPr lang="en-US" dirty="0" smtClean="0"/>
                        <a:t>COOL</a:t>
                      </a:r>
                      <a:endParaRPr lang="en-US" dirty="0"/>
                    </a:p>
                  </a:txBody>
                  <a:tcPr/>
                </a:tc>
                <a:tc>
                  <a:txBody>
                    <a:bodyPr/>
                    <a:lstStyle/>
                    <a:p>
                      <a:r>
                        <a:rPr lang="en-US" dirty="0" smtClean="0"/>
                        <a:t>NORMAL</a:t>
                      </a:r>
                      <a:endParaRPr lang="en-US" dirty="0"/>
                    </a:p>
                  </a:txBody>
                  <a:tcPr/>
                </a:tc>
                <a:tc>
                  <a:txBody>
                    <a:bodyPr/>
                    <a:lstStyle/>
                    <a:p>
                      <a:r>
                        <a:rPr lang="en-US" dirty="0" smtClean="0"/>
                        <a:t>STRONG</a:t>
                      </a:r>
                      <a:endParaRPr lang="en-US" dirty="0"/>
                    </a:p>
                  </a:txBody>
                  <a:tcPr/>
                </a:tc>
                <a:tc>
                  <a:txBody>
                    <a:bodyPr/>
                    <a:lstStyle/>
                    <a:p>
                      <a:r>
                        <a:rPr lang="en-US" dirty="0" smtClean="0"/>
                        <a:t>NO</a:t>
                      </a:r>
                      <a:endParaRPr lang="en-US" dirty="0"/>
                    </a:p>
                  </a:txBody>
                  <a:tcPr/>
                </a:tc>
              </a:tr>
              <a:tr h="370840">
                <a:tc>
                  <a:txBody>
                    <a:bodyPr/>
                    <a:lstStyle/>
                    <a:p>
                      <a:r>
                        <a:rPr lang="en-US" dirty="0" smtClean="0"/>
                        <a:t>7</a:t>
                      </a:r>
                      <a:endParaRPr lang="en-US" dirty="0"/>
                    </a:p>
                  </a:txBody>
                  <a:tcPr/>
                </a:tc>
                <a:tc>
                  <a:txBody>
                    <a:bodyPr/>
                    <a:lstStyle/>
                    <a:p>
                      <a:r>
                        <a:rPr lang="en-US" dirty="0" smtClean="0"/>
                        <a:t>OVERCAST</a:t>
                      </a:r>
                      <a:endParaRPr lang="en-US" dirty="0"/>
                    </a:p>
                  </a:txBody>
                  <a:tcPr/>
                </a:tc>
                <a:tc>
                  <a:txBody>
                    <a:bodyPr/>
                    <a:lstStyle/>
                    <a:p>
                      <a:r>
                        <a:rPr lang="en-US" dirty="0" smtClean="0"/>
                        <a:t>COOL</a:t>
                      </a:r>
                      <a:endParaRPr lang="en-US" dirty="0"/>
                    </a:p>
                  </a:txBody>
                  <a:tcPr/>
                </a:tc>
                <a:tc>
                  <a:txBody>
                    <a:bodyPr/>
                    <a:lstStyle/>
                    <a:p>
                      <a:r>
                        <a:rPr lang="en-US" dirty="0" smtClean="0"/>
                        <a:t>NORMAL</a:t>
                      </a:r>
                      <a:endParaRPr lang="en-US" dirty="0"/>
                    </a:p>
                  </a:txBody>
                  <a:tcPr/>
                </a:tc>
                <a:tc>
                  <a:txBody>
                    <a:bodyPr/>
                    <a:lstStyle/>
                    <a:p>
                      <a:r>
                        <a:rPr lang="en-US" dirty="0" smtClean="0"/>
                        <a:t>STRONG </a:t>
                      </a:r>
                      <a:endParaRPr lang="en-US" dirty="0"/>
                    </a:p>
                  </a:txBody>
                  <a:tcPr/>
                </a:tc>
                <a:tc>
                  <a:txBody>
                    <a:bodyPr/>
                    <a:lstStyle/>
                    <a:p>
                      <a:r>
                        <a:rPr lang="en-US" smtClean="0"/>
                        <a:t>YES</a:t>
                      </a:r>
                      <a:endParaRPr lang="en-US" dirty="0"/>
                    </a:p>
                  </a:txBody>
                  <a:tcPr/>
                </a:tc>
              </a:tr>
              <a:tr h="370840">
                <a:tc>
                  <a:txBody>
                    <a:bodyPr/>
                    <a:lstStyle/>
                    <a:p>
                      <a:r>
                        <a:rPr lang="en-US" dirty="0" smtClean="0"/>
                        <a:t>8</a:t>
                      </a:r>
                      <a:endParaRPr lang="en-US" dirty="0"/>
                    </a:p>
                  </a:txBody>
                  <a:tcPr/>
                </a:tc>
                <a:tc>
                  <a:txBody>
                    <a:bodyPr/>
                    <a:lstStyle/>
                    <a:p>
                      <a:r>
                        <a:rPr lang="en-US" dirty="0" smtClean="0"/>
                        <a:t>SUNNY</a:t>
                      </a:r>
                      <a:r>
                        <a:rPr lang="en-US" baseline="0" dirty="0" smtClean="0"/>
                        <a:t> </a:t>
                      </a:r>
                      <a:endParaRPr lang="en-US" dirty="0"/>
                    </a:p>
                  </a:txBody>
                  <a:tcPr/>
                </a:tc>
                <a:tc>
                  <a:txBody>
                    <a:bodyPr/>
                    <a:lstStyle/>
                    <a:p>
                      <a:r>
                        <a:rPr lang="en-US" dirty="0" smtClean="0"/>
                        <a:t>MILD </a:t>
                      </a:r>
                      <a:endParaRPr lang="en-US" dirty="0"/>
                    </a:p>
                  </a:txBody>
                  <a:tcPr/>
                </a:tc>
                <a:tc>
                  <a:txBody>
                    <a:bodyPr/>
                    <a:lstStyle/>
                    <a:p>
                      <a:r>
                        <a:rPr lang="en-US" dirty="0" smtClean="0"/>
                        <a:t>HIGH</a:t>
                      </a:r>
                      <a:endParaRPr lang="en-US" dirty="0"/>
                    </a:p>
                  </a:txBody>
                  <a:tcPr/>
                </a:tc>
                <a:tc>
                  <a:txBody>
                    <a:bodyPr/>
                    <a:lstStyle/>
                    <a:p>
                      <a:r>
                        <a:rPr lang="en-US" dirty="0" smtClean="0"/>
                        <a:t>WEAK</a:t>
                      </a:r>
                      <a:endParaRPr lang="en-US" dirty="0"/>
                    </a:p>
                  </a:txBody>
                  <a:tcPr/>
                </a:tc>
                <a:tc>
                  <a:txBody>
                    <a:bodyPr/>
                    <a:lstStyle/>
                    <a:p>
                      <a:r>
                        <a:rPr lang="en-US" dirty="0" smtClean="0"/>
                        <a:t>NO</a:t>
                      </a:r>
                      <a:endParaRPr lang="en-US" dirty="0"/>
                    </a:p>
                  </a:txBody>
                  <a:tcPr/>
                </a:tc>
              </a:tr>
              <a:tr h="370840">
                <a:tc>
                  <a:txBody>
                    <a:bodyPr/>
                    <a:lstStyle/>
                    <a:p>
                      <a:r>
                        <a:rPr lang="en-US" dirty="0" smtClean="0"/>
                        <a:t>9</a:t>
                      </a:r>
                      <a:endParaRPr lang="en-US" dirty="0"/>
                    </a:p>
                  </a:txBody>
                  <a:tcPr/>
                </a:tc>
                <a:tc>
                  <a:txBody>
                    <a:bodyPr/>
                    <a:lstStyle/>
                    <a:p>
                      <a:r>
                        <a:rPr lang="en-US" dirty="0" smtClean="0"/>
                        <a:t>SUNNY</a:t>
                      </a:r>
                      <a:endParaRPr lang="en-US" dirty="0"/>
                    </a:p>
                  </a:txBody>
                  <a:tcPr/>
                </a:tc>
                <a:tc>
                  <a:txBody>
                    <a:bodyPr/>
                    <a:lstStyle/>
                    <a:p>
                      <a:r>
                        <a:rPr lang="en-US" dirty="0" smtClean="0"/>
                        <a:t>COOL</a:t>
                      </a:r>
                      <a:endParaRPr lang="en-US" dirty="0"/>
                    </a:p>
                  </a:txBody>
                  <a:tcPr/>
                </a:tc>
                <a:tc>
                  <a:txBody>
                    <a:bodyPr/>
                    <a:lstStyle/>
                    <a:p>
                      <a:r>
                        <a:rPr lang="en-US" dirty="0" smtClean="0"/>
                        <a:t>NORMAL</a:t>
                      </a:r>
                      <a:endParaRPr lang="en-US" dirty="0"/>
                    </a:p>
                  </a:txBody>
                  <a:tcPr/>
                </a:tc>
                <a:tc>
                  <a:txBody>
                    <a:bodyPr/>
                    <a:lstStyle/>
                    <a:p>
                      <a:r>
                        <a:rPr lang="en-US" dirty="0" smtClean="0"/>
                        <a:t>WEAK</a:t>
                      </a:r>
                      <a:endParaRPr lang="en-US" dirty="0"/>
                    </a:p>
                  </a:txBody>
                  <a:tcPr/>
                </a:tc>
                <a:tc>
                  <a:txBody>
                    <a:bodyPr/>
                    <a:lstStyle/>
                    <a:p>
                      <a:r>
                        <a:rPr lang="en-US" dirty="0" smtClean="0"/>
                        <a:t>YES</a:t>
                      </a:r>
                      <a:endParaRPr lang="en-US" dirty="0"/>
                    </a:p>
                  </a:txBody>
                  <a:tcPr/>
                </a:tc>
              </a:tr>
              <a:tr h="370840">
                <a:tc>
                  <a:txBody>
                    <a:bodyPr/>
                    <a:lstStyle/>
                    <a:p>
                      <a:r>
                        <a:rPr lang="en-US" dirty="0" smtClean="0"/>
                        <a:t>10</a:t>
                      </a:r>
                      <a:endParaRPr lang="en-US" dirty="0"/>
                    </a:p>
                  </a:txBody>
                  <a:tcPr/>
                </a:tc>
                <a:tc>
                  <a:txBody>
                    <a:bodyPr/>
                    <a:lstStyle/>
                    <a:p>
                      <a:r>
                        <a:rPr lang="en-US" dirty="0" smtClean="0"/>
                        <a:t>RAIN</a:t>
                      </a:r>
                      <a:endParaRPr lang="en-US" dirty="0"/>
                    </a:p>
                  </a:txBody>
                  <a:tcPr/>
                </a:tc>
                <a:tc>
                  <a:txBody>
                    <a:bodyPr/>
                    <a:lstStyle/>
                    <a:p>
                      <a:r>
                        <a:rPr lang="en-US" dirty="0" smtClean="0"/>
                        <a:t>MILD</a:t>
                      </a:r>
                      <a:endParaRPr lang="en-US" dirty="0"/>
                    </a:p>
                  </a:txBody>
                  <a:tcPr/>
                </a:tc>
                <a:tc>
                  <a:txBody>
                    <a:bodyPr/>
                    <a:lstStyle/>
                    <a:p>
                      <a:r>
                        <a:rPr lang="en-US" dirty="0" smtClean="0"/>
                        <a:t>NORMAL</a:t>
                      </a:r>
                      <a:endParaRPr lang="en-US" dirty="0"/>
                    </a:p>
                  </a:txBody>
                  <a:tcPr/>
                </a:tc>
                <a:tc>
                  <a:txBody>
                    <a:bodyPr/>
                    <a:lstStyle/>
                    <a:p>
                      <a:r>
                        <a:rPr lang="en-US" dirty="0" smtClean="0"/>
                        <a:t>WEAK</a:t>
                      </a:r>
                      <a:endParaRPr lang="en-US" dirty="0"/>
                    </a:p>
                  </a:txBody>
                  <a:tcPr/>
                </a:tc>
                <a:tc>
                  <a:txBody>
                    <a:bodyPr/>
                    <a:lstStyle/>
                    <a:p>
                      <a:r>
                        <a:rPr lang="en-US" dirty="0" smtClean="0"/>
                        <a:t>YES</a:t>
                      </a:r>
                      <a:endParaRPr lang="en-US" dirty="0"/>
                    </a:p>
                  </a:txBody>
                  <a:tcPr/>
                </a:tc>
              </a:tr>
              <a:tr h="370840">
                <a:tc>
                  <a:txBody>
                    <a:bodyPr/>
                    <a:lstStyle/>
                    <a:p>
                      <a:r>
                        <a:rPr lang="en-US" dirty="0" smtClean="0"/>
                        <a:t>11</a:t>
                      </a:r>
                      <a:endParaRPr lang="en-US" dirty="0"/>
                    </a:p>
                  </a:txBody>
                  <a:tcPr/>
                </a:tc>
                <a:tc>
                  <a:txBody>
                    <a:bodyPr/>
                    <a:lstStyle/>
                    <a:p>
                      <a:r>
                        <a:rPr lang="en-US" dirty="0" smtClean="0"/>
                        <a:t>SUNNY</a:t>
                      </a:r>
                      <a:endParaRPr lang="en-US" dirty="0"/>
                    </a:p>
                  </a:txBody>
                  <a:tcPr/>
                </a:tc>
                <a:tc>
                  <a:txBody>
                    <a:bodyPr/>
                    <a:lstStyle/>
                    <a:p>
                      <a:r>
                        <a:rPr lang="en-US" dirty="0" smtClean="0"/>
                        <a:t>MILD</a:t>
                      </a:r>
                      <a:endParaRPr lang="en-US" dirty="0"/>
                    </a:p>
                  </a:txBody>
                  <a:tcPr/>
                </a:tc>
                <a:tc>
                  <a:txBody>
                    <a:bodyPr/>
                    <a:lstStyle/>
                    <a:p>
                      <a:r>
                        <a:rPr lang="en-US" dirty="0" smtClean="0"/>
                        <a:t>NORMAL</a:t>
                      </a:r>
                      <a:endParaRPr lang="en-US" dirty="0"/>
                    </a:p>
                  </a:txBody>
                  <a:tcPr/>
                </a:tc>
                <a:tc>
                  <a:txBody>
                    <a:bodyPr/>
                    <a:lstStyle/>
                    <a:p>
                      <a:r>
                        <a:rPr lang="en-US" dirty="0" smtClean="0"/>
                        <a:t>STRONG</a:t>
                      </a:r>
                      <a:endParaRPr lang="en-US" dirty="0"/>
                    </a:p>
                  </a:txBody>
                  <a:tcPr/>
                </a:tc>
                <a:tc>
                  <a:txBody>
                    <a:bodyPr/>
                    <a:lstStyle/>
                    <a:p>
                      <a:r>
                        <a:rPr lang="en-US" dirty="0" smtClean="0"/>
                        <a:t>YES</a:t>
                      </a:r>
                      <a:endParaRPr lang="en-US" dirty="0"/>
                    </a:p>
                  </a:txBody>
                  <a:tcPr/>
                </a:tc>
              </a:tr>
              <a:tr h="370840">
                <a:tc>
                  <a:txBody>
                    <a:bodyPr/>
                    <a:lstStyle/>
                    <a:p>
                      <a:r>
                        <a:rPr lang="en-US" dirty="0" smtClean="0"/>
                        <a:t>12</a:t>
                      </a:r>
                      <a:endParaRPr lang="en-US" dirty="0"/>
                    </a:p>
                  </a:txBody>
                  <a:tcPr/>
                </a:tc>
                <a:tc>
                  <a:txBody>
                    <a:bodyPr/>
                    <a:lstStyle/>
                    <a:p>
                      <a:r>
                        <a:rPr lang="en-US" dirty="0" smtClean="0"/>
                        <a:t>OVERCAST</a:t>
                      </a:r>
                      <a:endParaRPr lang="en-US" dirty="0"/>
                    </a:p>
                  </a:txBody>
                  <a:tcPr/>
                </a:tc>
                <a:tc>
                  <a:txBody>
                    <a:bodyPr/>
                    <a:lstStyle/>
                    <a:p>
                      <a:r>
                        <a:rPr lang="en-US" dirty="0" smtClean="0"/>
                        <a:t>MILD</a:t>
                      </a:r>
                      <a:endParaRPr lang="en-US" dirty="0"/>
                    </a:p>
                  </a:txBody>
                  <a:tcPr/>
                </a:tc>
                <a:tc>
                  <a:txBody>
                    <a:bodyPr/>
                    <a:lstStyle/>
                    <a:p>
                      <a:r>
                        <a:rPr lang="en-US" dirty="0" smtClean="0"/>
                        <a:t>HIGH</a:t>
                      </a:r>
                      <a:endParaRPr lang="en-US" dirty="0"/>
                    </a:p>
                  </a:txBody>
                  <a:tcPr/>
                </a:tc>
                <a:tc>
                  <a:txBody>
                    <a:bodyPr/>
                    <a:lstStyle/>
                    <a:p>
                      <a:r>
                        <a:rPr lang="en-US" dirty="0" smtClean="0"/>
                        <a:t>STRONG</a:t>
                      </a:r>
                      <a:endParaRPr lang="en-US" dirty="0"/>
                    </a:p>
                  </a:txBody>
                  <a:tcPr/>
                </a:tc>
                <a:tc>
                  <a:txBody>
                    <a:bodyPr/>
                    <a:lstStyle/>
                    <a:p>
                      <a:r>
                        <a:rPr lang="en-US" dirty="0" smtClean="0"/>
                        <a:t>YES</a:t>
                      </a:r>
                      <a:endParaRPr lang="en-US" dirty="0"/>
                    </a:p>
                  </a:txBody>
                  <a:tcPr/>
                </a:tc>
              </a:tr>
              <a:tr h="370840">
                <a:tc>
                  <a:txBody>
                    <a:bodyPr/>
                    <a:lstStyle/>
                    <a:p>
                      <a:r>
                        <a:rPr lang="en-US" dirty="0" smtClean="0"/>
                        <a:t>13</a:t>
                      </a:r>
                      <a:endParaRPr lang="en-US" dirty="0"/>
                    </a:p>
                  </a:txBody>
                  <a:tcPr/>
                </a:tc>
                <a:tc>
                  <a:txBody>
                    <a:bodyPr/>
                    <a:lstStyle/>
                    <a:p>
                      <a:r>
                        <a:rPr lang="en-US" dirty="0" smtClean="0"/>
                        <a:t>OVERCAST </a:t>
                      </a:r>
                      <a:endParaRPr lang="en-US" dirty="0"/>
                    </a:p>
                  </a:txBody>
                  <a:tcPr/>
                </a:tc>
                <a:tc>
                  <a:txBody>
                    <a:bodyPr/>
                    <a:lstStyle/>
                    <a:p>
                      <a:r>
                        <a:rPr lang="en-US" dirty="0" smtClean="0"/>
                        <a:t>HOT</a:t>
                      </a:r>
                      <a:endParaRPr lang="en-US" dirty="0"/>
                    </a:p>
                  </a:txBody>
                  <a:tcPr/>
                </a:tc>
                <a:tc>
                  <a:txBody>
                    <a:bodyPr/>
                    <a:lstStyle/>
                    <a:p>
                      <a:r>
                        <a:rPr lang="en-US" dirty="0" smtClean="0"/>
                        <a:t>NORMAL</a:t>
                      </a:r>
                      <a:endParaRPr lang="en-US" dirty="0"/>
                    </a:p>
                  </a:txBody>
                  <a:tcPr/>
                </a:tc>
                <a:tc>
                  <a:txBody>
                    <a:bodyPr/>
                    <a:lstStyle/>
                    <a:p>
                      <a:r>
                        <a:rPr lang="en-US" dirty="0" smtClean="0"/>
                        <a:t>WEAK</a:t>
                      </a:r>
                      <a:endParaRPr lang="en-US" dirty="0"/>
                    </a:p>
                  </a:txBody>
                  <a:tcPr/>
                </a:tc>
                <a:tc>
                  <a:txBody>
                    <a:bodyPr/>
                    <a:lstStyle/>
                    <a:p>
                      <a:r>
                        <a:rPr lang="en-US" dirty="0" smtClean="0"/>
                        <a:t>YES</a:t>
                      </a:r>
                      <a:endParaRPr lang="en-US" dirty="0"/>
                    </a:p>
                  </a:txBody>
                  <a:tcPr/>
                </a:tc>
              </a:tr>
              <a:tr h="370840">
                <a:tc>
                  <a:txBody>
                    <a:bodyPr/>
                    <a:lstStyle/>
                    <a:p>
                      <a:r>
                        <a:rPr lang="en-US" dirty="0" smtClean="0"/>
                        <a:t>14</a:t>
                      </a:r>
                      <a:endParaRPr lang="en-US" dirty="0"/>
                    </a:p>
                  </a:txBody>
                  <a:tcPr/>
                </a:tc>
                <a:tc>
                  <a:txBody>
                    <a:bodyPr/>
                    <a:lstStyle/>
                    <a:p>
                      <a:r>
                        <a:rPr lang="en-US" dirty="0" smtClean="0"/>
                        <a:t>RAIN</a:t>
                      </a:r>
                      <a:endParaRPr lang="en-US" dirty="0"/>
                    </a:p>
                  </a:txBody>
                  <a:tcPr/>
                </a:tc>
                <a:tc>
                  <a:txBody>
                    <a:bodyPr/>
                    <a:lstStyle/>
                    <a:p>
                      <a:r>
                        <a:rPr lang="en-US" dirty="0" smtClean="0"/>
                        <a:t>MILD</a:t>
                      </a:r>
                      <a:endParaRPr lang="en-US" dirty="0"/>
                    </a:p>
                  </a:txBody>
                  <a:tcPr/>
                </a:tc>
                <a:tc>
                  <a:txBody>
                    <a:bodyPr/>
                    <a:lstStyle/>
                    <a:p>
                      <a:r>
                        <a:rPr lang="en-US" dirty="0" smtClean="0"/>
                        <a:t>HIGH</a:t>
                      </a:r>
                      <a:endParaRPr lang="en-US" dirty="0"/>
                    </a:p>
                  </a:txBody>
                  <a:tcPr/>
                </a:tc>
                <a:tc>
                  <a:txBody>
                    <a:bodyPr/>
                    <a:lstStyle/>
                    <a:p>
                      <a:r>
                        <a:rPr lang="en-US" dirty="0" smtClean="0"/>
                        <a:t>STRONG </a:t>
                      </a:r>
                      <a:endParaRPr lang="en-US" dirty="0"/>
                    </a:p>
                  </a:txBody>
                  <a:tcPr/>
                </a:tc>
                <a:tc>
                  <a:txBody>
                    <a:bodyPr/>
                    <a:lstStyle/>
                    <a:p>
                      <a:r>
                        <a:rPr lang="en-US" dirty="0" smtClean="0"/>
                        <a:t>NO</a:t>
                      </a:r>
                      <a:endParaRPr lang="en-US" dirty="0"/>
                    </a:p>
                  </a:txBody>
                  <a:tcPr/>
                </a:tc>
              </a:tr>
            </a:tbl>
          </a:graphicData>
        </a:graphic>
      </p:graphicFrame>
    </p:spTree>
    <p:extLst>
      <p:ext uri="{BB962C8B-B14F-4D97-AF65-F5344CB8AC3E}">
        <p14:creationId xmlns:p14="http://schemas.microsoft.com/office/powerpoint/2010/main" val="284372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754" y="2107769"/>
            <a:ext cx="8328940" cy="4608162"/>
          </a:xfrm>
        </p:spPr>
      </p:pic>
    </p:spTree>
    <p:extLst>
      <p:ext uri="{BB962C8B-B14F-4D97-AF65-F5344CB8AC3E}">
        <p14:creationId xmlns:p14="http://schemas.microsoft.com/office/powerpoint/2010/main" val="28351871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106</TotalTime>
  <Words>581</Words>
  <Application>Microsoft Office PowerPoint</Application>
  <PresentationFormat>Widescreen</PresentationFormat>
  <Paragraphs>120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Decision Tree</vt:lpstr>
      <vt:lpstr>PowerPoint Presentation</vt:lpstr>
      <vt:lpstr>Why are decision tree classiﬁers so popular</vt:lpstr>
      <vt:lpstr>Decision Tree Classification </vt:lpstr>
      <vt:lpstr> Main ideas behind the ID3 algorithm are: </vt:lpstr>
      <vt:lpstr>  Information Gain  </vt:lpstr>
      <vt:lpstr>PowerPoint Presentation</vt:lpstr>
      <vt:lpstr>task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dil prajapati</dc:creator>
  <cp:lastModifiedBy>dil prajapati</cp:lastModifiedBy>
  <cp:revision>8</cp:revision>
  <dcterms:created xsi:type="dcterms:W3CDTF">2017-08-28T00:01:05Z</dcterms:created>
  <dcterms:modified xsi:type="dcterms:W3CDTF">2017-08-28T23:41:45Z</dcterms:modified>
</cp:coreProperties>
</file>