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K-MEDOID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0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cost of this clustering is the sum of the distance between a data point and its cluster center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3+0+4+4 +  3+1+2+0+2+2=20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{\displaystyle \underbrace {3+0+4+4} _{\mbox{objects in cluster 1}}+\underbrace {3+1+1+0+2+2} _{\mbox{objects in cluster 2}}=20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one of the </a:t>
            </a:r>
            <a:r>
              <a:rPr lang="en-US" dirty="0" err="1"/>
              <a:t>nonmedoids</a:t>
            </a:r>
            <a:r>
              <a:rPr lang="en-US" dirty="0"/>
              <a:t> O′</a:t>
            </a:r>
          </a:p>
          <a:p>
            <a:r>
              <a:rPr lang="en-US" dirty="0"/>
              <a:t>Let us assume O′ = (7,3), i.e. x</a:t>
            </a:r>
            <a:r>
              <a:rPr lang="en-US" baseline="-25000" dirty="0"/>
              <a:t>7</a:t>
            </a:r>
            <a:r>
              <a:rPr lang="en-US" dirty="0"/>
              <a:t>.</a:t>
            </a:r>
          </a:p>
          <a:p>
            <a:r>
              <a:rPr lang="en-US" dirty="0"/>
              <a:t>So now the </a:t>
            </a:r>
            <a:r>
              <a:rPr lang="en-US" dirty="0" err="1"/>
              <a:t>medoids</a:t>
            </a:r>
            <a:r>
              <a:rPr lang="en-US" dirty="0"/>
              <a:t> are c</a:t>
            </a:r>
            <a:r>
              <a:rPr lang="en-US" baseline="-25000" dirty="0"/>
              <a:t>1</a:t>
            </a:r>
            <a:r>
              <a:rPr lang="en-US" dirty="0"/>
              <a:t>(3,4) and O′(7,3)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65" y="605840"/>
            <a:ext cx="4828981" cy="5915984"/>
          </a:xfrm>
        </p:spPr>
      </p:pic>
    </p:spTree>
    <p:extLst>
      <p:ext uri="{BB962C8B-B14F-4D97-AF65-F5344CB8AC3E}">
        <p14:creationId xmlns:p14="http://schemas.microsoft.com/office/powerpoint/2010/main" val="182278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cost of swapping </a:t>
            </a:r>
            <a:r>
              <a:rPr lang="en-US" dirty="0" err="1"/>
              <a:t>medoid</a:t>
            </a:r>
            <a:r>
              <a:rPr lang="en-US" dirty="0"/>
              <a:t> from c</a:t>
            </a:r>
            <a:r>
              <a:rPr lang="en-US" baseline="-25000" dirty="0"/>
              <a:t>2</a:t>
            </a:r>
            <a:r>
              <a:rPr lang="en-US" dirty="0"/>
              <a:t> to O′ </a:t>
            </a:r>
            <a:r>
              <a:rPr lang="en-US" dirty="0" smtClean="0"/>
              <a:t>is</a:t>
            </a:r>
          </a:p>
          <a:p>
            <a:pPr marL="457200" lvl="1" indent="0">
              <a:buNone/>
            </a:pPr>
            <a:r>
              <a:rPr lang="en-US" dirty="0" smtClean="0"/>
              <a:t>S=current total cost –past total cost</a:t>
            </a:r>
          </a:p>
          <a:p>
            <a:pPr marL="457200" lvl="1" indent="0">
              <a:buNone/>
            </a:pPr>
            <a:r>
              <a:rPr lang="en-US" dirty="0" smtClean="0"/>
              <a:t>22-20</a:t>
            </a:r>
          </a:p>
          <a:p>
            <a:pPr marL="457200" lvl="1" indent="0">
              <a:buNone/>
            </a:pPr>
            <a:r>
              <a:rPr lang="en-US" dirty="0" smtClean="0"/>
              <a:t>2 &gt;0</a:t>
            </a:r>
          </a:p>
          <a:p>
            <a:r>
              <a:rPr lang="en-US" dirty="0"/>
              <a:t>So moving to O′ would be a bad idea, so the previous choice was good.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try other </a:t>
            </a:r>
            <a:r>
              <a:rPr lang="en-US" dirty="0" err="1"/>
              <a:t>nonmedoids</a:t>
            </a:r>
            <a:r>
              <a:rPr lang="en-US" dirty="0"/>
              <a:t> and found that our first choice was the best.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the configuration does not change and algorithm terminates 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1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2379271"/>
            <a:ext cx="10105926" cy="3698800"/>
          </a:xfrm>
        </p:spPr>
      </p:pic>
      <p:sp>
        <p:nvSpPr>
          <p:cNvPr id="5" name="TextBox 4"/>
          <p:cNvSpPr txBox="1"/>
          <p:nvPr/>
        </p:nvSpPr>
        <p:spPr>
          <a:xfrm>
            <a:off x="3684494" y="625384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k=2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62" y="2277919"/>
            <a:ext cx="11166538" cy="3599316"/>
          </a:xfrm>
        </p:spPr>
        <p:txBody>
          <a:bodyPr>
            <a:noAutofit/>
          </a:bodyPr>
          <a:lstStyle/>
          <a:p>
            <a:r>
              <a:rPr lang="en-US" sz="2000" dirty="0" smtClean="0"/>
              <a:t>Minimize the sensitivity of k-means to outliers 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Also known as the</a:t>
            </a:r>
            <a:r>
              <a:rPr lang="en-US" sz="2000" dirty="0"/>
              <a:t> </a:t>
            </a:r>
            <a:r>
              <a:rPr lang="en-US" sz="2000" b="1" dirty="0"/>
              <a:t>Partitioning Around </a:t>
            </a:r>
            <a:r>
              <a:rPr lang="en-US" sz="2000" b="1" dirty="0" err="1"/>
              <a:t>Medoids</a:t>
            </a:r>
            <a:r>
              <a:rPr lang="en-US" sz="2000" b="1" dirty="0"/>
              <a:t> (PAM)</a:t>
            </a:r>
            <a:r>
              <a:rPr lang="en-US" sz="2000" dirty="0"/>
              <a:t> algorithm</a:t>
            </a:r>
            <a:endParaRPr lang="en-US" sz="2000" dirty="0" smtClean="0"/>
          </a:p>
          <a:p>
            <a:r>
              <a:rPr lang="en-US" sz="2000" dirty="0" smtClean="0"/>
              <a:t> Pick actual objects to represent clusters instead of mean values  Each remaining object is clustered with the representative object (</a:t>
            </a:r>
            <a:r>
              <a:rPr lang="en-US" sz="2000" dirty="0" err="1" smtClean="0"/>
              <a:t>Medoid</a:t>
            </a:r>
            <a:r>
              <a:rPr lang="en-US" sz="2000" dirty="0" smtClean="0"/>
              <a:t>) to which is the most similar </a:t>
            </a:r>
          </a:p>
          <a:p>
            <a:r>
              <a:rPr lang="en-US" sz="2000" dirty="0" smtClean="0"/>
              <a:t> The algorithm minimizes the sum of the dissimilarities between each object and its corresponding reference point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 E: the sum of absolute error for all objects in the data set </a:t>
            </a:r>
          </a:p>
          <a:p>
            <a:r>
              <a:rPr lang="en-US" sz="2000" dirty="0" smtClean="0"/>
              <a:t> P: the data point in the space representing an object </a:t>
            </a:r>
          </a:p>
          <a:p>
            <a:r>
              <a:rPr lang="en-US" sz="2000" dirty="0" smtClean="0"/>
              <a:t>Oi : is the representative object of cluster Ci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53" y="4471521"/>
            <a:ext cx="3388658" cy="10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Initially select k random points as the </a:t>
            </a:r>
            <a:r>
              <a:rPr lang="en-US" dirty="0" err="1"/>
              <a:t>medoids</a:t>
            </a:r>
            <a:r>
              <a:rPr lang="en-US" dirty="0"/>
              <a:t> from the given n data points of the data set.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Associate </a:t>
            </a:r>
            <a:r>
              <a:rPr lang="en-US" dirty="0"/>
              <a:t>each data point to the closest </a:t>
            </a:r>
            <a:r>
              <a:rPr lang="en-US" dirty="0" err="1"/>
              <a:t>medoid</a:t>
            </a:r>
            <a:r>
              <a:rPr lang="en-US" dirty="0"/>
              <a:t> by using any of the most common distance metrics.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medoid</a:t>
            </a:r>
            <a:r>
              <a:rPr lang="en-US" dirty="0"/>
              <a:t> </a:t>
            </a:r>
            <a:r>
              <a:rPr lang="en-US" i="1" dirty="0"/>
              <a:t>m</a:t>
            </a:r>
            <a:r>
              <a:rPr lang="en-US" dirty="0"/>
              <a:t>, for each non-</a:t>
            </a:r>
            <a:r>
              <a:rPr lang="en-US" dirty="0" err="1"/>
              <a:t>medoid</a:t>
            </a:r>
            <a:r>
              <a:rPr lang="en-US" dirty="0"/>
              <a:t> data point </a:t>
            </a:r>
            <a:r>
              <a:rPr lang="en-US" i="1" dirty="0"/>
              <a:t>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Swap</a:t>
            </a:r>
            <a:r>
              <a:rPr lang="en-US" dirty="0"/>
              <a:t> </a:t>
            </a:r>
            <a:r>
              <a:rPr lang="en-US" i="1" dirty="0"/>
              <a:t>m</a:t>
            </a:r>
            <a:r>
              <a:rPr lang="en-US" dirty="0"/>
              <a:t> and </a:t>
            </a:r>
            <a:r>
              <a:rPr lang="en-US" i="1" dirty="0"/>
              <a:t>o</a:t>
            </a:r>
            <a:r>
              <a:rPr lang="en-US" dirty="0"/>
              <a:t>, </a:t>
            </a:r>
            <a:r>
              <a:rPr lang="en-US" dirty="0" err="1"/>
              <a:t>recompute</a:t>
            </a:r>
            <a:r>
              <a:rPr lang="en-US" dirty="0"/>
              <a:t> the cost (sum of distances of points to their </a:t>
            </a:r>
            <a:r>
              <a:rPr lang="en-US" dirty="0" err="1"/>
              <a:t>medoid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total cost of the configuration increased in the previous step, undo the swap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615276"/>
              </p:ext>
            </p:extLst>
          </p:nvPr>
        </p:nvGraphicFramePr>
        <p:xfrm>
          <a:off x="681038" y="2336800"/>
          <a:ext cx="9613899" cy="3837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/>
                <a:gridCol w="3204633"/>
                <a:gridCol w="32046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9932">
                <a:tc>
                  <a:txBody>
                    <a:bodyPr/>
                    <a:lstStyle/>
                    <a:p>
                      <a:r>
                        <a:rPr lang="en-US" dirty="0" smtClean="0"/>
                        <a:t>X8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16" y="2042251"/>
            <a:ext cx="5842501" cy="4258692"/>
          </a:xfrm>
        </p:spPr>
      </p:pic>
    </p:spTree>
    <p:extLst>
      <p:ext uri="{BB962C8B-B14F-4D97-AF65-F5344CB8AC3E}">
        <p14:creationId xmlns:p14="http://schemas.microsoft.com/office/powerpoint/2010/main" val="293076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59714" cy="3599316"/>
          </a:xfrm>
        </p:spPr>
        <p:txBody>
          <a:bodyPr/>
          <a:lstStyle/>
          <a:p>
            <a:r>
              <a:rPr lang="en-US" dirty="0" err="1" smtClean="0"/>
              <a:t>LetCluster</a:t>
            </a:r>
            <a:r>
              <a:rPr lang="en-US" dirty="0" smtClean="0"/>
              <a:t> </a:t>
            </a:r>
            <a:r>
              <a:rPr lang="en-US" dirty="0"/>
              <a:t>the following data set of ten objects into two clusters i.e. </a:t>
            </a:r>
            <a:r>
              <a:rPr lang="en-US" i="1" dirty="0"/>
              <a:t>k</a:t>
            </a:r>
            <a:r>
              <a:rPr lang="en-US" dirty="0"/>
              <a:t> =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Randomly </a:t>
            </a:r>
            <a:r>
              <a:rPr lang="en-US" dirty="0"/>
              <a:t>are two observations </a:t>
            </a:r>
            <a:r>
              <a:rPr lang="en-US" dirty="0" smtClean="0"/>
              <a:t>c1=x2=(3,4)) and c2=x8=(7,4) are selected</a:t>
            </a:r>
          </a:p>
          <a:p>
            <a:r>
              <a:rPr lang="en-US" dirty="0" smtClean="0"/>
              <a:t>For distance let use </a:t>
            </a:r>
            <a:r>
              <a:rPr lang="en-US" dirty="0" err="1" smtClean="0"/>
              <a:t>manhattan</a:t>
            </a:r>
            <a:r>
              <a:rPr lang="en-US" dirty="0" smtClean="0"/>
              <a:t> distances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476830"/>
              </p:ext>
            </p:extLst>
          </p:nvPr>
        </p:nvGraphicFramePr>
        <p:xfrm>
          <a:off x="680321" y="2037080"/>
          <a:ext cx="96139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  <a:gridCol w="240347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Data objects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C1=(3,4)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C2=(7,4)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(8,5)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(7,6)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the points (2,6) (3,8) and (4,7) are closer to c</a:t>
            </a:r>
            <a:r>
              <a:rPr lang="en-US" sz="2800" baseline="-25000" dirty="0"/>
              <a:t>1</a:t>
            </a:r>
            <a:r>
              <a:rPr lang="en-US" sz="2800" dirty="0"/>
              <a:t> hence they form one cluster whilst remaining points form another cluster. Therefore the clusters become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Cluster1 </a:t>
            </a:r>
            <a:r>
              <a:rPr lang="en-US" sz="2400" dirty="0"/>
              <a:t>= {(3,4)(2,6)(3,8)(4,7)}</a:t>
            </a:r>
          </a:p>
          <a:p>
            <a:pPr lvl="1"/>
            <a:r>
              <a:rPr lang="en-US" sz="2400" dirty="0"/>
              <a:t>Cluster2 = {(7,4)(6,2)(6,4)(7,3)(8,5)(7,6)}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019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8" y="2253191"/>
            <a:ext cx="5154464" cy="3896169"/>
          </a:xfrm>
        </p:spPr>
      </p:pic>
    </p:spTree>
    <p:extLst>
      <p:ext uri="{BB962C8B-B14F-4D97-AF65-F5344CB8AC3E}">
        <p14:creationId xmlns:p14="http://schemas.microsoft.com/office/powerpoint/2010/main" val="7432353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</TotalTime>
  <Words>215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K-MEDOID ALGORITHM</vt:lpstr>
      <vt:lpstr>Introduction</vt:lpstr>
      <vt:lpstr>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 </vt:lpstr>
      <vt:lpstr>PowerPoint Presentation</vt:lpstr>
      <vt:lpstr>PowerPoint Presentation</vt:lpstr>
      <vt:lpstr>task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K-MEDOID ALGORITHM</dc:title>
  <dc:creator>dil prajapati</dc:creator>
  <cp:lastModifiedBy>dil prajapati</cp:lastModifiedBy>
  <cp:revision>5</cp:revision>
  <dcterms:created xsi:type="dcterms:W3CDTF">2017-08-25T00:28:45Z</dcterms:created>
  <dcterms:modified xsi:type="dcterms:W3CDTF">2017-08-25T01:09:32Z</dcterms:modified>
</cp:coreProperties>
</file>