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2" r:id="rId4"/>
    <p:sldId id="264" r:id="rId5"/>
    <p:sldId id="263" r:id="rId6"/>
    <p:sldId id="265" r:id="rId7"/>
    <p:sldId id="266" r:id="rId8"/>
    <p:sldId id="261" r:id="rId9"/>
    <p:sldId id="257" r:id="rId10"/>
    <p:sldId id="258" r:id="rId11"/>
    <p:sldId id="267" r:id="rId12"/>
    <p:sldId id="268" r:id="rId13"/>
    <p:sldId id="260"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Er.Sudan</a:t>
            </a:r>
            <a:r>
              <a:rPr lang="en-US" dirty="0" smtClean="0"/>
              <a:t> Prajapati</a:t>
            </a:r>
            <a:endParaRPr lang="en-US" dirty="0"/>
          </a:p>
        </p:txBody>
      </p:sp>
    </p:spTree>
    <p:extLst>
      <p:ext uri="{BB962C8B-B14F-4D97-AF65-F5344CB8AC3E}">
        <p14:creationId xmlns:p14="http://schemas.microsoft.com/office/powerpoint/2010/main" val="37451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Data Cube: A Lattice of Cuboids</a:t>
            </a:r>
            <a:endParaRPr lang="en-US" dirty="0"/>
          </a:p>
        </p:txBody>
      </p:sp>
      <p:sp>
        <p:nvSpPr>
          <p:cNvPr id="3" name="Content Placeholder 2"/>
          <p:cNvSpPr>
            <a:spLocks noGrp="1"/>
          </p:cNvSpPr>
          <p:nvPr>
            <p:ph idx="1"/>
          </p:nvPr>
        </p:nvSpPr>
        <p:spPr>
          <a:xfrm>
            <a:off x="680321" y="2336873"/>
            <a:ext cx="10818931" cy="4050480"/>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pPr>
              <a:lnSpc>
                <a:spcPct val="80000"/>
              </a:lnSpc>
            </a:pPr>
            <a:endParaRPr lang="en-US" altLang="en-US" sz="1800" dirty="0" smtClean="0"/>
          </a:p>
          <a:p>
            <a:pPr>
              <a:lnSpc>
                <a:spcPct val="80000"/>
              </a:lnSpc>
            </a:pPr>
            <a:r>
              <a:rPr lang="en-US" altLang="en-US" sz="1800" dirty="0" smtClean="0"/>
              <a:t>Base </a:t>
            </a:r>
            <a:r>
              <a:rPr lang="en-US" altLang="en-US" sz="1800" dirty="0"/>
              <a:t>vs. aggregate cells; ancestor vs. descendant cells; parent vs. child cells</a:t>
            </a:r>
          </a:p>
          <a:p>
            <a:pPr marL="800100" lvl="1" indent="-342900">
              <a:lnSpc>
                <a:spcPct val="80000"/>
              </a:lnSpc>
              <a:buSzPct val="80000"/>
              <a:buFont typeface="Wingdings" panose="05000000000000000000" pitchFamily="2" charset="2"/>
              <a:buAutoNum type="arabicPeriod"/>
            </a:pPr>
            <a:r>
              <a:rPr lang="en-US" altLang="en-US" sz="1800" dirty="0"/>
              <a:t>(9/15, milk, Urbana, </a:t>
            </a:r>
            <a:r>
              <a:rPr lang="en-US" altLang="en-US" sz="1800" dirty="0" err="1"/>
              <a:t>Dairy_land</a:t>
            </a:r>
            <a:r>
              <a:rPr lang="en-US" altLang="en-US" sz="1800" dirty="0"/>
              <a:t>) </a:t>
            </a:r>
          </a:p>
          <a:p>
            <a:pPr marL="800100" lvl="1" indent="-342900">
              <a:lnSpc>
                <a:spcPct val="80000"/>
              </a:lnSpc>
              <a:buSzPct val="80000"/>
              <a:buFont typeface="Wingdings" panose="05000000000000000000" pitchFamily="2" charset="2"/>
              <a:buAutoNum type="arabicPeriod"/>
            </a:pPr>
            <a:r>
              <a:rPr lang="en-US" altLang="en-US" sz="1800" dirty="0"/>
              <a:t>(9/15, milk, Urbana, *) </a:t>
            </a:r>
          </a:p>
          <a:p>
            <a:pPr marL="800100" lvl="1" indent="-342900">
              <a:lnSpc>
                <a:spcPct val="80000"/>
              </a:lnSpc>
              <a:buSzPct val="80000"/>
              <a:buFont typeface="Wingdings" panose="05000000000000000000" pitchFamily="2" charset="2"/>
              <a:buAutoNum type="arabicPeriod"/>
            </a:pPr>
            <a:r>
              <a:rPr lang="en-US" altLang="en-US" sz="1800" dirty="0"/>
              <a:t>(*, milk, Urbana, *) </a:t>
            </a:r>
          </a:p>
          <a:p>
            <a:pPr marL="800100" lvl="1" indent="-342900">
              <a:lnSpc>
                <a:spcPct val="80000"/>
              </a:lnSpc>
              <a:buSzPct val="80000"/>
              <a:buFont typeface="Wingdings" panose="05000000000000000000" pitchFamily="2" charset="2"/>
              <a:buAutoNum type="arabicPeriod"/>
            </a:pPr>
            <a:r>
              <a:rPr lang="en-US" altLang="en-US" sz="1800" dirty="0"/>
              <a:t>(*, milk, Urbana, *)</a:t>
            </a:r>
          </a:p>
          <a:p>
            <a:pPr marL="800100" lvl="1" indent="-342900">
              <a:lnSpc>
                <a:spcPct val="80000"/>
              </a:lnSpc>
              <a:buSzPct val="80000"/>
              <a:buFont typeface="Wingdings" panose="05000000000000000000" pitchFamily="2" charset="2"/>
              <a:buAutoNum type="arabicPeriod"/>
            </a:pPr>
            <a:r>
              <a:rPr lang="en-US" altLang="en-US" sz="1800" dirty="0"/>
              <a:t>(*, milk, Chicago, *)</a:t>
            </a:r>
          </a:p>
          <a:p>
            <a:pPr marL="800100" lvl="1" indent="-342900">
              <a:lnSpc>
                <a:spcPct val="80000"/>
              </a:lnSpc>
              <a:buSzPct val="80000"/>
              <a:buFont typeface="Wingdings" panose="05000000000000000000" pitchFamily="2" charset="2"/>
              <a:buAutoNum type="arabicPeriod"/>
            </a:pPr>
            <a:r>
              <a:rPr lang="en-US" altLang="en-US" sz="1800" dirty="0"/>
              <a:t>(*, milk, *, *) </a:t>
            </a:r>
          </a:p>
          <a:p>
            <a:endParaRPr lang="en-US" dirty="0"/>
          </a:p>
          <a:p>
            <a:endParaRPr lang="en-US" dirty="0"/>
          </a:p>
        </p:txBody>
      </p:sp>
      <p:grpSp>
        <p:nvGrpSpPr>
          <p:cNvPr id="4" name="Group 210"/>
          <p:cNvGrpSpPr>
            <a:grpSpLocks/>
          </p:cNvGrpSpPr>
          <p:nvPr/>
        </p:nvGrpSpPr>
        <p:grpSpPr bwMode="auto">
          <a:xfrm>
            <a:off x="1261213" y="1417307"/>
            <a:ext cx="9053513" cy="2955925"/>
            <a:chOff x="0" y="874"/>
            <a:chExt cx="5703" cy="1862"/>
          </a:xfrm>
        </p:grpSpPr>
        <p:sp>
          <p:nvSpPr>
            <p:cNvPr id="5" name="Text Box 3"/>
            <p:cNvSpPr txBox="1">
              <a:spLocks noChangeArrowheads="1"/>
            </p:cNvSpPr>
            <p:nvPr/>
          </p:nvSpPr>
          <p:spPr bwMode="auto">
            <a:xfrm>
              <a:off x="0" y="1536"/>
              <a:ext cx="6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6" name="Text Box 4"/>
            <p:cNvSpPr txBox="1">
              <a:spLocks noChangeArrowheads="1"/>
            </p:cNvSpPr>
            <p:nvPr/>
          </p:nvSpPr>
          <p:spPr bwMode="auto">
            <a:xfrm>
              <a:off x="0" y="2208"/>
              <a:ext cx="11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7" name="Text Box 5"/>
            <p:cNvSpPr txBox="1">
              <a:spLocks noChangeArrowheads="1"/>
            </p:cNvSpPr>
            <p:nvPr/>
          </p:nvSpPr>
          <p:spPr bwMode="auto">
            <a:xfrm>
              <a:off x="2119" y="2524"/>
              <a:ext cx="18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 item, location, supplier</a:t>
              </a:r>
              <a:endParaRPr lang="en-US" altLang="zh-CN" sz="2400">
                <a:latin typeface="Times New Roman" panose="02020603050405020304" pitchFamily="18" charset="0"/>
                <a:ea typeface="SimSun" panose="02010600030101010101" pitchFamily="2" charset="-122"/>
              </a:endParaRPr>
            </a:p>
          </p:txBody>
        </p:sp>
        <p:sp>
          <p:nvSpPr>
            <p:cNvPr id="8" name="AutoShape 7"/>
            <p:cNvSpPr>
              <a:spLocks noChangeArrowheads="1"/>
            </p:cNvSpPr>
            <p:nvPr/>
          </p:nvSpPr>
          <p:spPr bwMode="auto">
            <a:xfrm>
              <a:off x="1870" y="970"/>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AutoShape 8"/>
            <p:cNvSpPr>
              <a:spLocks noChangeArrowheads="1"/>
            </p:cNvSpPr>
            <p:nvPr/>
          </p:nvSpPr>
          <p:spPr bwMode="auto">
            <a:xfrm>
              <a:off x="764"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 name="AutoShape 9"/>
            <p:cNvSpPr>
              <a:spLocks noChangeArrowheads="1"/>
            </p:cNvSpPr>
            <p:nvPr/>
          </p:nvSpPr>
          <p:spPr bwMode="auto">
            <a:xfrm>
              <a:off x="1518"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AutoShape 10"/>
            <p:cNvSpPr>
              <a:spLocks noChangeArrowheads="1"/>
            </p:cNvSpPr>
            <p:nvPr/>
          </p:nvSpPr>
          <p:spPr bwMode="auto">
            <a:xfrm>
              <a:off x="2272"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2" name="AutoShape 11"/>
            <p:cNvSpPr>
              <a:spLocks noChangeArrowheads="1"/>
            </p:cNvSpPr>
            <p:nvPr/>
          </p:nvSpPr>
          <p:spPr bwMode="auto">
            <a:xfrm>
              <a:off x="1719"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AutoShape 12"/>
            <p:cNvSpPr>
              <a:spLocks noChangeArrowheads="1"/>
            </p:cNvSpPr>
            <p:nvPr/>
          </p:nvSpPr>
          <p:spPr bwMode="auto">
            <a:xfrm>
              <a:off x="3026"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 name="AutoShape 13"/>
            <p:cNvSpPr>
              <a:spLocks noChangeArrowheads="1"/>
            </p:cNvSpPr>
            <p:nvPr/>
          </p:nvSpPr>
          <p:spPr bwMode="auto">
            <a:xfrm>
              <a:off x="2423"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5" name="AutoShape 14"/>
            <p:cNvSpPr>
              <a:spLocks noChangeArrowheads="1"/>
            </p:cNvSpPr>
            <p:nvPr/>
          </p:nvSpPr>
          <p:spPr bwMode="auto">
            <a:xfrm>
              <a:off x="1016" y="1739"/>
              <a:ext cx="150"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6" name="AutoShape 15"/>
            <p:cNvSpPr>
              <a:spLocks noChangeArrowheads="1"/>
            </p:cNvSpPr>
            <p:nvPr/>
          </p:nvSpPr>
          <p:spPr bwMode="auto">
            <a:xfrm>
              <a:off x="312"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7" name="AutoShape 16"/>
            <p:cNvSpPr>
              <a:spLocks noChangeArrowheads="1"/>
            </p:cNvSpPr>
            <p:nvPr/>
          </p:nvSpPr>
          <p:spPr bwMode="auto">
            <a:xfrm>
              <a:off x="2925" y="1355"/>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8" name="AutoShape 17"/>
            <p:cNvSpPr>
              <a:spLocks noChangeArrowheads="1"/>
            </p:cNvSpPr>
            <p:nvPr/>
          </p:nvSpPr>
          <p:spPr bwMode="auto">
            <a:xfrm>
              <a:off x="764"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 name="AutoShape 18"/>
            <p:cNvSpPr>
              <a:spLocks noChangeArrowheads="1"/>
            </p:cNvSpPr>
            <p:nvPr/>
          </p:nvSpPr>
          <p:spPr bwMode="auto">
            <a:xfrm>
              <a:off x="3629"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0" name="AutoShape 19"/>
            <p:cNvSpPr>
              <a:spLocks noChangeArrowheads="1"/>
            </p:cNvSpPr>
            <p:nvPr/>
          </p:nvSpPr>
          <p:spPr bwMode="auto">
            <a:xfrm>
              <a:off x="1920" y="2604"/>
              <a:ext cx="151" cy="97"/>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1" name="AutoShape 20"/>
            <p:cNvSpPr>
              <a:spLocks noChangeArrowheads="1"/>
            </p:cNvSpPr>
            <p:nvPr/>
          </p:nvSpPr>
          <p:spPr bwMode="auto">
            <a:xfrm>
              <a:off x="2825"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2" name="AutoShape 21"/>
            <p:cNvSpPr>
              <a:spLocks noChangeArrowheads="1"/>
            </p:cNvSpPr>
            <p:nvPr/>
          </p:nvSpPr>
          <p:spPr bwMode="auto">
            <a:xfrm>
              <a:off x="2121"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 name="AutoShape 22"/>
            <p:cNvSpPr>
              <a:spLocks noChangeArrowheads="1"/>
            </p:cNvSpPr>
            <p:nvPr/>
          </p:nvSpPr>
          <p:spPr bwMode="auto">
            <a:xfrm>
              <a:off x="1418" y="2188"/>
              <a:ext cx="150" cy="96"/>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 name="Text Box 24"/>
            <p:cNvSpPr txBox="1">
              <a:spLocks noChangeArrowheads="1"/>
            </p:cNvSpPr>
            <p:nvPr/>
          </p:nvSpPr>
          <p:spPr bwMode="auto">
            <a:xfrm>
              <a:off x="704" y="1094"/>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25" name="Text Box 25"/>
            <p:cNvSpPr txBox="1">
              <a:spLocks noChangeArrowheads="1"/>
            </p:cNvSpPr>
            <p:nvPr/>
          </p:nvSpPr>
          <p:spPr bwMode="auto">
            <a:xfrm>
              <a:off x="1457" y="1104"/>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26" name="Text Box 26"/>
            <p:cNvSpPr txBox="1">
              <a:spLocks noChangeArrowheads="1"/>
            </p:cNvSpPr>
            <p:nvPr/>
          </p:nvSpPr>
          <p:spPr bwMode="auto">
            <a:xfrm>
              <a:off x="2211" y="1104"/>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27" name="Text Box 27"/>
            <p:cNvSpPr txBox="1">
              <a:spLocks noChangeArrowheads="1"/>
            </p:cNvSpPr>
            <p:nvPr/>
          </p:nvSpPr>
          <p:spPr bwMode="auto">
            <a:xfrm>
              <a:off x="2966" y="1104"/>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28" name="Line 28"/>
            <p:cNvSpPr>
              <a:spLocks noChangeShapeType="1"/>
            </p:cNvSpPr>
            <p:nvPr/>
          </p:nvSpPr>
          <p:spPr bwMode="auto">
            <a:xfrm flipH="1">
              <a:off x="815" y="1002"/>
              <a:ext cx="1105"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9"/>
            <p:cNvSpPr>
              <a:spLocks noChangeShapeType="1"/>
            </p:cNvSpPr>
            <p:nvPr/>
          </p:nvSpPr>
          <p:spPr bwMode="auto">
            <a:xfrm flipH="1">
              <a:off x="1619" y="1002"/>
              <a:ext cx="301"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0"/>
            <p:cNvSpPr>
              <a:spLocks noChangeShapeType="1"/>
            </p:cNvSpPr>
            <p:nvPr/>
          </p:nvSpPr>
          <p:spPr bwMode="auto">
            <a:xfrm>
              <a:off x="1920" y="1002"/>
              <a:ext cx="402"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1"/>
            <p:cNvSpPr>
              <a:spLocks noChangeShapeType="1"/>
            </p:cNvSpPr>
            <p:nvPr/>
          </p:nvSpPr>
          <p:spPr bwMode="auto">
            <a:xfrm>
              <a:off x="1920" y="1002"/>
              <a:ext cx="1106"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2"/>
            <p:cNvSpPr>
              <a:spLocks noChangeShapeType="1"/>
            </p:cNvSpPr>
            <p:nvPr/>
          </p:nvSpPr>
          <p:spPr bwMode="auto">
            <a:xfrm flipH="1">
              <a:off x="362" y="1355"/>
              <a:ext cx="453"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3"/>
            <p:cNvSpPr>
              <a:spLocks noChangeShapeType="1"/>
            </p:cNvSpPr>
            <p:nvPr/>
          </p:nvSpPr>
          <p:spPr bwMode="auto">
            <a:xfrm>
              <a:off x="815" y="1355"/>
              <a:ext cx="251"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4"/>
            <p:cNvSpPr>
              <a:spLocks noChangeShapeType="1"/>
            </p:cNvSpPr>
            <p:nvPr/>
          </p:nvSpPr>
          <p:spPr bwMode="auto">
            <a:xfrm>
              <a:off x="815" y="1355"/>
              <a:ext cx="954"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5"/>
            <p:cNvSpPr>
              <a:spLocks noChangeShapeType="1"/>
            </p:cNvSpPr>
            <p:nvPr/>
          </p:nvSpPr>
          <p:spPr bwMode="auto">
            <a:xfrm flipH="1">
              <a:off x="362" y="1355"/>
              <a:ext cx="12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6"/>
            <p:cNvSpPr>
              <a:spLocks noChangeShapeType="1"/>
            </p:cNvSpPr>
            <p:nvPr/>
          </p:nvSpPr>
          <p:spPr bwMode="auto">
            <a:xfrm>
              <a:off x="1619" y="1355"/>
              <a:ext cx="854"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7"/>
            <p:cNvSpPr>
              <a:spLocks noChangeShapeType="1"/>
            </p:cNvSpPr>
            <p:nvPr/>
          </p:nvSpPr>
          <p:spPr bwMode="auto">
            <a:xfrm>
              <a:off x="1619" y="1355"/>
              <a:ext cx="14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38"/>
            <p:cNvSpPr>
              <a:spLocks noChangeShapeType="1"/>
            </p:cNvSpPr>
            <p:nvPr/>
          </p:nvSpPr>
          <p:spPr bwMode="auto">
            <a:xfrm>
              <a:off x="2322" y="1355"/>
              <a:ext cx="151"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9"/>
            <p:cNvSpPr>
              <a:spLocks noChangeShapeType="1"/>
            </p:cNvSpPr>
            <p:nvPr/>
          </p:nvSpPr>
          <p:spPr bwMode="auto">
            <a:xfrm>
              <a:off x="2322" y="1355"/>
              <a:ext cx="13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0"/>
            <p:cNvSpPr>
              <a:spLocks noChangeShapeType="1"/>
            </p:cNvSpPr>
            <p:nvPr/>
          </p:nvSpPr>
          <p:spPr bwMode="auto">
            <a:xfrm flipH="1">
              <a:off x="1066" y="1355"/>
              <a:ext cx="1256"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41"/>
            <p:cNvSpPr>
              <a:spLocks noChangeShapeType="1"/>
            </p:cNvSpPr>
            <p:nvPr/>
          </p:nvSpPr>
          <p:spPr bwMode="auto">
            <a:xfrm flipH="1">
              <a:off x="1769" y="1387"/>
              <a:ext cx="1257"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42"/>
            <p:cNvSpPr>
              <a:spLocks noChangeShapeType="1"/>
            </p:cNvSpPr>
            <p:nvPr/>
          </p:nvSpPr>
          <p:spPr bwMode="auto">
            <a:xfrm>
              <a:off x="3026" y="1387"/>
              <a:ext cx="5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3"/>
            <p:cNvSpPr>
              <a:spLocks noChangeShapeType="1"/>
            </p:cNvSpPr>
            <p:nvPr/>
          </p:nvSpPr>
          <p:spPr bwMode="auto">
            <a:xfrm>
              <a:off x="3026" y="1387"/>
              <a:ext cx="653"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4"/>
            <p:cNvSpPr>
              <a:spLocks noChangeShapeType="1"/>
            </p:cNvSpPr>
            <p:nvPr/>
          </p:nvSpPr>
          <p:spPr bwMode="auto">
            <a:xfrm>
              <a:off x="362" y="1771"/>
              <a:ext cx="453"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45"/>
            <p:cNvSpPr>
              <a:spLocks noChangeShapeType="1"/>
            </p:cNvSpPr>
            <p:nvPr/>
          </p:nvSpPr>
          <p:spPr bwMode="auto">
            <a:xfrm>
              <a:off x="362" y="1771"/>
              <a:ext cx="1106"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6"/>
            <p:cNvSpPr>
              <a:spLocks noChangeShapeType="1"/>
            </p:cNvSpPr>
            <p:nvPr/>
          </p:nvSpPr>
          <p:spPr bwMode="auto">
            <a:xfrm flipH="1">
              <a:off x="815" y="1771"/>
              <a:ext cx="25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7"/>
            <p:cNvSpPr>
              <a:spLocks noChangeShapeType="1"/>
            </p:cNvSpPr>
            <p:nvPr/>
          </p:nvSpPr>
          <p:spPr bwMode="auto">
            <a:xfrm>
              <a:off x="1066" y="1771"/>
              <a:ext cx="1105"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8"/>
            <p:cNvSpPr>
              <a:spLocks noChangeShapeType="1"/>
            </p:cNvSpPr>
            <p:nvPr/>
          </p:nvSpPr>
          <p:spPr bwMode="auto">
            <a:xfrm flipH="1">
              <a:off x="1468" y="1771"/>
              <a:ext cx="30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49"/>
            <p:cNvSpPr>
              <a:spLocks noChangeShapeType="1"/>
            </p:cNvSpPr>
            <p:nvPr/>
          </p:nvSpPr>
          <p:spPr bwMode="auto">
            <a:xfrm>
              <a:off x="1769" y="1771"/>
              <a:ext cx="40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50"/>
            <p:cNvSpPr>
              <a:spLocks noChangeShapeType="1"/>
            </p:cNvSpPr>
            <p:nvPr/>
          </p:nvSpPr>
          <p:spPr bwMode="auto">
            <a:xfrm flipH="1">
              <a:off x="815" y="1771"/>
              <a:ext cx="1658"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51"/>
            <p:cNvSpPr>
              <a:spLocks noChangeShapeType="1"/>
            </p:cNvSpPr>
            <p:nvPr/>
          </p:nvSpPr>
          <p:spPr bwMode="auto">
            <a:xfrm>
              <a:off x="2473" y="1771"/>
              <a:ext cx="40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52"/>
            <p:cNvSpPr>
              <a:spLocks noChangeShapeType="1"/>
            </p:cNvSpPr>
            <p:nvPr/>
          </p:nvSpPr>
          <p:spPr bwMode="auto">
            <a:xfrm flipH="1">
              <a:off x="1468" y="1771"/>
              <a:ext cx="1608"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53"/>
            <p:cNvSpPr>
              <a:spLocks noChangeShapeType="1"/>
            </p:cNvSpPr>
            <p:nvPr/>
          </p:nvSpPr>
          <p:spPr bwMode="auto">
            <a:xfrm flipH="1">
              <a:off x="2875" y="1771"/>
              <a:ext cx="20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54"/>
            <p:cNvSpPr>
              <a:spLocks noChangeShapeType="1"/>
            </p:cNvSpPr>
            <p:nvPr/>
          </p:nvSpPr>
          <p:spPr bwMode="auto">
            <a:xfrm flipH="1">
              <a:off x="2875" y="1771"/>
              <a:ext cx="804"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5"/>
            <p:cNvSpPr>
              <a:spLocks noChangeShapeType="1"/>
            </p:cNvSpPr>
            <p:nvPr/>
          </p:nvSpPr>
          <p:spPr bwMode="auto">
            <a:xfrm flipH="1">
              <a:off x="2171" y="1771"/>
              <a:ext cx="1508"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6"/>
            <p:cNvSpPr>
              <a:spLocks noChangeShapeType="1"/>
            </p:cNvSpPr>
            <p:nvPr/>
          </p:nvSpPr>
          <p:spPr bwMode="auto">
            <a:xfrm>
              <a:off x="815" y="2252"/>
              <a:ext cx="1155"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7"/>
            <p:cNvSpPr>
              <a:spLocks noChangeShapeType="1"/>
            </p:cNvSpPr>
            <p:nvPr/>
          </p:nvSpPr>
          <p:spPr bwMode="auto">
            <a:xfrm>
              <a:off x="1468" y="2220"/>
              <a:ext cx="553"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8"/>
            <p:cNvSpPr>
              <a:spLocks noChangeShapeType="1"/>
            </p:cNvSpPr>
            <p:nvPr/>
          </p:nvSpPr>
          <p:spPr bwMode="auto">
            <a:xfrm flipH="1">
              <a:off x="2021" y="2220"/>
              <a:ext cx="150" cy="4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9"/>
            <p:cNvSpPr>
              <a:spLocks noChangeShapeType="1"/>
            </p:cNvSpPr>
            <p:nvPr/>
          </p:nvSpPr>
          <p:spPr bwMode="auto">
            <a:xfrm flipH="1">
              <a:off x="1970" y="2252"/>
              <a:ext cx="905" cy="4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Text Box 60"/>
            <p:cNvSpPr txBox="1">
              <a:spLocks noChangeArrowheads="1"/>
            </p:cNvSpPr>
            <p:nvPr/>
          </p:nvSpPr>
          <p:spPr bwMode="auto">
            <a:xfrm>
              <a:off x="755" y="1536"/>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61" name="Text Box 61"/>
            <p:cNvSpPr txBox="1">
              <a:spLocks noChangeArrowheads="1"/>
            </p:cNvSpPr>
            <p:nvPr/>
          </p:nvSpPr>
          <p:spPr bwMode="auto">
            <a:xfrm>
              <a:off x="1407" y="1776"/>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62" name="Text Box 62"/>
            <p:cNvSpPr txBox="1">
              <a:spLocks noChangeArrowheads="1"/>
            </p:cNvSpPr>
            <p:nvPr/>
          </p:nvSpPr>
          <p:spPr bwMode="auto">
            <a:xfrm>
              <a:off x="2111" y="157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63" name="Text Box 63"/>
            <p:cNvSpPr txBox="1">
              <a:spLocks noChangeArrowheads="1"/>
            </p:cNvSpPr>
            <p:nvPr/>
          </p:nvSpPr>
          <p:spPr bwMode="auto">
            <a:xfrm>
              <a:off x="2714" y="1756"/>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64" name="Text Box 64"/>
            <p:cNvSpPr txBox="1">
              <a:spLocks noChangeArrowheads="1"/>
            </p:cNvSpPr>
            <p:nvPr/>
          </p:nvSpPr>
          <p:spPr bwMode="auto">
            <a:xfrm>
              <a:off x="3468" y="157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65" name="Text Box 65"/>
            <p:cNvSpPr txBox="1">
              <a:spLocks noChangeArrowheads="1"/>
            </p:cNvSpPr>
            <p:nvPr/>
          </p:nvSpPr>
          <p:spPr bwMode="auto">
            <a:xfrm>
              <a:off x="1149" y="2256"/>
              <a:ext cx="10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66" name="Text Box 66"/>
            <p:cNvSpPr txBox="1">
              <a:spLocks noChangeArrowheads="1"/>
            </p:cNvSpPr>
            <p:nvPr/>
          </p:nvSpPr>
          <p:spPr bwMode="auto">
            <a:xfrm>
              <a:off x="1719" y="1968"/>
              <a:ext cx="1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67" name="Text Box 67"/>
            <p:cNvSpPr txBox="1">
              <a:spLocks noChangeArrowheads="1"/>
            </p:cNvSpPr>
            <p:nvPr/>
          </p:nvSpPr>
          <p:spPr bwMode="auto">
            <a:xfrm>
              <a:off x="2677" y="2208"/>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68" name="Text Box 68"/>
            <p:cNvSpPr txBox="1">
              <a:spLocks noChangeArrowheads="1"/>
            </p:cNvSpPr>
            <p:nvPr/>
          </p:nvSpPr>
          <p:spPr bwMode="auto">
            <a:xfrm>
              <a:off x="4433" y="874"/>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D(apex) cuboid</a:t>
              </a:r>
              <a:endParaRPr lang="en-US" altLang="zh-CN" sz="2400">
                <a:latin typeface="Times New Roman" panose="02020603050405020304" pitchFamily="18" charset="0"/>
                <a:ea typeface="SimSun" panose="02010600030101010101" pitchFamily="2" charset="-122"/>
              </a:endParaRPr>
            </a:p>
          </p:txBody>
        </p:sp>
        <p:sp>
          <p:nvSpPr>
            <p:cNvPr id="69" name="Text Box 69"/>
            <p:cNvSpPr txBox="1">
              <a:spLocks noChangeArrowheads="1"/>
            </p:cNvSpPr>
            <p:nvPr/>
          </p:nvSpPr>
          <p:spPr bwMode="auto">
            <a:xfrm>
              <a:off x="4421" y="1265"/>
              <a:ext cx="9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70" name="Text Box 70"/>
            <p:cNvSpPr txBox="1">
              <a:spLocks noChangeArrowheads="1"/>
            </p:cNvSpPr>
            <p:nvPr/>
          </p:nvSpPr>
          <p:spPr bwMode="auto">
            <a:xfrm>
              <a:off x="4421" y="1713"/>
              <a:ext cx="9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71" name="Text Box 71"/>
            <p:cNvSpPr txBox="1">
              <a:spLocks noChangeArrowheads="1"/>
            </p:cNvSpPr>
            <p:nvPr/>
          </p:nvSpPr>
          <p:spPr bwMode="auto">
            <a:xfrm>
              <a:off x="4421" y="2098"/>
              <a:ext cx="9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72" name="Text Box 72"/>
            <p:cNvSpPr txBox="1">
              <a:spLocks noChangeArrowheads="1"/>
            </p:cNvSpPr>
            <p:nvPr/>
          </p:nvSpPr>
          <p:spPr bwMode="auto">
            <a:xfrm>
              <a:off x="4473" y="2482"/>
              <a:ext cx="12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D(base) cuboid</a:t>
              </a:r>
              <a:endParaRPr lang="en-US" altLang="zh-CN" sz="2400">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196546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Ancestor and Descendant </a:t>
            </a:r>
            <a:r>
              <a:rPr lang="en-US" dirty="0" smtClean="0"/>
              <a:t>Cells Concept</a:t>
            </a:r>
            <a:r>
              <a:rPr lang="en-US" dirty="0"/>
              <a:t/>
            </a:r>
            <a:br>
              <a:rPr lang="en-US" dirty="0"/>
            </a:br>
            <a:endParaRPr lang="en-US" dirty="0"/>
          </a:p>
        </p:txBody>
      </p:sp>
      <p:sp>
        <p:nvSpPr>
          <p:cNvPr id="3" name="Content Placeholder 2"/>
          <p:cNvSpPr>
            <a:spLocks noGrp="1"/>
          </p:cNvSpPr>
          <p:nvPr>
            <p:ph idx="1"/>
          </p:nvPr>
        </p:nvSpPr>
        <p:spPr>
          <a:xfrm>
            <a:off x="680321" y="2135167"/>
            <a:ext cx="10521079" cy="4131162"/>
          </a:xfrm>
        </p:spPr>
        <p:txBody>
          <a:bodyPr>
            <a:normAutofit/>
          </a:bodyPr>
          <a:lstStyle/>
          <a:p>
            <a:r>
              <a:rPr lang="en-US" dirty="0"/>
              <a:t>An ancestor-descendant relationship may exist between cells. </a:t>
            </a:r>
            <a:endParaRPr lang="en-US" dirty="0" smtClean="0"/>
          </a:p>
          <a:p>
            <a:r>
              <a:rPr lang="en-US" dirty="0" smtClean="0"/>
              <a:t>In </a:t>
            </a:r>
            <a:r>
              <a:rPr lang="en-US" dirty="0"/>
              <a:t>a n-dimensional data cube, given two </a:t>
            </a:r>
            <a:r>
              <a:rPr lang="en-US" dirty="0" smtClean="0"/>
              <a:t>cells</a:t>
            </a:r>
          </a:p>
          <a:p>
            <a:pPr lvl="1"/>
            <a:r>
              <a:rPr lang="en-US" sz="2400" dirty="0"/>
              <a:t>an 𝑖 − 𝐷 cell 𝑎 = (𝑎1, 𝑎2,…, 𝑎𝑖 , 𝑚𝑒𝑎𝑠𝑢𝑟𝑒𝑎) –</a:t>
            </a:r>
          </a:p>
          <a:p>
            <a:pPr lvl="1"/>
            <a:r>
              <a:rPr lang="en-US" sz="2400" dirty="0"/>
              <a:t> a 𝑗 − 𝐷 cell 𝑏 = (𝑏1, 𝑏2,… , 𝑏𝑗 , 𝑚𝑒𝑎𝑠𝑢𝑟𝑒𝑏) – </a:t>
            </a:r>
          </a:p>
          <a:p>
            <a:pPr lvl="1"/>
            <a:r>
              <a:rPr lang="en-US" sz="2400" dirty="0"/>
              <a:t>𝑎 is an ancestor of 𝑏, and 𝑏 is a descendant of 𝑎 if and only if </a:t>
            </a:r>
          </a:p>
          <a:p>
            <a:pPr lvl="1"/>
            <a:r>
              <a:rPr lang="en-US" sz="2400" dirty="0"/>
              <a:t> 𝑖 &lt; 𝑗 </a:t>
            </a:r>
          </a:p>
          <a:p>
            <a:pPr lvl="1"/>
            <a:r>
              <a:rPr lang="en-US" sz="2400" dirty="0"/>
              <a:t> for 1 ≤ 𝑘 ≤ 𝑛, 𝑎𝑘 = 𝑏𝑘 𝑤ℎ𝑒𝑟𝑒𝑣𝑒𝑟 𝑎𝑘 ≠∗.</a:t>
            </a:r>
          </a:p>
          <a:p>
            <a:r>
              <a:rPr lang="en-US" dirty="0" smtClean="0"/>
              <a:t>In </a:t>
            </a:r>
            <a:r>
              <a:rPr lang="en-US" dirty="0"/>
              <a:t>particular, cell 𝑎 is called a parent of cell 𝑏, and 𝑏 is a child of 𝑎, if and only if 𝑗 = 𝑖 + 1</a:t>
            </a:r>
            <a:r>
              <a:rPr lang="en-US" dirty="0" smtClean="0"/>
              <a:t>.</a:t>
            </a:r>
          </a:p>
        </p:txBody>
      </p:sp>
    </p:spTree>
    <p:extLst>
      <p:ext uri="{BB962C8B-B14F-4D97-AF65-F5344CB8AC3E}">
        <p14:creationId xmlns:p14="http://schemas.microsoft.com/office/powerpoint/2010/main" val="2189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1-D cell 𝑎 = (𝐽𝑎𝑛,∗ ,∗ , 2800) and 2-D cell 𝑏 = (𝐽𝑎𝑛,∗ ,𝐵𝑢𝑠𝑖𝑛𝑒𝑠𝑠, 150) are ancestors of 3-D cell 𝑐 = (𝐽𝑎𝑛, 𝐶ℎ𝑖𝑐𝑎𝑔𝑜,𝐵𝑢𝑠𝑖𝑛𝑒𝑠𝑠, 45); </a:t>
            </a:r>
            <a:endParaRPr lang="en-US" dirty="0" smtClean="0"/>
          </a:p>
          <a:p>
            <a:r>
              <a:rPr lang="en-US" dirty="0" smtClean="0"/>
              <a:t> </a:t>
            </a:r>
            <a:r>
              <a:rPr lang="en-US" dirty="0"/>
              <a:t>𝑐 is a descendant of both 𝑎 and 𝑏</a:t>
            </a:r>
            <a:r>
              <a:rPr lang="en-US" dirty="0" smtClean="0"/>
              <a:t>;</a:t>
            </a:r>
            <a:endParaRPr lang="en-US" dirty="0"/>
          </a:p>
          <a:p>
            <a:r>
              <a:rPr lang="en-US" dirty="0" smtClean="0"/>
              <a:t>𝑏 </a:t>
            </a:r>
            <a:r>
              <a:rPr lang="en-US" dirty="0"/>
              <a:t>is a parent of 𝑐; and 𝑐 is a child of 𝑏.</a:t>
            </a:r>
          </a:p>
        </p:txBody>
      </p:sp>
    </p:spTree>
    <p:extLst>
      <p:ext uri="{BB962C8B-B14F-4D97-AF65-F5344CB8AC3E}">
        <p14:creationId xmlns:p14="http://schemas.microsoft.com/office/powerpoint/2010/main" val="260475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Cube Computation</a:t>
            </a:r>
          </a:p>
        </p:txBody>
      </p:sp>
      <p:sp>
        <p:nvSpPr>
          <p:cNvPr id="3" name="Content Placeholder 2"/>
          <p:cNvSpPr>
            <a:spLocks noGrp="1"/>
          </p:cNvSpPr>
          <p:nvPr>
            <p:ph idx="1"/>
          </p:nvPr>
        </p:nvSpPr>
        <p:spPr>
          <a:xfrm>
            <a:off x="680321" y="2336873"/>
            <a:ext cx="10440397" cy="3599316"/>
          </a:xfrm>
        </p:spPr>
        <p:txBody>
          <a:bodyPr/>
          <a:lstStyle/>
          <a:p>
            <a:pPr algn="just"/>
            <a:r>
              <a:rPr lang="en-US" dirty="0"/>
              <a:t>Data cube computation is an essential task in data warehouse implementation. </a:t>
            </a:r>
            <a:endParaRPr lang="en-US" dirty="0" smtClean="0"/>
          </a:p>
          <a:p>
            <a:pPr algn="just"/>
            <a:r>
              <a:rPr lang="en-US" dirty="0" smtClean="0"/>
              <a:t>The </a:t>
            </a:r>
            <a:r>
              <a:rPr lang="en-US" dirty="0"/>
              <a:t>pre computation of all or part of a data cube can greatly reduce the response time and enhance the performance of on-line analytical processing</a:t>
            </a:r>
          </a:p>
          <a:p>
            <a:pPr algn="just"/>
            <a:r>
              <a:rPr lang="en-US" dirty="0"/>
              <a:t>challenging because it may require substantial computational time and storage</a:t>
            </a:r>
          </a:p>
        </p:txBody>
      </p:sp>
    </p:spTree>
    <p:extLst>
      <p:ext uri="{BB962C8B-B14F-4D97-AF65-F5344CB8AC3E}">
        <p14:creationId xmlns:p14="http://schemas.microsoft.com/office/powerpoint/2010/main" val="73513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cubes</a:t>
            </a:r>
            <a:endParaRPr lang="en-US"/>
          </a:p>
        </p:txBody>
      </p:sp>
      <p:sp>
        <p:nvSpPr>
          <p:cNvPr id="3" name="Content Placeholder 2"/>
          <p:cNvSpPr>
            <a:spLocks noGrp="1"/>
          </p:cNvSpPr>
          <p:nvPr>
            <p:ph idx="1"/>
          </p:nvPr>
        </p:nvSpPr>
        <p:spPr/>
        <p:txBody>
          <a:bodyPr/>
          <a:lstStyle/>
          <a:p>
            <a:r>
              <a:rPr lang="en-US" smtClean="0"/>
              <a:t>Full Cube</a:t>
            </a:r>
          </a:p>
          <a:p>
            <a:r>
              <a:rPr lang="en-US" smtClean="0"/>
              <a:t>Iceberg cube</a:t>
            </a:r>
          </a:p>
          <a:p>
            <a:r>
              <a:rPr lang="en-US" smtClean="0"/>
              <a:t>Close cube</a:t>
            </a:r>
          </a:p>
          <a:p>
            <a:r>
              <a:rPr lang="en-US" smtClean="0"/>
              <a:t>Shell Cube</a:t>
            </a:r>
            <a:endParaRPr lang="en-US"/>
          </a:p>
        </p:txBody>
      </p:sp>
    </p:spTree>
    <p:extLst>
      <p:ext uri="{BB962C8B-B14F-4D97-AF65-F5344CB8AC3E}">
        <p14:creationId xmlns:p14="http://schemas.microsoft.com/office/powerpoint/2010/main" val="369302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OLAP </a:t>
            </a:r>
            <a:r>
              <a:rPr lang="en-US" dirty="0" smtClean="0"/>
              <a:t>Data</a:t>
            </a:r>
            <a:endParaRPr lang="en-US" dirty="0"/>
          </a:p>
        </p:txBody>
      </p:sp>
      <p:sp>
        <p:nvSpPr>
          <p:cNvPr id="3" name="Content Placeholder 2"/>
          <p:cNvSpPr>
            <a:spLocks noGrp="1"/>
          </p:cNvSpPr>
          <p:nvPr>
            <p:ph idx="1"/>
          </p:nvPr>
        </p:nvSpPr>
        <p:spPr>
          <a:xfrm>
            <a:off x="680319" y="2067932"/>
            <a:ext cx="10964833" cy="3599316"/>
          </a:xfrm>
        </p:spPr>
        <p:txBody>
          <a:bodyPr>
            <a:normAutofit/>
          </a:bodyPr>
          <a:lstStyle/>
          <a:p>
            <a:r>
              <a:rPr lang="en-US" sz="2800" dirty="0" smtClean="0"/>
              <a:t>To facilitate efficient  data accessing in data </a:t>
            </a:r>
            <a:r>
              <a:rPr lang="en-US" sz="2800" dirty="0"/>
              <a:t>warehouse systems support index structures and materialized views (using cuboids). </a:t>
            </a:r>
            <a:endParaRPr lang="en-US" sz="2800" dirty="0" smtClean="0"/>
          </a:p>
          <a:p>
            <a:r>
              <a:rPr lang="en-US" sz="2800" dirty="0" smtClean="0"/>
              <a:t>Indexing OLAP data is done by two method</a:t>
            </a:r>
          </a:p>
          <a:p>
            <a:pPr lvl="1"/>
            <a:r>
              <a:rPr lang="en-US" sz="2400" dirty="0"/>
              <a:t>bitmap indexing </a:t>
            </a:r>
            <a:endParaRPr lang="en-US" sz="2400" dirty="0" smtClean="0"/>
          </a:p>
          <a:p>
            <a:pPr lvl="1"/>
            <a:r>
              <a:rPr lang="en-US" sz="2400" dirty="0" smtClean="0"/>
              <a:t>join </a:t>
            </a:r>
            <a:r>
              <a:rPr lang="en-US" sz="2400" dirty="0"/>
              <a:t>indexing.</a:t>
            </a:r>
          </a:p>
        </p:txBody>
      </p:sp>
    </p:spTree>
    <p:extLst>
      <p:ext uri="{BB962C8B-B14F-4D97-AF65-F5344CB8AC3E}">
        <p14:creationId xmlns:p14="http://schemas.microsoft.com/office/powerpoint/2010/main" val="274293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 indexing</a:t>
            </a:r>
            <a:endParaRPr lang="en-US" dirty="0"/>
          </a:p>
        </p:txBody>
      </p:sp>
      <p:sp>
        <p:nvSpPr>
          <p:cNvPr id="3" name="Content Placeholder 2"/>
          <p:cNvSpPr>
            <a:spLocks noGrp="1"/>
          </p:cNvSpPr>
          <p:nvPr>
            <p:ph idx="1"/>
          </p:nvPr>
        </p:nvSpPr>
        <p:spPr>
          <a:xfrm>
            <a:off x="559298" y="2148614"/>
            <a:ext cx="11072408" cy="4050480"/>
          </a:xfrm>
        </p:spPr>
        <p:txBody>
          <a:bodyPr>
            <a:normAutofit fontScale="92500" lnSpcReduction="20000"/>
          </a:bodyPr>
          <a:lstStyle/>
          <a:p>
            <a:r>
              <a:rPr lang="en-US" dirty="0" smtClean="0"/>
              <a:t>Bitmap indexing allows  quick searching in the data cubes </a:t>
            </a:r>
          </a:p>
          <a:p>
            <a:r>
              <a:rPr lang="en-US" dirty="0"/>
              <a:t>B</a:t>
            </a:r>
            <a:r>
              <a:rPr lang="en-US" dirty="0" smtClean="0"/>
              <a:t>itmap index  is represents the value in bit 0 or 1</a:t>
            </a:r>
          </a:p>
          <a:p>
            <a:r>
              <a:rPr lang="en-US" dirty="0" smtClean="0"/>
              <a:t>It is the alternative representation of the record list in the  table </a:t>
            </a:r>
          </a:p>
          <a:p>
            <a:r>
              <a:rPr lang="en-US" dirty="0"/>
              <a:t>Bitmap indexing </a:t>
            </a:r>
            <a:r>
              <a:rPr lang="en-US" dirty="0" smtClean="0"/>
              <a:t>is </a:t>
            </a:r>
            <a:r>
              <a:rPr lang="en-US" dirty="0"/>
              <a:t>especially useful for low-cardinality domains because comparison, join, and aggregation operations are then reduced to bit arithmetic, which substantially reduces the processing time</a:t>
            </a:r>
            <a:r>
              <a:rPr lang="en-US" dirty="0" smtClean="0"/>
              <a:t>.</a:t>
            </a:r>
          </a:p>
          <a:p>
            <a:r>
              <a:rPr lang="en-US" dirty="0" smtClean="0"/>
              <a:t>Bitmap </a:t>
            </a:r>
            <a:r>
              <a:rPr lang="en-US" dirty="0"/>
              <a:t>indexing leads to significant reductions in space and input/output (I/O) since a string of characters can be represented by a single bit. </a:t>
            </a:r>
            <a:endParaRPr lang="en-US" dirty="0" smtClean="0"/>
          </a:p>
          <a:p>
            <a:r>
              <a:rPr lang="en-US" dirty="0" smtClean="0"/>
              <a:t>Let us  take a example of electronic store of items having four values </a:t>
            </a:r>
            <a:r>
              <a:rPr lang="en-US" dirty="0"/>
              <a:t>home </a:t>
            </a:r>
            <a:r>
              <a:rPr lang="en-US" dirty="0" smtClean="0"/>
              <a:t>entertainment(H),” </a:t>
            </a:r>
            <a:r>
              <a:rPr lang="en-US" dirty="0"/>
              <a:t>“computer</a:t>
            </a:r>
            <a:r>
              <a:rPr lang="en-US" dirty="0" smtClean="0"/>
              <a:t>,(C)” </a:t>
            </a:r>
            <a:r>
              <a:rPr lang="en-US" dirty="0"/>
              <a:t>“</a:t>
            </a:r>
            <a:r>
              <a:rPr lang="en-US" dirty="0" smtClean="0"/>
              <a:t>phone(p),” </a:t>
            </a:r>
            <a:r>
              <a:rPr lang="en-US" dirty="0"/>
              <a:t>and “</a:t>
            </a:r>
            <a:r>
              <a:rPr lang="en-US" dirty="0" smtClean="0"/>
              <a:t>security(S).” </a:t>
            </a:r>
          </a:p>
          <a:p>
            <a:r>
              <a:rPr lang="en-US" dirty="0" smtClean="0"/>
              <a:t>City having 2 </a:t>
            </a:r>
            <a:r>
              <a:rPr lang="en-US" dirty="0"/>
              <a:t>values V for “Vancouver,” T for “Toronto.”</a:t>
            </a:r>
            <a:endParaRPr lang="en-US" dirty="0" smtClean="0"/>
          </a:p>
          <a:p>
            <a:r>
              <a:rPr lang="en-US" dirty="0" smtClean="0"/>
              <a:t>Each value of item is represented by a bit vector in the item bitmap index table</a:t>
            </a:r>
          </a:p>
        </p:txBody>
      </p:sp>
    </p:spTree>
    <p:extLst>
      <p:ext uri="{BB962C8B-B14F-4D97-AF65-F5344CB8AC3E}">
        <p14:creationId xmlns:p14="http://schemas.microsoft.com/office/powerpoint/2010/main" val="80159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1964247"/>
              </p:ext>
            </p:extLst>
          </p:nvPr>
        </p:nvGraphicFramePr>
        <p:xfrm>
          <a:off x="681038" y="2336800"/>
          <a:ext cx="9613899" cy="185420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r>
                        <a:rPr lang="en-US" dirty="0" smtClean="0"/>
                        <a:t>RID</a:t>
                      </a:r>
                      <a:endParaRPr lang="en-US" dirty="0"/>
                    </a:p>
                  </a:txBody>
                  <a:tcPr/>
                </a:tc>
                <a:tc>
                  <a:txBody>
                    <a:bodyPr/>
                    <a:lstStyle/>
                    <a:p>
                      <a:r>
                        <a:rPr lang="en-US" dirty="0" smtClean="0"/>
                        <a:t>Item</a:t>
                      </a:r>
                      <a:endParaRPr lang="en-US" dirty="0"/>
                    </a:p>
                  </a:txBody>
                  <a:tcPr/>
                </a:tc>
                <a:tc>
                  <a:txBody>
                    <a:bodyPr/>
                    <a:lstStyle/>
                    <a:p>
                      <a:r>
                        <a:rPr lang="en-US" dirty="0" err="1" smtClean="0"/>
                        <a:t>CIty</a:t>
                      </a:r>
                      <a:endParaRPr lang="en-US" dirty="0"/>
                    </a:p>
                  </a:txBody>
                  <a:tcPr/>
                </a:tc>
              </a:tr>
              <a:tr h="370840">
                <a:tc>
                  <a:txBody>
                    <a:bodyPr/>
                    <a:lstStyle/>
                    <a:p>
                      <a:r>
                        <a:rPr lang="en-US" dirty="0" smtClean="0"/>
                        <a:t>R1</a:t>
                      </a:r>
                      <a:endParaRPr lang="en-US" dirty="0"/>
                    </a:p>
                  </a:txBody>
                  <a:tcPr/>
                </a:tc>
                <a:tc>
                  <a:txBody>
                    <a:bodyPr/>
                    <a:lstStyle/>
                    <a:p>
                      <a:r>
                        <a:rPr lang="en-US" dirty="0" smtClean="0"/>
                        <a:t>H</a:t>
                      </a:r>
                      <a:endParaRPr lang="en-US" dirty="0"/>
                    </a:p>
                  </a:txBody>
                  <a:tcPr/>
                </a:tc>
                <a:tc>
                  <a:txBody>
                    <a:bodyPr/>
                    <a:lstStyle/>
                    <a:p>
                      <a:r>
                        <a:rPr lang="en-US" dirty="0" smtClean="0"/>
                        <a:t>V</a:t>
                      </a:r>
                      <a:endParaRPr lang="en-US" dirty="0"/>
                    </a:p>
                  </a:txBody>
                  <a:tcPr/>
                </a:tc>
              </a:tr>
              <a:tr h="370840">
                <a:tc>
                  <a:txBody>
                    <a:bodyPr/>
                    <a:lstStyle/>
                    <a:p>
                      <a:r>
                        <a:rPr lang="en-US" dirty="0" smtClean="0"/>
                        <a:t>R2</a:t>
                      </a:r>
                      <a:endParaRPr lang="en-US" dirty="0"/>
                    </a:p>
                  </a:txBody>
                  <a:tcPr/>
                </a:tc>
                <a:tc>
                  <a:txBody>
                    <a:bodyPr/>
                    <a:lstStyle/>
                    <a:p>
                      <a:r>
                        <a:rPr lang="en-US" dirty="0" smtClean="0"/>
                        <a:t>C</a:t>
                      </a:r>
                      <a:endParaRPr lang="en-US" dirty="0"/>
                    </a:p>
                  </a:txBody>
                  <a:tcPr/>
                </a:tc>
                <a:tc>
                  <a:txBody>
                    <a:bodyPr/>
                    <a:lstStyle/>
                    <a:p>
                      <a:r>
                        <a:rPr lang="en-US" dirty="0" smtClean="0"/>
                        <a:t>V</a:t>
                      </a:r>
                      <a:endParaRPr lang="en-US" dirty="0"/>
                    </a:p>
                  </a:txBody>
                  <a:tcPr/>
                </a:tc>
              </a:tr>
              <a:tr h="370840">
                <a:tc>
                  <a:txBody>
                    <a:bodyPr/>
                    <a:lstStyle/>
                    <a:p>
                      <a:r>
                        <a:rPr lang="en-US" dirty="0" smtClean="0"/>
                        <a:t>R3</a:t>
                      </a:r>
                      <a:endParaRPr lang="en-US" dirty="0"/>
                    </a:p>
                  </a:txBody>
                  <a:tcPr/>
                </a:tc>
                <a:tc>
                  <a:txBody>
                    <a:bodyPr/>
                    <a:lstStyle/>
                    <a:p>
                      <a:r>
                        <a:rPr lang="en-US" dirty="0" smtClean="0"/>
                        <a:t>P</a:t>
                      </a:r>
                      <a:endParaRPr lang="en-US" dirty="0"/>
                    </a:p>
                  </a:txBody>
                  <a:tcPr/>
                </a:tc>
                <a:tc>
                  <a:txBody>
                    <a:bodyPr/>
                    <a:lstStyle/>
                    <a:p>
                      <a:r>
                        <a:rPr lang="en-US" dirty="0" smtClean="0"/>
                        <a:t>T</a:t>
                      </a:r>
                      <a:endParaRPr lang="en-US" dirty="0"/>
                    </a:p>
                  </a:txBody>
                  <a:tcPr/>
                </a:tc>
              </a:tr>
              <a:tr h="370840">
                <a:tc>
                  <a:txBody>
                    <a:bodyPr/>
                    <a:lstStyle/>
                    <a:p>
                      <a:r>
                        <a:rPr lang="en-US" dirty="0" smtClean="0"/>
                        <a:t>R4</a:t>
                      </a:r>
                      <a:endParaRPr lang="en-US" dirty="0"/>
                    </a:p>
                  </a:txBody>
                  <a:tcPr/>
                </a:tc>
                <a:tc>
                  <a:txBody>
                    <a:bodyPr/>
                    <a:lstStyle/>
                    <a:p>
                      <a:r>
                        <a:rPr lang="en-US" dirty="0" smtClean="0"/>
                        <a:t>S</a:t>
                      </a:r>
                      <a:endParaRPr lang="en-US" dirty="0"/>
                    </a:p>
                  </a:txBody>
                  <a:tcPr/>
                </a:tc>
                <a:tc>
                  <a:txBody>
                    <a:bodyPr/>
                    <a:lstStyle/>
                    <a:p>
                      <a:r>
                        <a:rPr lang="en-US" dirty="0" smtClean="0"/>
                        <a:t>T</a:t>
                      </a:r>
                      <a:endParaRPr lang="en-US" dirty="0"/>
                    </a:p>
                  </a:txBody>
                  <a:tcPr/>
                </a:tc>
              </a:tr>
            </a:tbl>
          </a:graphicData>
        </a:graphic>
      </p:graphicFrame>
      <p:sp>
        <p:nvSpPr>
          <p:cNvPr id="5" name="TextBox 4"/>
          <p:cNvSpPr txBox="1"/>
          <p:nvPr/>
        </p:nvSpPr>
        <p:spPr>
          <a:xfrm>
            <a:off x="4047565" y="4693634"/>
            <a:ext cx="1270669" cy="369332"/>
          </a:xfrm>
          <a:prstGeom prst="rect">
            <a:avLst/>
          </a:prstGeom>
          <a:noFill/>
        </p:spPr>
        <p:txBody>
          <a:bodyPr wrap="none" rtlCol="0">
            <a:spAutoFit/>
          </a:bodyPr>
          <a:lstStyle/>
          <a:p>
            <a:r>
              <a:rPr lang="en-US" dirty="0" smtClean="0"/>
              <a:t>Base Table</a:t>
            </a:r>
            <a:endParaRPr lang="en-US" dirty="0"/>
          </a:p>
        </p:txBody>
      </p:sp>
    </p:spTree>
    <p:extLst>
      <p:ext uri="{BB962C8B-B14F-4D97-AF65-F5344CB8AC3E}">
        <p14:creationId xmlns:p14="http://schemas.microsoft.com/office/powerpoint/2010/main" val="2141615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122786"/>
              </p:ext>
            </p:extLst>
          </p:nvPr>
        </p:nvGraphicFramePr>
        <p:xfrm>
          <a:off x="681038" y="2336800"/>
          <a:ext cx="9613900" cy="1854200"/>
        </p:xfrm>
        <a:graphic>
          <a:graphicData uri="http://schemas.openxmlformats.org/drawingml/2006/table">
            <a:tbl>
              <a:tblPr firstRow="1" bandRow="1">
                <a:tableStyleId>{5C22544A-7EE6-4342-B048-85BDC9FD1C3A}</a:tableStyleId>
              </a:tblPr>
              <a:tblGrid>
                <a:gridCol w="1922780"/>
                <a:gridCol w="1922780"/>
                <a:gridCol w="1922780"/>
                <a:gridCol w="1922780"/>
                <a:gridCol w="1922780"/>
              </a:tblGrid>
              <a:tr h="370840">
                <a:tc>
                  <a:txBody>
                    <a:bodyPr/>
                    <a:lstStyle/>
                    <a:p>
                      <a:r>
                        <a:rPr lang="en-US" dirty="0" smtClean="0"/>
                        <a:t>RID</a:t>
                      </a:r>
                      <a:endParaRPr lang="en-US" dirty="0"/>
                    </a:p>
                  </a:txBody>
                  <a:tcPr/>
                </a:tc>
                <a:tc>
                  <a:txBody>
                    <a:bodyPr/>
                    <a:lstStyle/>
                    <a:p>
                      <a:r>
                        <a:rPr lang="en-US" dirty="0" smtClean="0"/>
                        <a:t>H</a:t>
                      </a:r>
                      <a:endParaRPr lang="en-US" dirty="0"/>
                    </a:p>
                  </a:txBody>
                  <a:tcPr/>
                </a:tc>
                <a:tc>
                  <a:txBody>
                    <a:bodyPr/>
                    <a:lstStyle/>
                    <a:p>
                      <a:r>
                        <a:rPr lang="en-US" dirty="0" smtClean="0"/>
                        <a:t>C</a:t>
                      </a:r>
                      <a:endParaRPr lang="en-US" dirty="0"/>
                    </a:p>
                  </a:txBody>
                  <a:tcPr/>
                </a:tc>
                <a:tc>
                  <a:txBody>
                    <a:bodyPr/>
                    <a:lstStyle/>
                    <a:p>
                      <a:r>
                        <a:rPr lang="en-US" dirty="0" smtClean="0"/>
                        <a:t>P</a:t>
                      </a:r>
                      <a:endParaRPr lang="en-US" dirty="0"/>
                    </a:p>
                  </a:txBody>
                  <a:tcPr/>
                </a:tc>
                <a:tc>
                  <a:txBody>
                    <a:bodyPr/>
                    <a:lstStyle/>
                    <a:p>
                      <a:r>
                        <a:rPr lang="en-US" dirty="0" smtClean="0"/>
                        <a:t>S</a:t>
                      </a:r>
                      <a:endParaRPr lang="en-US" dirty="0"/>
                    </a:p>
                  </a:txBody>
                  <a:tcPr/>
                </a:tc>
              </a:tr>
              <a:tr h="370840">
                <a:tc>
                  <a:txBody>
                    <a:bodyPr/>
                    <a:lstStyle/>
                    <a:p>
                      <a:r>
                        <a:rPr lang="en-US" dirty="0" smtClean="0"/>
                        <a:t>R1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R2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R3</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R4</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
        <p:nvSpPr>
          <p:cNvPr id="5" name="TextBox 4"/>
          <p:cNvSpPr txBox="1"/>
          <p:nvPr/>
        </p:nvSpPr>
        <p:spPr>
          <a:xfrm>
            <a:off x="4693024" y="4908176"/>
            <a:ext cx="2691763" cy="369332"/>
          </a:xfrm>
          <a:prstGeom prst="rect">
            <a:avLst/>
          </a:prstGeom>
          <a:noFill/>
        </p:spPr>
        <p:txBody>
          <a:bodyPr wrap="none" rtlCol="0">
            <a:spAutoFit/>
          </a:bodyPr>
          <a:lstStyle/>
          <a:p>
            <a:r>
              <a:rPr lang="en-US" dirty="0" smtClean="0"/>
              <a:t>Item bitmap index table</a:t>
            </a:r>
            <a:endParaRPr lang="en-US" dirty="0"/>
          </a:p>
        </p:txBody>
      </p:sp>
    </p:spTree>
    <p:extLst>
      <p:ext uri="{BB962C8B-B14F-4D97-AF65-F5344CB8AC3E}">
        <p14:creationId xmlns:p14="http://schemas.microsoft.com/office/powerpoint/2010/main" val="3569982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7631106"/>
              </p:ext>
            </p:extLst>
          </p:nvPr>
        </p:nvGraphicFramePr>
        <p:xfrm>
          <a:off x="681038" y="2336800"/>
          <a:ext cx="9613899" cy="185420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r>
                        <a:rPr lang="en-US" dirty="0" smtClean="0"/>
                        <a:t>RID</a:t>
                      </a:r>
                      <a:endParaRPr lang="en-US" dirty="0"/>
                    </a:p>
                  </a:txBody>
                  <a:tcPr/>
                </a:tc>
                <a:tc>
                  <a:txBody>
                    <a:bodyPr/>
                    <a:lstStyle/>
                    <a:p>
                      <a:r>
                        <a:rPr lang="en-US" dirty="0" smtClean="0"/>
                        <a:t>V</a:t>
                      </a:r>
                      <a:endParaRPr lang="en-US" dirty="0"/>
                    </a:p>
                  </a:txBody>
                  <a:tcPr/>
                </a:tc>
                <a:tc>
                  <a:txBody>
                    <a:bodyPr/>
                    <a:lstStyle/>
                    <a:p>
                      <a:r>
                        <a:rPr lang="en-US" dirty="0" smtClean="0"/>
                        <a:t>T</a:t>
                      </a:r>
                      <a:endParaRPr lang="en-US" dirty="0"/>
                    </a:p>
                  </a:txBody>
                  <a:tcPr/>
                </a:tc>
              </a:tr>
              <a:tr h="370840">
                <a:tc>
                  <a:txBody>
                    <a:bodyPr/>
                    <a:lstStyle/>
                    <a:p>
                      <a:r>
                        <a:rPr lang="en-US" dirty="0" smtClean="0"/>
                        <a:t>R1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R2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R3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R4</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
        <p:nvSpPr>
          <p:cNvPr id="5" name="TextBox 4"/>
          <p:cNvSpPr txBox="1"/>
          <p:nvPr/>
        </p:nvSpPr>
        <p:spPr>
          <a:xfrm>
            <a:off x="4693024" y="4908176"/>
            <a:ext cx="2145780" cy="369332"/>
          </a:xfrm>
          <a:prstGeom prst="rect">
            <a:avLst/>
          </a:prstGeom>
          <a:noFill/>
        </p:spPr>
        <p:txBody>
          <a:bodyPr wrap="none" rtlCol="0">
            <a:spAutoFit/>
          </a:bodyPr>
          <a:lstStyle/>
          <a:p>
            <a:r>
              <a:rPr lang="en-US" dirty="0" smtClean="0"/>
              <a:t>CITY bitmap index</a:t>
            </a:r>
            <a:endParaRPr lang="en-US" dirty="0"/>
          </a:p>
        </p:txBody>
      </p:sp>
    </p:spTree>
    <p:extLst>
      <p:ext uri="{BB962C8B-B14F-4D97-AF65-F5344CB8AC3E}">
        <p14:creationId xmlns:p14="http://schemas.microsoft.com/office/powerpoint/2010/main" val="360096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Cube</a:t>
            </a:r>
            <a:endParaRPr lang="en-US" dirty="0"/>
          </a:p>
        </p:txBody>
      </p:sp>
      <p:sp>
        <p:nvSpPr>
          <p:cNvPr id="3" name="Content Placeholder 2"/>
          <p:cNvSpPr>
            <a:spLocks noGrp="1"/>
          </p:cNvSpPr>
          <p:nvPr>
            <p:ph idx="1"/>
          </p:nvPr>
        </p:nvSpPr>
        <p:spPr>
          <a:xfrm>
            <a:off x="680321" y="1987250"/>
            <a:ext cx="11260667" cy="3599316"/>
          </a:xfrm>
        </p:spPr>
        <p:txBody>
          <a:bodyPr>
            <a:noAutofit/>
          </a:bodyPr>
          <a:lstStyle/>
          <a:p>
            <a:r>
              <a:rPr lang="en-US" sz="2300" dirty="0"/>
              <a:t>A data cube refers is a three-dimensional (3D) (or higher) range of values that are generally used to explain the time sequence </a:t>
            </a:r>
            <a:r>
              <a:rPr lang="en-US" sz="2300" dirty="0" smtClean="0"/>
              <a:t>of data.</a:t>
            </a:r>
          </a:p>
          <a:p>
            <a:r>
              <a:rPr lang="en-US" sz="2300" dirty="0" smtClean="0"/>
              <a:t> </a:t>
            </a:r>
            <a:r>
              <a:rPr lang="en-US" sz="2300" dirty="0"/>
              <a:t>It is a data abstraction to evaluate aggregated data from a variety of viewpoints. </a:t>
            </a:r>
            <a:endParaRPr lang="en-US" sz="2300" dirty="0" smtClean="0"/>
          </a:p>
          <a:p>
            <a:r>
              <a:rPr lang="en-US" sz="2300" dirty="0" smtClean="0"/>
              <a:t>A </a:t>
            </a:r>
            <a:r>
              <a:rPr lang="en-US" sz="2300" dirty="0"/>
              <a:t>data cube can also be described as the multidimensional extensions of two-dimensional tables</a:t>
            </a:r>
            <a:r>
              <a:rPr lang="en-US" sz="2300" dirty="0" smtClean="0"/>
              <a:t>.</a:t>
            </a:r>
          </a:p>
          <a:p>
            <a:r>
              <a:rPr lang="en-US" sz="2300" dirty="0"/>
              <a:t>It can be viewed as a collection of identical 2-D tables stacked upon one another</a:t>
            </a:r>
            <a:r>
              <a:rPr lang="en-US" sz="2300" dirty="0" smtClean="0"/>
              <a:t>.</a:t>
            </a:r>
          </a:p>
          <a:p>
            <a:r>
              <a:rPr lang="en-US" sz="2300" dirty="0" smtClean="0"/>
              <a:t> </a:t>
            </a:r>
            <a:r>
              <a:rPr lang="en-US" sz="2300" dirty="0"/>
              <a:t>Data cubes are used to represent data that is too complex to be described by a table of columns and </a:t>
            </a:r>
            <a:r>
              <a:rPr lang="en-US" sz="2300" dirty="0" smtClean="0"/>
              <a:t>rows.</a:t>
            </a:r>
          </a:p>
          <a:p>
            <a:r>
              <a:rPr lang="en-US" sz="2300" dirty="0" smtClean="0"/>
              <a:t>As </a:t>
            </a:r>
            <a:r>
              <a:rPr lang="en-US" sz="2300" dirty="0"/>
              <a:t>such, data cubes can go far beyond 3-D to include many more dimensions.</a:t>
            </a:r>
          </a:p>
        </p:txBody>
      </p:sp>
    </p:spTree>
    <p:extLst>
      <p:ext uri="{BB962C8B-B14F-4D97-AF65-F5344CB8AC3E}">
        <p14:creationId xmlns:p14="http://schemas.microsoft.com/office/powerpoint/2010/main" val="102908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Indexing</a:t>
            </a:r>
            <a:endParaRPr lang="en-US" dirty="0"/>
          </a:p>
        </p:txBody>
      </p:sp>
      <p:sp>
        <p:nvSpPr>
          <p:cNvPr id="3" name="Content Placeholder 2"/>
          <p:cNvSpPr>
            <a:spLocks noGrp="1"/>
          </p:cNvSpPr>
          <p:nvPr>
            <p:ph idx="1"/>
          </p:nvPr>
        </p:nvSpPr>
        <p:spPr>
          <a:xfrm>
            <a:off x="680321" y="2269638"/>
            <a:ext cx="11247220" cy="3599316"/>
          </a:xfrm>
        </p:spPr>
        <p:txBody>
          <a:bodyPr>
            <a:normAutofit lnSpcReduction="10000"/>
          </a:bodyPr>
          <a:lstStyle/>
          <a:p>
            <a:r>
              <a:rPr lang="en-US" dirty="0" smtClean="0"/>
              <a:t>Join Indexing  is used in relational database query processing </a:t>
            </a:r>
          </a:p>
          <a:p>
            <a:r>
              <a:rPr lang="en-US" dirty="0" smtClean="0"/>
              <a:t>In </a:t>
            </a:r>
            <a:r>
              <a:rPr lang="en-US" dirty="0"/>
              <a:t>contrast, join indexing registers the joinable rows of two relations from a relational database. For example, if two relations R(RID, A) and S(B, SID) join on the attributes A and B, then the join index record contains the pair (RID, SID), where RID and SID are record identifiers from the R and S relations, </a:t>
            </a:r>
            <a:r>
              <a:rPr lang="en-US" dirty="0" smtClean="0"/>
              <a:t>respectively.</a:t>
            </a:r>
          </a:p>
          <a:p>
            <a:r>
              <a:rPr lang="en-US" dirty="0"/>
              <a:t>T</a:t>
            </a:r>
            <a:r>
              <a:rPr lang="en-US" dirty="0" smtClean="0"/>
              <a:t>he </a:t>
            </a:r>
            <a:r>
              <a:rPr lang="en-US" dirty="0"/>
              <a:t>join index records can identify joinable tuples without performing costly join operations</a:t>
            </a:r>
            <a:r>
              <a:rPr lang="en-US" dirty="0" smtClean="0"/>
              <a:t>.</a:t>
            </a:r>
          </a:p>
          <a:p>
            <a:r>
              <a:rPr lang="en-US" dirty="0" smtClean="0"/>
              <a:t> </a:t>
            </a:r>
            <a:r>
              <a:rPr lang="en-US" dirty="0"/>
              <a:t>Join indexing is especially useful for maintaining the relationship between a foreign </a:t>
            </a:r>
            <a:r>
              <a:rPr lang="en-US" dirty="0" smtClean="0"/>
              <a:t>key and </a:t>
            </a:r>
            <a:r>
              <a:rPr lang="en-US" dirty="0"/>
              <a:t>its matching primary keys, from the joinable relation.</a:t>
            </a:r>
          </a:p>
        </p:txBody>
      </p:sp>
    </p:spTree>
    <p:extLst>
      <p:ext uri="{BB962C8B-B14F-4D97-AF65-F5344CB8AC3E}">
        <p14:creationId xmlns:p14="http://schemas.microsoft.com/office/powerpoint/2010/main" val="184650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72744" y="1968637"/>
            <a:ext cx="11112750" cy="3599316"/>
          </a:xfrm>
        </p:spPr>
        <p:txBody>
          <a:bodyPr>
            <a:noAutofit/>
          </a:bodyPr>
          <a:lstStyle/>
          <a:p>
            <a:r>
              <a:rPr lang="en-US" sz="2200" dirty="0"/>
              <a:t>The star schema model of data warehouses makes join indexing attractive for </a:t>
            </a:r>
            <a:r>
              <a:rPr lang="en-US" sz="2200" dirty="0" smtClean="0"/>
              <a:t>cross table </a:t>
            </a:r>
            <a:r>
              <a:rPr lang="en-US" sz="2200" dirty="0"/>
              <a:t>search, because the linkage between a fact table and its corresponding dimension tables comprises the fact table’s foreign key and the dimension table’s primary key. </a:t>
            </a:r>
            <a:endParaRPr lang="en-US" sz="2200" dirty="0" smtClean="0"/>
          </a:p>
          <a:p>
            <a:r>
              <a:rPr lang="en-US" sz="2200" dirty="0" smtClean="0"/>
              <a:t>For example</a:t>
            </a:r>
          </a:p>
          <a:p>
            <a:r>
              <a:rPr lang="en-US" sz="2200" dirty="0"/>
              <a:t>a star schema for E</a:t>
            </a:r>
            <a:r>
              <a:rPr lang="en-US" sz="2200" dirty="0" smtClean="0"/>
              <a:t>lectronics store of </a:t>
            </a:r>
            <a:r>
              <a:rPr lang="en-US" sz="2200" dirty="0"/>
              <a:t>the form “sales star [time, item, branch, location]: dollars sold = sum (sales in dollars).” </a:t>
            </a:r>
            <a:endParaRPr lang="en-US" sz="2200" dirty="0" smtClean="0"/>
          </a:p>
          <a:p>
            <a:r>
              <a:rPr lang="en-US" sz="2200" dirty="0"/>
              <a:t>J</a:t>
            </a:r>
            <a:r>
              <a:rPr lang="en-US" sz="2200" dirty="0" smtClean="0"/>
              <a:t>oin </a:t>
            </a:r>
            <a:r>
              <a:rPr lang="en-US" sz="2200" dirty="0"/>
              <a:t>index relationship between the sales fact table and the location and item dimension tables </a:t>
            </a:r>
            <a:r>
              <a:rPr lang="en-US" sz="2200" dirty="0" smtClean="0"/>
              <a:t> </a:t>
            </a:r>
            <a:endParaRPr lang="en-US" sz="2200" dirty="0"/>
          </a:p>
          <a:p>
            <a:r>
              <a:rPr lang="en-US" sz="2200" dirty="0"/>
              <a:t>T</a:t>
            </a:r>
            <a:r>
              <a:rPr lang="en-US" sz="2200" dirty="0" smtClean="0"/>
              <a:t>he “</a:t>
            </a:r>
            <a:r>
              <a:rPr lang="en-US" sz="2200" dirty="0" err="1" smtClean="0"/>
              <a:t>Kathmadnu</a:t>
            </a:r>
            <a:r>
              <a:rPr lang="en-US" sz="2200" dirty="0" smtClean="0"/>
              <a:t>” </a:t>
            </a:r>
            <a:r>
              <a:rPr lang="en-US" sz="2200" dirty="0"/>
              <a:t>value in the location dimension table joins with tuples T57, T238, and T884 of the sales fact table</a:t>
            </a:r>
            <a:r>
              <a:rPr lang="en-US" sz="2200" dirty="0" smtClean="0"/>
              <a:t>.</a:t>
            </a:r>
          </a:p>
          <a:p>
            <a:r>
              <a:rPr lang="en-US" sz="2200" dirty="0" smtClean="0"/>
              <a:t> </a:t>
            </a:r>
            <a:r>
              <a:rPr lang="en-US" sz="2200" dirty="0"/>
              <a:t>Similarly, the “Sony-TV” value in the item dimension table joins with tuples T57 and T459 of the sales fact table</a:t>
            </a:r>
            <a:r>
              <a:rPr lang="en-US" sz="2200" dirty="0" smtClean="0"/>
              <a:t>.</a:t>
            </a:r>
            <a:endParaRPr lang="en-US" sz="2200" dirty="0"/>
          </a:p>
        </p:txBody>
      </p:sp>
    </p:spTree>
    <p:extLst>
      <p:ext uri="{BB962C8B-B14F-4D97-AF65-F5344CB8AC3E}">
        <p14:creationId xmlns:p14="http://schemas.microsoft.com/office/powerpoint/2010/main" val="207217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384913"/>
              </p:ext>
            </p:extLst>
          </p:nvPr>
        </p:nvGraphicFramePr>
        <p:xfrm>
          <a:off x="681038" y="2646082"/>
          <a:ext cx="2304209" cy="1483360"/>
        </p:xfrm>
        <a:graphic>
          <a:graphicData uri="http://schemas.openxmlformats.org/drawingml/2006/table">
            <a:tbl>
              <a:tblPr firstRow="1" bandRow="1">
                <a:tableStyleId>{5C22544A-7EE6-4342-B048-85BDC9FD1C3A}</a:tableStyleId>
              </a:tblPr>
              <a:tblGrid>
                <a:gridCol w="2304209"/>
              </a:tblGrid>
              <a:tr h="370840">
                <a:tc>
                  <a:txBody>
                    <a:bodyPr/>
                    <a:lstStyle/>
                    <a:p>
                      <a:r>
                        <a:rPr lang="en-US" dirty="0" smtClean="0"/>
                        <a:t>Location</a:t>
                      </a:r>
                      <a:endParaRPr lang="en-US" dirty="0"/>
                    </a:p>
                  </a:txBody>
                  <a:tcPr/>
                </a:tc>
              </a:tr>
              <a:tr h="370840">
                <a:tc>
                  <a:txBody>
                    <a:bodyPr/>
                    <a:lstStyle/>
                    <a:p>
                      <a:endParaRPr lang="en-US"/>
                    </a:p>
                  </a:txBody>
                  <a:tcPr/>
                </a:tc>
              </a:tr>
              <a:tr h="370840">
                <a:tc>
                  <a:txBody>
                    <a:bodyPr/>
                    <a:lstStyle/>
                    <a:p>
                      <a:r>
                        <a:rPr lang="en-US" dirty="0" smtClean="0"/>
                        <a:t>Kathmandu</a:t>
                      </a:r>
                      <a:endParaRPr lang="en-US" dirty="0"/>
                    </a:p>
                  </a:txBody>
                  <a:tcPr/>
                </a:tc>
              </a:tr>
              <a:tr h="370840">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06262672"/>
              </p:ext>
            </p:extLst>
          </p:nvPr>
        </p:nvGraphicFramePr>
        <p:xfrm>
          <a:off x="4243111" y="2320313"/>
          <a:ext cx="2741706" cy="3618255"/>
        </p:xfrm>
        <a:graphic>
          <a:graphicData uri="http://schemas.openxmlformats.org/drawingml/2006/table">
            <a:tbl>
              <a:tblPr firstRow="1" bandRow="1">
                <a:tableStyleId>{5C22544A-7EE6-4342-B048-85BDC9FD1C3A}</a:tableStyleId>
              </a:tblPr>
              <a:tblGrid>
                <a:gridCol w="2741706"/>
              </a:tblGrid>
              <a:tr h="723651">
                <a:tc>
                  <a:txBody>
                    <a:bodyPr/>
                    <a:lstStyle/>
                    <a:p>
                      <a:r>
                        <a:rPr lang="en-US" dirty="0" smtClean="0"/>
                        <a:t>Sales</a:t>
                      </a:r>
                      <a:endParaRPr lang="en-US" dirty="0"/>
                    </a:p>
                  </a:txBody>
                  <a:tcPr/>
                </a:tc>
              </a:tr>
              <a:tr h="723651">
                <a:tc>
                  <a:txBody>
                    <a:bodyPr/>
                    <a:lstStyle/>
                    <a:p>
                      <a:r>
                        <a:rPr lang="en-US" dirty="0" smtClean="0"/>
                        <a:t>T57</a:t>
                      </a:r>
                      <a:endParaRPr lang="en-US" dirty="0"/>
                    </a:p>
                  </a:txBody>
                  <a:tcPr/>
                </a:tc>
              </a:tr>
              <a:tr h="723651">
                <a:tc>
                  <a:txBody>
                    <a:bodyPr/>
                    <a:lstStyle/>
                    <a:p>
                      <a:r>
                        <a:rPr lang="en-US" dirty="0" smtClean="0"/>
                        <a:t>T238</a:t>
                      </a:r>
                      <a:endParaRPr lang="en-US" dirty="0"/>
                    </a:p>
                  </a:txBody>
                  <a:tcPr/>
                </a:tc>
              </a:tr>
              <a:tr h="723651">
                <a:tc>
                  <a:txBody>
                    <a:bodyPr/>
                    <a:lstStyle/>
                    <a:p>
                      <a:r>
                        <a:rPr lang="en-US" dirty="0" smtClean="0"/>
                        <a:t>T459</a:t>
                      </a:r>
                      <a:endParaRPr lang="en-US" dirty="0"/>
                    </a:p>
                  </a:txBody>
                  <a:tcPr/>
                </a:tc>
              </a:tr>
              <a:tr h="723651">
                <a:tc>
                  <a:txBody>
                    <a:bodyPr/>
                    <a:lstStyle/>
                    <a:p>
                      <a:r>
                        <a:rPr lang="en-US" dirty="0" smtClean="0"/>
                        <a:t>T884</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1165389"/>
              </p:ext>
            </p:extLst>
          </p:nvPr>
        </p:nvGraphicFramePr>
        <p:xfrm>
          <a:off x="8403377" y="3016922"/>
          <a:ext cx="2515636" cy="741680"/>
        </p:xfrm>
        <a:graphic>
          <a:graphicData uri="http://schemas.openxmlformats.org/drawingml/2006/table">
            <a:tbl>
              <a:tblPr firstRow="1" bandRow="1">
                <a:tableStyleId>{5C22544A-7EE6-4342-B048-85BDC9FD1C3A}</a:tableStyleId>
              </a:tblPr>
              <a:tblGrid>
                <a:gridCol w="2515636"/>
              </a:tblGrid>
              <a:tr h="370840">
                <a:tc>
                  <a:txBody>
                    <a:bodyPr/>
                    <a:lstStyle/>
                    <a:p>
                      <a:r>
                        <a:rPr lang="en-US" dirty="0" smtClean="0"/>
                        <a:t>Item</a:t>
                      </a:r>
                      <a:endParaRPr lang="en-US" dirty="0"/>
                    </a:p>
                  </a:txBody>
                  <a:tcPr/>
                </a:tc>
              </a:tr>
              <a:tr h="370840">
                <a:tc>
                  <a:txBody>
                    <a:bodyPr/>
                    <a:lstStyle/>
                    <a:p>
                      <a:r>
                        <a:rPr lang="en-US" dirty="0" smtClean="0"/>
                        <a:t>Sony TV</a:t>
                      </a:r>
                      <a:endParaRPr lang="en-US" dirty="0"/>
                    </a:p>
                  </a:txBody>
                  <a:tcPr/>
                </a:tc>
              </a:tr>
            </a:tbl>
          </a:graphicData>
        </a:graphic>
      </p:graphicFrame>
      <p:cxnSp>
        <p:nvCxnSpPr>
          <p:cNvPr id="8" name="Straight Arrow Connector 7"/>
          <p:cNvCxnSpPr/>
          <p:nvPr/>
        </p:nvCxnSpPr>
        <p:spPr>
          <a:xfrm flipV="1">
            <a:off x="2985247" y="3267635"/>
            <a:ext cx="1385047" cy="2823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85247" y="3550024"/>
            <a:ext cx="1385047" cy="10655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984817" y="3267635"/>
            <a:ext cx="1418560" cy="282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403377" y="36441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984817" y="3550024"/>
            <a:ext cx="1418560" cy="126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34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8043675"/>
              </p:ext>
            </p:extLst>
          </p:nvPr>
        </p:nvGraphicFramePr>
        <p:xfrm>
          <a:off x="681038" y="2336800"/>
          <a:ext cx="4186798" cy="1112520"/>
        </p:xfrm>
        <a:graphic>
          <a:graphicData uri="http://schemas.openxmlformats.org/drawingml/2006/table">
            <a:tbl>
              <a:tblPr firstRow="1" bandRow="1">
                <a:tableStyleId>{5C22544A-7EE6-4342-B048-85BDC9FD1C3A}</a:tableStyleId>
              </a:tblPr>
              <a:tblGrid>
                <a:gridCol w="2093399"/>
                <a:gridCol w="2093399"/>
              </a:tblGrid>
              <a:tr h="370840">
                <a:tc>
                  <a:txBody>
                    <a:bodyPr/>
                    <a:lstStyle/>
                    <a:p>
                      <a:r>
                        <a:rPr lang="en-US" dirty="0" smtClean="0"/>
                        <a:t>Location</a:t>
                      </a:r>
                      <a:endParaRPr lang="en-US" dirty="0"/>
                    </a:p>
                  </a:txBody>
                  <a:tcPr/>
                </a:tc>
                <a:tc>
                  <a:txBody>
                    <a:bodyPr/>
                    <a:lstStyle/>
                    <a:p>
                      <a:r>
                        <a:rPr lang="en-US" dirty="0" err="1" smtClean="0"/>
                        <a:t>Sales_key</a:t>
                      </a:r>
                      <a:endParaRPr lang="en-US" dirty="0"/>
                    </a:p>
                  </a:txBody>
                  <a:tcPr/>
                </a:tc>
              </a:tr>
              <a:tr h="370840">
                <a:tc>
                  <a:txBody>
                    <a:bodyPr/>
                    <a:lstStyle/>
                    <a:p>
                      <a:r>
                        <a:rPr lang="en-US" dirty="0" smtClean="0"/>
                        <a:t>Kathmandu</a:t>
                      </a:r>
                      <a:endParaRPr lang="en-US" dirty="0"/>
                    </a:p>
                  </a:txBody>
                  <a:tcPr/>
                </a:tc>
                <a:tc>
                  <a:txBody>
                    <a:bodyPr/>
                    <a:lstStyle/>
                    <a:p>
                      <a:r>
                        <a:rPr lang="en-US" dirty="0" smtClean="0"/>
                        <a:t>T57</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Kathmandu</a:t>
                      </a:r>
                      <a:endParaRPr lang="en-US" dirty="0"/>
                    </a:p>
                  </a:txBody>
                  <a:tcPr/>
                </a:tc>
                <a:tc>
                  <a:txBody>
                    <a:bodyPr/>
                    <a:lstStyle/>
                    <a:p>
                      <a:r>
                        <a:rPr lang="en-US" dirty="0" smtClean="0"/>
                        <a:t>T459</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869182786"/>
              </p:ext>
            </p:extLst>
          </p:nvPr>
        </p:nvGraphicFramePr>
        <p:xfrm>
          <a:off x="6736697" y="2336800"/>
          <a:ext cx="4186798" cy="1303966"/>
        </p:xfrm>
        <a:graphic>
          <a:graphicData uri="http://schemas.openxmlformats.org/drawingml/2006/table">
            <a:tbl>
              <a:tblPr firstRow="1" bandRow="1">
                <a:tableStyleId>{5C22544A-7EE6-4342-B048-85BDC9FD1C3A}</a:tableStyleId>
              </a:tblPr>
              <a:tblGrid>
                <a:gridCol w="2093399"/>
                <a:gridCol w="2093399"/>
              </a:tblGrid>
              <a:tr h="327112">
                <a:tc>
                  <a:txBody>
                    <a:bodyPr/>
                    <a:lstStyle/>
                    <a:p>
                      <a:r>
                        <a:rPr lang="en-US" dirty="0" smtClean="0"/>
                        <a:t>Item</a:t>
                      </a:r>
                      <a:endParaRPr lang="en-US" dirty="0"/>
                    </a:p>
                  </a:txBody>
                  <a:tcPr/>
                </a:tc>
                <a:tc>
                  <a:txBody>
                    <a:bodyPr/>
                    <a:lstStyle/>
                    <a:p>
                      <a:r>
                        <a:rPr lang="en-US" dirty="0" err="1" smtClean="0"/>
                        <a:t>Sales_key</a:t>
                      </a:r>
                      <a:endParaRPr lang="en-US" dirty="0"/>
                    </a:p>
                  </a:txBody>
                  <a:tcPr/>
                </a:tc>
              </a:tr>
              <a:tr h="327112">
                <a:tc>
                  <a:txBody>
                    <a:bodyPr/>
                    <a:lstStyle/>
                    <a:p>
                      <a:r>
                        <a:rPr lang="en-US" dirty="0" smtClean="0"/>
                        <a:t>Sony TV</a:t>
                      </a:r>
                      <a:endParaRPr lang="en-US" dirty="0"/>
                    </a:p>
                  </a:txBody>
                  <a:tcPr/>
                </a:tc>
                <a:tc>
                  <a:txBody>
                    <a:bodyPr/>
                    <a:lstStyle/>
                    <a:p>
                      <a:r>
                        <a:rPr lang="en-US" dirty="0" smtClean="0"/>
                        <a:t>T57</a:t>
                      </a:r>
                      <a:endParaRPr lang="en-US" dirty="0"/>
                    </a:p>
                  </a:txBody>
                  <a:tcPr/>
                </a:tc>
              </a:tr>
              <a:tr h="572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Sony TV</a:t>
                      </a:r>
                      <a:endParaRPr lang="en-US" dirty="0"/>
                    </a:p>
                  </a:txBody>
                  <a:tcPr/>
                </a:tc>
                <a:tc>
                  <a:txBody>
                    <a:bodyPr/>
                    <a:lstStyle/>
                    <a:p>
                      <a:r>
                        <a:rPr lang="en-US" dirty="0" smtClean="0"/>
                        <a:t>T459</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97746020"/>
              </p:ext>
            </p:extLst>
          </p:nvPr>
        </p:nvGraphicFramePr>
        <p:xfrm>
          <a:off x="2368176" y="4767231"/>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Location</a:t>
                      </a:r>
                      <a:endParaRPr lang="en-US" dirty="0"/>
                    </a:p>
                  </a:txBody>
                  <a:tcPr/>
                </a:tc>
                <a:tc>
                  <a:txBody>
                    <a:bodyPr/>
                    <a:lstStyle/>
                    <a:p>
                      <a:r>
                        <a:rPr lang="en-US" dirty="0" smtClean="0"/>
                        <a:t>Item</a:t>
                      </a:r>
                      <a:endParaRPr lang="en-US" dirty="0"/>
                    </a:p>
                  </a:txBody>
                  <a:tcPr/>
                </a:tc>
                <a:tc>
                  <a:txBody>
                    <a:bodyPr/>
                    <a:lstStyle/>
                    <a:p>
                      <a:r>
                        <a:rPr lang="en-US" dirty="0" err="1" smtClean="0"/>
                        <a:t>Sales_key</a:t>
                      </a:r>
                      <a:endParaRPr lang="en-US" dirty="0"/>
                    </a:p>
                  </a:txBody>
                  <a:tcPr/>
                </a:tc>
              </a:tr>
              <a:tr h="370840">
                <a:tc>
                  <a:txBody>
                    <a:bodyPr/>
                    <a:lstStyle/>
                    <a:p>
                      <a:r>
                        <a:rPr lang="en-US" dirty="0" smtClean="0"/>
                        <a:t>Kathmandu</a:t>
                      </a:r>
                      <a:endParaRPr lang="en-US" dirty="0"/>
                    </a:p>
                  </a:txBody>
                  <a:tcPr/>
                </a:tc>
                <a:tc>
                  <a:txBody>
                    <a:bodyPr/>
                    <a:lstStyle/>
                    <a:p>
                      <a:r>
                        <a:rPr lang="en-US" dirty="0" smtClean="0"/>
                        <a:t>Sony TV </a:t>
                      </a:r>
                      <a:endParaRPr lang="en-US" dirty="0"/>
                    </a:p>
                  </a:txBody>
                  <a:tcPr/>
                </a:tc>
                <a:tc>
                  <a:txBody>
                    <a:bodyPr/>
                    <a:lstStyle/>
                    <a:p>
                      <a:r>
                        <a:rPr lang="en-US" dirty="0" smtClean="0"/>
                        <a:t>T57</a:t>
                      </a:r>
                      <a:endParaRPr lang="en-US" dirty="0"/>
                    </a:p>
                  </a:txBody>
                  <a:tcPr/>
                </a:tc>
              </a:tr>
              <a:tr h="370840">
                <a:tc>
                  <a:txBody>
                    <a:bodyPr/>
                    <a:lstStyle/>
                    <a:p>
                      <a:r>
                        <a:rPr lang="en-US" dirty="0" smtClean="0"/>
                        <a:t>Kathmandu</a:t>
                      </a:r>
                      <a:endParaRPr lang="en-US" dirty="0"/>
                    </a:p>
                  </a:txBody>
                  <a:tcPr/>
                </a:tc>
                <a:tc>
                  <a:txBody>
                    <a:bodyPr/>
                    <a:lstStyle/>
                    <a:p>
                      <a:r>
                        <a:rPr lang="en-US" dirty="0" smtClean="0"/>
                        <a:t>Sony TV</a:t>
                      </a:r>
                      <a:endParaRPr lang="en-US" dirty="0"/>
                    </a:p>
                  </a:txBody>
                  <a:tcPr/>
                </a:tc>
                <a:tc>
                  <a:txBody>
                    <a:bodyPr/>
                    <a:lstStyle/>
                    <a:p>
                      <a:r>
                        <a:rPr lang="en-US" dirty="0" smtClean="0"/>
                        <a:t>T459</a:t>
                      </a:r>
                      <a:endParaRPr lang="en-US" dirty="0"/>
                    </a:p>
                  </a:txBody>
                  <a:tcPr/>
                </a:tc>
              </a:tr>
            </a:tbl>
          </a:graphicData>
        </a:graphic>
      </p:graphicFrame>
    </p:spTree>
    <p:extLst>
      <p:ext uri="{BB962C8B-B14F-4D97-AF65-F5344CB8AC3E}">
        <p14:creationId xmlns:p14="http://schemas.microsoft.com/office/powerpoint/2010/main" val="2836587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processing of </a:t>
            </a:r>
            <a:r>
              <a:rPr lang="en-US" dirty="0" err="1" smtClean="0"/>
              <a:t>OlAP</a:t>
            </a:r>
            <a:r>
              <a:rPr lang="en-US" dirty="0" smtClean="0"/>
              <a:t> queries</a:t>
            </a:r>
            <a:endParaRPr lang="en-US" dirty="0"/>
          </a:p>
        </p:txBody>
      </p:sp>
      <p:sp>
        <p:nvSpPr>
          <p:cNvPr id="3" name="Content Placeholder 2"/>
          <p:cNvSpPr>
            <a:spLocks noGrp="1"/>
          </p:cNvSpPr>
          <p:nvPr>
            <p:ph idx="1"/>
          </p:nvPr>
        </p:nvSpPr>
        <p:spPr>
          <a:xfrm>
            <a:off x="680321" y="2067932"/>
            <a:ext cx="11287561" cy="3599316"/>
          </a:xfrm>
        </p:spPr>
        <p:txBody>
          <a:bodyPr>
            <a:normAutofit/>
          </a:bodyPr>
          <a:lstStyle/>
          <a:p>
            <a:r>
              <a:rPr lang="en-US" sz="3200" dirty="0" smtClean="0"/>
              <a:t>Determine  which operation  should be performed on the available cuboids</a:t>
            </a:r>
          </a:p>
          <a:p>
            <a:pPr lvl="1"/>
            <a:r>
              <a:rPr lang="en-US" sz="2800" dirty="0" smtClean="0"/>
              <a:t>Involves </a:t>
            </a:r>
            <a:r>
              <a:rPr lang="en-US" sz="2800" dirty="0"/>
              <a:t>transforming any selection, projection, roll-up (group-by), and drill-down operations specified in the query into corresponding SQL and/or OLAP operations</a:t>
            </a:r>
            <a:r>
              <a:rPr lang="en-US" sz="2800" dirty="0" smtClean="0"/>
              <a:t>.</a:t>
            </a:r>
          </a:p>
          <a:p>
            <a:pPr lvl="1"/>
            <a:r>
              <a:rPr lang="en-US" sz="2800" dirty="0" smtClean="0"/>
              <a:t> </a:t>
            </a:r>
            <a:r>
              <a:rPr lang="en-US" sz="2800" dirty="0"/>
              <a:t>For example, slicing and dicing a data cube may correspond to selection and/or projection operations on a materialized cuboid.</a:t>
            </a:r>
          </a:p>
        </p:txBody>
      </p:sp>
    </p:spTree>
    <p:extLst>
      <p:ext uri="{BB962C8B-B14F-4D97-AF65-F5344CB8AC3E}">
        <p14:creationId xmlns:p14="http://schemas.microsoft.com/office/powerpoint/2010/main" val="3950933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1206879" cy="3599316"/>
          </a:xfrm>
        </p:spPr>
        <p:txBody>
          <a:bodyPr>
            <a:normAutofit/>
          </a:bodyPr>
          <a:lstStyle/>
          <a:p>
            <a:r>
              <a:rPr lang="en-US" sz="2800" dirty="0" smtClean="0"/>
              <a:t> </a:t>
            </a:r>
            <a:r>
              <a:rPr lang="en-US" sz="2800" dirty="0"/>
              <a:t>Determine to which materialized cuboid(s) the relevant operations should be </a:t>
            </a:r>
            <a:r>
              <a:rPr lang="en-US" sz="2800" dirty="0" smtClean="0"/>
              <a:t>applied </a:t>
            </a:r>
          </a:p>
          <a:p>
            <a:pPr lvl="1"/>
            <a:r>
              <a:rPr lang="en-US" sz="2400" dirty="0" smtClean="0"/>
              <a:t>This </a:t>
            </a:r>
            <a:r>
              <a:rPr lang="en-US" sz="2400" dirty="0"/>
              <a:t>involves identifying all of the materialized cuboids that may potentially be used to answer the query, pruning the set using knowledge of “dominance” relationships among the cuboids, estimating the costs of using the remaining materialized cuboids, and selecting the cuboid with the least cost. </a:t>
            </a:r>
          </a:p>
        </p:txBody>
      </p:sp>
    </p:spTree>
    <p:extLst>
      <p:ext uri="{BB962C8B-B14F-4D97-AF65-F5344CB8AC3E}">
        <p14:creationId xmlns:p14="http://schemas.microsoft.com/office/powerpoint/2010/main" val="104038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054485"/>
            <a:ext cx="10588314" cy="3599316"/>
          </a:xfrm>
        </p:spPr>
        <p:txBody>
          <a:bodyPr>
            <a:noAutofit/>
          </a:bodyPr>
          <a:lstStyle/>
          <a:p>
            <a:r>
              <a:rPr lang="en-US" sz="2800" dirty="0" smtClean="0"/>
              <a:t>Let us take the example of the dimension hierarchy </a:t>
            </a:r>
          </a:p>
          <a:p>
            <a:pPr lvl="1"/>
            <a:r>
              <a:rPr lang="en-US" sz="2400" dirty="0"/>
              <a:t>“day &lt; month &lt; quarter &lt; year” for </a:t>
            </a:r>
            <a:r>
              <a:rPr lang="en-US" sz="2400" dirty="0" smtClean="0"/>
              <a:t>time</a:t>
            </a:r>
          </a:p>
          <a:p>
            <a:pPr lvl="1"/>
            <a:r>
              <a:rPr lang="en-US" sz="2400" dirty="0" smtClean="0"/>
              <a:t>“</a:t>
            </a:r>
            <a:r>
              <a:rPr lang="en-US" sz="2400" dirty="0"/>
              <a:t>item name &lt; brand &lt; type” for </a:t>
            </a:r>
            <a:r>
              <a:rPr lang="en-US" sz="2400" dirty="0" smtClean="0"/>
              <a:t>item</a:t>
            </a:r>
          </a:p>
          <a:p>
            <a:pPr lvl="1"/>
            <a:r>
              <a:rPr lang="en-US" sz="2400" dirty="0" smtClean="0"/>
              <a:t> </a:t>
            </a:r>
            <a:r>
              <a:rPr lang="en-US" sz="2400" dirty="0"/>
              <a:t>and “street &lt; city &lt; province or state &lt; country” for </a:t>
            </a:r>
            <a:r>
              <a:rPr lang="en-US" sz="2400" dirty="0" smtClean="0"/>
              <a:t>location</a:t>
            </a:r>
          </a:p>
          <a:p>
            <a:r>
              <a:rPr lang="en-US" sz="2800" dirty="0" smtClean="0"/>
              <a:t>Suppose </a:t>
            </a:r>
            <a:r>
              <a:rPr lang="en-US" sz="2800" dirty="0"/>
              <a:t>that there are four materialized cuboids </a:t>
            </a:r>
            <a:r>
              <a:rPr lang="en-US" sz="2800" dirty="0" smtClean="0"/>
              <a:t>available </a:t>
            </a:r>
            <a:endParaRPr lang="en-US" sz="2800" dirty="0"/>
          </a:p>
          <a:p>
            <a:pPr lvl="1"/>
            <a:r>
              <a:rPr lang="en-US" sz="2400" dirty="0" smtClean="0"/>
              <a:t>cuboid </a:t>
            </a:r>
            <a:r>
              <a:rPr lang="en-US" sz="2400" dirty="0"/>
              <a:t>1: {year, item name, city} </a:t>
            </a:r>
            <a:endParaRPr lang="en-US" sz="2400" dirty="0" smtClean="0"/>
          </a:p>
          <a:p>
            <a:pPr lvl="1"/>
            <a:r>
              <a:rPr lang="en-US" sz="2400" dirty="0" smtClean="0"/>
              <a:t>cuboid </a:t>
            </a:r>
            <a:r>
              <a:rPr lang="en-US" sz="2400" dirty="0"/>
              <a:t>2: {year, brand, country} </a:t>
            </a:r>
            <a:endParaRPr lang="en-US" sz="2400" dirty="0" smtClean="0"/>
          </a:p>
          <a:p>
            <a:pPr lvl="1"/>
            <a:r>
              <a:rPr lang="en-US" sz="2400" dirty="0" smtClean="0"/>
              <a:t>cuboid </a:t>
            </a:r>
            <a:r>
              <a:rPr lang="en-US" sz="2400" dirty="0"/>
              <a:t>3: {year, brand, </a:t>
            </a:r>
            <a:r>
              <a:rPr lang="en-US" sz="2400" dirty="0" smtClean="0"/>
              <a:t> </a:t>
            </a:r>
            <a:r>
              <a:rPr lang="en-US" sz="2400" dirty="0"/>
              <a:t>state</a:t>
            </a:r>
            <a:r>
              <a:rPr lang="en-US" sz="2400" dirty="0" smtClean="0"/>
              <a:t>}</a:t>
            </a:r>
          </a:p>
          <a:p>
            <a:r>
              <a:rPr lang="en-US" sz="2800" dirty="0" smtClean="0"/>
              <a:t>Let the </a:t>
            </a:r>
            <a:r>
              <a:rPr lang="en-US" sz="2800" dirty="0"/>
              <a:t>query to be processed is on {brand, </a:t>
            </a:r>
            <a:r>
              <a:rPr lang="en-US" sz="2800" dirty="0" smtClean="0"/>
              <a:t> </a:t>
            </a:r>
            <a:r>
              <a:rPr lang="en-US" sz="2800" dirty="0"/>
              <a:t>state}, with the selection constant “year = 2010.” </a:t>
            </a:r>
          </a:p>
        </p:txBody>
      </p:sp>
    </p:spTree>
    <p:extLst>
      <p:ext uri="{BB962C8B-B14F-4D97-AF65-F5344CB8AC3E}">
        <p14:creationId xmlns:p14="http://schemas.microsoft.com/office/powerpoint/2010/main" val="2682117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0668997" cy="3599316"/>
          </a:xfrm>
        </p:spPr>
        <p:txBody>
          <a:bodyPr>
            <a:normAutofit/>
          </a:bodyPr>
          <a:lstStyle/>
          <a:p>
            <a:r>
              <a:rPr lang="en-US" sz="2200" dirty="0" smtClean="0"/>
              <a:t>Cuboids 1 and 3  </a:t>
            </a:r>
            <a:r>
              <a:rPr lang="en-US" sz="2200" dirty="0"/>
              <a:t>can be used to process the query </a:t>
            </a:r>
            <a:r>
              <a:rPr lang="en-US" sz="2200" dirty="0" smtClean="0"/>
              <a:t>because</a:t>
            </a:r>
          </a:p>
          <a:p>
            <a:pPr lvl="1"/>
            <a:r>
              <a:rPr lang="en-US" sz="2200" dirty="0" smtClean="0"/>
              <a:t> they have the same set or a superset of dimensions in the query</a:t>
            </a:r>
          </a:p>
          <a:p>
            <a:pPr lvl="1"/>
            <a:r>
              <a:rPr lang="en-US" sz="2200" dirty="0" smtClean="0"/>
              <a:t> the selection clause in the query can imply the selection in the cuboid</a:t>
            </a:r>
          </a:p>
          <a:p>
            <a:r>
              <a:rPr lang="en-US" sz="2200" dirty="0" smtClean="0"/>
              <a:t>cuboid </a:t>
            </a:r>
            <a:r>
              <a:rPr lang="en-US" sz="2200" dirty="0"/>
              <a:t>2 cannot </a:t>
            </a:r>
            <a:r>
              <a:rPr lang="en-US" sz="2200" dirty="0" smtClean="0"/>
              <a:t>be used </a:t>
            </a:r>
            <a:r>
              <a:rPr lang="en-US" sz="2200" dirty="0"/>
              <a:t>because country is a more general concept than province or </a:t>
            </a:r>
            <a:r>
              <a:rPr lang="en-US" sz="2200" dirty="0" smtClean="0"/>
              <a:t>state</a:t>
            </a:r>
          </a:p>
          <a:p>
            <a:r>
              <a:rPr lang="en-US" sz="2200" dirty="0" smtClean="0"/>
              <a:t>What if there is cuboid 4 </a:t>
            </a:r>
          </a:p>
          <a:p>
            <a:r>
              <a:rPr lang="en-US" sz="2200" dirty="0"/>
              <a:t>cuboid 4: {item name, </a:t>
            </a:r>
            <a:r>
              <a:rPr lang="en-US" sz="2200" dirty="0" smtClean="0"/>
              <a:t>state</a:t>
            </a:r>
            <a:r>
              <a:rPr lang="en-US" sz="2200" dirty="0"/>
              <a:t>}, where year = </a:t>
            </a:r>
            <a:r>
              <a:rPr lang="en-US" sz="2200" dirty="0" smtClean="0"/>
              <a:t>2004</a:t>
            </a:r>
          </a:p>
          <a:p>
            <a:r>
              <a:rPr lang="en-US" sz="2200" dirty="0"/>
              <a:t>the abstraction levels for the item and location dimensions in these cuboids are at a finer level than brand and </a:t>
            </a:r>
            <a:r>
              <a:rPr lang="en-US" sz="2200" dirty="0" smtClean="0"/>
              <a:t>state</a:t>
            </a:r>
            <a:r>
              <a:rPr lang="en-US" sz="2200" dirty="0"/>
              <a:t>, respectively</a:t>
            </a:r>
            <a:endParaRPr lang="en-US" sz="2200" dirty="0" smtClean="0"/>
          </a:p>
          <a:p>
            <a:endParaRPr lang="en-US" sz="2200" dirty="0"/>
          </a:p>
        </p:txBody>
      </p:sp>
    </p:spTree>
    <p:extLst>
      <p:ext uri="{BB962C8B-B14F-4D97-AF65-F5344CB8AC3E}">
        <p14:creationId xmlns:p14="http://schemas.microsoft.com/office/powerpoint/2010/main" val="772275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strategic  for Cube Computation</a:t>
            </a:r>
            <a:endParaRPr lang="en-US" dirty="0"/>
          </a:p>
        </p:txBody>
      </p:sp>
      <p:sp>
        <p:nvSpPr>
          <p:cNvPr id="3" name="Content Placeholder 2"/>
          <p:cNvSpPr>
            <a:spLocks noGrp="1"/>
          </p:cNvSpPr>
          <p:nvPr>
            <p:ph idx="1"/>
          </p:nvPr>
        </p:nvSpPr>
        <p:spPr>
          <a:xfrm>
            <a:off x="680321" y="2094826"/>
            <a:ext cx="10695891" cy="3599316"/>
          </a:xfrm>
        </p:spPr>
        <p:txBody>
          <a:bodyPr>
            <a:noAutofit/>
          </a:bodyPr>
          <a:lstStyle/>
          <a:p>
            <a:r>
              <a:rPr lang="en-US" sz="2200" dirty="0"/>
              <a:t>There are several methods for efficient data cube computation, based on the various kinds of </a:t>
            </a:r>
            <a:r>
              <a:rPr lang="en-US" sz="2200" dirty="0" smtClean="0"/>
              <a:t>cubes</a:t>
            </a:r>
          </a:p>
          <a:p>
            <a:r>
              <a:rPr lang="en-US" sz="2200" dirty="0"/>
              <a:t>There are several methods for efficient data cube computation, based on the various kinds of </a:t>
            </a:r>
            <a:r>
              <a:rPr lang="en-US" sz="2200" dirty="0" smtClean="0"/>
              <a:t>cubes</a:t>
            </a:r>
          </a:p>
          <a:p>
            <a:pPr lvl="1"/>
            <a:r>
              <a:rPr lang="en-US" sz="2200" dirty="0"/>
              <a:t>Optimization Technique 1: Sorting, hashing, and grouping</a:t>
            </a:r>
            <a:r>
              <a:rPr lang="en-US" sz="2200" dirty="0" smtClean="0"/>
              <a:t>.</a:t>
            </a:r>
          </a:p>
          <a:p>
            <a:pPr lvl="1"/>
            <a:r>
              <a:rPr lang="en-US" sz="2200" dirty="0"/>
              <a:t>Optimization Technique 2: Simultaneous aggregation and caching of intermediate results</a:t>
            </a:r>
            <a:r>
              <a:rPr lang="en-US" sz="2200" dirty="0" smtClean="0"/>
              <a:t>.</a:t>
            </a:r>
          </a:p>
          <a:p>
            <a:pPr lvl="1"/>
            <a:r>
              <a:rPr lang="en-US" sz="2200" dirty="0"/>
              <a:t>Optimization Technique 3: Aggregation from the smallest child when there exist multiple child cuboids</a:t>
            </a:r>
            <a:r>
              <a:rPr lang="en-US" sz="2200" dirty="0" smtClean="0"/>
              <a:t>.</a:t>
            </a:r>
          </a:p>
          <a:p>
            <a:pPr lvl="1"/>
            <a:r>
              <a:rPr lang="en-US" sz="2200" dirty="0"/>
              <a:t>Optimization Technique 4: The </a:t>
            </a:r>
            <a:r>
              <a:rPr lang="en-US" sz="2200" dirty="0" err="1"/>
              <a:t>Apriori</a:t>
            </a:r>
            <a:r>
              <a:rPr lang="en-US" sz="2200" dirty="0"/>
              <a:t> pruning method can be explored to compute iceberg cubes efficiently.</a:t>
            </a:r>
          </a:p>
        </p:txBody>
      </p:sp>
    </p:spTree>
    <p:extLst>
      <p:ext uri="{BB962C8B-B14F-4D97-AF65-F5344CB8AC3E}">
        <p14:creationId xmlns:p14="http://schemas.microsoft.com/office/powerpoint/2010/main" val="2094816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Technique 1</a:t>
            </a:r>
          </a:p>
        </p:txBody>
      </p:sp>
      <p:sp>
        <p:nvSpPr>
          <p:cNvPr id="3" name="Content Placeholder 2"/>
          <p:cNvSpPr>
            <a:spLocks noGrp="1"/>
          </p:cNvSpPr>
          <p:nvPr>
            <p:ph idx="1"/>
          </p:nvPr>
        </p:nvSpPr>
        <p:spPr>
          <a:xfrm>
            <a:off x="680321" y="2336873"/>
            <a:ext cx="11314455" cy="3599316"/>
          </a:xfrm>
        </p:spPr>
        <p:txBody>
          <a:bodyPr/>
          <a:lstStyle/>
          <a:p>
            <a:r>
              <a:rPr lang="en-US" dirty="0" smtClean="0"/>
              <a:t>This technique should </a:t>
            </a:r>
            <a:r>
              <a:rPr lang="en-US" dirty="0"/>
              <a:t>be applied to the dimension attributes to reorder and cluster related tuples</a:t>
            </a:r>
            <a:r>
              <a:rPr lang="en-US" dirty="0" smtClean="0"/>
              <a:t>.</a:t>
            </a:r>
          </a:p>
          <a:p>
            <a:r>
              <a:rPr lang="en-US" dirty="0"/>
              <a:t>In cube computation, aggregation is performed on the tuples (or cells) that share the same set of dimension </a:t>
            </a:r>
            <a:r>
              <a:rPr lang="en-US" dirty="0" smtClean="0"/>
              <a:t>values</a:t>
            </a:r>
          </a:p>
          <a:p>
            <a:r>
              <a:rPr lang="en-US" dirty="0" smtClean="0"/>
              <a:t>For example:</a:t>
            </a:r>
          </a:p>
          <a:p>
            <a:r>
              <a:rPr lang="en-US" dirty="0"/>
              <a:t>To compute total sales by branch, day, and item</a:t>
            </a:r>
            <a:r>
              <a:rPr lang="en-US" dirty="0" smtClean="0"/>
              <a:t>, </a:t>
            </a:r>
            <a:r>
              <a:rPr lang="en-US" dirty="0"/>
              <a:t>it can be more efficient to sort tuples or cells by branch, and then by day, and then group them according to the item name</a:t>
            </a:r>
          </a:p>
          <a:p>
            <a:endParaRPr lang="en-US" dirty="0"/>
          </a:p>
        </p:txBody>
      </p:sp>
    </p:spTree>
    <p:extLst>
      <p:ext uri="{BB962C8B-B14F-4D97-AF65-F5344CB8AC3E}">
        <p14:creationId xmlns:p14="http://schemas.microsoft.com/office/powerpoint/2010/main" val="407082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6356" y="2790588"/>
            <a:ext cx="5603208" cy="3143784"/>
          </a:xfrm>
        </p:spPr>
      </p:pic>
    </p:spTree>
    <p:extLst>
      <p:ext uri="{BB962C8B-B14F-4D97-AF65-F5344CB8AC3E}">
        <p14:creationId xmlns:p14="http://schemas.microsoft.com/office/powerpoint/2010/main" val="121699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Technique </a:t>
            </a:r>
            <a:r>
              <a:rPr lang="en-US" dirty="0" smtClean="0"/>
              <a:t>2</a:t>
            </a:r>
            <a:endParaRPr lang="en-US" dirty="0"/>
          </a:p>
        </p:txBody>
      </p:sp>
      <p:sp>
        <p:nvSpPr>
          <p:cNvPr id="3" name="Content Placeholder 2"/>
          <p:cNvSpPr>
            <a:spLocks noGrp="1"/>
          </p:cNvSpPr>
          <p:nvPr>
            <p:ph idx="1"/>
          </p:nvPr>
        </p:nvSpPr>
        <p:spPr>
          <a:xfrm>
            <a:off x="680321" y="2336873"/>
            <a:ext cx="10843808" cy="3599316"/>
          </a:xfrm>
        </p:spPr>
        <p:txBody>
          <a:bodyPr/>
          <a:lstStyle/>
          <a:p>
            <a:r>
              <a:rPr lang="en-US" dirty="0"/>
              <a:t>In cube computation, it is efficient to compute higher-level aggregates from previously computed lower-level aggregates, rather than from the base fact table</a:t>
            </a:r>
            <a:r>
              <a:rPr lang="en-US" dirty="0" smtClean="0"/>
              <a:t>.</a:t>
            </a:r>
          </a:p>
          <a:p>
            <a:r>
              <a:rPr lang="en-US" dirty="0" smtClean="0"/>
              <a:t>simultaneous </a:t>
            </a:r>
            <a:r>
              <a:rPr lang="en-US" dirty="0"/>
              <a:t>aggregation from cached intermediate computation results may lead to the reduction of expensive disk input/output (I/O) </a:t>
            </a:r>
            <a:r>
              <a:rPr lang="en-US" dirty="0" smtClean="0"/>
              <a:t>operations</a:t>
            </a:r>
          </a:p>
          <a:p>
            <a:r>
              <a:rPr lang="en-US" dirty="0"/>
              <a:t>For </a:t>
            </a:r>
            <a:r>
              <a:rPr lang="en-US" dirty="0" smtClean="0"/>
              <a:t>example: </a:t>
            </a:r>
            <a:r>
              <a:rPr lang="en-US" dirty="0"/>
              <a:t>To compute sales by branch, </a:t>
            </a:r>
            <a:r>
              <a:rPr lang="en-US" dirty="0" smtClean="0"/>
              <a:t> </a:t>
            </a:r>
            <a:r>
              <a:rPr lang="en-US" dirty="0"/>
              <a:t>we can use the intermediate results derived from the computation of a lower-level cuboid such as sales by branch </a:t>
            </a:r>
            <a:r>
              <a:rPr lang="en-US" dirty="0" smtClean="0"/>
              <a:t>per </a:t>
            </a:r>
            <a:r>
              <a:rPr lang="en-US" dirty="0"/>
              <a:t>day</a:t>
            </a:r>
          </a:p>
        </p:txBody>
      </p:sp>
    </p:spTree>
    <p:extLst>
      <p:ext uri="{BB962C8B-B14F-4D97-AF65-F5344CB8AC3E}">
        <p14:creationId xmlns:p14="http://schemas.microsoft.com/office/powerpoint/2010/main" val="3875582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Technique </a:t>
            </a:r>
            <a:r>
              <a:rPr lang="en-US" dirty="0" smtClean="0"/>
              <a:t>3</a:t>
            </a:r>
            <a:endParaRPr lang="en-US" dirty="0"/>
          </a:p>
        </p:txBody>
      </p:sp>
      <p:sp>
        <p:nvSpPr>
          <p:cNvPr id="3" name="Content Placeholder 2"/>
          <p:cNvSpPr>
            <a:spLocks noGrp="1"/>
          </p:cNvSpPr>
          <p:nvPr>
            <p:ph idx="1"/>
          </p:nvPr>
        </p:nvSpPr>
        <p:spPr>
          <a:xfrm>
            <a:off x="680321" y="2336873"/>
            <a:ext cx="11260667" cy="3599316"/>
          </a:xfrm>
        </p:spPr>
        <p:txBody>
          <a:bodyPr/>
          <a:lstStyle/>
          <a:p>
            <a:r>
              <a:rPr lang="en-US" dirty="0"/>
              <a:t>When there exist multiple child cuboids, it is usually more efficient to compute the desired parent </a:t>
            </a:r>
            <a:r>
              <a:rPr lang="en-US" dirty="0" smtClean="0"/>
              <a:t>( </a:t>
            </a:r>
            <a:r>
              <a:rPr lang="en-US" dirty="0"/>
              <a:t>generalized) cuboid from the smallest, previously computed child cuboid. </a:t>
            </a:r>
            <a:endParaRPr lang="en-US" dirty="0" smtClean="0"/>
          </a:p>
          <a:p>
            <a:r>
              <a:rPr lang="en-US" dirty="0" smtClean="0"/>
              <a:t>For </a:t>
            </a:r>
            <a:r>
              <a:rPr lang="en-US" dirty="0" err="1" smtClean="0"/>
              <a:t>eg:To</a:t>
            </a:r>
            <a:r>
              <a:rPr lang="en-US" dirty="0" smtClean="0"/>
              <a:t> compute the sales of branch cuboid   when their  already  exits two   previously computed cuboid sales of branch per items ,sales of branch per year</a:t>
            </a:r>
          </a:p>
          <a:p>
            <a:r>
              <a:rPr lang="en-US" dirty="0"/>
              <a:t>T</a:t>
            </a:r>
            <a:r>
              <a:rPr lang="en-US" dirty="0" smtClean="0"/>
              <a:t>o compute sale of branch  </a:t>
            </a:r>
            <a:r>
              <a:rPr lang="en-US" dirty="0"/>
              <a:t>from the former </a:t>
            </a:r>
            <a:r>
              <a:rPr lang="en-US" dirty="0" smtClean="0"/>
              <a:t> </a:t>
            </a:r>
            <a:endParaRPr lang="en-US" dirty="0"/>
          </a:p>
        </p:txBody>
      </p:sp>
    </p:spTree>
    <p:extLst>
      <p:ext uri="{BB962C8B-B14F-4D97-AF65-F5344CB8AC3E}">
        <p14:creationId xmlns:p14="http://schemas.microsoft.com/office/powerpoint/2010/main" val="1218868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Technique </a:t>
            </a:r>
            <a:r>
              <a:rPr lang="en-US" dirty="0" smtClean="0"/>
              <a:t>4</a:t>
            </a:r>
            <a:endParaRPr lang="en-US" dirty="0"/>
          </a:p>
        </p:txBody>
      </p:sp>
      <p:sp>
        <p:nvSpPr>
          <p:cNvPr id="3" name="Content Placeholder 2"/>
          <p:cNvSpPr>
            <a:spLocks noGrp="1"/>
          </p:cNvSpPr>
          <p:nvPr>
            <p:ph idx="1"/>
          </p:nvPr>
        </p:nvSpPr>
        <p:spPr>
          <a:xfrm>
            <a:off x="586192" y="2148614"/>
            <a:ext cx="11381691" cy="3599316"/>
          </a:xfrm>
        </p:spPr>
        <p:txBody>
          <a:bodyPr>
            <a:noAutofit/>
          </a:bodyPr>
          <a:lstStyle/>
          <a:p>
            <a:r>
              <a:rPr lang="en-US" dirty="0" smtClean="0"/>
              <a:t>The </a:t>
            </a:r>
            <a:r>
              <a:rPr lang="en-US" dirty="0" err="1"/>
              <a:t>Apriori</a:t>
            </a:r>
            <a:r>
              <a:rPr lang="en-US" dirty="0"/>
              <a:t> </a:t>
            </a:r>
            <a:r>
              <a:rPr lang="en-US" dirty="0" err="1" smtClean="0"/>
              <a:t>propertyin</a:t>
            </a:r>
            <a:r>
              <a:rPr lang="en-US" dirty="0" smtClean="0"/>
              <a:t> </a:t>
            </a:r>
            <a:r>
              <a:rPr lang="en-US" dirty="0"/>
              <a:t>the context of data cubes, states as follows: </a:t>
            </a:r>
            <a:endParaRPr lang="en-US" dirty="0" smtClean="0"/>
          </a:p>
          <a:p>
            <a:r>
              <a:rPr lang="en-US" dirty="0" smtClean="0"/>
              <a:t>“If </a:t>
            </a:r>
            <a:r>
              <a:rPr lang="en-US" dirty="0"/>
              <a:t>a given cell does not satisfy minimum support, then no descendant of the cell </a:t>
            </a:r>
            <a:r>
              <a:rPr lang="en-US" dirty="0" smtClean="0"/>
              <a:t>(specialized </a:t>
            </a:r>
            <a:r>
              <a:rPr lang="en-US" dirty="0"/>
              <a:t>cell) will satisfy minimum support </a:t>
            </a:r>
            <a:r>
              <a:rPr lang="en-US" dirty="0" smtClean="0"/>
              <a:t>either”</a:t>
            </a:r>
          </a:p>
          <a:p>
            <a:r>
              <a:rPr lang="en-US" dirty="0"/>
              <a:t>A common iceberg condition is that the cells must satisfy a minimum support threshold such as a minimum count or sum. </a:t>
            </a:r>
            <a:endParaRPr lang="en-US" dirty="0" smtClean="0"/>
          </a:p>
          <a:p>
            <a:r>
              <a:rPr lang="en-US" dirty="0"/>
              <a:t>T</a:t>
            </a:r>
            <a:r>
              <a:rPr lang="en-US" dirty="0" smtClean="0"/>
              <a:t>he </a:t>
            </a:r>
            <a:r>
              <a:rPr lang="en-US" dirty="0" err="1"/>
              <a:t>Apriori</a:t>
            </a:r>
            <a:r>
              <a:rPr lang="en-US" dirty="0"/>
              <a:t> property can be used to prune away the exploration of the cell’s </a:t>
            </a:r>
            <a:r>
              <a:rPr lang="en-US" dirty="0" smtClean="0"/>
              <a:t>descendants</a:t>
            </a:r>
          </a:p>
          <a:p>
            <a:r>
              <a:rPr lang="en-US" dirty="0"/>
              <a:t>For example, if the count of a cell, c, in a cuboid is less than a minimum support threshold, v, then the count of any of c’s descendant cells in the lower-level cuboids can never be greater than or equal to v, , and thus can be pruned.</a:t>
            </a:r>
            <a:endParaRPr lang="en-US" dirty="0" smtClean="0"/>
          </a:p>
          <a:p>
            <a:endParaRPr lang="en-US" dirty="0"/>
          </a:p>
          <a:p>
            <a:endParaRPr lang="en-US" dirty="0"/>
          </a:p>
        </p:txBody>
      </p:sp>
    </p:spTree>
    <p:extLst>
      <p:ext uri="{BB962C8B-B14F-4D97-AF65-F5344CB8AC3E}">
        <p14:creationId xmlns:p14="http://schemas.microsoft.com/office/powerpoint/2010/main" val="162974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What are the different types Cubes </a:t>
            </a:r>
            <a:r>
              <a:rPr lang="ne-NP" dirty="0" smtClean="0"/>
              <a:t>?</a:t>
            </a:r>
            <a:endParaRPr lang="en-US" dirty="0" smtClean="0"/>
          </a:p>
          <a:p>
            <a:r>
              <a:rPr lang="en-US" dirty="0" smtClean="0"/>
              <a:t>Explain in detail about  data computation methods ?</a:t>
            </a:r>
          </a:p>
          <a:p>
            <a:pPr marL="0" indent="0" algn="r">
              <a:buNone/>
            </a:pPr>
            <a:r>
              <a:rPr lang="en-US" dirty="0" smtClean="0"/>
              <a:t>Submission :18</a:t>
            </a:r>
            <a:r>
              <a:rPr lang="en-US" baseline="30000" dirty="0" smtClean="0"/>
              <a:t>th</a:t>
            </a:r>
            <a:r>
              <a:rPr lang="en-US" dirty="0" smtClean="0"/>
              <a:t> August 2017</a:t>
            </a:r>
            <a:endParaRPr lang="ne-NP" dirty="0" smtClean="0"/>
          </a:p>
          <a:p>
            <a:endParaRPr lang="en-US" dirty="0"/>
          </a:p>
        </p:txBody>
      </p:sp>
    </p:spTree>
    <p:extLst>
      <p:ext uri="{BB962C8B-B14F-4D97-AF65-F5344CB8AC3E}">
        <p14:creationId xmlns:p14="http://schemas.microsoft.com/office/powerpoint/2010/main" val="129662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067932"/>
            <a:ext cx="11166538" cy="4305974"/>
          </a:xfrm>
        </p:spPr>
        <p:txBody>
          <a:bodyPr>
            <a:normAutofit lnSpcReduction="10000"/>
          </a:bodyPr>
          <a:lstStyle/>
          <a:p>
            <a:r>
              <a:rPr lang="en-US" dirty="0"/>
              <a:t>A data cube is a lattice of cuboids</a:t>
            </a:r>
            <a:r>
              <a:rPr lang="en-US" dirty="0" smtClean="0"/>
              <a:t>.</a:t>
            </a:r>
          </a:p>
          <a:p>
            <a:r>
              <a:rPr lang="en-US" dirty="0" smtClean="0"/>
              <a:t> </a:t>
            </a:r>
            <a:r>
              <a:rPr lang="en-US" dirty="0"/>
              <a:t>Each cuboid represents a group-by. </a:t>
            </a:r>
            <a:endParaRPr lang="en-US" dirty="0" smtClean="0"/>
          </a:p>
          <a:p>
            <a:r>
              <a:rPr lang="en-US" dirty="0" smtClean="0"/>
              <a:t>ABC </a:t>
            </a:r>
            <a:r>
              <a:rPr lang="en-US" dirty="0"/>
              <a:t>is the base cuboid, containing all three of the dimensions. Here, the aggregate measure, M, is computed for each possible combination of the three dimensions. </a:t>
            </a:r>
            <a:endParaRPr lang="en-US" dirty="0" smtClean="0"/>
          </a:p>
          <a:p>
            <a:r>
              <a:rPr lang="en-US" dirty="0" smtClean="0"/>
              <a:t>The </a:t>
            </a:r>
            <a:r>
              <a:rPr lang="en-US" dirty="0"/>
              <a:t>base cuboid is the least generalized of all the cuboids in the data cube. </a:t>
            </a:r>
            <a:endParaRPr lang="en-US" dirty="0" smtClean="0"/>
          </a:p>
          <a:p>
            <a:r>
              <a:rPr lang="en-US" dirty="0" smtClean="0"/>
              <a:t>The </a:t>
            </a:r>
            <a:r>
              <a:rPr lang="en-US" dirty="0"/>
              <a:t>most generalized cuboid is the apex cuboid, commonly represented as all. It contains one value—it aggregates measure M for all the tuples stored in the base cuboid</a:t>
            </a:r>
            <a:r>
              <a:rPr lang="en-US" dirty="0" smtClean="0"/>
              <a:t>.</a:t>
            </a:r>
          </a:p>
          <a:p>
            <a:r>
              <a:rPr lang="en-US" dirty="0" smtClean="0"/>
              <a:t> </a:t>
            </a:r>
            <a:r>
              <a:rPr lang="en-US" dirty="0"/>
              <a:t>To drill down in the data cube, we move from the apex cuboid downward in the lattice. To roll up, we move from the base cuboid upward</a:t>
            </a:r>
            <a:r>
              <a:rPr lang="en-US" dirty="0" smtClean="0"/>
              <a:t>.</a:t>
            </a:r>
          </a:p>
          <a:p>
            <a:endParaRPr lang="en-US" dirty="0"/>
          </a:p>
        </p:txBody>
      </p:sp>
    </p:spTree>
    <p:extLst>
      <p:ext uri="{BB962C8B-B14F-4D97-AF65-F5344CB8AC3E}">
        <p14:creationId xmlns:p14="http://schemas.microsoft.com/office/powerpoint/2010/main" val="28919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Types</a:t>
            </a:r>
            <a:endParaRPr lang="en-US" dirty="0"/>
          </a:p>
        </p:txBody>
      </p:sp>
      <p:sp>
        <p:nvSpPr>
          <p:cNvPr id="3" name="Content Placeholder 2"/>
          <p:cNvSpPr>
            <a:spLocks noGrp="1"/>
          </p:cNvSpPr>
          <p:nvPr>
            <p:ph idx="1"/>
          </p:nvPr>
        </p:nvSpPr>
        <p:spPr>
          <a:xfrm>
            <a:off x="680321" y="2336873"/>
            <a:ext cx="11179985" cy="3599316"/>
          </a:xfrm>
        </p:spPr>
        <p:txBody>
          <a:bodyPr>
            <a:noAutofit/>
          </a:bodyPr>
          <a:lstStyle/>
          <a:p>
            <a:r>
              <a:rPr lang="en-US" dirty="0"/>
              <a:t>Base cell </a:t>
            </a:r>
          </a:p>
          <a:p>
            <a:r>
              <a:rPr lang="en-US" dirty="0" smtClean="0"/>
              <a:t>A </a:t>
            </a:r>
            <a:r>
              <a:rPr lang="en-US" dirty="0"/>
              <a:t>cell in the base cuboid </a:t>
            </a:r>
            <a:endParaRPr lang="en-US" dirty="0" smtClean="0"/>
          </a:p>
          <a:p>
            <a:r>
              <a:rPr lang="en-US" dirty="0" smtClean="0"/>
              <a:t>Aggregate cell</a:t>
            </a:r>
          </a:p>
          <a:p>
            <a:pPr lvl="1"/>
            <a:r>
              <a:rPr lang="en-US" sz="2400" dirty="0" smtClean="0"/>
              <a:t>A </a:t>
            </a:r>
            <a:r>
              <a:rPr lang="en-US" sz="2400" dirty="0"/>
              <a:t>cell from a </a:t>
            </a:r>
            <a:r>
              <a:rPr lang="en-US" sz="2400" dirty="0" err="1"/>
              <a:t>nonbase</a:t>
            </a:r>
            <a:r>
              <a:rPr lang="en-US" sz="2400" dirty="0"/>
              <a:t> cuboid </a:t>
            </a:r>
          </a:p>
          <a:p>
            <a:pPr lvl="1"/>
            <a:r>
              <a:rPr lang="en-US" sz="2400" dirty="0" smtClean="0"/>
              <a:t> It aggregates </a:t>
            </a:r>
            <a:r>
              <a:rPr lang="en-US" sz="2400" dirty="0"/>
              <a:t>over one or more dimensions </a:t>
            </a:r>
            <a:r>
              <a:rPr lang="en-US" sz="2400" dirty="0" smtClean="0"/>
              <a:t>–</a:t>
            </a:r>
          </a:p>
          <a:p>
            <a:r>
              <a:rPr lang="en-US" dirty="0" smtClean="0"/>
              <a:t>Notation</a:t>
            </a:r>
          </a:p>
          <a:p>
            <a:pPr lvl="1"/>
            <a:r>
              <a:rPr lang="en-US" sz="2400" dirty="0" smtClean="0"/>
              <a:t>A </a:t>
            </a:r>
            <a:r>
              <a:rPr lang="en-US" sz="2400" dirty="0"/>
              <a:t>cell is in general written as 𝑎 = (𝑎1, 𝑎2,… , 𝑎𝑛 , 𝑚𝑒𝑎𝑠𝑢𝑟𝑒) </a:t>
            </a:r>
            <a:endParaRPr lang="en-US" sz="2400" dirty="0" smtClean="0"/>
          </a:p>
          <a:p>
            <a:pPr lvl="1"/>
            <a:r>
              <a:rPr lang="en-US" sz="2400" dirty="0" smtClean="0"/>
              <a:t> </a:t>
            </a:r>
            <a:r>
              <a:rPr lang="en-US" sz="2400" dirty="0"/>
              <a:t>An aggregated dimension is indicated by an asterisk (∗). </a:t>
            </a:r>
            <a:endParaRPr lang="en-US" sz="2400" dirty="0" smtClean="0"/>
          </a:p>
          <a:p>
            <a:pPr lvl="1"/>
            <a:r>
              <a:rPr lang="en-US" sz="2400" dirty="0" smtClean="0"/>
              <a:t> </a:t>
            </a:r>
            <a:r>
              <a:rPr lang="en-US" sz="2400" dirty="0"/>
              <a:t>𝑎 is an m-dimensional cell if exactly 𝑚 values in 𝑎1, 𝑎2, … , 𝑎𝑛 are not ∗ , 𝑚 𝑚 ≤ 𝑛 . If 𝑚 = 𝑛, then 𝑎 is a base </a:t>
            </a:r>
            <a:r>
              <a:rPr lang="en-US" sz="2400" dirty="0" err="1"/>
              <a:t>ce</a:t>
            </a:r>
            <a:endParaRPr lang="en-US" sz="2400" dirty="0"/>
          </a:p>
        </p:txBody>
      </p:sp>
    </p:spTree>
    <p:extLst>
      <p:ext uri="{BB962C8B-B14F-4D97-AF65-F5344CB8AC3E}">
        <p14:creationId xmlns:p14="http://schemas.microsoft.com/office/powerpoint/2010/main" val="274888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Consider a data cube with the dimensions month, city, and customer group, and the measure sales</a:t>
            </a:r>
            <a:r>
              <a:rPr lang="en-US" dirty="0" smtClean="0"/>
              <a:t>.</a:t>
            </a:r>
          </a:p>
          <a:p>
            <a:r>
              <a:rPr lang="en-US" dirty="0" smtClean="0"/>
              <a:t> (</a:t>
            </a:r>
            <a:r>
              <a:rPr lang="en-US" dirty="0"/>
              <a:t>Jan, ∗ , ∗ , 2800) and (∗, Chicago, ∗ , 1200)  </a:t>
            </a:r>
            <a:r>
              <a:rPr lang="en-US" dirty="0" smtClean="0"/>
              <a:t>are 1-D cells</a:t>
            </a:r>
          </a:p>
          <a:p>
            <a:r>
              <a:rPr lang="en-US" dirty="0" smtClean="0"/>
              <a:t> </a:t>
            </a:r>
            <a:r>
              <a:rPr lang="en-US" dirty="0"/>
              <a:t>(Jan, ∗ , Business, 150</a:t>
            </a:r>
            <a:r>
              <a:rPr lang="en-US" dirty="0" smtClean="0"/>
              <a:t>) is a 2-D cells a</a:t>
            </a:r>
          </a:p>
          <a:p>
            <a:r>
              <a:rPr lang="en-US" dirty="0" smtClean="0"/>
              <a:t> </a:t>
            </a:r>
            <a:r>
              <a:rPr lang="en-US" dirty="0"/>
              <a:t>(Jan, Chicago, Business, 45) </a:t>
            </a:r>
            <a:r>
              <a:rPr lang="en-US" dirty="0" smtClean="0"/>
              <a:t>is 3-D Cells </a:t>
            </a:r>
          </a:p>
          <a:p>
            <a:r>
              <a:rPr lang="en-US" dirty="0" smtClean="0"/>
              <a:t>Here</a:t>
            </a:r>
            <a:r>
              <a:rPr lang="en-US" dirty="0"/>
              <a:t>, all base cells are 3-D, whereas 1-D and 2-D cells are aggregate cells</a:t>
            </a:r>
          </a:p>
        </p:txBody>
      </p:sp>
    </p:spTree>
    <p:extLst>
      <p:ext uri="{BB962C8B-B14F-4D97-AF65-F5344CB8AC3E}">
        <p14:creationId xmlns:p14="http://schemas.microsoft.com/office/powerpoint/2010/main" val="87508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1139644" cy="3599316"/>
          </a:xfrm>
        </p:spPr>
        <p:txBody>
          <a:bodyPr/>
          <a:lstStyle/>
          <a:p>
            <a:r>
              <a:rPr lang="en-US" dirty="0"/>
              <a:t>An ancestor–descendant relationship may exist between cells. In an n-dimensional data cube, an </a:t>
            </a:r>
            <a:r>
              <a:rPr lang="en-US" dirty="0" err="1"/>
              <a:t>i</a:t>
            </a:r>
            <a:r>
              <a:rPr lang="en-US" dirty="0"/>
              <a:t>-D cell a = (a</a:t>
            </a:r>
            <a:r>
              <a:rPr lang="en-US" sz="1800" dirty="0"/>
              <a:t>1</a:t>
            </a:r>
            <a:r>
              <a:rPr lang="en-US" dirty="0"/>
              <a:t>, a</a:t>
            </a:r>
            <a:r>
              <a:rPr lang="en-US" sz="1800" dirty="0"/>
              <a:t>2</a:t>
            </a:r>
            <a:r>
              <a:rPr lang="en-US" dirty="0"/>
              <a:t>,..., a</a:t>
            </a:r>
            <a:r>
              <a:rPr lang="en-US" sz="1800" dirty="0"/>
              <a:t>n</a:t>
            </a:r>
            <a:r>
              <a:rPr lang="en-US" dirty="0"/>
              <a:t>, </a:t>
            </a:r>
            <a:r>
              <a:rPr lang="en-US" dirty="0" err="1" smtClean="0"/>
              <a:t>measures</a:t>
            </a:r>
            <a:r>
              <a:rPr lang="en-US" sz="2000" dirty="0" err="1" smtClean="0"/>
              <a:t>a</a:t>
            </a:r>
            <a:r>
              <a:rPr lang="en-US" dirty="0"/>
              <a:t>) is an ancestor of a j-D cell b = (b</a:t>
            </a:r>
            <a:r>
              <a:rPr lang="en-US" sz="1800" dirty="0"/>
              <a:t>1</a:t>
            </a:r>
            <a:r>
              <a:rPr lang="en-US" dirty="0"/>
              <a:t>, b</a:t>
            </a:r>
            <a:r>
              <a:rPr lang="en-US" sz="1800" dirty="0"/>
              <a:t>2</a:t>
            </a:r>
            <a:r>
              <a:rPr lang="en-US" dirty="0"/>
              <a:t>,..., </a:t>
            </a:r>
            <a:r>
              <a:rPr lang="en-US" dirty="0" err="1"/>
              <a:t>b</a:t>
            </a:r>
            <a:r>
              <a:rPr lang="en-US" sz="1800" dirty="0" err="1"/>
              <a:t>n</a:t>
            </a:r>
            <a:r>
              <a:rPr lang="en-US" dirty="0"/>
              <a:t>, </a:t>
            </a:r>
            <a:r>
              <a:rPr lang="en-US" dirty="0" err="1" smtClean="0"/>
              <a:t>measures</a:t>
            </a:r>
            <a:r>
              <a:rPr lang="en-US" sz="1800" dirty="0" err="1" smtClean="0"/>
              <a:t>b</a:t>
            </a:r>
            <a:r>
              <a:rPr lang="en-US" dirty="0"/>
              <a:t>), and b is a descendant of a, if and only if </a:t>
            </a:r>
            <a:r>
              <a:rPr lang="en-US" dirty="0" smtClean="0"/>
              <a:t>(</a:t>
            </a:r>
            <a:r>
              <a:rPr lang="en-US" dirty="0"/>
              <a:t>1) </a:t>
            </a:r>
            <a:r>
              <a:rPr lang="en-US" dirty="0" err="1"/>
              <a:t>i</a:t>
            </a:r>
            <a:r>
              <a:rPr lang="en-US" dirty="0"/>
              <a:t> &lt; j, and (2) for 1 ≤ k ≤ n, </a:t>
            </a:r>
            <a:r>
              <a:rPr lang="en-US" dirty="0" err="1"/>
              <a:t>a</a:t>
            </a:r>
            <a:r>
              <a:rPr lang="en-US" sz="1800" dirty="0" err="1"/>
              <a:t>k</a:t>
            </a:r>
            <a:r>
              <a:rPr lang="en-US" dirty="0"/>
              <a:t> = </a:t>
            </a:r>
            <a:r>
              <a:rPr lang="en-US" dirty="0" err="1"/>
              <a:t>b</a:t>
            </a:r>
            <a:r>
              <a:rPr lang="en-US" sz="1800" dirty="0" err="1"/>
              <a:t>k</a:t>
            </a:r>
            <a:r>
              <a:rPr lang="en-US" dirty="0"/>
              <a:t> whenever </a:t>
            </a:r>
            <a:r>
              <a:rPr lang="en-US" dirty="0" err="1" smtClean="0"/>
              <a:t>a</a:t>
            </a:r>
            <a:r>
              <a:rPr lang="en-US" sz="1600" dirty="0" err="1" smtClean="0"/>
              <a:t>k</a:t>
            </a:r>
            <a:r>
              <a:rPr lang="en-US" dirty="0" smtClean="0"/>
              <a:t> != </a:t>
            </a:r>
            <a:r>
              <a:rPr lang="en-US" dirty="0"/>
              <a:t>∗. In particular, cell a is called a parent of cell b, and b is a child of a, if and only if j = </a:t>
            </a:r>
            <a:r>
              <a:rPr lang="en-US" dirty="0" err="1"/>
              <a:t>i</a:t>
            </a:r>
            <a:r>
              <a:rPr lang="en-US" dirty="0"/>
              <a:t> + 1.</a:t>
            </a:r>
          </a:p>
        </p:txBody>
      </p:sp>
    </p:spTree>
    <p:extLst>
      <p:ext uri="{BB962C8B-B14F-4D97-AF65-F5344CB8AC3E}">
        <p14:creationId xmlns:p14="http://schemas.microsoft.com/office/powerpoint/2010/main" val="347255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Cube</a:t>
            </a:r>
            <a:endParaRPr lang="en-US" dirty="0"/>
          </a:p>
        </p:txBody>
      </p:sp>
      <p:sp>
        <p:nvSpPr>
          <p:cNvPr id="3" name="Content Placeholder 2"/>
          <p:cNvSpPr>
            <a:spLocks noGrp="1"/>
          </p:cNvSpPr>
          <p:nvPr>
            <p:ph idx="1"/>
          </p:nvPr>
        </p:nvSpPr>
        <p:spPr>
          <a:xfrm>
            <a:off x="680321" y="2336873"/>
            <a:ext cx="10319373" cy="3599316"/>
          </a:xfrm>
        </p:spPr>
        <p:txBody>
          <a:bodyPr>
            <a:normAutofit/>
          </a:bodyPr>
          <a:lstStyle/>
          <a:p>
            <a:r>
              <a:rPr lang="en-US" sz="2200" dirty="0"/>
              <a:t>A data cube is a lattice of cuboids</a:t>
            </a:r>
            <a:endParaRPr lang="en-US" sz="2200" dirty="0" smtClean="0"/>
          </a:p>
          <a:p>
            <a:pPr lvl="1"/>
            <a:r>
              <a:rPr lang="en-US" sz="2200" dirty="0" smtClean="0"/>
              <a:t>Each </a:t>
            </a:r>
            <a:r>
              <a:rPr lang="en-US" sz="2200" dirty="0"/>
              <a:t>cuboid represents a group-by</a:t>
            </a:r>
            <a:r>
              <a:rPr lang="en-US" sz="2200" dirty="0" smtClean="0"/>
              <a:t>.</a:t>
            </a:r>
          </a:p>
          <a:p>
            <a:pPr lvl="1"/>
            <a:r>
              <a:rPr lang="en-US" sz="2200" dirty="0" smtClean="0"/>
              <a:t> </a:t>
            </a:r>
            <a:r>
              <a:rPr lang="en-US" sz="2200" dirty="0"/>
              <a:t>The base cuboid is the least </a:t>
            </a:r>
            <a:r>
              <a:rPr lang="en-US" sz="2200" dirty="0" err="1"/>
              <a:t>generalised</a:t>
            </a:r>
            <a:r>
              <a:rPr lang="en-US" sz="2200" dirty="0"/>
              <a:t> of all the cuboids. </a:t>
            </a:r>
          </a:p>
          <a:p>
            <a:pPr lvl="1"/>
            <a:r>
              <a:rPr lang="en-US" sz="2200" dirty="0" smtClean="0"/>
              <a:t>The </a:t>
            </a:r>
            <a:r>
              <a:rPr lang="en-US" sz="2200" dirty="0"/>
              <a:t>apex cuboid is the most </a:t>
            </a:r>
            <a:r>
              <a:rPr lang="en-US" sz="2200" dirty="0" err="1"/>
              <a:t>generalised</a:t>
            </a:r>
            <a:r>
              <a:rPr lang="en-US" sz="2200" dirty="0"/>
              <a:t> of all the cuboids. </a:t>
            </a:r>
            <a:r>
              <a:rPr lang="en-US" sz="2200" dirty="0" smtClean="0"/>
              <a:t>•</a:t>
            </a:r>
          </a:p>
          <a:p>
            <a:r>
              <a:rPr lang="en-US" sz="2200" dirty="0" smtClean="0"/>
              <a:t>Operations </a:t>
            </a:r>
          </a:p>
          <a:p>
            <a:pPr lvl="1"/>
            <a:r>
              <a:rPr lang="en-US" sz="2200" dirty="0" smtClean="0"/>
              <a:t> </a:t>
            </a:r>
            <a:r>
              <a:rPr lang="en-US" sz="2200" dirty="0"/>
              <a:t>Drill Down: move from the apex cuboid downward in the lattice</a:t>
            </a:r>
            <a:r>
              <a:rPr lang="en-US" sz="2200" dirty="0" smtClean="0"/>
              <a:t>.</a:t>
            </a:r>
          </a:p>
          <a:p>
            <a:pPr lvl="1"/>
            <a:r>
              <a:rPr lang="en-US" sz="2200" dirty="0" smtClean="0"/>
              <a:t> </a:t>
            </a:r>
            <a:r>
              <a:rPr lang="en-US" sz="2200" dirty="0"/>
              <a:t>Roll Up: move from the base cuboid upward in the lattice. </a:t>
            </a:r>
            <a:r>
              <a:rPr lang="en-US" sz="2200" dirty="0" smtClean="0"/>
              <a:t>•</a:t>
            </a:r>
          </a:p>
          <a:p>
            <a:r>
              <a:rPr lang="en-US" sz="2200" dirty="0" smtClean="0"/>
              <a:t>Commonly </a:t>
            </a:r>
            <a:r>
              <a:rPr lang="en-US" sz="2200" dirty="0"/>
              <a:t>used measures include: – </a:t>
            </a:r>
            <a:endParaRPr lang="en-US" sz="2200" dirty="0" smtClean="0"/>
          </a:p>
          <a:p>
            <a:pPr lvl="1"/>
            <a:r>
              <a:rPr lang="en-US" sz="2200" dirty="0" smtClean="0"/>
              <a:t>count</a:t>
            </a:r>
            <a:r>
              <a:rPr lang="en-US" sz="2200" dirty="0"/>
              <a:t>(), sum(), min(), max() – average()</a:t>
            </a:r>
          </a:p>
        </p:txBody>
      </p:sp>
    </p:spTree>
    <p:extLst>
      <p:ext uri="{BB962C8B-B14F-4D97-AF65-F5344CB8AC3E}">
        <p14:creationId xmlns:p14="http://schemas.microsoft.com/office/powerpoint/2010/main" val="22376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Data Cube: A Lattice of Cuboids</a:t>
            </a:r>
            <a:endParaRPr lang="en-US" dirty="0"/>
          </a:p>
        </p:txBody>
      </p:sp>
      <p:sp>
        <p:nvSpPr>
          <p:cNvPr id="3" name="Content Placeholder 2"/>
          <p:cNvSpPr>
            <a:spLocks noGrp="1"/>
          </p:cNvSpPr>
          <p:nvPr>
            <p:ph idx="1"/>
          </p:nvPr>
        </p:nvSpPr>
        <p:spPr/>
        <p:txBody>
          <a:bodyPr/>
          <a:lstStyle/>
          <a:p>
            <a:endParaRPr lang="en-US" dirty="0"/>
          </a:p>
        </p:txBody>
      </p:sp>
      <p:grpSp>
        <p:nvGrpSpPr>
          <p:cNvPr id="4" name="Group 78"/>
          <p:cNvGrpSpPr>
            <a:grpSpLocks/>
          </p:cNvGrpSpPr>
          <p:nvPr/>
        </p:nvGrpSpPr>
        <p:grpSpPr bwMode="auto">
          <a:xfrm>
            <a:off x="1333313" y="1834166"/>
            <a:ext cx="8734425" cy="4908550"/>
            <a:chOff x="86" y="864"/>
            <a:chExt cx="5502" cy="3092"/>
          </a:xfrm>
        </p:grpSpPr>
        <p:sp>
          <p:nvSpPr>
            <p:cNvPr id="5" name="Text Box 3"/>
            <p:cNvSpPr txBox="1">
              <a:spLocks noChangeArrowheads="1"/>
            </p:cNvSpPr>
            <p:nvPr/>
          </p:nvSpPr>
          <p:spPr bwMode="auto">
            <a:xfrm>
              <a:off x="86" y="2343"/>
              <a:ext cx="6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6" name="Text Box 4"/>
            <p:cNvSpPr txBox="1">
              <a:spLocks noChangeArrowheads="1"/>
            </p:cNvSpPr>
            <p:nvPr/>
          </p:nvSpPr>
          <p:spPr bwMode="auto">
            <a:xfrm>
              <a:off x="86" y="3111"/>
              <a:ext cx="11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7" name="Text Box 5"/>
            <p:cNvSpPr txBox="1">
              <a:spLocks noChangeArrowheads="1"/>
            </p:cNvSpPr>
            <p:nvPr/>
          </p:nvSpPr>
          <p:spPr bwMode="auto">
            <a:xfrm>
              <a:off x="1248" y="3744"/>
              <a:ext cx="1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 item, location, supplierc</a:t>
              </a:r>
              <a:endParaRPr lang="en-US" altLang="zh-CN" sz="2400">
                <a:latin typeface="Times New Roman" panose="02020603050405020304" pitchFamily="18" charset="0"/>
                <a:ea typeface="SimSun" panose="02010600030101010101" pitchFamily="2" charset="-122"/>
              </a:endParaRPr>
            </a:p>
          </p:txBody>
        </p:sp>
        <p:grpSp>
          <p:nvGrpSpPr>
            <p:cNvPr id="8" name="Group 6"/>
            <p:cNvGrpSpPr>
              <a:grpSpLocks/>
            </p:cNvGrpSpPr>
            <p:nvPr/>
          </p:nvGrpSpPr>
          <p:grpSpPr bwMode="auto">
            <a:xfrm>
              <a:off x="384" y="864"/>
              <a:ext cx="5204" cy="2823"/>
              <a:chOff x="384" y="1209"/>
              <a:chExt cx="5204" cy="2823"/>
            </a:xfrm>
          </p:grpSpPr>
          <p:sp>
            <p:nvSpPr>
              <p:cNvPr id="9" name="AutoShape 7"/>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 name="AutoShape 8"/>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AutoShape 9"/>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2" name="AutoShape 10"/>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AutoShape 11"/>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 name="AutoShape 12"/>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5" name="AutoShape 13"/>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6" name="AutoShape 14"/>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7" name="AutoShape 15"/>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8" name="AutoShape 16"/>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 name="AutoShape 17"/>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0" name="AutoShape 18"/>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1" name="AutoShape 19"/>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2" name="AutoShape 20"/>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 name="AutoShape 21"/>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 name="AutoShape 22"/>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 name="Text Box 23"/>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26" name="Text Box 24"/>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27" name="Text Box 25"/>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28" name="Text Box 26"/>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29" name="Text Box 27"/>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30" name="Line 28"/>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9"/>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0"/>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1"/>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2"/>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3"/>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4"/>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5"/>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36"/>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7"/>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8"/>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9"/>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40"/>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43"/>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47"/>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8"/>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49"/>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50"/>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51"/>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52"/>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3"/>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4"/>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5"/>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6"/>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7"/>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8"/>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59"/>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Text Box 60"/>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63" name="Text Box 61"/>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64" name="Text Box 62"/>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65" name="Text Box 63"/>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66" name="Text Box 64"/>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67" name="Text Box 65"/>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68" name="Text Box 66"/>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69" name="Text Box 67"/>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70" name="Text Box 68"/>
              <p:cNvSpPr txBox="1">
                <a:spLocks noChangeArrowheads="1"/>
              </p:cNvSpPr>
              <p:nvPr/>
            </p:nvSpPr>
            <p:spPr bwMode="auto">
              <a:xfrm>
                <a:off x="4320" y="1296"/>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D(apex) cuboid</a:t>
                </a:r>
                <a:endParaRPr lang="en-US" altLang="zh-CN" sz="2400">
                  <a:latin typeface="Times New Roman" panose="02020603050405020304" pitchFamily="18" charset="0"/>
                  <a:ea typeface="SimSun" panose="02010600030101010101" pitchFamily="2" charset="-122"/>
                </a:endParaRPr>
              </a:p>
            </p:txBody>
          </p:sp>
          <p:sp>
            <p:nvSpPr>
              <p:cNvPr id="71"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72"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73"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74" name="Text Box 72"/>
              <p:cNvSpPr txBox="1">
                <a:spLocks noChangeArrowheads="1"/>
              </p:cNvSpPr>
              <p:nvPr/>
            </p:nvSpPr>
            <p:spPr bwMode="auto">
              <a:xfrm>
                <a:off x="4358" y="3705"/>
                <a:ext cx="12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D(base) cuboid</a:t>
                </a:r>
                <a:endParaRPr lang="en-US" altLang="zh-CN" sz="2400">
                  <a:latin typeface="Times New Roman" panose="02020603050405020304" pitchFamily="18" charset="0"/>
                  <a:ea typeface="SimSun" panose="02010600030101010101" pitchFamily="2" charset="-122"/>
                </a:endParaRPr>
              </a:p>
            </p:txBody>
          </p:sp>
        </p:grpSp>
      </p:grpSp>
    </p:spTree>
    <p:extLst>
      <p:ext uri="{BB962C8B-B14F-4D97-AF65-F5344CB8AC3E}">
        <p14:creationId xmlns:p14="http://schemas.microsoft.com/office/powerpoint/2010/main" val="10229068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3341</TotalTime>
  <Words>2404</Words>
  <Application>Microsoft Office PowerPoint</Application>
  <PresentationFormat>Widescreen</PresentationFormat>
  <Paragraphs>284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SimSun</vt:lpstr>
      <vt:lpstr>Arial</vt:lpstr>
      <vt:lpstr>Mangal</vt:lpstr>
      <vt:lpstr>Tahoma</vt:lpstr>
      <vt:lpstr>Times New Roman</vt:lpstr>
      <vt:lpstr>Trebuchet MS</vt:lpstr>
      <vt:lpstr>Wingdings</vt:lpstr>
      <vt:lpstr>Berlin</vt:lpstr>
      <vt:lpstr>Unit 4</vt:lpstr>
      <vt:lpstr>Data Cube</vt:lpstr>
      <vt:lpstr>PowerPoint Presentation</vt:lpstr>
      <vt:lpstr>PowerPoint Presentation</vt:lpstr>
      <vt:lpstr>Cell Types</vt:lpstr>
      <vt:lpstr>PowerPoint Presentation</vt:lpstr>
      <vt:lpstr>PowerPoint Presentation</vt:lpstr>
      <vt:lpstr>Data Cube</vt:lpstr>
      <vt:lpstr>Data Cube: A Lattice of Cuboids</vt:lpstr>
      <vt:lpstr>Data Cube: A Lattice of Cuboids</vt:lpstr>
      <vt:lpstr>Ancestor and Descendant Cells Concept </vt:lpstr>
      <vt:lpstr>Example</vt:lpstr>
      <vt:lpstr>Data Cube Computation</vt:lpstr>
      <vt:lpstr>Types of cubes</vt:lpstr>
      <vt:lpstr>Indexing OLAP Data</vt:lpstr>
      <vt:lpstr>Bitmap indexing</vt:lpstr>
      <vt:lpstr>PowerPoint Presentation</vt:lpstr>
      <vt:lpstr>PowerPoint Presentation</vt:lpstr>
      <vt:lpstr>PowerPoint Presentation</vt:lpstr>
      <vt:lpstr>Join Indexing</vt:lpstr>
      <vt:lpstr>PowerPoint Presentation</vt:lpstr>
      <vt:lpstr>PowerPoint Presentation</vt:lpstr>
      <vt:lpstr>PowerPoint Presentation</vt:lpstr>
      <vt:lpstr>Efficient processing of OlAP queries</vt:lpstr>
      <vt:lpstr>PowerPoint Presentation</vt:lpstr>
      <vt:lpstr>PowerPoint Presentation</vt:lpstr>
      <vt:lpstr>PowerPoint Presentation</vt:lpstr>
      <vt:lpstr>General strategic  for Cube Computation</vt:lpstr>
      <vt:lpstr>Optimization Technique 1</vt:lpstr>
      <vt:lpstr>Optimization Technique 2</vt:lpstr>
      <vt:lpstr>Optimization Technique 3</vt:lpstr>
      <vt:lpstr>Optimization Technique 4</vt:lpstr>
      <vt:lpstr>Assignment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dil prajapati</dc:creator>
  <cp:lastModifiedBy>dil prajapati</cp:lastModifiedBy>
  <cp:revision>26</cp:revision>
  <dcterms:created xsi:type="dcterms:W3CDTF">2017-08-09T01:27:57Z</dcterms:created>
  <dcterms:modified xsi:type="dcterms:W3CDTF">2017-08-14T23:16:57Z</dcterms:modified>
</cp:coreProperties>
</file>