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97" r:id="rId3"/>
    <p:sldId id="298" r:id="rId4"/>
    <p:sldId id="265" r:id="rId5"/>
    <p:sldId id="267" r:id="rId6"/>
    <p:sldId id="268" r:id="rId7"/>
    <p:sldId id="270" r:id="rId8"/>
    <p:sldId id="271" r:id="rId9"/>
    <p:sldId id="272" r:id="rId10"/>
    <p:sldId id="273" r:id="rId11"/>
    <p:sldId id="274" r:id="rId12"/>
    <p:sldId id="275" r:id="rId13"/>
    <p:sldId id="276" r:id="rId14"/>
    <p:sldId id="278" r:id="rId15"/>
    <p:sldId id="279" r:id="rId16"/>
    <p:sldId id="282" r:id="rId17"/>
    <p:sldId id="299" r:id="rId18"/>
    <p:sldId id="283" r:id="rId19"/>
    <p:sldId id="285" r:id="rId20"/>
    <p:sldId id="286" r:id="rId21"/>
    <p:sldId id="287" r:id="rId22"/>
    <p:sldId id="288" r:id="rId23"/>
    <p:sldId id="291" r:id="rId24"/>
    <p:sldId id="300" r:id="rId25"/>
    <p:sldId id="301"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1" d="100"/>
          <a:sy n="71" d="100"/>
        </p:scale>
        <p:origin x="126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pPr>
              <a:defRPr/>
            </a:pPr>
            <a:endParaRPr lang="en-US" altLang="en-US"/>
          </a:p>
        </p:txBody>
      </p:sp>
      <p:sp>
        <p:nvSpPr>
          <p:cNvPr id="5" name="Footer Placeholder 4"/>
          <p:cNvSpPr>
            <a:spLocks noGrp="1"/>
          </p:cNvSpPr>
          <p:nvPr>
            <p:ph type="ftr" sz="quarter" idx="11"/>
          </p:nvPr>
        </p:nvSpPr>
        <p:spPr>
          <a:xfrm>
            <a:off x="533401" y="5936189"/>
            <a:ext cx="4021666" cy="365125"/>
          </a:xfrm>
        </p:spPr>
        <p:txBody>
          <a:bodyPr/>
          <a:lstStyle/>
          <a:p>
            <a:pPr>
              <a:defRPr/>
            </a:pPr>
            <a:endParaRPr lang="en-US" altLang="en-US"/>
          </a:p>
        </p:txBody>
      </p:sp>
      <p:sp>
        <p:nvSpPr>
          <p:cNvPr id="6" name="Slide Number Placeholder 5"/>
          <p:cNvSpPr>
            <a:spLocks noGrp="1"/>
          </p:cNvSpPr>
          <p:nvPr>
            <p:ph type="sldNum" sz="quarter" idx="12"/>
          </p:nvPr>
        </p:nvSpPr>
        <p:spPr>
          <a:xfrm>
            <a:off x="7010399" y="2750337"/>
            <a:ext cx="1370293" cy="1356442"/>
          </a:xfrm>
        </p:spPr>
        <p:txBody>
          <a:bodyPr/>
          <a:lstStyle/>
          <a:p>
            <a:fld id="{AAD471CE-EA11-4640-A1AD-23B15862E783}" type="slidenum">
              <a:rPr lang="en-US" altLang="en-US" smtClean="0"/>
              <a:pPr/>
              <a:t>‹#›</a:t>
            </a:fld>
            <a:endParaRPr lang="en-US" altLang="en-US"/>
          </a:p>
        </p:txBody>
      </p:sp>
    </p:spTree>
    <p:extLst>
      <p:ext uri="{BB962C8B-B14F-4D97-AF65-F5344CB8AC3E}">
        <p14:creationId xmlns:p14="http://schemas.microsoft.com/office/powerpoint/2010/main" val="2783786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a:xfrm>
            <a:off x="7856438" y="4711310"/>
            <a:ext cx="1149836" cy="1090789"/>
          </a:xfrm>
        </p:spPr>
        <p:txBody>
          <a:bodyPr/>
          <a:lstStyle/>
          <a:p>
            <a:fld id="{CC35B5AC-026E-4704-A670-7A562770DBC4}" type="slidenum">
              <a:rPr lang="en-US" altLang="en-US" smtClean="0"/>
              <a:pPr/>
              <a:t>‹#›</a:t>
            </a:fld>
            <a:endParaRPr lang="en-US" altLang="en-US"/>
          </a:p>
        </p:txBody>
      </p:sp>
    </p:spTree>
    <p:extLst>
      <p:ext uri="{BB962C8B-B14F-4D97-AF65-F5344CB8AC3E}">
        <p14:creationId xmlns:p14="http://schemas.microsoft.com/office/powerpoint/2010/main" val="2341055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a:xfrm>
            <a:off x="7856438" y="4711616"/>
            <a:ext cx="1149836" cy="1090789"/>
          </a:xfrm>
        </p:spPr>
        <p:txBody>
          <a:bodyPr/>
          <a:lstStyle/>
          <a:p>
            <a:fld id="{CC35B5AC-026E-4704-A670-7A562770DBC4}" type="slidenum">
              <a:rPr lang="en-US" altLang="en-US" smtClean="0"/>
              <a:pPr/>
              <a:t>‹#›</a:t>
            </a:fld>
            <a:endParaRPr lang="en-US" altLang="en-US"/>
          </a:p>
        </p:txBody>
      </p:sp>
    </p:spTree>
    <p:extLst>
      <p:ext uri="{BB962C8B-B14F-4D97-AF65-F5344CB8AC3E}">
        <p14:creationId xmlns:p14="http://schemas.microsoft.com/office/powerpoint/2010/main" val="200126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a:xfrm>
            <a:off x="7856438" y="4709926"/>
            <a:ext cx="1149836" cy="1090789"/>
          </a:xfrm>
        </p:spPr>
        <p:txBody>
          <a:bodyPr/>
          <a:lstStyle/>
          <a:p>
            <a:fld id="{CC35B5AC-026E-4704-A670-7A562770DBC4}" type="slidenum">
              <a:rPr lang="en-US" altLang="en-US" smtClean="0"/>
              <a:pPr/>
              <a:t>‹#›</a:t>
            </a:fld>
            <a:endParaRPr lang="en-US" alt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47163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a:xfrm>
            <a:off x="7856438" y="4709926"/>
            <a:ext cx="1149836" cy="1090789"/>
          </a:xfrm>
        </p:spPr>
        <p:txBody>
          <a:bodyPr/>
          <a:lstStyle/>
          <a:p>
            <a:fld id="{CC35B5AC-026E-4704-A670-7A562770DBC4}" type="slidenum">
              <a:rPr lang="en-US" altLang="en-US" smtClean="0"/>
              <a:pPr/>
              <a:t>‹#›</a:t>
            </a:fld>
            <a:endParaRPr lang="en-US" altLang="en-US"/>
          </a:p>
        </p:txBody>
      </p:sp>
    </p:spTree>
    <p:extLst>
      <p:ext uri="{BB962C8B-B14F-4D97-AF65-F5344CB8AC3E}">
        <p14:creationId xmlns:p14="http://schemas.microsoft.com/office/powerpoint/2010/main" val="3321796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CC35B5AC-026E-4704-A670-7A562770DBC4}" type="slidenum">
              <a:rPr lang="en-US" altLang="en-US" smtClean="0"/>
              <a:pPr/>
              <a:t>‹#›</a:t>
            </a:fld>
            <a:endParaRPr lang="en-US" altLang="en-US"/>
          </a:p>
        </p:txBody>
      </p:sp>
    </p:spTree>
    <p:extLst>
      <p:ext uri="{BB962C8B-B14F-4D97-AF65-F5344CB8AC3E}">
        <p14:creationId xmlns:p14="http://schemas.microsoft.com/office/powerpoint/2010/main" val="187090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CC35B5AC-026E-4704-A670-7A562770DBC4}" type="slidenum">
              <a:rPr lang="en-US" altLang="en-US" smtClean="0"/>
              <a:pPr/>
              <a:t>‹#›</a:t>
            </a:fld>
            <a:endParaRPr lang="en-US" altLang="en-US"/>
          </a:p>
        </p:txBody>
      </p:sp>
    </p:spTree>
    <p:extLst>
      <p:ext uri="{BB962C8B-B14F-4D97-AF65-F5344CB8AC3E}">
        <p14:creationId xmlns:p14="http://schemas.microsoft.com/office/powerpoint/2010/main" val="405737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CA590044-5898-449C-AEF2-0CC51AC01C65}" type="slidenum">
              <a:rPr lang="en-US" altLang="en-US" smtClean="0"/>
              <a:pPr/>
              <a:t>‹#›</a:t>
            </a:fld>
            <a:endParaRPr lang="en-US" altLang="en-US"/>
          </a:p>
        </p:txBody>
      </p:sp>
    </p:spTree>
    <p:extLst>
      <p:ext uri="{BB962C8B-B14F-4D97-AF65-F5344CB8AC3E}">
        <p14:creationId xmlns:p14="http://schemas.microsoft.com/office/powerpoint/2010/main" val="3107489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pPr>
              <a:defRPr/>
            </a:pPr>
            <a:endParaRPr lang="en-US" altLang="en-US"/>
          </a:p>
        </p:txBody>
      </p:sp>
      <p:sp>
        <p:nvSpPr>
          <p:cNvPr id="5" name="Footer Placeholder 4"/>
          <p:cNvSpPr>
            <a:spLocks noGrp="1"/>
          </p:cNvSpPr>
          <p:nvPr>
            <p:ph type="ftr" sz="quarter" idx="11"/>
          </p:nvPr>
        </p:nvSpPr>
        <p:spPr>
          <a:xfrm>
            <a:off x="510241" y="5936189"/>
            <a:ext cx="4518959" cy="365125"/>
          </a:xfrm>
        </p:spPr>
        <p:txBody>
          <a:bodyPr/>
          <a:lstStyle/>
          <a:p>
            <a:pPr>
              <a:defRPr/>
            </a:pPr>
            <a:endParaRPr lang="en-US" alt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901E1A50-1D38-434A-AF8C-A9C15B311065}" type="slidenum">
              <a:rPr lang="en-US" altLang="en-US" smtClean="0"/>
              <a:pPr/>
              <a:t>‹#›</a:t>
            </a:fld>
            <a:endParaRPr lang="en-US" altLang="en-US"/>
          </a:p>
        </p:txBody>
      </p:sp>
    </p:spTree>
    <p:extLst>
      <p:ext uri="{BB962C8B-B14F-4D97-AF65-F5344CB8AC3E}">
        <p14:creationId xmlns:p14="http://schemas.microsoft.com/office/powerpoint/2010/main" val="806389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fld id="{81003F94-6ECE-46D1-8E16-213B8DF62601}" type="slidenum">
              <a:rPr lang="en-US" altLang="en-US"/>
              <a:pPr/>
              <a:t>‹#›</a:t>
            </a:fld>
            <a:endParaRPr lang="en-US" altLang="en-US"/>
          </a:p>
        </p:txBody>
      </p:sp>
    </p:spTree>
    <p:extLst>
      <p:ext uri="{BB962C8B-B14F-4D97-AF65-F5344CB8AC3E}">
        <p14:creationId xmlns:p14="http://schemas.microsoft.com/office/powerpoint/2010/main" val="86396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fld id="{43093494-2BA9-4CB4-B7DB-84A899F15323}" type="slidenum">
              <a:rPr lang="en-US" altLang="en-US"/>
              <a:pPr/>
              <a:t>‹#›</a:t>
            </a:fld>
            <a:endParaRPr lang="en-US" altLang="en-US"/>
          </a:p>
        </p:txBody>
      </p:sp>
    </p:spTree>
    <p:extLst>
      <p:ext uri="{BB962C8B-B14F-4D97-AF65-F5344CB8AC3E}">
        <p14:creationId xmlns:p14="http://schemas.microsoft.com/office/powerpoint/2010/main" val="343427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6C5826A0-8A05-41FF-96FE-A179C19EC823}" type="slidenum">
              <a:rPr lang="en-US" altLang="en-US" smtClean="0"/>
              <a:pPr/>
              <a:t>‹#›</a:t>
            </a:fld>
            <a:endParaRPr lang="en-US" altLang="en-US"/>
          </a:p>
        </p:txBody>
      </p:sp>
    </p:spTree>
    <p:extLst>
      <p:ext uri="{BB962C8B-B14F-4D97-AF65-F5344CB8AC3E}">
        <p14:creationId xmlns:p14="http://schemas.microsoft.com/office/powerpoint/2010/main" val="4904865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457200" y="1719263"/>
            <a:ext cx="8229600" cy="4411662"/>
          </a:xfrm>
        </p:spPr>
        <p:txBody>
          <a:bodyPr/>
          <a:lstStyle/>
          <a:p>
            <a:pPr lvl="0"/>
            <a:endParaRPr lang="en-SG"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D285645F-74A6-4617-8AC5-82D231129247}" type="slidenum">
              <a:rPr lang="en-US" altLang="en-US"/>
              <a:pPr/>
              <a:t>‹#›</a:t>
            </a:fld>
            <a:endParaRPr lang="en-US" altLang="en-US"/>
          </a:p>
        </p:txBody>
      </p:sp>
    </p:spTree>
    <p:extLst>
      <p:ext uri="{BB962C8B-B14F-4D97-AF65-F5344CB8AC3E}">
        <p14:creationId xmlns:p14="http://schemas.microsoft.com/office/powerpoint/2010/main" val="324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pPr>
              <a:defRPr/>
            </a:pPr>
            <a:endParaRPr lang="en-US" altLang="en-US"/>
          </a:p>
        </p:txBody>
      </p:sp>
      <p:sp>
        <p:nvSpPr>
          <p:cNvPr id="5" name="Footer Placeholder 4"/>
          <p:cNvSpPr>
            <a:spLocks noGrp="1"/>
          </p:cNvSpPr>
          <p:nvPr>
            <p:ph type="ftr" sz="quarter" idx="11"/>
          </p:nvPr>
        </p:nvSpPr>
        <p:spPr>
          <a:xfrm>
            <a:off x="533400" y="5936189"/>
            <a:ext cx="4834673" cy="365125"/>
          </a:xfrm>
        </p:spPr>
        <p:txBody>
          <a:bodyPr/>
          <a:lstStyle/>
          <a:p>
            <a:pPr>
              <a:defRPr/>
            </a:pPr>
            <a:endParaRPr lang="en-US" altLang="en-US"/>
          </a:p>
        </p:txBody>
      </p:sp>
      <p:sp>
        <p:nvSpPr>
          <p:cNvPr id="6" name="Slide Number Placeholder 5"/>
          <p:cNvSpPr>
            <a:spLocks noGrp="1"/>
          </p:cNvSpPr>
          <p:nvPr>
            <p:ph type="sldNum" sz="quarter" idx="12"/>
          </p:nvPr>
        </p:nvSpPr>
        <p:spPr>
          <a:xfrm>
            <a:off x="7856438" y="2869896"/>
            <a:ext cx="1149836" cy="1090789"/>
          </a:xfrm>
        </p:spPr>
        <p:txBody>
          <a:bodyPr/>
          <a:lstStyle/>
          <a:p>
            <a:fld id="{6DEF1309-EFFF-47A9-B97E-5AE191A37DA2}" type="slidenum">
              <a:rPr lang="en-US" altLang="en-US" smtClean="0"/>
              <a:pPr/>
              <a:t>‹#›</a:t>
            </a:fld>
            <a:endParaRPr lang="en-US" altLang="en-US"/>
          </a:p>
        </p:txBody>
      </p:sp>
    </p:spTree>
    <p:extLst>
      <p:ext uri="{BB962C8B-B14F-4D97-AF65-F5344CB8AC3E}">
        <p14:creationId xmlns:p14="http://schemas.microsoft.com/office/powerpoint/2010/main" val="56159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CE431B5B-E143-4AFB-97F5-9B43A821909E}" type="slidenum">
              <a:rPr lang="en-US" altLang="en-US" smtClean="0"/>
              <a:pPr/>
              <a:t>‹#›</a:t>
            </a:fld>
            <a:endParaRPr lang="en-US" altLang="en-US"/>
          </a:p>
        </p:txBody>
      </p:sp>
    </p:spTree>
    <p:extLst>
      <p:ext uri="{BB962C8B-B14F-4D97-AF65-F5344CB8AC3E}">
        <p14:creationId xmlns:p14="http://schemas.microsoft.com/office/powerpoint/2010/main" val="293594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264B94CB-49B5-4C33-A041-61EFDABCAE23}" type="slidenum">
              <a:rPr lang="en-US" altLang="en-US" smtClean="0"/>
              <a:pPr/>
              <a:t>‹#›</a:t>
            </a:fld>
            <a:endParaRPr lang="en-US" altLang="en-US"/>
          </a:p>
        </p:txBody>
      </p:sp>
    </p:spTree>
    <p:extLst>
      <p:ext uri="{BB962C8B-B14F-4D97-AF65-F5344CB8AC3E}">
        <p14:creationId xmlns:p14="http://schemas.microsoft.com/office/powerpoint/2010/main" val="321242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26CA7FED-7E45-46AB-AB2F-434B7CEF40D7}" type="slidenum">
              <a:rPr lang="en-US" altLang="en-US" smtClean="0"/>
              <a:pPr/>
              <a:t>‹#›</a:t>
            </a:fld>
            <a:endParaRPr lang="en-US" altLang="en-US"/>
          </a:p>
        </p:txBody>
      </p:sp>
    </p:spTree>
    <p:extLst>
      <p:ext uri="{BB962C8B-B14F-4D97-AF65-F5344CB8AC3E}">
        <p14:creationId xmlns:p14="http://schemas.microsoft.com/office/powerpoint/2010/main" val="211143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AEDAD3C1-473A-4F2A-8B21-A377A17D54E4}" type="slidenum">
              <a:rPr lang="en-US" altLang="en-US" smtClean="0"/>
              <a:pPr/>
              <a:t>‹#›</a:t>
            </a:fld>
            <a:endParaRPr lang="en-US" altLang="en-US"/>
          </a:p>
        </p:txBody>
      </p:sp>
    </p:spTree>
    <p:extLst>
      <p:ext uri="{BB962C8B-B14F-4D97-AF65-F5344CB8AC3E}">
        <p14:creationId xmlns:p14="http://schemas.microsoft.com/office/powerpoint/2010/main" val="414553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D48A825B-F0FB-4FC8-A2F4-CEF995DF45C8}" type="slidenum">
              <a:rPr lang="en-US" altLang="en-US" smtClean="0"/>
              <a:pPr/>
              <a:t>‹#›</a:t>
            </a:fld>
            <a:endParaRPr lang="en-US" altLang="en-US"/>
          </a:p>
        </p:txBody>
      </p:sp>
    </p:spTree>
    <p:extLst>
      <p:ext uri="{BB962C8B-B14F-4D97-AF65-F5344CB8AC3E}">
        <p14:creationId xmlns:p14="http://schemas.microsoft.com/office/powerpoint/2010/main" val="68301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679F0221-ED7C-49F1-91E4-5015D4B8C93F}" type="slidenum">
              <a:rPr lang="en-US" altLang="en-US" smtClean="0"/>
              <a:pPr/>
              <a:t>‹#›</a:t>
            </a:fld>
            <a:endParaRPr lang="en-US" altLang="en-US"/>
          </a:p>
        </p:txBody>
      </p:sp>
    </p:spTree>
    <p:extLst>
      <p:ext uri="{BB962C8B-B14F-4D97-AF65-F5344CB8AC3E}">
        <p14:creationId xmlns:p14="http://schemas.microsoft.com/office/powerpoint/2010/main" val="74436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22">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C35B5AC-026E-4704-A670-7A562770DBC4}" type="slidenum">
              <a:rPr lang="en-US" altLang="en-US" smtClean="0"/>
              <a:pPr/>
              <a:t>‹#›</a:t>
            </a:fld>
            <a:endParaRPr lang="en-US" altLang="en-US"/>
          </a:p>
        </p:txBody>
      </p:sp>
    </p:spTree>
    <p:extLst>
      <p:ext uri="{BB962C8B-B14F-4D97-AF65-F5344CB8AC3E}">
        <p14:creationId xmlns:p14="http://schemas.microsoft.com/office/powerpoint/2010/main" val="1251053816"/>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file:///C:\Documents%20and%20Settings\Debashree\My%20Documents\SEMINAR\k-means%20clustering\K-Means%20Clustering%20Numerical%20Example_files\NumericalExample_clip_image032.gif" TargetMode="Externa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eaLnBrk="1" hangingPunct="1"/>
            <a:r>
              <a:rPr lang="en-US" altLang="en-US" sz="4000" dirty="0" smtClean="0">
                <a:latin typeface="Times New Roman" panose="02020603050405020304" pitchFamily="18" charset="0"/>
              </a:rPr>
              <a:t>K-MEANS CLUSTERING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en-US" u="sng" smtClean="0"/>
              <a:t>PLOT</a:t>
            </a:r>
          </a:p>
        </p:txBody>
      </p:sp>
      <p:pic>
        <p:nvPicPr>
          <p:cNvPr id="19459" name="Picture 6"/>
          <p:cNvPicPr>
            <a:picLocks noChangeAspect="1" noChangeArrowheads="1"/>
          </p:cNvPicPr>
          <p:nvPr/>
        </p:nvPicPr>
        <p:blipFill>
          <a:blip r:embed="rId2">
            <a:extLst>
              <a:ext uri="{28A0092B-C50C-407E-A947-70E740481C1C}">
                <a14:useLocalDpi xmlns:a14="http://schemas.microsoft.com/office/drawing/2010/main" val="0"/>
              </a:ext>
            </a:extLst>
          </a:blip>
          <a:srcRect l="4672" t="1755" r="20561" b="5263"/>
          <a:stretch>
            <a:fillRect/>
          </a:stretch>
        </p:blipFill>
        <p:spPr bwMode="auto">
          <a:xfrm>
            <a:off x="1676400" y="2590800"/>
            <a:ext cx="5181600" cy="343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(with K=3)</a:t>
            </a:r>
            <a:br>
              <a:rPr lang="en-US" altLang="en-US" smtClean="0"/>
            </a:br>
            <a:endParaRPr lang="en-US" altLang="en-US" smtClean="0"/>
          </a:p>
        </p:txBody>
      </p:sp>
      <p:pic>
        <p:nvPicPr>
          <p:cNvPr id="20483" name="Picture 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5084" t="6061" r="1695" b="3030"/>
          <a:stretch>
            <a:fillRect/>
          </a:stretch>
        </p:blipFill>
        <p:spPr>
          <a:xfrm>
            <a:off x="838200" y="1536090"/>
            <a:ext cx="4191000" cy="4572000"/>
          </a:xfrm>
          <a:noFill/>
        </p:spPr>
      </p:pic>
      <p:pic>
        <p:nvPicPr>
          <p:cNvPr id="20484"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a:xfrm>
            <a:off x="5410200" y="2743200"/>
            <a:ext cx="3558886" cy="2286000"/>
          </a:xfrm>
          <a:noFill/>
        </p:spPr>
      </p:pic>
      <p:sp>
        <p:nvSpPr>
          <p:cNvPr id="20485" name="Text Box 8"/>
          <p:cNvSpPr txBox="1">
            <a:spLocks noChangeArrowheads="1"/>
          </p:cNvSpPr>
          <p:nvPr/>
        </p:nvSpPr>
        <p:spPr bwMode="auto">
          <a:xfrm>
            <a:off x="457200" y="60198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r>
              <a:rPr lang="en-US" altLang="en-US" sz="2400" b="1" u="sng"/>
              <a:t>Step 1</a:t>
            </a:r>
          </a:p>
        </p:txBody>
      </p:sp>
      <p:sp>
        <p:nvSpPr>
          <p:cNvPr id="20486" name="Text Box 9"/>
          <p:cNvSpPr txBox="1">
            <a:spLocks noChangeArrowheads="1"/>
          </p:cNvSpPr>
          <p:nvPr/>
        </p:nvSpPr>
        <p:spPr bwMode="auto">
          <a:xfrm>
            <a:off x="5562600" y="59436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r>
              <a:rPr lang="en-US" altLang="en-US" sz="2400" b="1" u="sng"/>
              <a:t>Step 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u="sng" smtClean="0"/>
              <a:t>PLOT</a:t>
            </a:r>
          </a:p>
        </p:txBody>
      </p:sp>
      <p:pic>
        <p:nvPicPr>
          <p:cNvPr id="21507"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981200" y="2590800"/>
            <a:ext cx="4718844" cy="2797899"/>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122238"/>
            <a:ext cx="7543800" cy="1295400"/>
          </a:xfrm>
        </p:spPr>
        <p:txBody>
          <a:bodyPr/>
          <a:lstStyle/>
          <a:p>
            <a:pPr eaLnBrk="1" hangingPunct="1"/>
            <a:r>
              <a:rPr lang="en-US" altLang="en-US" u="sng" smtClean="0"/>
              <a:t>Real-Life Numerical Example of K-Means Clustering</a:t>
            </a:r>
          </a:p>
        </p:txBody>
      </p:sp>
      <p:sp>
        <p:nvSpPr>
          <p:cNvPr id="22531" name="Rectangle 4"/>
          <p:cNvSpPr>
            <a:spLocks noChangeArrowheads="1"/>
          </p:cNvSpPr>
          <p:nvPr/>
        </p:nvSpPr>
        <p:spPr bwMode="auto">
          <a:xfrm>
            <a:off x="304800" y="1752600"/>
            <a:ext cx="7848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We have 4 medicines as our training data points object and each medicine has 2 attributes. Each attribute represents coordinate of the object. We have to determine which medicines belong to cluster 1 and which medicines belong to the other cluster. </a:t>
            </a:r>
          </a:p>
          <a:p>
            <a:endParaRPr lang="en-US" altLang="en-US" sz="2400"/>
          </a:p>
        </p:txBody>
      </p:sp>
      <p:graphicFrame>
        <p:nvGraphicFramePr>
          <p:cNvPr id="72822" name="Group 118"/>
          <p:cNvGraphicFramePr>
            <a:graphicFrameLocks noGrp="1"/>
          </p:cNvGraphicFramePr>
          <p:nvPr/>
        </p:nvGraphicFramePr>
        <p:xfrm>
          <a:off x="1295400" y="3733800"/>
          <a:ext cx="5867400" cy="2535237"/>
        </p:xfrm>
        <a:graphic>
          <a:graphicData uri="http://schemas.openxmlformats.org/drawingml/2006/table">
            <a:tbl>
              <a:tblPr/>
              <a:tblGrid>
                <a:gridCol w="1792288"/>
                <a:gridCol w="2081212"/>
                <a:gridCol w="1993900"/>
              </a:tblGrid>
              <a:tr h="57919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Object</a:t>
                      </a:r>
                      <a:endParaRPr kumimoji="0" lang="en-US" sz="1600" b="1" i="0" u="none" strike="noStrike" cap="none" normalizeH="0" baseline="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Attribute1 (X): weight index</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Attribute 2 (Y): pH</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2870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A</a:t>
                      </a:r>
                      <a:endParaRPr kumimoji="0" lang="en-US" sz="1600" b="1" i="0" u="none" strike="noStrike" cap="none" normalizeH="0" baseline="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901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B</a:t>
                      </a:r>
                      <a:endParaRPr kumimoji="0" lang="en-US" sz="1600" b="1" i="0" u="none" strike="noStrike" cap="none" normalizeH="0" baseline="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154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C</a:t>
                      </a:r>
                      <a:endParaRPr kumimoji="0" lang="en-US" sz="1600" b="1" i="0" u="none" strike="noStrike" cap="none" normalizeH="0" baseline="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6678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D</a:t>
                      </a:r>
                      <a:endParaRPr kumimoji="0" lang="en-US" sz="1600" b="1" i="0" u="none" strike="noStrike" cap="none" normalizeH="0" baseline="0" smtClean="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smtClean="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body" sz="half" idx="1"/>
          </p:nvPr>
        </p:nvSpPr>
        <p:spPr>
          <a:xfrm>
            <a:off x="457200" y="838200"/>
            <a:ext cx="4038600" cy="5791200"/>
          </a:xfrm>
        </p:spPr>
        <p:txBody>
          <a:bodyPr/>
          <a:lstStyle/>
          <a:p>
            <a:pPr eaLnBrk="1" hangingPunct="1">
              <a:buFont typeface="Wingdings" panose="05000000000000000000" pitchFamily="2" charset="2"/>
              <a:buNone/>
            </a:pPr>
            <a:r>
              <a:rPr lang="en-US" altLang="en-US" sz="2600" u="sng" smtClean="0"/>
              <a:t>Step 1:</a:t>
            </a:r>
          </a:p>
          <a:p>
            <a:pPr eaLnBrk="1" hangingPunct="1"/>
            <a:r>
              <a:rPr lang="en-US" altLang="en-US" sz="2600" smtClean="0"/>
              <a:t> </a:t>
            </a:r>
            <a:r>
              <a:rPr lang="en-US" altLang="en-US" sz="2600" b="1" u="sng" smtClean="0"/>
              <a:t>Initial value of centroids</a:t>
            </a:r>
            <a:r>
              <a:rPr lang="en-US" altLang="en-US" sz="2600" i="1" smtClean="0"/>
              <a:t> </a:t>
            </a:r>
            <a:r>
              <a:rPr lang="en-US" altLang="en-US" sz="2600" smtClean="0"/>
              <a:t>: Suppose we use medicine A and medicine B as the first centroids. </a:t>
            </a:r>
          </a:p>
          <a:p>
            <a:pPr eaLnBrk="1" hangingPunct="1"/>
            <a:r>
              <a:rPr lang="en-US" altLang="en-US" sz="2600" smtClean="0"/>
              <a:t>Let and c</a:t>
            </a:r>
            <a:r>
              <a:rPr lang="en-US" altLang="en-US" sz="2600" baseline="-25000" smtClean="0"/>
              <a:t>1</a:t>
            </a:r>
            <a:r>
              <a:rPr lang="en-US" altLang="en-US" sz="2600" smtClean="0"/>
              <a:t> and c</a:t>
            </a:r>
            <a:r>
              <a:rPr lang="en-US" altLang="en-US" sz="2600" baseline="-25000" smtClean="0"/>
              <a:t>2 </a:t>
            </a:r>
            <a:r>
              <a:rPr lang="en-US" altLang="en-US" sz="2600" smtClean="0"/>
              <a:t>denote the coordinate of the centroids, then c</a:t>
            </a:r>
            <a:r>
              <a:rPr lang="en-US" altLang="en-US" sz="2600" baseline="-25000" smtClean="0"/>
              <a:t>1</a:t>
            </a:r>
            <a:r>
              <a:rPr lang="en-US" altLang="en-US" sz="2600" smtClean="0"/>
              <a:t>=(1,1) and c</a:t>
            </a:r>
            <a:r>
              <a:rPr lang="en-US" altLang="en-US" sz="2600" baseline="-25000" smtClean="0"/>
              <a:t>2</a:t>
            </a:r>
            <a:r>
              <a:rPr lang="en-US" altLang="en-US" sz="2600" smtClean="0"/>
              <a:t>=(2,1) </a:t>
            </a:r>
          </a:p>
        </p:txBody>
      </p:sp>
      <p:pic>
        <p:nvPicPr>
          <p:cNvPr id="23555" name="Picture 7" descr="k means clustering iteration 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24400" y="838200"/>
            <a:ext cx="4419600" cy="5410200"/>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0" y="0"/>
            <a:ext cx="8915400" cy="6858000"/>
          </a:xfrm>
        </p:spPr>
        <p:txBody>
          <a:bodyPr>
            <a:noAutofit/>
          </a:bodyPr>
          <a:lstStyle/>
          <a:p>
            <a:pPr eaLnBrk="1" hangingPunct="1">
              <a:lnSpc>
                <a:spcPct val="90000"/>
              </a:lnSpc>
            </a:pPr>
            <a:r>
              <a:rPr lang="en-US" altLang="en-US" sz="2600" b="1" u="sng" dirty="0" smtClean="0"/>
              <a:t>Objects-Centroids distance</a:t>
            </a:r>
            <a:r>
              <a:rPr lang="en-US" altLang="en-US" sz="2600" i="1" dirty="0" smtClean="0"/>
              <a:t> </a:t>
            </a:r>
            <a:r>
              <a:rPr lang="en-US" altLang="en-US" sz="2600" dirty="0" smtClean="0"/>
              <a:t>: we calculate the   distance between cluster centroid to each object. </a:t>
            </a:r>
          </a:p>
          <a:p>
            <a:pPr eaLnBrk="1" hangingPunct="1">
              <a:lnSpc>
                <a:spcPct val="90000"/>
              </a:lnSpc>
            </a:pPr>
            <a:r>
              <a:rPr lang="en-US" altLang="en-US" sz="2600" dirty="0" smtClean="0"/>
              <a:t>Let us use Euclidean distance, then we have         distance matrix at iteration 0 is </a:t>
            </a:r>
          </a:p>
          <a:p>
            <a:pPr eaLnBrk="1" hangingPunct="1">
              <a:lnSpc>
                <a:spcPct val="90000"/>
              </a:lnSpc>
            </a:pPr>
            <a:endParaRPr lang="en-US" altLang="en-US" sz="2600" dirty="0" smtClean="0"/>
          </a:p>
          <a:p>
            <a:pPr eaLnBrk="1" hangingPunct="1">
              <a:lnSpc>
                <a:spcPct val="90000"/>
              </a:lnSpc>
              <a:buFont typeface="Wingdings" panose="05000000000000000000" pitchFamily="2" charset="2"/>
              <a:buNone/>
            </a:pPr>
            <a:endParaRPr lang="en-US" altLang="en-US" sz="2600" dirty="0" smtClean="0"/>
          </a:p>
          <a:p>
            <a:pPr eaLnBrk="1" hangingPunct="1">
              <a:lnSpc>
                <a:spcPct val="90000"/>
              </a:lnSpc>
            </a:pPr>
            <a:endParaRPr lang="en-US" altLang="en-US" sz="2600" dirty="0" smtClean="0"/>
          </a:p>
          <a:p>
            <a:pPr eaLnBrk="1" hangingPunct="1">
              <a:lnSpc>
                <a:spcPct val="90000"/>
              </a:lnSpc>
            </a:pPr>
            <a:r>
              <a:rPr lang="en-US" altLang="en-US" sz="2600" dirty="0" smtClean="0"/>
              <a:t>Each column in the distance matrix symbolizes the object. </a:t>
            </a:r>
          </a:p>
          <a:p>
            <a:pPr eaLnBrk="1" hangingPunct="1">
              <a:lnSpc>
                <a:spcPct val="90000"/>
              </a:lnSpc>
            </a:pPr>
            <a:r>
              <a:rPr lang="en-US" altLang="en-US" sz="2600" dirty="0" smtClean="0"/>
              <a:t>The first row of the distance matrix corresponds to the distance of each object to the first centroid and the second row is the distance of each object to the second centroid. </a:t>
            </a:r>
          </a:p>
          <a:p>
            <a:pPr eaLnBrk="1" hangingPunct="1">
              <a:lnSpc>
                <a:spcPct val="90000"/>
              </a:lnSpc>
            </a:pPr>
            <a:r>
              <a:rPr lang="en-US" altLang="en-US" sz="2600" dirty="0" smtClean="0"/>
              <a:t>For example, distance from medicine C = (4, 3)  to the first centroid         is ,                  and its distance to the second centroid is ,          is                          etc. </a:t>
            </a:r>
          </a:p>
        </p:txBody>
      </p:sp>
      <p:pic>
        <p:nvPicPr>
          <p:cNvPr id="24579" name="Picture 5" descr="NumericalExample_clip_image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4114800" cy="149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7" descr="NumericalExample_clip_image008_0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682" y="5861236"/>
            <a:ext cx="665700" cy="35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1" descr="NumericalExample_clip_image0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359" y="5868800"/>
            <a:ext cx="1795705" cy="40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12" descr="NumericalExample_clip_image010_00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6376707"/>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4" descr="NumericalExample_clip_image0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6300" y="6347290"/>
            <a:ext cx="18288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body" sz="half" idx="1"/>
          </p:nvPr>
        </p:nvSpPr>
        <p:spPr>
          <a:xfrm>
            <a:off x="0" y="0"/>
            <a:ext cx="4495800" cy="6858000"/>
          </a:xfrm>
        </p:spPr>
        <p:txBody>
          <a:bodyPr/>
          <a:lstStyle/>
          <a:p>
            <a:pPr eaLnBrk="1" hangingPunct="1">
              <a:buFont typeface="Wingdings" panose="05000000000000000000" pitchFamily="2" charset="2"/>
              <a:buNone/>
            </a:pPr>
            <a:r>
              <a:rPr lang="en-US" altLang="en-US" sz="2000" u="sng" smtClean="0"/>
              <a:t>Step 2:</a:t>
            </a:r>
          </a:p>
          <a:p>
            <a:pPr eaLnBrk="1" hangingPunct="1"/>
            <a:r>
              <a:rPr lang="en-US" altLang="en-US" sz="2600" b="1" u="sng" smtClean="0"/>
              <a:t>Objects clustering</a:t>
            </a:r>
            <a:r>
              <a:rPr lang="en-US" altLang="en-US" sz="2600" i="1" smtClean="0"/>
              <a:t> </a:t>
            </a:r>
            <a:r>
              <a:rPr lang="en-US" altLang="en-US" sz="2600" smtClean="0"/>
              <a:t>: We assign each object  based on the minimum distance. </a:t>
            </a:r>
          </a:p>
          <a:p>
            <a:pPr eaLnBrk="1" hangingPunct="1"/>
            <a:r>
              <a:rPr lang="en-US" altLang="en-US" sz="2600" smtClean="0"/>
              <a:t>Medicine A is assigned to group 1, medicine B to group 2, medicine C to group 2 and medicine D to group 2. </a:t>
            </a:r>
          </a:p>
          <a:p>
            <a:pPr eaLnBrk="1" hangingPunct="1"/>
            <a:r>
              <a:rPr lang="en-US" altLang="en-US" sz="2600" smtClean="0"/>
              <a:t>The elements of Group matrix below is 1 if and only if the object is assigned to that group. </a:t>
            </a:r>
          </a:p>
          <a:p>
            <a:pPr eaLnBrk="1" hangingPunct="1"/>
            <a:endParaRPr lang="en-US" altLang="en-US" sz="2600" smtClean="0"/>
          </a:p>
        </p:txBody>
      </p:sp>
      <p:pic>
        <p:nvPicPr>
          <p:cNvPr id="25603" name="Picture 7" descr="NumericalExample_clip_image002_000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52988" y="1371600"/>
            <a:ext cx="4291012" cy="4648200"/>
          </a:xfrm>
          <a:noFill/>
        </p:spPr>
      </p:pic>
      <p:pic>
        <p:nvPicPr>
          <p:cNvPr id="25604" name="Picture 8" descr="NumericalExample_clip_image0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486400"/>
            <a:ext cx="335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18702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152400" y="1676400"/>
            <a:ext cx="9144000" cy="6858000"/>
          </a:xfrm>
        </p:spPr>
        <p:txBody>
          <a:bodyPr/>
          <a:lstStyle/>
          <a:p>
            <a:pPr eaLnBrk="1" hangingPunct="1"/>
            <a:endParaRPr lang="en-US" altLang="en-US" b="1" u="sng" dirty="0" smtClean="0"/>
          </a:p>
          <a:p>
            <a:pPr eaLnBrk="1" hangingPunct="1"/>
            <a:r>
              <a:rPr lang="en-US" altLang="en-US" b="1" u="sng" dirty="0" smtClean="0"/>
              <a:t>Iteration-1, Objects-Centroids distances</a:t>
            </a:r>
            <a:r>
              <a:rPr lang="en-US" altLang="en-US" i="1" dirty="0" smtClean="0"/>
              <a:t> </a:t>
            </a:r>
            <a:r>
              <a:rPr lang="en-US" altLang="en-US" dirty="0" smtClean="0"/>
              <a:t>:     The next step is to compute the distance of          all objects to the new centroids. </a:t>
            </a:r>
          </a:p>
          <a:p>
            <a:pPr eaLnBrk="1" hangingPunct="1"/>
            <a:r>
              <a:rPr lang="en-US" altLang="en-US" dirty="0" smtClean="0"/>
              <a:t>Similar to step 2, we have distance matrix at iteration 1 is </a:t>
            </a:r>
          </a:p>
        </p:txBody>
      </p:sp>
      <p:pic>
        <p:nvPicPr>
          <p:cNvPr id="26627" name="Picture 4" descr="NumericalExample_clip_image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962400"/>
            <a:ext cx="58674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body" sz="half" idx="1"/>
          </p:nvPr>
        </p:nvSpPr>
        <p:spPr>
          <a:xfrm>
            <a:off x="0" y="0"/>
            <a:ext cx="4495800" cy="6629400"/>
          </a:xfrm>
        </p:spPr>
        <p:txBody>
          <a:bodyPr>
            <a:normAutofit/>
          </a:bodyPr>
          <a:lstStyle/>
          <a:p>
            <a:pPr eaLnBrk="1" hangingPunct="1">
              <a:lnSpc>
                <a:spcPct val="80000"/>
              </a:lnSpc>
            </a:pPr>
            <a:r>
              <a:rPr lang="en-US" altLang="en-US" sz="2200" b="1" u="sng" smtClean="0"/>
              <a:t>Iteration-1, Objects clustering:</a:t>
            </a:r>
            <a:r>
              <a:rPr lang="en-US" altLang="en-US" sz="2200" smtClean="0"/>
              <a:t>Based on the new distance matrix, we move the medicine B to   Group 1 while all the other objects remain. The Group matrix is shown below </a:t>
            </a:r>
          </a:p>
          <a:p>
            <a:pPr eaLnBrk="1" hangingPunct="1">
              <a:lnSpc>
                <a:spcPct val="80000"/>
              </a:lnSpc>
            </a:pPr>
            <a:endParaRPr lang="en-US" altLang="en-US" sz="2200" smtClean="0"/>
          </a:p>
          <a:p>
            <a:pPr eaLnBrk="1" hangingPunct="1">
              <a:lnSpc>
                <a:spcPct val="80000"/>
              </a:lnSpc>
            </a:pPr>
            <a:endParaRPr lang="en-US" altLang="en-US" sz="2200" smtClean="0"/>
          </a:p>
          <a:p>
            <a:pPr eaLnBrk="1" hangingPunct="1">
              <a:lnSpc>
                <a:spcPct val="80000"/>
              </a:lnSpc>
            </a:pPr>
            <a:endParaRPr lang="en-US" altLang="en-US" sz="2200" smtClean="0"/>
          </a:p>
          <a:p>
            <a:pPr eaLnBrk="1" hangingPunct="1">
              <a:lnSpc>
                <a:spcPct val="80000"/>
              </a:lnSpc>
            </a:pPr>
            <a:endParaRPr lang="en-US" altLang="en-US" sz="2200" smtClean="0"/>
          </a:p>
          <a:p>
            <a:pPr eaLnBrk="1" hangingPunct="1">
              <a:lnSpc>
                <a:spcPct val="80000"/>
              </a:lnSpc>
            </a:pPr>
            <a:endParaRPr lang="en-US" altLang="en-US" sz="2200" smtClean="0"/>
          </a:p>
          <a:p>
            <a:pPr eaLnBrk="1" hangingPunct="1">
              <a:lnSpc>
                <a:spcPct val="80000"/>
              </a:lnSpc>
            </a:pPr>
            <a:r>
              <a:rPr lang="en-US" altLang="en-US" sz="2200" b="1" u="sng" smtClean="0"/>
              <a:t>Iteration 2, determine centroids:</a:t>
            </a:r>
            <a:r>
              <a:rPr lang="en-US" altLang="en-US" sz="2200" i="1" smtClean="0"/>
              <a:t> </a:t>
            </a:r>
            <a:r>
              <a:rPr lang="en-US" altLang="en-US" sz="2200" smtClean="0"/>
              <a:t>Now we repeat step 4 to calculate the new centroids coordinate based on the clustering of previous iteration. Group1 and group 2 both has two members, thus the new centroids are                   </a:t>
            </a:r>
          </a:p>
          <a:p>
            <a:pPr eaLnBrk="1" hangingPunct="1">
              <a:lnSpc>
                <a:spcPct val="80000"/>
              </a:lnSpc>
              <a:buFont typeface="Wingdings" panose="05000000000000000000" pitchFamily="2" charset="2"/>
              <a:buNone/>
            </a:pPr>
            <a:r>
              <a:rPr lang="en-US" altLang="en-US" sz="2200" smtClean="0"/>
              <a:t>	and</a:t>
            </a:r>
          </a:p>
        </p:txBody>
      </p:sp>
      <p:pic>
        <p:nvPicPr>
          <p:cNvPr id="27651" name="Picture 7" descr="k means clustering iteration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4852987" y="2229644"/>
            <a:ext cx="3629025" cy="3390900"/>
          </a:xfrm>
          <a:noFill/>
        </p:spPr>
      </p:pic>
      <p:pic>
        <p:nvPicPr>
          <p:cNvPr id="27652" name="Picture 8" descr="NumericalExample_clip_image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362200"/>
            <a:ext cx="396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9" descr="NumericalExample_clip_image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486400"/>
            <a:ext cx="15525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0" descr="NumericalExample_clip_image1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867400"/>
            <a:ext cx="17811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clustering?</a:t>
            </a:r>
            <a:endParaRPr lang="en-US" dirty="0"/>
          </a:p>
        </p:txBody>
      </p:sp>
      <p:sp>
        <p:nvSpPr>
          <p:cNvPr id="3" name="Content Placeholder 2"/>
          <p:cNvSpPr>
            <a:spLocks noGrp="1"/>
          </p:cNvSpPr>
          <p:nvPr>
            <p:ph idx="1"/>
          </p:nvPr>
        </p:nvSpPr>
        <p:spPr>
          <a:xfrm>
            <a:off x="533400" y="2336873"/>
            <a:ext cx="8382000" cy="3599316"/>
          </a:xfrm>
        </p:spPr>
        <p:txBody>
          <a:bodyPr/>
          <a:lstStyle/>
          <a:p>
            <a:r>
              <a:rPr lang="en-US" altLang="en-US" b="1" dirty="0"/>
              <a:t>Clustering</a:t>
            </a:r>
            <a:r>
              <a:rPr lang="en-US" altLang="en-US" dirty="0"/>
              <a:t> is the classification of objects into different groups, or more precisely, the partitioning of a data set into subsets (clusters), so that the data in each subset (ideally) share some common trait - often according to some defined distance measure. </a:t>
            </a:r>
          </a:p>
          <a:p>
            <a:endParaRPr lang="en-US" dirty="0"/>
          </a:p>
        </p:txBody>
      </p:sp>
    </p:spTree>
    <p:extLst>
      <p:ext uri="{BB962C8B-B14F-4D97-AF65-F5344CB8AC3E}">
        <p14:creationId xmlns:p14="http://schemas.microsoft.com/office/powerpoint/2010/main" val="637388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altLang="en-US" smtClean="0"/>
          </a:p>
        </p:txBody>
      </p:sp>
      <p:sp>
        <p:nvSpPr>
          <p:cNvPr id="28675" name="Rectangle 3"/>
          <p:cNvSpPr>
            <a:spLocks noGrp="1" noChangeArrowheads="1"/>
          </p:cNvSpPr>
          <p:nvPr>
            <p:ph idx="1"/>
          </p:nvPr>
        </p:nvSpPr>
        <p:spPr/>
        <p:txBody>
          <a:bodyPr/>
          <a:lstStyle/>
          <a:p>
            <a:pPr eaLnBrk="1" hangingPunct="1"/>
            <a:r>
              <a:rPr lang="en-US" altLang="en-US" b="1" u="sng" smtClean="0"/>
              <a:t>Iteration-2, Objects-Centroids distances</a:t>
            </a:r>
            <a:r>
              <a:rPr lang="en-US" altLang="en-US" i="1" smtClean="0"/>
              <a:t> </a:t>
            </a:r>
            <a:r>
              <a:rPr lang="en-US" altLang="en-US" smtClean="0"/>
              <a:t>: Repeat step 2 again, we have new distance matrix at iteration 2 as </a:t>
            </a:r>
          </a:p>
        </p:txBody>
      </p:sp>
      <p:pic>
        <p:nvPicPr>
          <p:cNvPr id="28676" name="Picture 4" descr="NumericalExample_clip_image102_0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657600"/>
            <a:ext cx="54864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idx="1"/>
          </p:nvPr>
        </p:nvSpPr>
        <p:spPr>
          <a:xfrm>
            <a:off x="228600" y="1981200"/>
            <a:ext cx="9144000" cy="6858000"/>
          </a:xfrm>
        </p:spPr>
        <p:txBody>
          <a:bodyPr>
            <a:normAutofit/>
          </a:bodyPr>
          <a:lstStyle/>
          <a:p>
            <a:pPr eaLnBrk="1" hangingPunct="1">
              <a:lnSpc>
                <a:spcPct val="90000"/>
              </a:lnSpc>
            </a:pPr>
            <a:r>
              <a:rPr lang="en-US" altLang="en-US" sz="2200" b="1" u="sng" dirty="0" smtClean="0"/>
              <a:t>Iteration-2, Objects clustering:</a:t>
            </a:r>
            <a:r>
              <a:rPr lang="en-US" altLang="en-US" sz="2200" i="1" dirty="0" smtClean="0"/>
              <a:t> </a:t>
            </a:r>
            <a:r>
              <a:rPr lang="en-US" altLang="en-US" sz="2200" dirty="0" smtClean="0"/>
              <a:t>Again, we    assign each object based on the minimum distance. </a:t>
            </a:r>
          </a:p>
          <a:p>
            <a:pPr eaLnBrk="1" hangingPunct="1">
              <a:lnSpc>
                <a:spcPct val="90000"/>
              </a:lnSpc>
            </a:pPr>
            <a:endParaRPr lang="en-US" altLang="en-US" sz="2200" dirty="0" smtClean="0"/>
          </a:p>
          <a:p>
            <a:pPr eaLnBrk="1" hangingPunct="1">
              <a:lnSpc>
                <a:spcPct val="90000"/>
              </a:lnSpc>
              <a:buFont typeface="Wingdings" panose="05000000000000000000" pitchFamily="2" charset="2"/>
              <a:buNone/>
            </a:pPr>
            <a:endParaRPr lang="en-US" altLang="en-US" sz="2200" dirty="0" smtClean="0"/>
          </a:p>
          <a:p>
            <a:pPr eaLnBrk="1" hangingPunct="1">
              <a:lnSpc>
                <a:spcPct val="90000"/>
              </a:lnSpc>
            </a:pPr>
            <a:endParaRPr lang="en-US" altLang="en-US" sz="2200" dirty="0" smtClean="0"/>
          </a:p>
          <a:p>
            <a:pPr eaLnBrk="1" hangingPunct="1">
              <a:lnSpc>
                <a:spcPct val="90000"/>
              </a:lnSpc>
            </a:pPr>
            <a:endParaRPr lang="en-US" altLang="en-US" sz="2200" dirty="0" smtClean="0"/>
          </a:p>
          <a:p>
            <a:pPr eaLnBrk="1" hangingPunct="1">
              <a:lnSpc>
                <a:spcPct val="90000"/>
              </a:lnSpc>
            </a:pPr>
            <a:endParaRPr lang="en-US" altLang="en-US" sz="2200" dirty="0" smtClean="0"/>
          </a:p>
          <a:p>
            <a:pPr eaLnBrk="1" hangingPunct="1">
              <a:lnSpc>
                <a:spcPct val="90000"/>
              </a:lnSpc>
            </a:pPr>
            <a:r>
              <a:rPr lang="en-US" altLang="en-US" sz="2200" dirty="0" smtClean="0"/>
              <a:t>We obtain result that            . Comparing the grouping of last iteration and this iteration reveals that the objects does not move group anymore. </a:t>
            </a:r>
          </a:p>
          <a:p>
            <a:pPr eaLnBrk="1" hangingPunct="1">
              <a:lnSpc>
                <a:spcPct val="90000"/>
              </a:lnSpc>
            </a:pPr>
            <a:r>
              <a:rPr lang="en-US" altLang="en-US" sz="2200" dirty="0" smtClean="0"/>
              <a:t>Thus, the computation of the k-mean clustering has reached its stability and no more iteration is needed..</a:t>
            </a:r>
          </a:p>
        </p:txBody>
      </p:sp>
      <p:pic>
        <p:nvPicPr>
          <p:cNvPr id="29699" name="Picture 8" descr="C:\Documents and Settings\Debashree\My Documents\SEMINAR\k-means clustering\K-Means Clustering Numerical Example_files\NumericalExample_clip_image03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514600" y="2995903"/>
            <a:ext cx="4729162" cy="186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11" descr="NumericalExample_clip_image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60925"/>
            <a:ext cx="1000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2"/>
          <p:cNvSpPr>
            <a:spLocks noGrp="1" noChangeArrowheads="1"/>
          </p:cNvSpPr>
          <p:nvPr>
            <p:ph type="title"/>
          </p:nvPr>
        </p:nvSpPr>
        <p:spPr/>
        <p:txBody>
          <a:bodyPr/>
          <a:lstStyle/>
          <a:p>
            <a:pPr eaLnBrk="1" hangingPunct="1"/>
            <a:endParaRPr lang="en-US" altLang="en-US" smtClean="0"/>
          </a:p>
        </p:txBody>
      </p:sp>
      <p:graphicFrame>
        <p:nvGraphicFramePr>
          <p:cNvPr id="93241" name="Group 57"/>
          <p:cNvGraphicFramePr>
            <a:graphicFrameLocks noGrp="1"/>
          </p:cNvGraphicFramePr>
          <p:nvPr>
            <p:ph type="tbl" idx="1"/>
          </p:nvPr>
        </p:nvGraphicFramePr>
        <p:xfrm>
          <a:off x="1676400" y="2667000"/>
          <a:ext cx="6400800" cy="2144794"/>
        </p:xfrm>
        <a:graphic>
          <a:graphicData uri="http://schemas.openxmlformats.org/drawingml/2006/table">
            <a:tbl>
              <a:tblPr/>
              <a:tblGrid>
                <a:gridCol w="1670050"/>
                <a:gridCol w="1911350"/>
                <a:gridCol w="1325563"/>
                <a:gridCol w="1493837"/>
              </a:tblGrid>
              <a:tr h="63998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Object </a:t>
                      </a:r>
                      <a:endParaRPr kumimoji="0" lang="en-US" sz="1800" b="1" i="0" u="sng" strike="noStrike" cap="none" normalizeH="0" baseline="0" smtClean="0">
                        <a:ln>
                          <a:noFill/>
                        </a:ln>
                        <a:solidFill>
                          <a:schemeClr val="tx1"/>
                        </a:solidFill>
                        <a:effectLst/>
                        <a:latin typeface="Arial" charset="0"/>
                      </a:endParaRPr>
                    </a:p>
                  </a:txBody>
                  <a:tcPr marT="45713" marB="45713" horzOverflow="overflow">
                    <a:lnL cap="flat">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Feature1(X):</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weight index </a:t>
                      </a:r>
                      <a:endParaRPr kumimoji="0" lang="en-US" sz="1800" b="1" i="0" u="sng" strike="noStrike" cap="none" normalizeH="0" baseline="0" smtClean="0">
                        <a:ln>
                          <a:noFill/>
                        </a:ln>
                        <a:solidFill>
                          <a:schemeClr val="tx1"/>
                        </a:solidFill>
                        <a:effectLst/>
                        <a:latin typeface="Arial" charset="0"/>
                      </a:endParaRPr>
                    </a:p>
                  </a:txBody>
                  <a:tcPr marT="45713" marB="45713"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Feature2</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(Y): pH </a:t>
                      </a:r>
                      <a:endParaRPr kumimoji="0" lang="en-US" sz="1800" b="1" i="0" u="sng" strike="noStrike" cap="none" normalizeH="0" baseline="0" smtClean="0">
                        <a:ln>
                          <a:noFill/>
                        </a:ln>
                        <a:solidFill>
                          <a:schemeClr val="tx1"/>
                        </a:solidFill>
                        <a:effectLst/>
                        <a:latin typeface="Arial" charset="0"/>
                      </a:endParaRPr>
                    </a:p>
                  </a:txBody>
                  <a:tcPr marT="45713" marB="45713"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Group</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(result) </a:t>
                      </a:r>
                      <a:endParaRPr kumimoji="0" lang="en-US" sz="1800" b="1" i="0" u="sng" strike="noStrike" cap="none" normalizeH="0" baseline="0" smtClean="0">
                        <a:ln>
                          <a:noFill/>
                        </a:ln>
                        <a:solidFill>
                          <a:schemeClr val="tx1"/>
                        </a:solidFill>
                        <a:effectLst/>
                        <a:latin typeface="Arial" charset="0"/>
                      </a:endParaRPr>
                    </a:p>
                  </a:txBody>
                  <a:tcPr marT="45713" marB="45713" horzOverflow="overflow">
                    <a:lnL>
                      <a:noFill/>
                    </a:lnL>
                    <a:lnR cap="flat">
                      <a:noFill/>
                    </a:lnR>
                    <a:lnT cap="flat">
                      <a:noFill/>
                    </a:lnT>
                    <a:lnB>
                      <a:noFill/>
                    </a:lnB>
                    <a:lnTlToBr>
                      <a:noFill/>
                    </a:lnTlToBr>
                    <a:lnBlToTr>
                      <a:noFill/>
                    </a:lnBlToTr>
                    <a:noFill/>
                  </a:tcPr>
                </a:tc>
              </a:tr>
              <a:tr h="37618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A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a:noFill/>
                    </a:lnL>
                    <a:lnR cap="flat">
                      <a:noFill/>
                    </a:lnR>
                    <a:lnT>
                      <a:noFill/>
                    </a:lnT>
                    <a:lnB>
                      <a:noFill/>
                    </a:lnB>
                    <a:lnTlToBr>
                      <a:noFill/>
                    </a:lnTlToBr>
                    <a:lnBlToTr>
                      <a:noFill/>
                    </a:lnBlToTr>
                    <a:noFill/>
                  </a:tcPr>
                </a:tc>
              </a:tr>
              <a:tr h="37618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B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a:noFill/>
                    </a:lnL>
                    <a:lnR cap="flat">
                      <a:noFill/>
                    </a:lnR>
                    <a:lnT>
                      <a:noFill/>
                    </a:lnT>
                    <a:lnB>
                      <a:noFill/>
                    </a:lnB>
                    <a:lnTlToBr>
                      <a:noFill/>
                    </a:lnTlToBr>
                    <a:lnBlToTr>
                      <a:noFill/>
                    </a:lnBlToTr>
                    <a:noFill/>
                  </a:tcPr>
                </a:tc>
              </a:tr>
              <a:tr h="37618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C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3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a:noFill/>
                    </a:lnL>
                    <a:lnR cap="flat">
                      <a:noFill/>
                    </a:lnR>
                    <a:lnT>
                      <a:noFill/>
                    </a:lnT>
                    <a:lnB>
                      <a:noFill/>
                    </a:lnB>
                    <a:lnTlToBr>
                      <a:noFill/>
                    </a:lnTlToBr>
                    <a:lnBlToTr>
                      <a:noFill/>
                    </a:lnBlToTr>
                    <a:noFill/>
                  </a:tcPr>
                </a:tc>
              </a:tr>
              <a:tr h="37618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D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cap="flat">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5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marT="45713" marB="45713" horzOverflow="overflow">
                    <a:lnL>
                      <a:noFill/>
                    </a:lnL>
                    <a:lnR cap="flat">
                      <a:noFill/>
                    </a:lnR>
                    <a:lnT>
                      <a:noFill/>
                    </a:lnT>
                    <a:lnB cap="flat">
                      <a:noFill/>
                    </a:lnB>
                    <a:lnTlToBr>
                      <a:noFill/>
                    </a:lnTlToBr>
                    <a:lnBlToTr>
                      <a:noFill/>
                    </a:lnBlToTr>
                    <a:noFill/>
                  </a:tcPr>
                </a:tc>
              </a:tr>
            </a:tbl>
          </a:graphicData>
        </a:graphic>
      </p:graphicFrame>
      <p:sp>
        <p:nvSpPr>
          <p:cNvPr id="30744" name="Rectangle 59"/>
          <p:cNvSpPr>
            <a:spLocks noChangeArrowheads="1"/>
          </p:cNvSpPr>
          <p:nvPr/>
        </p:nvSpPr>
        <p:spPr bwMode="auto">
          <a:xfrm>
            <a:off x="457200" y="1905000"/>
            <a:ext cx="731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We get the final grouping as the results as: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altLang="en-US" sz="3500" dirty="0" smtClean="0"/>
              <a:t>Weaknesses of K-Mean Clustering</a:t>
            </a:r>
            <a:br>
              <a:rPr lang="en-US" altLang="en-US" sz="3500" dirty="0" smtClean="0"/>
            </a:br>
            <a:r>
              <a:rPr lang="en-US" altLang="en-US" sz="3500" dirty="0" smtClean="0"/>
              <a:t> </a:t>
            </a:r>
          </a:p>
        </p:txBody>
      </p:sp>
      <p:sp>
        <p:nvSpPr>
          <p:cNvPr id="33795" name="Rectangle 3"/>
          <p:cNvSpPr>
            <a:spLocks noGrp="1" noChangeArrowheads="1"/>
          </p:cNvSpPr>
          <p:nvPr>
            <p:ph idx="1"/>
          </p:nvPr>
        </p:nvSpPr>
        <p:spPr>
          <a:xfrm>
            <a:off x="35859" y="2057400"/>
            <a:ext cx="9144000" cy="5867400"/>
          </a:xfrm>
        </p:spPr>
        <p:txBody>
          <a:bodyPr>
            <a:normAutofit/>
          </a:bodyPr>
          <a:lstStyle/>
          <a:p>
            <a:pPr marL="571500" indent="-571500" eaLnBrk="1" hangingPunct="1">
              <a:buFont typeface="Wingdings" panose="05000000000000000000" pitchFamily="2" charset="2"/>
              <a:buAutoNum type="arabicPeriod"/>
            </a:pPr>
            <a:r>
              <a:rPr lang="en-US" altLang="en-US" sz="2200" dirty="0" smtClean="0"/>
              <a:t>When the numbers of data are not so many, initial grouping will determine the cluster significantly. </a:t>
            </a:r>
          </a:p>
          <a:p>
            <a:pPr marL="571500" indent="-571500" eaLnBrk="1" hangingPunct="1">
              <a:buFont typeface="Wingdings" panose="05000000000000000000" pitchFamily="2" charset="2"/>
              <a:buAutoNum type="arabicPeriod"/>
            </a:pPr>
            <a:r>
              <a:rPr lang="en-US" altLang="en-US" sz="2200" dirty="0" smtClean="0"/>
              <a:t>The number of cluster, K, must be determined before hand. Its disadvantage is that it does not yield the same result with each run, since the resulting clusters depend on the initial random assignments.</a:t>
            </a:r>
          </a:p>
          <a:p>
            <a:pPr marL="571500" indent="-571500" eaLnBrk="1" hangingPunct="1">
              <a:buFont typeface="Wingdings" panose="05000000000000000000" pitchFamily="2" charset="2"/>
              <a:buAutoNum type="arabicPeriod"/>
            </a:pPr>
            <a:r>
              <a:rPr lang="en-US" altLang="en-US" sz="2200" dirty="0" smtClean="0"/>
              <a:t>We never know the real cluster, using the same data, because if it is inputted in a different order it may produce different cluster if the number of data is few. </a:t>
            </a:r>
          </a:p>
          <a:p>
            <a:pPr marL="571500" indent="-571500" eaLnBrk="1" hangingPunct="1">
              <a:buFont typeface="Wingdings" panose="05000000000000000000" pitchFamily="2" charset="2"/>
              <a:buAutoNum type="arabicPeriod"/>
            </a:pPr>
            <a:r>
              <a:rPr lang="en-US" altLang="en-US" sz="2200" dirty="0" smtClean="0"/>
              <a:t>It is sensitive to initial condition. Different initial condition may produce different result of cluster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Task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1823236"/>
              </p:ext>
            </p:extLst>
          </p:nvPr>
        </p:nvGraphicFramePr>
        <p:xfrm>
          <a:off x="533400" y="2336800"/>
          <a:ext cx="6888162" cy="2595880"/>
        </p:xfrm>
        <a:graphic>
          <a:graphicData uri="http://schemas.openxmlformats.org/drawingml/2006/table">
            <a:tbl>
              <a:tblPr firstRow="1" bandRow="1">
                <a:tableStyleId>{5C22544A-7EE6-4342-B048-85BDC9FD1C3A}</a:tableStyleId>
              </a:tblPr>
              <a:tblGrid>
                <a:gridCol w="2296054"/>
                <a:gridCol w="2296054"/>
                <a:gridCol w="2296054"/>
              </a:tblGrid>
              <a:tr h="370840">
                <a:tc>
                  <a:txBody>
                    <a:bodyPr/>
                    <a:lstStyle/>
                    <a:p>
                      <a:r>
                        <a:rPr lang="en-US" dirty="0" smtClean="0"/>
                        <a:t>instance</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r>
              <a:tr h="370840">
                <a:tc>
                  <a:txBody>
                    <a:bodyPr/>
                    <a:lstStyle/>
                    <a:p>
                      <a:r>
                        <a:rPr lang="en-US" dirty="0" smtClean="0"/>
                        <a:t>P1</a:t>
                      </a:r>
                      <a:endParaRPr lang="en-US" dirty="0"/>
                    </a:p>
                  </a:txBody>
                  <a:tcPr/>
                </a:tc>
                <a:tc>
                  <a:txBody>
                    <a:bodyPr/>
                    <a:lstStyle/>
                    <a:p>
                      <a:r>
                        <a:rPr lang="en-US"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P2</a:t>
                      </a:r>
                      <a:endParaRPr lang="en-US" dirty="0"/>
                    </a:p>
                  </a:txBody>
                  <a:tcPr/>
                </a:tc>
                <a:tc>
                  <a:txBody>
                    <a:bodyPr/>
                    <a:lstStyle/>
                    <a:p>
                      <a:r>
                        <a:rPr lang="en-US" dirty="0" smtClean="0"/>
                        <a:t>1</a:t>
                      </a:r>
                      <a:endParaRPr lang="en-US" dirty="0"/>
                    </a:p>
                  </a:txBody>
                  <a:tcPr/>
                </a:tc>
                <a:tc>
                  <a:txBody>
                    <a:bodyPr/>
                    <a:lstStyle/>
                    <a:p>
                      <a:r>
                        <a:rPr lang="en-US" dirty="0" smtClean="0"/>
                        <a:t>4.5</a:t>
                      </a:r>
                      <a:endParaRPr lang="en-US" dirty="0"/>
                    </a:p>
                  </a:txBody>
                  <a:tcPr/>
                </a:tc>
              </a:tr>
              <a:tr h="370840">
                <a:tc>
                  <a:txBody>
                    <a:bodyPr/>
                    <a:lstStyle/>
                    <a:p>
                      <a:r>
                        <a:rPr lang="en-US" dirty="0" smtClean="0"/>
                        <a:t>P3</a:t>
                      </a:r>
                      <a:endParaRPr lang="en-US" dirty="0"/>
                    </a:p>
                  </a:txBody>
                  <a:tcPr/>
                </a:tc>
                <a:tc>
                  <a:txBody>
                    <a:bodyPr/>
                    <a:lstStyle/>
                    <a:p>
                      <a:r>
                        <a:rPr lang="en-US"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P4</a:t>
                      </a:r>
                      <a:endParaRPr lang="en-US" dirty="0"/>
                    </a:p>
                  </a:txBody>
                  <a:tcPr/>
                </a:tc>
                <a:tc>
                  <a:txBody>
                    <a:bodyPr/>
                    <a:lstStyle/>
                    <a:p>
                      <a:r>
                        <a:rPr lang="en-US" dirty="0" smtClean="0"/>
                        <a:t>2</a:t>
                      </a:r>
                      <a:endParaRPr lang="en-US" dirty="0"/>
                    </a:p>
                  </a:txBody>
                  <a:tcPr/>
                </a:tc>
                <a:tc>
                  <a:txBody>
                    <a:bodyPr/>
                    <a:lstStyle/>
                    <a:p>
                      <a:r>
                        <a:rPr lang="en-US" dirty="0" smtClean="0"/>
                        <a:t>3.5</a:t>
                      </a:r>
                      <a:endParaRPr lang="en-US" dirty="0"/>
                    </a:p>
                  </a:txBody>
                  <a:tcPr/>
                </a:tc>
              </a:tr>
              <a:tr h="370840">
                <a:tc>
                  <a:txBody>
                    <a:bodyPr/>
                    <a:lstStyle/>
                    <a:p>
                      <a:r>
                        <a:rPr lang="en-US" dirty="0" smtClean="0"/>
                        <a:t>P5</a:t>
                      </a:r>
                      <a:endParaRPr lang="en-US" dirty="0"/>
                    </a:p>
                  </a:txBody>
                  <a:tcPr/>
                </a:tc>
                <a:tc>
                  <a:txBody>
                    <a:bodyPr/>
                    <a:lstStyle/>
                    <a:p>
                      <a:r>
                        <a:rPr lang="en-US" dirty="0" smtClean="0"/>
                        <a:t>3</a:t>
                      </a:r>
                      <a:endParaRPr lang="en-US" dirty="0"/>
                    </a:p>
                  </a:txBody>
                  <a:tcPr/>
                </a:tc>
                <a:tc>
                  <a:txBody>
                    <a:bodyPr/>
                    <a:lstStyle/>
                    <a:p>
                      <a:r>
                        <a:rPr lang="en-US" dirty="0" smtClean="0"/>
                        <a:t>2.5</a:t>
                      </a:r>
                      <a:endParaRPr lang="en-US" dirty="0"/>
                    </a:p>
                  </a:txBody>
                  <a:tcPr/>
                </a:tc>
              </a:tr>
              <a:tr h="370840">
                <a:tc>
                  <a:txBody>
                    <a:bodyPr/>
                    <a:lstStyle/>
                    <a:p>
                      <a:r>
                        <a:rPr lang="en-US" dirty="0" smtClean="0"/>
                        <a:t>P6</a:t>
                      </a:r>
                      <a:endParaRPr lang="en-US" dirty="0"/>
                    </a:p>
                  </a:txBody>
                  <a:tcPr/>
                </a:tc>
                <a:tc>
                  <a:txBody>
                    <a:bodyPr/>
                    <a:lstStyle/>
                    <a:p>
                      <a:r>
                        <a:rPr lang="en-US" dirty="0" smtClean="0"/>
                        <a:t>3</a:t>
                      </a:r>
                      <a:endParaRPr lang="en-US" dirty="0"/>
                    </a:p>
                  </a:txBody>
                  <a:tcPr/>
                </a:tc>
                <a:tc>
                  <a:txBody>
                    <a:bodyPr/>
                    <a:lstStyle/>
                    <a:p>
                      <a:r>
                        <a:rPr lang="en-US" dirty="0" smtClean="0"/>
                        <a:t>6.1</a:t>
                      </a:r>
                      <a:endParaRPr lang="en-US" dirty="0"/>
                    </a:p>
                  </a:txBody>
                  <a:tcPr/>
                </a:tc>
              </a:tr>
            </a:tbl>
          </a:graphicData>
        </a:graphic>
      </p:graphicFrame>
      <p:sp>
        <p:nvSpPr>
          <p:cNvPr id="5" name="TextBox 4"/>
          <p:cNvSpPr txBox="1"/>
          <p:nvPr/>
        </p:nvSpPr>
        <p:spPr>
          <a:xfrm>
            <a:off x="2057400" y="5410200"/>
            <a:ext cx="601447" cy="369332"/>
          </a:xfrm>
          <a:prstGeom prst="rect">
            <a:avLst/>
          </a:prstGeom>
          <a:noFill/>
        </p:spPr>
        <p:txBody>
          <a:bodyPr wrap="none" rtlCol="0">
            <a:spAutoFit/>
          </a:bodyPr>
          <a:lstStyle/>
          <a:p>
            <a:r>
              <a:rPr lang="en-US" dirty="0" smtClean="0"/>
              <a:t>K=2</a:t>
            </a:r>
            <a:endParaRPr lang="en-US" dirty="0"/>
          </a:p>
        </p:txBody>
      </p:sp>
    </p:spTree>
    <p:extLst>
      <p:ext uri="{BB962C8B-B14F-4D97-AF65-F5344CB8AC3E}">
        <p14:creationId xmlns:p14="http://schemas.microsoft.com/office/powerpoint/2010/main" val="3744838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6907818"/>
              </p:ext>
            </p:extLst>
          </p:nvPr>
        </p:nvGraphicFramePr>
        <p:xfrm>
          <a:off x="838200" y="2133600"/>
          <a:ext cx="6888162" cy="2595880"/>
        </p:xfrm>
        <a:graphic>
          <a:graphicData uri="http://schemas.openxmlformats.org/drawingml/2006/table">
            <a:tbl>
              <a:tblPr firstRow="1" bandRow="1">
                <a:tableStyleId>{5C22544A-7EE6-4342-B048-85BDC9FD1C3A}</a:tableStyleId>
              </a:tblPr>
              <a:tblGrid>
                <a:gridCol w="2296054"/>
                <a:gridCol w="2296054"/>
                <a:gridCol w="2296054"/>
              </a:tblGrid>
              <a:tr h="370840">
                <a:tc>
                  <a:txBody>
                    <a:bodyPr/>
                    <a:lstStyle/>
                    <a:p>
                      <a:r>
                        <a:rPr lang="en-US" dirty="0" smtClean="0"/>
                        <a:t>No</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r>
              <a:tr h="370840">
                <a:tc>
                  <a:txBody>
                    <a:bodyPr/>
                    <a:lstStyle/>
                    <a:p>
                      <a:r>
                        <a:rPr lang="en-US" dirty="0" smtClean="0"/>
                        <a:t>1</a:t>
                      </a:r>
                      <a:endParaRPr lang="en-US" dirty="0"/>
                    </a:p>
                  </a:txBody>
                  <a:tcPr/>
                </a:tc>
                <a:tc>
                  <a:txBody>
                    <a:bodyPr/>
                    <a:lstStyle/>
                    <a:p>
                      <a:r>
                        <a:rPr lang="en-US" dirty="0" smtClean="0"/>
                        <a:t>185</a:t>
                      </a:r>
                      <a:endParaRPr lang="en-US" dirty="0"/>
                    </a:p>
                  </a:txBody>
                  <a:tcPr/>
                </a:tc>
                <a:tc>
                  <a:txBody>
                    <a:bodyPr/>
                    <a:lstStyle/>
                    <a:p>
                      <a:r>
                        <a:rPr lang="en-US" dirty="0" smtClean="0"/>
                        <a:t>72</a:t>
                      </a:r>
                      <a:endParaRPr lang="en-US" dirty="0"/>
                    </a:p>
                  </a:txBody>
                  <a:tcPr/>
                </a:tc>
              </a:tr>
              <a:tr h="370840">
                <a:tc>
                  <a:txBody>
                    <a:bodyPr/>
                    <a:lstStyle/>
                    <a:p>
                      <a:r>
                        <a:rPr lang="en-US" dirty="0" smtClean="0"/>
                        <a:t>2</a:t>
                      </a:r>
                      <a:endParaRPr lang="en-US" dirty="0"/>
                    </a:p>
                  </a:txBody>
                  <a:tcPr/>
                </a:tc>
                <a:tc>
                  <a:txBody>
                    <a:bodyPr/>
                    <a:lstStyle/>
                    <a:p>
                      <a:r>
                        <a:rPr lang="en-US" dirty="0" smtClean="0"/>
                        <a:t>170</a:t>
                      </a:r>
                      <a:endParaRPr lang="en-US" dirty="0"/>
                    </a:p>
                  </a:txBody>
                  <a:tcPr/>
                </a:tc>
                <a:tc>
                  <a:txBody>
                    <a:bodyPr/>
                    <a:lstStyle/>
                    <a:p>
                      <a:r>
                        <a:rPr lang="en-US" dirty="0" smtClean="0"/>
                        <a:t>56</a:t>
                      </a:r>
                      <a:endParaRPr lang="en-US" dirty="0"/>
                    </a:p>
                  </a:txBody>
                  <a:tcPr/>
                </a:tc>
              </a:tr>
              <a:tr h="370840">
                <a:tc>
                  <a:txBody>
                    <a:bodyPr/>
                    <a:lstStyle/>
                    <a:p>
                      <a:r>
                        <a:rPr lang="en-US" dirty="0" smtClean="0"/>
                        <a:t>3</a:t>
                      </a:r>
                      <a:endParaRPr lang="en-US" dirty="0"/>
                    </a:p>
                  </a:txBody>
                  <a:tcPr/>
                </a:tc>
                <a:tc>
                  <a:txBody>
                    <a:bodyPr/>
                    <a:lstStyle/>
                    <a:p>
                      <a:r>
                        <a:rPr lang="en-US" dirty="0" smtClean="0"/>
                        <a:t>168</a:t>
                      </a:r>
                      <a:endParaRPr lang="en-US" dirty="0"/>
                    </a:p>
                  </a:txBody>
                  <a:tcPr/>
                </a:tc>
                <a:tc>
                  <a:txBody>
                    <a:bodyPr/>
                    <a:lstStyle/>
                    <a:p>
                      <a:r>
                        <a:rPr lang="en-US" dirty="0" smtClean="0"/>
                        <a:t>60</a:t>
                      </a:r>
                      <a:endParaRPr lang="en-US" dirty="0"/>
                    </a:p>
                  </a:txBody>
                  <a:tcPr/>
                </a:tc>
              </a:tr>
              <a:tr h="370840">
                <a:tc>
                  <a:txBody>
                    <a:bodyPr/>
                    <a:lstStyle/>
                    <a:p>
                      <a:r>
                        <a:rPr lang="en-US" dirty="0" smtClean="0"/>
                        <a:t>4</a:t>
                      </a:r>
                      <a:endParaRPr lang="en-US" dirty="0"/>
                    </a:p>
                  </a:txBody>
                  <a:tcPr/>
                </a:tc>
                <a:tc>
                  <a:txBody>
                    <a:bodyPr/>
                    <a:lstStyle/>
                    <a:p>
                      <a:r>
                        <a:rPr lang="en-US" dirty="0" smtClean="0"/>
                        <a:t>179</a:t>
                      </a:r>
                      <a:endParaRPr lang="en-US" dirty="0"/>
                    </a:p>
                  </a:txBody>
                  <a:tcPr/>
                </a:tc>
                <a:tc>
                  <a:txBody>
                    <a:bodyPr/>
                    <a:lstStyle/>
                    <a:p>
                      <a:r>
                        <a:rPr lang="en-US" dirty="0" smtClean="0"/>
                        <a:t>68</a:t>
                      </a:r>
                      <a:endParaRPr lang="en-US" dirty="0"/>
                    </a:p>
                  </a:txBody>
                  <a:tcPr/>
                </a:tc>
              </a:tr>
              <a:tr h="370840">
                <a:tc>
                  <a:txBody>
                    <a:bodyPr/>
                    <a:lstStyle/>
                    <a:p>
                      <a:r>
                        <a:rPr lang="en-US" dirty="0" smtClean="0"/>
                        <a:t>5</a:t>
                      </a:r>
                      <a:endParaRPr lang="en-US" dirty="0"/>
                    </a:p>
                  </a:txBody>
                  <a:tcPr/>
                </a:tc>
                <a:tc>
                  <a:txBody>
                    <a:bodyPr/>
                    <a:lstStyle/>
                    <a:p>
                      <a:r>
                        <a:rPr lang="en-US" dirty="0" smtClean="0"/>
                        <a:t>182</a:t>
                      </a:r>
                      <a:endParaRPr lang="en-US" dirty="0"/>
                    </a:p>
                  </a:txBody>
                  <a:tcPr/>
                </a:tc>
                <a:tc>
                  <a:txBody>
                    <a:bodyPr/>
                    <a:lstStyle/>
                    <a:p>
                      <a:r>
                        <a:rPr lang="en-US" dirty="0" smtClean="0"/>
                        <a:t>72</a:t>
                      </a:r>
                      <a:endParaRPr lang="en-US" dirty="0"/>
                    </a:p>
                  </a:txBody>
                  <a:tcPr/>
                </a:tc>
              </a:tr>
              <a:tr h="370840">
                <a:tc>
                  <a:txBody>
                    <a:bodyPr/>
                    <a:lstStyle/>
                    <a:p>
                      <a:r>
                        <a:rPr lang="en-US" dirty="0" smtClean="0"/>
                        <a:t>6</a:t>
                      </a:r>
                      <a:endParaRPr lang="en-US" dirty="0"/>
                    </a:p>
                  </a:txBody>
                  <a:tcPr/>
                </a:tc>
                <a:tc>
                  <a:txBody>
                    <a:bodyPr/>
                    <a:lstStyle/>
                    <a:p>
                      <a:r>
                        <a:rPr lang="en-US" dirty="0" smtClean="0"/>
                        <a:t>188</a:t>
                      </a:r>
                      <a:endParaRPr lang="en-US" dirty="0"/>
                    </a:p>
                  </a:txBody>
                  <a:tcPr/>
                </a:tc>
                <a:tc>
                  <a:txBody>
                    <a:bodyPr/>
                    <a:lstStyle/>
                    <a:p>
                      <a:r>
                        <a:rPr lang="en-US" dirty="0" smtClean="0"/>
                        <a:t>77</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63178177"/>
              </p:ext>
            </p:extLst>
          </p:nvPr>
        </p:nvGraphicFramePr>
        <p:xfrm>
          <a:off x="1305279" y="541020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CLUSTER</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r>
              <a:tr h="370840">
                <a:tc>
                  <a:txBody>
                    <a:bodyPr/>
                    <a:lstStyle/>
                    <a:p>
                      <a:r>
                        <a:rPr lang="en-US" dirty="0" smtClean="0"/>
                        <a:t>K1</a:t>
                      </a:r>
                      <a:endParaRPr lang="en-US" dirty="0"/>
                    </a:p>
                  </a:txBody>
                  <a:tcPr/>
                </a:tc>
                <a:tc>
                  <a:txBody>
                    <a:bodyPr/>
                    <a:lstStyle/>
                    <a:p>
                      <a:r>
                        <a:rPr lang="en-US" dirty="0" smtClean="0"/>
                        <a:t>185</a:t>
                      </a:r>
                      <a:endParaRPr lang="en-US" dirty="0"/>
                    </a:p>
                  </a:txBody>
                  <a:tcPr/>
                </a:tc>
                <a:tc>
                  <a:txBody>
                    <a:bodyPr/>
                    <a:lstStyle/>
                    <a:p>
                      <a:r>
                        <a:rPr lang="en-US" dirty="0" smtClean="0"/>
                        <a:t>72</a:t>
                      </a:r>
                      <a:endParaRPr lang="en-US" dirty="0"/>
                    </a:p>
                  </a:txBody>
                  <a:tcPr/>
                </a:tc>
              </a:tr>
              <a:tr h="370840">
                <a:tc>
                  <a:txBody>
                    <a:bodyPr/>
                    <a:lstStyle/>
                    <a:p>
                      <a:r>
                        <a:rPr lang="en-US" dirty="0" smtClean="0"/>
                        <a:t>K2</a:t>
                      </a:r>
                      <a:endParaRPr lang="en-US" dirty="0"/>
                    </a:p>
                  </a:txBody>
                  <a:tcPr/>
                </a:tc>
                <a:tc>
                  <a:txBody>
                    <a:bodyPr/>
                    <a:lstStyle/>
                    <a:p>
                      <a:r>
                        <a:rPr lang="en-US" dirty="0" smtClean="0"/>
                        <a:t>170</a:t>
                      </a:r>
                      <a:endParaRPr lang="en-US" dirty="0"/>
                    </a:p>
                  </a:txBody>
                  <a:tcPr/>
                </a:tc>
                <a:tc>
                  <a:txBody>
                    <a:bodyPr/>
                    <a:lstStyle/>
                    <a:p>
                      <a:r>
                        <a:rPr lang="en-US" dirty="0" smtClean="0"/>
                        <a:t>56</a:t>
                      </a:r>
                      <a:endParaRPr lang="en-US" dirty="0"/>
                    </a:p>
                  </a:txBody>
                  <a:tcPr/>
                </a:tc>
              </a:tr>
            </a:tbl>
          </a:graphicData>
        </a:graphic>
      </p:graphicFrame>
      <p:sp>
        <p:nvSpPr>
          <p:cNvPr id="3" name="TextBox 2"/>
          <p:cNvSpPr txBox="1"/>
          <p:nvPr/>
        </p:nvSpPr>
        <p:spPr>
          <a:xfrm>
            <a:off x="3200400" y="4997538"/>
            <a:ext cx="902811" cy="369332"/>
          </a:xfrm>
          <a:prstGeom prst="rect">
            <a:avLst/>
          </a:prstGeom>
          <a:noFill/>
        </p:spPr>
        <p:txBody>
          <a:bodyPr wrap="none" rtlCol="0">
            <a:spAutoFit/>
          </a:bodyPr>
          <a:lstStyle/>
          <a:p>
            <a:r>
              <a:rPr lang="en-US" dirty="0" smtClean="0"/>
              <a:t>GIVEN</a:t>
            </a:r>
            <a:endParaRPr lang="en-US" dirty="0"/>
          </a:p>
        </p:txBody>
      </p:sp>
    </p:spTree>
    <p:extLst>
      <p:ext uri="{BB962C8B-B14F-4D97-AF65-F5344CB8AC3E}">
        <p14:creationId xmlns:p14="http://schemas.microsoft.com/office/powerpoint/2010/main" val="8130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K-MEANS CLUSTERING</a:t>
            </a:r>
            <a:endParaRPr lang="en-US" dirty="0"/>
          </a:p>
        </p:txBody>
      </p:sp>
      <p:sp>
        <p:nvSpPr>
          <p:cNvPr id="3" name="Content Placeholder 2"/>
          <p:cNvSpPr>
            <a:spLocks noGrp="1"/>
          </p:cNvSpPr>
          <p:nvPr>
            <p:ph idx="1"/>
          </p:nvPr>
        </p:nvSpPr>
        <p:spPr>
          <a:xfrm>
            <a:off x="495780" y="2057400"/>
            <a:ext cx="8233709" cy="2699487"/>
          </a:xfrm>
        </p:spPr>
        <p:txBody>
          <a:bodyPr>
            <a:noAutofit/>
          </a:bodyPr>
          <a:lstStyle/>
          <a:p>
            <a:r>
              <a:rPr lang="en-US" altLang="en-US" sz="2200" dirty="0"/>
              <a:t>The </a:t>
            </a:r>
            <a:r>
              <a:rPr lang="en-US" altLang="en-US" sz="2200" b="1" dirty="0"/>
              <a:t>k-means algorithm</a:t>
            </a:r>
            <a:r>
              <a:rPr lang="en-US" altLang="en-US" sz="2200" dirty="0"/>
              <a:t> is an algorithm to cluster </a:t>
            </a:r>
            <a:r>
              <a:rPr lang="en-US" altLang="en-US" sz="2200" i="1" dirty="0"/>
              <a:t>n</a:t>
            </a:r>
            <a:r>
              <a:rPr lang="en-US" altLang="en-US" sz="2200" dirty="0"/>
              <a:t> objects based on attributes into </a:t>
            </a:r>
            <a:r>
              <a:rPr lang="en-US" altLang="en-US" sz="2200" i="1" dirty="0"/>
              <a:t>k</a:t>
            </a:r>
            <a:r>
              <a:rPr lang="en-US" altLang="en-US" sz="2200" dirty="0"/>
              <a:t> partitions, where </a:t>
            </a:r>
            <a:r>
              <a:rPr lang="en-US" altLang="en-US" sz="2200" i="1" dirty="0"/>
              <a:t>k</a:t>
            </a:r>
            <a:r>
              <a:rPr lang="en-US" altLang="en-US" sz="2200" dirty="0"/>
              <a:t> &lt; </a:t>
            </a:r>
            <a:r>
              <a:rPr lang="en-US" altLang="en-US" sz="2200" i="1" dirty="0"/>
              <a:t>n</a:t>
            </a:r>
            <a:r>
              <a:rPr lang="en-US" altLang="en-US" sz="2200" dirty="0"/>
              <a:t>. </a:t>
            </a:r>
          </a:p>
          <a:p>
            <a:r>
              <a:rPr lang="en-US" altLang="en-US" sz="2200" dirty="0"/>
              <a:t>It is similar to the expectation-maximization algorithm for mixtures of Gaussians in that they both attempt to find the centers of natural clusters in the data. </a:t>
            </a:r>
          </a:p>
          <a:p>
            <a:r>
              <a:rPr lang="en-US" altLang="en-US" sz="2200" dirty="0"/>
              <a:t>It assumes that the object attributes form a vector space. </a:t>
            </a:r>
            <a:endParaRPr lang="en-US" altLang="en-US" sz="2200" dirty="0" smtClean="0"/>
          </a:p>
          <a:p>
            <a:r>
              <a:rPr lang="en-US" altLang="en-US" sz="2200" dirty="0" smtClean="0"/>
              <a:t>k-means </a:t>
            </a:r>
            <a:r>
              <a:rPr lang="en-US" altLang="en-US" sz="2200" dirty="0"/>
              <a:t>clustering is an algorithm to classify or to group the objects based on attributes/features into K number of group. </a:t>
            </a:r>
          </a:p>
          <a:p>
            <a:r>
              <a:rPr lang="en-US" altLang="en-US" sz="2200" dirty="0"/>
              <a:t>K is positive integer number. </a:t>
            </a:r>
          </a:p>
          <a:p>
            <a:r>
              <a:rPr lang="en-US" altLang="en-US" sz="2200" dirty="0"/>
              <a:t>The grouping is done by minimizing the sum of squares of distances between data and the corresponding cluster centroid.</a:t>
            </a:r>
          </a:p>
          <a:p>
            <a:endParaRPr lang="en-US" altLang="en-US" sz="2200" dirty="0"/>
          </a:p>
          <a:p>
            <a:endParaRPr lang="en-US" sz="2200" dirty="0"/>
          </a:p>
        </p:txBody>
      </p:sp>
    </p:spTree>
    <p:extLst>
      <p:ext uri="{BB962C8B-B14F-4D97-AF65-F5344CB8AC3E}">
        <p14:creationId xmlns:p14="http://schemas.microsoft.com/office/powerpoint/2010/main" val="2340494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52400" y="3438525"/>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endParaRPr lang="en-US" altLang="en-US" sz="2400"/>
          </a:p>
        </p:txBody>
      </p:sp>
      <p:sp>
        <p:nvSpPr>
          <p:cNvPr id="13315" name="Rectangle 9"/>
          <p:cNvSpPr>
            <a:spLocks noGrp="1" noChangeArrowheads="1"/>
          </p:cNvSpPr>
          <p:nvPr>
            <p:ph type="title"/>
          </p:nvPr>
        </p:nvSpPr>
        <p:spPr/>
        <p:txBody>
          <a:bodyPr/>
          <a:lstStyle/>
          <a:p>
            <a:pPr eaLnBrk="1" hangingPunct="1"/>
            <a:r>
              <a:rPr lang="en-US" altLang="en-US" dirty="0" smtClean="0"/>
              <a:t>Algorithm</a:t>
            </a:r>
          </a:p>
        </p:txBody>
      </p:sp>
      <p:sp>
        <p:nvSpPr>
          <p:cNvPr id="13316" name="Rectangle 10"/>
          <p:cNvSpPr>
            <a:spLocks noGrp="1" noChangeArrowheads="1"/>
          </p:cNvSpPr>
          <p:nvPr>
            <p:ph idx="1"/>
          </p:nvPr>
        </p:nvSpPr>
        <p:spPr>
          <a:xfrm>
            <a:off x="495300" y="2096067"/>
            <a:ext cx="8305800" cy="3599316"/>
          </a:xfrm>
        </p:spPr>
        <p:txBody>
          <a:bodyPr>
            <a:noAutofit/>
          </a:bodyPr>
          <a:lstStyle/>
          <a:p>
            <a:pPr>
              <a:lnSpc>
                <a:spcPct val="80000"/>
              </a:lnSpc>
            </a:pPr>
            <a:r>
              <a:rPr lang="en-US" altLang="en-US" sz="2800" dirty="0" smtClean="0"/>
              <a:t>Choose K numbers of clusters to be determined</a:t>
            </a:r>
          </a:p>
          <a:p>
            <a:pPr>
              <a:lnSpc>
                <a:spcPct val="80000"/>
              </a:lnSpc>
            </a:pPr>
            <a:r>
              <a:rPr lang="en-US" altLang="en-US" sz="2800" dirty="0" smtClean="0"/>
              <a:t>Choose  K objects randomly as the initial cluster centers</a:t>
            </a:r>
          </a:p>
          <a:p>
            <a:pPr>
              <a:lnSpc>
                <a:spcPct val="80000"/>
              </a:lnSpc>
            </a:pPr>
            <a:r>
              <a:rPr lang="en-US" altLang="en-US" sz="2800" dirty="0" smtClean="0"/>
              <a:t>Repeat </a:t>
            </a:r>
          </a:p>
          <a:p>
            <a:pPr lvl="1">
              <a:lnSpc>
                <a:spcPct val="80000"/>
              </a:lnSpc>
            </a:pPr>
            <a:r>
              <a:rPr lang="en-US" altLang="en-US" sz="2400" dirty="0" smtClean="0"/>
              <a:t>Assign each objects to their close center using any similarity function</a:t>
            </a:r>
          </a:p>
          <a:p>
            <a:pPr lvl="1">
              <a:lnSpc>
                <a:spcPct val="80000"/>
              </a:lnSpc>
            </a:pPr>
            <a:r>
              <a:rPr lang="en-US" altLang="en-US" sz="2400" dirty="0" smtClean="0"/>
              <a:t>Compute new cluster center(Calculate mean point)</a:t>
            </a:r>
          </a:p>
          <a:p>
            <a:pPr>
              <a:lnSpc>
                <a:spcPct val="80000"/>
              </a:lnSpc>
            </a:pPr>
            <a:r>
              <a:rPr lang="en-US" altLang="en-US" sz="2800" dirty="0" smtClean="0"/>
              <a:t>Until</a:t>
            </a:r>
          </a:p>
          <a:p>
            <a:pPr lvl="1">
              <a:lnSpc>
                <a:spcPct val="80000"/>
              </a:lnSpc>
            </a:pPr>
            <a:r>
              <a:rPr lang="en-US" altLang="en-US" sz="2400" dirty="0" smtClean="0"/>
              <a:t>No change in cluster center or</a:t>
            </a:r>
          </a:p>
          <a:p>
            <a:pPr lvl="1">
              <a:lnSpc>
                <a:spcPct val="80000"/>
              </a:lnSpc>
            </a:pPr>
            <a:r>
              <a:rPr lang="en-US" altLang="en-US" sz="2400" dirty="0" smtClean="0"/>
              <a:t>No object change its clusters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22238"/>
            <a:ext cx="8686800" cy="1477962"/>
          </a:xfrm>
        </p:spPr>
        <p:txBody>
          <a:bodyPr>
            <a:normAutofit/>
          </a:bodyPr>
          <a:lstStyle/>
          <a:p>
            <a:pPr eaLnBrk="1" hangingPunct="1"/>
            <a:r>
              <a:rPr lang="en-US" altLang="en-US" sz="3500" u="sng" dirty="0" smtClean="0"/>
              <a:t/>
            </a:r>
            <a:br>
              <a:rPr lang="en-US" altLang="en-US" sz="3500" u="sng" dirty="0" smtClean="0"/>
            </a:br>
            <a:r>
              <a:rPr lang="en-US" altLang="en-US" sz="2700" dirty="0" smtClean="0"/>
              <a:t>A Simple example showing the implementation of k-means algorithm (using K=2)</a:t>
            </a:r>
          </a:p>
        </p:txBody>
      </p:sp>
      <p:sp>
        <p:nvSpPr>
          <p:cNvPr id="15363" name="Rectangle 4"/>
          <p:cNvSpPr>
            <a:spLocks noGrp="1" noChangeArrowheads="1"/>
          </p:cNvSpPr>
          <p:nvPr>
            <p:ph idx="1"/>
          </p:nvPr>
        </p:nvSpPr>
        <p:spPr/>
        <p:txBody>
          <a:bodyPr/>
          <a:lstStyle/>
          <a:p>
            <a:pPr eaLnBrk="1" hangingPunct="1"/>
            <a:endParaRPr lang="en-US" altLang="en-US" smtClean="0"/>
          </a:p>
        </p:txBody>
      </p:sp>
      <p:sp>
        <p:nvSpPr>
          <p:cNvPr id="1536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0" y="168275"/>
            <a:ext cx="8077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u="sng" dirty="0"/>
              <a:t>Step 1</a:t>
            </a:r>
            <a:r>
              <a:rPr lang="en-US" altLang="en-US" sz="2400" u="sng" dirty="0"/>
              <a:t>:</a:t>
            </a:r>
            <a:endParaRPr lang="en-US" altLang="en-US" sz="2400" dirty="0"/>
          </a:p>
          <a:p>
            <a:pPr eaLnBrk="1" hangingPunct="1"/>
            <a:r>
              <a:rPr lang="en-US" altLang="en-US" sz="2400" u="sng" dirty="0"/>
              <a:t>Initialization</a:t>
            </a:r>
            <a:r>
              <a:rPr lang="en-US" altLang="en-US" sz="2400" dirty="0"/>
              <a:t>: Randomly we choose following two centroids (k=2) for two clusters.</a:t>
            </a:r>
          </a:p>
          <a:p>
            <a:pPr eaLnBrk="1" hangingPunct="1"/>
            <a:r>
              <a:rPr lang="en-US" altLang="en-US" sz="2400" dirty="0"/>
              <a:t>In this case the 2 centroid are: m1=(1.0,1.0) and m2=(5.0,7.0).</a:t>
            </a:r>
          </a:p>
        </p:txBody>
      </p:sp>
      <p:pic>
        <p:nvPicPr>
          <p:cNvPr id="163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33600"/>
            <a:ext cx="5715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181600"/>
            <a:ext cx="5867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body" sz="half" idx="1"/>
          </p:nvPr>
        </p:nvSpPr>
        <p:spPr>
          <a:xfrm>
            <a:off x="0" y="0"/>
            <a:ext cx="4800600" cy="6130925"/>
          </a:xfrm>
        </p:spPr>
        <p:txBody>
          <a:bodyPr/>
          <a:lstStyle/>
          <a:p>
            <a:pPr eaLnBrk="1" hangingPunct="1">
              <a:buFont typeface="Wingdings" panose="05000000000000000000" pitchFamily="2" charset="2"/>
              <a:buNone/>
            </a:pPr>
            <a:endParaRPr lang="en-US" altLang="en-US" sz="2600" smtClean="0"/>
          </a:p>
          <a:p>
            <a:pPr eaLnBrk="1" hangingPunct="1">
              <a:buFont typeface="Wingdings" panose="05000000000000000000" pitchFamily="2" charset="2"/>
              <a:buNone/>
            </a:pPr>
            <a:r>
              <a:rPr lang="en-US" altLang="en-US" sz="2600" b="1" u="sng" smtClean="0"/>
              <a:t>Step 2:</a:t>
            </a:r>
          </a:p>
          <a:p>
            <a:pPr eaLnBrk="1" hangingPunct="1"/>
            <a:r>
              <a:rPr lang="en-US" altLang="en-US" sz="2600" smtClean="0"/>
              <a:t>Thus, we obtain two clusters containing:</a:t>
            </a:r>
          </a:p>
          <a:p>
            <a:pPr eaLnBrk="1" hangingPunct="1">
              <a:buFont typeface="Wingdings" panose="05000000000000000000" pitchFamily="2" charset="2"/>
              <a:buNone/>
            </a:pPr>
            <a:r>
              <a:rPr lang="en-US" altLang="en-US" sz="2600" smtClean="0"/>
              <a:t>	{1,2,3} and {4,5,6,7}.</a:t>
            </a:r>
          </a:p>
          <a:p>
            <a:pPr eaLnBrk="1" hangingPunct="1"/>
            <a:r>
              <a:rPr lang="en-US" altLang="en-US" sz="2600" smtClean="0"/>
              <a:t>Their new centroids are:</a:t>
            </a:r>
          </a:p>
          <a:p>
            <a:pPr eaLnBrk="1" hangingPunct="1">
              <a:buFont typeface="Wingdings" panose="05000000000000000000" pitchFamily="2" charset="2"/>
              <a:buNone/>
            </a:pPr>
            <a:r>
              <a:rPr lang="en-US" altLang="en-US" sz="2600" smtClean="0"/>
              <a:t>                                                         </a:t>
            </a:r>
          </a:p>
        </p:txBody>
      </p:sp>
      <p:pic>
        <p:nvPicPr>
          <p:cNvPr id="17411" name="Picture 11"/>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334000" y="457200"/>
            <a:ext cx="3490913" cy="3677926"/>
          </a:xfrm>
          <a:noFill/>
        </p:spPr>
      </p:pic>
      <p:pic>
        <p:nvPicPr>
          <p:cNvPr id="17412" name="Picture 12"/>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tretch>
            <a:fillRect/>
          </a:stretch>
        </p:blipFill>
        <p:spPr>
          <a:xfrm>
            <a:off x="3810000" y="5081695"/>
            <a:ext cx="5139690" cy="1327150"/>
          </a:xfrm>
          <a:noFill/>
        </p:spPr>
      </p:pic>
      <p:pic>
        <p:nvPicPr>
          <p:cNvPr id="1741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651" y="3065462"/>
            <a:ext cx="4326467" cy="58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650" y="4031780"/>
            <a:ext cx="4559549" cy="67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137710"/>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sz="half" idx="1"/>
          </p:nvPr>
        </p:nvSpPr>
        <p:spPr>
          <a:xfrm>
            <a:off x="0" y="152400"/>
            <a:ext cx="4495800" cy="5978525"/>
          </a:xfrm>
        </p:spPr>
        <p:txBody>
          <a:bodyPr>
            <a:normAutofit/>
          </a:bodyPr>
          <a:lstStyle/>
          <a:p>
            <a:pPr eaLnBrk="1" hangingPunct="1">
              <a:lnSpc>
                <a:spcPct val="90000"/>
              </a:lnSpc>
              <a:buFont typeface="Wingdings" panose="05000000000000000000" pitchFamily="2" charset="2"/>
              <a:buNone/>
            </a:pPr>
            <a:endParaRPr lang="en-US" altLang="en-US" sz="2600" b="1" u="sng" smtClean="0"/>
          </a:p>
          <a:p>
            <a:pPr eaLnBrk="1" hangingPunct="1">
              <a:lnSpc>
                <a:spcPct val="90000"/>
              </a:lnSpc>
              <a:buFont typeface="Wingdings" panose="05000000000000000000" pitchFamily="2" charset="2"/>
              <a:buNone/>
            </a:pPr>
            <a:r>
              <a:rPr lang="en-US" altLang="en-US" sz="2600" b="1" u="sng" smtClean="0"/>
              <a:t>Step 3:</a:t>
            </a:r>
          </a:p>
          <a:p>
            <a:pPr eaLnBrk="1" hangingPunct="1">
              <a:lnSpc>
                <a:spcPct val="90000"/>
              </a:lnSpc>
            </a:pPr>
            <a:r>
              <a:rPr lang="en-US" altLang="en-US" sz="2600" smtClean="0"/>
              <a:t>Now using these centroids we compute the Euclidean distance of each object, as shown in table.</a:t>
            </a:r>
          </a:p>
          <a:p>
            <a:pPr eaLnBrk="1" hangingPunct="1">
              <a:lnSpc>
                <a:spcPct val="90000"/>
              </a:lnSpc>
            </a:pPr>
            <a:endParaRPr lang="en-US" altLang="en-US" sz="2600" smtClean="0"/>
          </a:p>
          <a:p>
            <a:pPr eaLnBrk="1" hangingPunct="1">
              <a:lnSpc>
                <a:spcPct val="90000"/>
              </a:lnSpc>
            </a:pPr>
            <a:r>
              <a:rPr lang="en-US" altLang="en-US" sz="2600" smtClean="0"/>
              <a:t>Therefore, the new clusters are:</a:t>
            </a:r>
          </a:p>
          <a:p>
            <a:pPr eaLnBrk="1" hangingPunct="1">
              <a:lnSpc>
                <a:spcPct val="90000"/>
              </a:lnSpc>
              <a:buFont typeface="Wingdings" panose="05000000000000000000" pitchFamily="2" charset="2"/>
              <a:buNone/>
            </a:pPr>
            <a:r>
              <a:rPr lang="en-US" altLang="en-US" sz="2600" smtClean="0"/>
              <a:t>	{1,2} and {</a:t>
            </a:r>
            <a:r>
              <a:rPr lang="en-US" altLang="en-US" sz="2600" b="1" smtClean="0"/>
              <a:t>3</a:t>
            </a:r>
            <a:r>
              <a:rPr lang="en-US" altLang="en-US" sz="2600" smtClean="0"/>
              <a:t>,4,5,6,7} </a:t>
            </a:r>
          </a:p>
          <a:p>
            <a:pPr eaLnBrk="1" hangingPunct="1">
              <a:lnSpc>
                <a:spcPct val="90000"/>
              </a:lnSpc>
            </a:pPr>
            <a:endParaRPr lang="en-US" altLang="en-US" sz="2600" smtClean="0"/>
          </a:p>
          <a:p>
            <a:pPr eaLnBrk="1" hangingPunct="1">
              <a:lnSpc>
                <a:spcPct val="90000"/>
              </a:lnSpc>
            </a:pPr>
            <a:r>
              <a:rPr lang="en-US" altLang="en-US" sz="2600" smtClean="0"/>
              <a:t>Next centroids are: m1=(1.25,1.5) and m2 = (3.9,5.1)</a:t>
            </a:r>
          </a:p>
        </p:txBody>
      </p:sp>
      <p:graphicFrame>
        <p:nvGraphicFramePr>
          <p:cNvPr id="1026" name="Object 6"/>
          <p:cNvGraphicFramePr>
            <a:graphicFrameLocks noGrp="1" noChangeAspect="1"/>
          </p:cNvGraphicFramePr>
          <p:nvPr>
            <p:ph sz="half" idx="2"/>
          </p:nvPr>
        </p:nvGraphicFramePr>
        <p:xfrm>
          <a:off x="4648200" y="1720056"/>
          <a:ext cx="4038600" cy="4410075"/>
        </p:xfrm>
        <a:graphic>
          <a:graphicData uri="http://schemas.openxmlformats.org/presentationml/2006/ole">
            <mc:AlternateContent xmlns:mc="http://schemas.openxmlformats.org/markup-compatibility/2006">
              <mc:Choice xmlns:v="urn:schemas-microsoft-com:vml" Requires="v">
                <p:oleObj spid="_x0000_s1035" name="Chart" r:id="rId3" imgW="4038466" imgH="4409966" progId="MSGraph.Chart.8">
                  <p:embed followColorScheme="full"/>
                </p:oleObj>
              </mc:Choice>
              <mc:Fallback>
                <p:oleObj name="Chart" r:id="rId3" imgW="4038466" imgH="4409966" progId="MSGraph.Chart.8">
                  <p:embed followColorScheme="full"/>
                  <p:pic>
                    <p:nvPicPr>
                      <p:cNvPr id="0" name="Object 6"/>
                      <p:cNvPicPr>
                        <a:picLocks noChangeAspect="1" noChangeArrowheads="1"/>
                      </p:cNvPicPr>
                      <p:nvPr/>
                    </p:nvPicPr>
                    <p:blipFill>
                      <a:blip r:embed="rId4"/>
                      <a:srcRect/>
                      <a:stretch>
                        <a:fillRect/>
                      </a:stretch>
                    </p:blipFill>
                    <p:spPr bwMode="auto">
                      <a:xfrm>
                        <a:off x="4648200" y="1720056"/>
                        <a:ext cx="4038600" cy="4410075"/>
                      </a:xfrm>
                      <a:prstGeom prst="rect">
                        <a:avLst/>
                      </a:prstGeom>
                    </p:spPr>
                  </p:pic>
                </p:oleObj>
              </mc:Fallback>
            </mc:AlternateContent>
          </a:graphicData>
        </a:graphic>
      </p:graphicFrame>
      <p:pic>
        <p:nvPicPr>
          <p:cNvPr id="1028" name="Picture 7"/>
          <p:cNvPicPr>
            <a:picLocks noChangeAspect="1" noChangeArrowheads="1"/>
          </p:cNvPicPr>
          <p:nvPr/>
        </p:nvPicPr>
        <p:blipFill>
          <a:blip r:embed="rId5">
            <a:extLst>
              <a:ext uri="{28A0092B-C50C-407E-A947-70E740481C1C}">
                <a14:useLocalDpi xmlns:a14="http://schemas.microsoft.com/office/drawing/2010/main" val="0"/>
              </a:ext>
            </a:extLst>
          </a:blip>
          <a:srcRect t="6557"/>
          <a:stretch>
            <a:fillRect/>
          </a:stretch>
        </p:blipFill>
        <p:spPr bwMode="auto">
          <a:xfrm>
            <a:off x="4876800" y="1676400"/>
            <a:ext cx="403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body" sz="half" idx="1"/>
          </p:nvPr>
        </p:nvSpPr>
        <p:spPr>
          <a:xfrm>
            <a:off x="304800" y="304800"/>
            <a:ext cx="4495800" cy="5859463"/>
          </a:xfrm>
        </p:spPr>
        <p:txBody>
          <a:bodyPr/>
          <a:lstStyle/>
          <a:p>
            <a:pPr eaLnBrk="1" hangingPunct="1"/>
            <a:r>
              <a:rPr lang="en-US" altLang="en-US" sz="2600" u="sng" smtClean="0"/>
              <a:t>Step 4 </a:t>
            </a:r>
            <a:r>
              <a:rPr lang="en-US" altLang="en-US" sz="2600" smtClean="0"/>
              <a:t>:</a:t>
            </a:r>
          </a:p>
          <a:p>
            <a:pPr eaLnBrk="1" hangingPunct="1">
              <a:buFont typeface="Wingdings" panose="05000000000000000000" pitchFamily="2" charset="2"/>
              <a:buNone/>
            </a:pPr>
            <a:r>
              <a:rPr lang="en-US" altLang="en-US" sz="2600" smtClean="0"/>
              <a:t>	The clusters obtained are:</a:t>
            </a:r>
          </a:p>
          <a:p>
            <a:pPr eaLnBrk="1" hangingPunct="1">
              <a:buFont typeface="Wingdings" panose="05000000000000000000" pitchFamily="2" charset="2"/>
              <a:buNone/>
            </a:pPr>
            <a:r>
              <a:rPr lang="en-US" altLang="en-US" sz="2600" smtClean="0"/>
              <a:t>	{1,2} and {3,4,5,6,7}</a:t>
            </a:r>
          </a:p>
          <a:p>
            <a:pPr eaLnBrk="1" hangingPunct="1">
              <a:buFont typeface="Wingdings" panose="05000000000000000000" pitchFamily="2" charset="2"/>
              <a:buNone/>
            </a:pPr>
            <a:endParaRPr lang="en-US" altLang="en-US" sz="2600" smtClean="0"/>
          </a:p>
          <a:p>
            <a:pPr eaLnBrk="1" hangingPunct="1"/>
            <a:r>
              <a:rPr lang="en-US" altLang="en-US" sz="2600" smtClean="0"/>
              <a:t>Therefore, there is no change in the cluster. </a:t>
            </a:r>
          </a:p>
          <a:p>
            <a:pPr eaLnBrk="1" hangingPunct="1"/>
            <a:r>
              <a:rPr lang="en-US" altLang="en-US" sz="2600" smtClean="0"/>
              <a:t>Thus, the algorithm comes to a halt here and final result consist of 2 clusters {1,2} and {3,4,5,6,7}. </a:t>
            </a:r>
          </a:p>
        </p:txBody>
      </p:sp>
      <p:pic>
        <p:nvPicPr>
          <p:cNvPr id="18435"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5181600" y="1447800"/>
            <a:ext cx="3503667" cy="2713823"/>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741</TotalTime>
  <Words>994</Words>
  <Application>Microsoft Office PowerPoint</Application>
  <PresentationFormat>On-screen Show (4:3)</PresentationFormat>
  <Paragraphs>183</Paragraphs>
  <Slides>25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Times New Roman</vt:lpstr>
      <vt:lpstr>Trebuchet MS</vt:lpstr>
      <vt:lpstr>Wingdings</vt:lpstr>
      <vt:lpstr>Berlin</vt:lpstr>
      <vt:lpstr>Chart</vt:lpstr>
      <vt:lpstr>K-MEANS CLUSTERING</vt:lpstr>
      <vt:lpstr>What is clustering?</vt:lpstr>
      <vt:lpstr>K-MEANS CLUSTERING</vt:lpstr>
      <vt:lpstr>Algorithm</vt:lpstr>
      <vt:lpstr> A Simple example showing the implementation of k-means algorithm (using K=2)</vt:lpstr>
      <vt:lpstr>PowerPoint Presentation</vt:lpstr>
      <vt:lpstr>PowerPoint Presentation</vt:lpstr>
      <vt:lpstr>PowerPoint Presentation</vt:lpstr>
      <vt:lpstr>PowerPoint Presentation</vt:lpstr>
      <vt:lpstr>PLOT</vt:lpstr>
      <vt:lpstr>(with K=3) </vt:lpstr>
      <vt:lpstr>PLOT</vt:lpstr>
      <vt:lpstr>Real-Life Numerical Example of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Weaknesses of K-Mean Clustering  </vt:lpstr>
      <vt:lpstr>Lab Task</vt:lpstr>
      <vt:lpstr>PowerPoint Presentation</vt:lpstr>
    </vt:vector>
  </TitlesOfParts>
  <Company>&lt;arabianhorse&gt;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dc:creator>
  <cp:lastModifiedBy>dil prajapati</cp:lastModifiedBy>
  <cp:revision>20</cp:revision>
  <dcterms:created xsi:type="dcterms:W3CDTF">2008-04-11T19:10:11Z</dcterms:created>
  <dcterms:modified xsi:type="dcterms:W3CDTF">2017-08-25T01:26:14Z</dcterms:modified>
</cp:coreProperties>
</file>