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927AF-3F79-4B83-8EBF-965B12427FEA}" v="17" dt="2023-03-04T17:03:24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8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9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8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0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1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6.png"/><Relationship Id="rId17" Type="http://schemas.openxmlformats.org/officeDocument/2006/relationships/image" Target="../media/image9.svg"/><Relationship Id="rId2" Type="http://schemas.openxmlformats.org/officeDocument/2006/relationships/image" Target="../media/image1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3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18" Type="http://schemas.openxmlformats.org/officeDocument/2006/relationships/image" Target="../media/image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1.png"/><Relationship Id="rId17" Type="http://schemas.openxmlformats.org/officeDocument/2006/relationships/image" Target="../media/image4.png"/><Relationship Id="rId2" Type="http://schemas.openxmlformats.org/officeDocument/2006/relationships/image" Target="../media/image14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svg"/><Relationship Id="rId1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3.svg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E2251-92DC-5158-2AED-7CF6AEA04D3C}"/>
              </a:ext>
            </a:extLst>
          </p:cNvPr>
          <p:cNvSpPr txBox="1"/>
          <p:nvPr/>
        </p:nvSpPr>
        <p:spPr>
          <a:xfrm>
            <a:off x="5752329" y="2039023"/>
            <a:ext cx="17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貢茶</a:t>
            </a:r>
            <a:r>
              <a:rPr lang="ko-KR" altLang="en-US" sz="60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91832-A8CF-ADAE-3562-83468A0ED851}"/>
              </a:ext>
            </a:extLst>
          </p:cNvPr>
          <p:cNvSpPr txBox="1"/>
          <p:nvPr/>
        </p:nvSpPr>
        <p:spPr>
          <a:xfrm>
            <a:off x="5157755" y="4326436"/>
            <a:ext cx="219322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이용자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(user)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스토리 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93CDE-AC77-AA5E-578E-CD8CC32EC958}"/>
              </a:ext>
            </a:extLst>
          </p:cNvPr>
          <p:cNvSpPr txBox="1"/>
          <p:nvPr/>
        </p:nvSpPr>
        <p:spPr>
          <a:xfrm>
            <a:off x="2581730" y="4800242"/>
            <a:ext cx="476925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[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 개발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이수지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최재환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김다은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오성철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66E0C-DBE0-4231-7BEF-00A6B168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9" y="863429"/>
            <a:ext cx="9942606" cy="5582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E01469-A54E-4CCA-0F88-52C338B03580}"/>
              </a:ext>
            </a:extLst>
          </p:cNvPr>
          <p:cNvSpPr txBox="1"/>
          <p:nvPr/>
        </p:nvSpPr>
        <p:spPr>
          <a:xfrm>
            <a:off x="4324351" y="3100790"/>
            <a:ext cx="3153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貢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바칠 공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茶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 </a:t>
            </a:r>
            <a:r>
              <a:rPr lang="ko-KR" altLang="en-US" sz="120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황실에 바치는 차​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7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3FFF4804-D0D7-ED63-042E-87C20553ECC7}"/>
              </a:ext>
            </a:extLst>
          </p:cNvPr>
          <p:cNvSpPr/>
          <p:nvPr/>
        </p:nvSpPr>
        <p:spPr>
          <a:xfrm rot="5400000">
            <a:off x="9241361" y="3685180"/>
            <a:ext cx="1181675" cy="60252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A4E016-8B2B-8A91-B615-E483CB1B1FF6}"/>
              </a:ext>
            </a:extLst>
          </p:cNvPr>
          <p:cNvSpPr/>
          <p:nvPr/>
        </p:nvSpPr>
        <p:spPr>
          <a:xfrm>
            <a:off x="-1" y="0"/>
            <a:ext cx="1013346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62F837-C406-068E-3294-44CC10485C9D}"/>
              </a:ext>
            </a:extLst>
          </p:cNvPr>
          <p:cNvSpPr/>
          <p:nvPr/>
        </p:nvSpPr>
        <p:spPr>
          <a:xfrm>
            <a:off x="10148400" y="0"/>
            <a:ext cx="204360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148EF-4DC4-ACF5-8103-1EB91E0B2023}"/>
              </a:ext>
            </a:extLst>
          </p:cNvPr>
          <p:cNvSpPr txBox="1"/>
          <p:nvPr/>
        </p:nvSpPr>
        <p:spPr>
          <a:xfrm>
            <a:off x="0" y="-3071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4464D-E81A-3284-8E34-3075BDC3CDEE}"/>
              </a:ext>
            </a:extLst>
          </p:cNvPr>
          <p:cNvSpPr txBox="1"/>
          <p:nvPr/>
        </p:nvSpPr>
        <p:spPr>
          <a:xfrm>
            <a:off x="10140988" y="-30711"/>
            <a:ext cx="107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B52B4C-E136-BA7B-BD23-0CC793FEE9F7}"/>
              </a:ext>
            </a:extLst>
          </p:cNvPr>
          <p:cNvSpPr/>
          <p:nvPr/>
        </p:nvSpPr>
        <p:spPr>
          <a:xfrm>
            <a:off x="247562" y="1072115"/>
            <a:ext cx="9492878" cy="5545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C1DFB-0074-6C83-29E0-DA42177E9789}"/>
              </a:ext>
            </a:extLst>
          </p:cNvPr>
          <p:cNvSpPr txBox="1"/>
          <p:nvPr/>
        </p:nvSpPr>
        <p:spPr>
          <a:xfrm>
            <a:off x="9728640" y="3395603"/>
            <a:ext cx="220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가맹문의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B06C45-FCDB-609F-5350-88319F1941DF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1487E38-0F68-7D94-3118-1844DB67FF20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B11EFE-9960-A3B8-C553-778A4C99155D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394ECE-7941-81F8-91ED-E742C4C5F0AF}"/>
                </a:ext>
              </a:extLst>
            </p:cNvPr>
            <p:cNvSpPr txBox="1"/>
            <p:nvPr/>
          </p:nvSpPr>
          <p:spPr>
            <a:xfrm>
              <a:off x="7245255" y="1422673"/>
              <a:ext cx="89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공지사항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684BDB-711D-9717-84ED-B2F6FAAFD3F8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5C791B2-2A18-A6D9-392A-D8C8122B23CE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02BF4F-1D4D-79A6-0F89-2BD13CAB008A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66F084-9CEA-861C-9A8D-497C8ED46DAD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2D646C-90F0-65DA-B2C8-80D494A5307D}"/>
              </a:ext>
            </a:extLst>
          </p:cNvPr>
          <p:cNvGrpSpPr/>
          <p:nvPr/>
        </p:nvGrpSpPr>
        <p:grpSpPr>
          <a:xfrm>
            <a:off x="239486" y="1883229"/>
            <a:ext cx="9500954" cy="1372927"/>
            <a:chOff x="239486" y="1883229"/>
            <a:chExt cx="9531296" cy="13729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96EC927-C2EE-2BD6-578A-AC9A56E889D1}"/>
                </a:ext>
              </a:extLst>
            </p:cNvPr>
            <p:cNvSpPr/>
            <p:nvPr/>
          </p:nvSpPr>
          <p:spPr>
            <a:xfrm>
              <a:off x="239486" y="1972233"/>
              <a:ext cx="9531296" cy="1277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A2C15F0-9C2F-9C61-D948-88459EB134B2}"/>
                </a:ext>
              </a:extLst>
            </p:cNvPr>
            <p:cNvSpPr/>
            <p:nvPr/>
          </p:nvSpPr>
          <p:spPr>
            <a:xfrm>
              <a:off x="935834" y="1883229"/>
              <a:ext cx="811441" cy="88937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BD4A326-8BD9-371E-6B28-AEAA3E631818}"/>
                </a:ext>
              </a:extLst>
            </p:cNvPr>
            <p:cNvGrpSpPr/>
            <p:nvPr/>
          </p:nvGrpSpPr>
          <p:grpSpPr>
            <a:xfrm>
              <a:off x="468370" y="1932717"/>
              <a:ext cx="6163422" cy="1323439"/>
              <a:chOff x="505715" y="1949226"/>
              <a:chExt cx="6163422" cy="132343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A60531-5551-F264-696C-1956B60F41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715" y="2101861"/>
                <a:ext cx="14997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브랜드 소개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공차의 약속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브랜드 아이덴티티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세계속의 공차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D34C6-1227-4601-D32F-E2817DD80AC7}"/>
                  </a:ext>
                </a:extLst>
              </p:cNvPr>
              <p:cNvSpPr txBox="1"/>
              <p:nvPr/>
            </p:nvSpPr>
            <p:spPr>
              <a:xfrm>
                <a:off x="1795929" y="1949226"/>
                <a:ext cx="68480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주문방법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b="1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신메뉴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음료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빙수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디저트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MD</a:t>
                </a:r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상품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티스토리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티레시피</a:t>
                </a:r>
                <a:endPara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B5348B-9115-F2FF-B23B-CC534140A5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9542" y="2022216"/>
                <a:ext cx="1098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매장찾기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가맹점 개설문의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0CD22E-9ED7-3E6E-39E0-9458A0939C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7805" y="2024130"/>
                <a:ext cx="12474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NEW </a:t>
                </a:r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 멤버십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 카드 </a:t>
                </a:r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&amp; e-Gift</a:t>
                </a:r>
              </a:p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FAQ</a:t>
                </a:r>
                <a:endPara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74B455-762F-3F12-CF40-9166D38FD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9701" y="2001800"/>
                <a:ext cx="870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통신사 제휴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결제 서비스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350E8E-D67A-C984-C273-B36237103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510" y="202413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이벤트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공차소식</a:t>
                </a: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DF1548-181A-BE37-BC6F-5CBE27816204}"/>
              </a:ext>
            </a:extLst>
          </p:cNvPr>
          <p:cNvSpPr/>
          <p:nvPr/>
        </p:nvSpPr>
        <p:spPr>
          <a:xfrm>
            <a:off x="247562" y="3369275"/>
            <a:ext cx="9492878" cy="275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2D31A-E67E-3F17-5887-24FD7DA0B063}"/>
              </a:ext>
            </a:extLst>
          </p:cNvPr>
          <p:cNvSpPr txBox="1"/>
          <p:nvPr/>
        </p:nvSpPr>
        <p:spPr>
          <a:xfrm>
            <a:off x="2995082" y="447209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        </a:t>
            </a:r>
            <a:r>
              <a:rPr lang="ko-KR" altLang="en-US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슬라이드 배너         </a:t>
            </a:r>
            <a:r>
              <a:rPr lang="en-US" altLang="ko-KR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A292EAE-D81C-CF73-009E-D7C60E903569}"/>
              </a:ext>
            </a:extLst>
          </p:cNvPr>
          <p:cNvGrpSpPr/>
          <p:nvPr/>
        </p:nvGrpSpPr>
        <p:grpSpPr>
          <a:xfrm>
            <a:off x="518140" y="505979"/>
            <a:ext cx="1792377" cy="482667"/>
            <a:chOff x="536858" y="425655"/>
            <a:chExt cx="1792377" cy="48266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8EAFD50-BE38-9480-C7AB-90B3C66B12DB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9A406-87E2-6023-8258-447E461E53D0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090BA1-EB7B-58ED-BB5A-B5283946B200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A0BEA6-9711-AFE3-3998-890BA4F7E646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래픽 38" descr="배지 1 단색으로 채워진">
            <a:extLst>
              <a:ext uri="{FF2B5EF4-FFF2-40B4-BE49-F238E27FC236}">
                <a16:creationId xmlns:a16="http://schemas.microsoft.com/office/drawing/2014/main" id="{3E5131F1-03B9-B358-CC5E-C8F6AF231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" y="497549"/>
            <a:ext cx="384431" cy="384431"/>
          </a:xfrm>
          <a:prstGeom prst="rect">
            <a:avLst/>
          </a:prstGeom>
        </p:spPr>
      </p:pic>
      <p:pic>
        <p:nvPicPr>
          <p:cNvPr id="42" name="그래픽 41" descr="배지 단색으로 채워진">
            <a:extLst>
              <a:ext uri="{FF2B5EF4-FFF2-40B4-BE49-F238E27FC236}">
                <a16:creationId xmlns:a16="http://schemas.microsoft.com/office/drawing/2014/main" id="{2D8BD168-4046-D8C1-1B3E-6C67AAFE2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98" y="1245939"/>
            <a:ext cx="397475" cy="397475"/>
          </a:xfrm>
          <a:prstGeom prst="rect">
            <a:avLst/>
          </a:prstGeom>
        </p:spPr>
      </p:pic>
      <p:pic>
        <p:nvPicPr>
          <p:cNvPr id="44" name="그래픽 43" descr="배지 3 단색으로 채워진">
            <a:extLst>
              <a:ext uri="{FF2B5EF4-FFF2-40B4-BE49-F238E27FC236}">
                <a16:creationId xmlns:a16="http://schemas.microsoft.com/office/drawing/2014/main" id="{E32300BF-5460-52B6-D33C-5285F24A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8299" y="890206"/>
            <a:ext cx="397475" cy="397475"/>
          </a:xfrm>
          <a:prstGeom prst="rect">
            <a:avLst/>
          </a:prstGeom>
        </p:spPr>
      </p:pic>
      <p:pic>
        <p:nvPicPr>
          <p:cNvPr id="46" name="그래픽 45" descr="배지 5 단색으로 채워진">
            <a:extLst>
              <a:ext uri="{FF2B5EF4-FFF2-40B4-BE49-F238E27FC236}">
                <a16:creationId xmlns:a16="http://schemas.microsoft.com/office/drawing/2014/main" id="{3BF3AB0D-C764-DF14-7290-11C31108A8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3513" y="2935654"/>
            <a:ext cx="397475" cy="3974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5283822-12B8-EB12-7511-A8CE634A6568}"/>
              </a:ext>
            </a:extLst>
          </p:cNvPr>
          <p:cNvSpPr txBox="1"/>
          <p:nvPr/>
        </p:nvSpPr>
        <p:spPr>
          <a:xfrm>
            <a:off x="10034023" y="902848"/>
            <a:ext cx="2176505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상단 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실행 시 상단 탭에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페이지명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로고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▼ 원하는 메뉴 위 마우스 올리기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메뉴명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한글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메뉴 부분 표시 바 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카테고리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관련 사이트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페이스북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인스타그램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카카오톡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아이콘 배치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 연결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슬라이드 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이미지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자료를 왼쪽으로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 슬라이드 노출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메뉴 바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페이지에서 위 아래 스크롤 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경우 내용은 이동 하지만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메뉴 바는 고정 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1" name="그래픽 50" descr="배지 4 단색으로 채워진">
            <a:extLst>
              <a:ext uri="{FF2B5EF4-FFF2-40B4-BE49-F238E27FC236}">
                <a16:creationId xmlns:a16="http://schemas.microsoft.com/office/drawing/2014/main" id="{B16B59CD-1B2E-27D7-60C1-9D1FABBA2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9494" y="4067388"/>
            <a:ext cx="390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E93850-0271-66E4-200B-E7B74D3B1237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39BB4-54D7-EA43-1A67-6C5228C2293C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F0207-5C3F-0189-D646-5350DDD2ABFB}"/>
              </a:ext>
            </a:extLst>
          </p:cNvPr>
          <p:cNvSpPr txBox="1"/>
          <p:nvPr/>
        </p:nvSpPr>
        <p:spPr>
          <a:xfrm>
            <a:off x="0" y="-3071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06635-B4C6-45EC-DFE4-9193ADA2F826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AE4A52-4395-A620-B16E-68B90F1A27D4}"/>
              </a:ext>
            </a:extLst>
          </p:cNvPr>
          <p:cNvSpPr/>
          <p:nvPr/>
        </p:nvSpPr>
        <p:spPr>
          <a:xfrm>
            <a:off x="247562" y="930854"/>
            <a:ext cx="9531296" cy="5687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113F5-CBF0-170D-79B2-46DDFF280126}"/>
              </a:ext>
            </a:extLst>
          </p:cNvPr>
          <p:cNvSpPr/>
          <p:nvPr/>
        </p:nvSpPr>
        <p:spPr>
          <a:xfrm>
            <a:off x="1187740" y="1162050"/>
            <a:ext cx="5021513" cy="828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7DFC2B-2578-8289-A8E3-23BD2F6E6940}"/>
              </a:ext>
            </a:extLst>
          </p:cNvPr>
          <p:cNvSpPr/>
          <p:nvPr/>
        </p:nvSpPr>
        <p:spPr>
          <a:xfrm>
            <a:off x="6276975" y="1162050"/>
            <a:ext cx="2459289" cy="828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E83000-3257-F3A7-8F65-A68E9C6E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32" y="2058862"/>
            <a:ext cx="5035732" cy="8413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9E617-E33E-D9E8-5AF6-80FA43C1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40" y="2058862"/>
            <a:ext cx="2469094" cy="8413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8CFE7A-CEC5-B3FA-59C9-C13B9D4F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7" y="2962223"/>
            <a:ext cx="2469094" cy="8413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715FB62-187A-85B1-B1CD-A60DB8DA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81" y="2956127"/>
            <a:ext cx="2469094" cy="8413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D279B15-81BE-EB48-23DA-D59AD13F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2956126"/>
            <a:ext cx="2469094" cy="84132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961473-F239-72CB-D263-BBDDCAA11CCC}"/>
              </a:ext>
            </a:extLst>
          </p:cNvPr>
          <p:cNvSpPr/>
          <p:nvPr/>
        </p:nvSpPr>
        <p:spPr>
          <a:xfrm>
            <a:off x="1187740" y="3905250"/>
            <a:ext cx="7548524" cy="1020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FFD30EB-2AAB-1D32-D0F3-41D6E11B087B}"/>
              </a:ext>
            </a:extLst>
          </p:cNvPr>
          <p:cNvGrpSpPr/>
          <p:nvPr/>
        </p:nvGrpSpPr>
        <p:grpSpPr>
          <a:xfrm>
            <a:off x="576982" y="5299617"/>
            <a:ext cx="8978210" cy="1171525"/>
            <a:chOff x="576982" y="5299617"/>
            <a:chExt cx="8978210" cy="117152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656A166-DB60-8335-0A53-42A5221998D6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B36715-78EB-0F72-DE62-30AB595ADC0F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5929F-CE75-9B1F-8D11-9078C8C4641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7BD0FD-8328-D587-DFAA-14D21CCE30B9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14A8D-0A7B-086C-9F1A-7DA489473FC8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3E38453-5F40-2D68-B4C7-FC157E2E481F}"/>
              </a:ext>
            </a:extLst>
          </p:cNvPr>
          <p:cNvSpPr txBox="1"/>
          <p:nvPr/>
        </p:nvSpPr>
        <p:spPr>
          <a:xfrm>
            <a:off x="9948085" y="2377571"/>
            <a:ext cx="217650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카테고리별 배너 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검색하면 해당 페이지 오픈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정보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회사소개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제안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해당 페이지 이동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개인정보처리방침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이메일무단수집거부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윤리규범 실전지침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,HOT-LINE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관련 내용 </a:t>
            </a:r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팝업창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노출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2" name="그래픽 31" descr="배지 1 단색으로 채워진">
            <a:extLst>
              <a:ext uri="{FF2B5EF4-FFF2-40B4-BE49-F238E27FC236}">
                <a16:creationId xmlns:a16="http://schemas.microsoft.com/office/drawing/2014/main" id="{3E92F689-DDD2-391E-CC2B-053353F44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085" y="559707"/>
            <a:ext cx="568275" cy="568275"/>
          </a:xfrm>
          <a:prstGeom prst="rect">
            <a:avLst/>
          </a:prstGeom>
        </p:spPr>
      </p:pic>
      <p:pic>
        <p:nvPicPr>
          <p:cNvPr id="34" name="그래픽 33" descr="배지 단색으로 채워진">
            <a:extLst>
              <a:ext uri="{FF2B5EF4-FFF2-40B4-BE49-F238E27FC236}">
                <a16:creationId xmlns:a16="http://schemas.microsoft.com/office/drawing/2014/main" id="{4D33B95D-7BCC-D388-AF5E-4C1DD9133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465" y="4778521"/>
            <a:ext cx="521096" cy="5210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CD38945-3C2B-9D04-3AF1-89D0A813C2A2}"/>
              </a:ext>
            </a:extLst>
          </p:cNvPr>
          <p:cNvSpPr txBox="1"/>
          <p:nvPr/>
        </p:nvSpPr>
        <p:spPr>
          <a:xfrm>
            <a:off x="4365436" y="316567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앱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98492-A802-B2F4-1CC0-A71EB668800C}"/>
              </a:ext>
            </a:extLst>
          </p:cNvPr>
          <p:cNvSpPr txBox="1"/>
          <p:nvPr/>
        </p:nvSpPr>
        <p:spPr>
          <a:xfrm>
            <a:off x="6536018" y="137166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검색  배너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914297-85E1-39A9-46EE-5D7E169371D1}"/>
              </a:ext>
            </a:extLst>
          </p:cNvPr>
          <p:cNvSpPr txBox="1"/>
          <p:nvPr/>
        </p:nvSpPr>
        <p:spPr>
          <a:xfrm>
            <a:off x="1664708" y="225112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F3CFF3-8688-5C73-A0B3-F7D47561A23B}"/>
              </a:ext>
            </a:extLst>
          </p:cNvPr>
          <p:cNvSpPr txBox="1"/>
          <p:nvPr/>
        </p:nvSpPr>
        <p:spPr>
          <a:xfrm>
            <a:off x="5460819" y="228876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배달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E5A0E4-5974-085F-7FF1-49F11C51A3C4}"/>
              </a:ext>
            </a:extLst>
          </p:cNvPr>
          <p:cNvSpPr txBox="1"/>
          <p:nvPr/>
        </p:nvSpPr>
        <p:spPr>
          <a:xfrm>
            <a:off x="1566149" y="3161756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가맹점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FA1069-B2A4-DC2D-387B-59F6B9B2884E}"/>
              </a:ext>
            </a:extLst>
          </p:cNvPr>
          <p:cNvSpPr txBox="1"/>
          <p:nvPr/>
        </p:nvSpPr>
        <p:spPr>
          <a:xfrm>
            <a:off x="2910502" y="137166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D83734-5027-3A87-F641-9016397C4F90}"/>
              </a:ext>
            </a:extLst>
          </p:cNvPr>
          <p:cNvSpPr txBox="1"/>
          <p:nvPr/>
        </p:nvSpPr>
        <p:spPr>
          <a:xfrm>
            <a:off x="6536019" y="316175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오픈 매장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F7683-A51C-0DFC-4799-F50461227210}"/>
              </a:ext>
            </a:extLst>
          </p:cNvPr>
          <p:cNvSpPr txBox="1"/>
          <p:nvPr/>
        </p:nvSpPr>
        <p:spPr>
          <a:xfrm>
            <a:off x="4486535" y="41792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레시피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63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E87207-1EA9-092F-11E1-9C6953528908}"/>
                </a:ext>
              </a:extLst>
            </p:cNvPr>
            <p:cNvSpPr txBox="1"/>
            <p:nvPr/>
          </p:nvSpPr>
          <p:spPr>
            <a:xfrm>
              <a:off x="7245255" y="1422673"/>
              <a:ext cx="89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공지사항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37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NEWS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공차의 다양한 소식을 확인해 보세요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F2A27D-C1B5-4A8E-5D24-E6F3E2D82997}"/>
              </a:ext>
            </a:extLst>
          </p:cNvPr>
          <p:cNvSpPr txBox="1"/>
          <p:nvPr/>
        </p:nvSpPr>
        <p:spPr>
          <a:xfrm>
            <a:off x="4938540" y="224499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이벤트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0D6C97-5D22-A133-3740-1065D1C69063}"/>
              </a:ext>
            </a:extLst>
          </p:cNvPr>
          <p:cNvSpPr/>
          <p:nvPr/>
        </p:nvSpPr>
        <p:spPr>
          <a:xfrm>
            <a:off x="1747275" y="3686797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011ECE-EA05-CC4F-E366-2FFFFFEEBFD4}"/>
              </a:ext>
            </a:extLst>
          </p:cNvPr>
          <p:cNvSpPr/>
          <p:nvPr/>
        </p:nvSpPr>
        <p:spPr>
          <a:xfrm>
            <a:off x="3868125" y="3685320"/>
            <a:ext cx="4190108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D7D6E-FDA9-9EDF-363C-91A401592B3A}"/>
              </a:ext>
            </a:extLst>
          </p:cNvPr>
          <p:cNvSpPr txBox="1"/>
          <p:nvPr/>
        </p:nvSpPr>
        <p:spPr>
          <a:xfrm>
            <a:off x="3003583" y="309992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26D3-3CEA-8610-2B0C-F9DD8BD5FC0E}"/>
              </a:ext>
            </a:extLst>
          </p:cNvPr>
          <p:cNvSpPr txBox="1"/>
          <p:nvPr/>
        </p:nvSpPr>
        <p:spPr>
          <a:xfrm>
            <a:off x="5952650" y="309992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보도자료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98844F-9AF6-9080-6578-8BB506409A2A}"/>
              </a:ext>
            </a:extLst>
          </p:cNvPr>
          <p:cNvSpPr/>
          <p:nvPr/>
        </p:nvSpPr>
        <p:spPr>
          <a:xfrm>
            <a:off x="5007585" y="3399938"/>
            <a:ext cx="268727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02A91-1501-0BAB-75CA-BC263006B4C2}"/>
              </a:ext>
            </a:extLst>
          </p:cNvPr>
          <p:cNvSpPr/>
          <p:nvPr/>
        </p:nvSpPr>
        <p:spPr>
          <a:xfrm>
            <a:off x="2027309" y="3399939"/>
            <a:ext cx="268727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병합 35">
            <a:extLst>
              <a:ext uri="{FF2B5EF4-FFF2-40B4-BE49-F238E27FC236}">
                <a16:creationId xmlns:a16="http://schemas.microsoft.com/office/drawing/2014/main" id="{6700CF2B-50F2-138A-13DC-043B50B3263F}"/>
              </a:ext>
            </a:extLst>
          </p:cNvPr>
          <p:cNvSpPr/>
          <p:nvPr/>
        </p:nvSpPr>
        <p:spPr>
          <a:xfrm>
            <a:off x="3336575" y="3488715"/>
            <a:ext cx="116980" cy="82124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B0146E-2FD5-D4F2-4F88-7048895A4DFA}"/>
              </a:ext>
            </a:extLst>
          </p:cNvPr>
          <p:cNvSpPr txBox="1"/>
          <p:nvPr/>
        </p:nvSpPr>
        <p:spPr>
          <a:xfrm>
            <a:off x="1747730" y="366331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BE3DD3-2476-DFC0-C3B8-03CF4D7C35F6}"/>
              </a:ext>
            </a:extLst>
          </p:cNvPr>
          <p:cNvSpPr txBox="1"/>
          <p:nvPr/>
        </p:nvSpPr>
        <p:spPr>
          <a:xfrm>
            <a:off x="3828760" y="366370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검색어를 입력해주세요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0" name="그래픽 39" descr="아래쪽 캐럿 단색으로 채워진">
            <a:extLst>
              <a:ext uri="{FF2B5EF4-FFF2-40B4-BE49-F238E27FC236}">
                <a16:creationId xmlns:a16="http://schemas.microsoft.com/office/drawing/2014/main" id="{4DEC50A5-C838-1033-3930-D8F525952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575" y="3663310"/>
            <a:ext cx="276999" cy="276999"/>
          </a:xfrm>
          <a:prstGeom prst="rect">
            <a:avLst/>
          </a:prstGeom>
        </p:spPr>
      </p:pic>
      <p:pic>
        <p:nvPicPr>
          <p:cNvPr id="42" name="그래픽 41" descr="돋보기 단색으로 채워진">
            <a:extLst>
              <a:ext uri="{FF2B5EF4-FFF2-40B4-BE49-F238E27FC236}">
                <a16:creationId xmlns:a16="http://schemas.microsoft.com/office/drawing/2014/main" id="{4BFB31AD-D1C4-9F5D-4663-23D339525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4192" y="3685320"/>
            <a:ext cx="234041" cy="23404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FD2DFD-741B-9360-E435-AC1F92D69711}"/>
              </a:ext>
            </a:extLst>
          </p:cNvPr>
          <p:cNvSpPr/>
          <p:nvPr/>
        </p:nvSpPr>
        <p:spPr>
          <a:xfrm>
            <a:off x="1747275" y="4105275"/>
            <a:ext cx="1907412" cy="9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C9F165-BBA3-8814-A3CF-E31B38D8E35D}"/>
              </a:ext>
            </a:extLst>
          </p:cNvPr>
          <p:cNvSpPr/>
          <p:nvPr/>
        </p:nvSpPr>
        <p:spPr>
          <a:xfrm>
            <a:off x="3949048" y="4099815"/>
            <a:ext cx="1907412" cy="901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641C8FF-EE59-5A15-6503-85A286D78A08}"/>
              </a:ext>
            </a:extLst>
          </p:cNvPr>
          <p:cNvSpPr/>
          <p:nvPr/>
        </p:nvSpPr>
        <p:spPr>
          <a:xfrm>
            <a:off x="6150821" y="4099815"/>
            <a:ext cx="1907412" cy="901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2CC11F-728B-FCB8-ACBF-89EE76BDB75F}"/>
              </a:ext>
            </a:extLst>
          </p:cNvPr>
          <p:cNvSpPr txBox="1"/>
          <p:nvPr/>
        </p:nvSpPr>
        <p:spPr>
          <a:xfrm>
            <a:off x="1706157" y="4095934"/>
            <a:ext cx="19896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2023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얼그레이티를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더해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한층 더 풍성해진 ‘딸기 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</a:p>
          <a:p>
            <a:endParaRPr lang="ko-KR" altLang="en-US" sz="10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EB8C173-52C1-6C07-D818-3B5385901E86}"/>
              </a:ext>
            </a:extLst>
          </p:cNvPr>
          <p:cNvSpPr txBox="1"/>
          <p:nvPr/>
        </p:nvSpPr>
        <p:spPr>
          <a:xfrm>
            <a:off x="2717784" y="475514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38BEE8-6A1C-74BA-C417-DA123AF96A23}"/>
              </a:ext>
            </a:extLst>
          </p:cNvPr>
          <p:cNvSpPr txBox="1"/>
          <p:nvPr/>
        </p:nvSpPr>
        <p:spPr>
          <a:xfrm>
            <a:off x="3944831" y="4069355"/>
            <a:ext cx="14285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09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조선향미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 출시</a:t>
            </a:r>
          </a:p>
          <a:p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41BC9E-2906-3A9A-DBA9-1DA8A2E6E727}"/>
              </a:ext>
            </a:extLst>
          </p:cNvPr>
          <p:cNvSpPr txBox="1"/>
          <p:nvPr/>
        </p:nvSpPr>
        <p:spPr>
          <a:xfrm>
            <a:off x="4911020" y="474619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225283-BCB5-3F7D-B034-9E2F6A8EBA28}"/>
              </a:ext>
            </a:extLst>
          </p:cNvPr>
          <p:cNvSpPr txBox="1"/>
          <p:nvPr/>
        </p:nvSpPr>
        <p:spPr>
          <a:xfrm>
            <a:off x="7108126" y="475514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F3BB92-2A57-A40E-634B-A50F3F533E12}"/>
              </a:ext>
            </a:extLst>
          </p:cNvPr>
          <p:cNvSpPr txBox="1"/>
          <p:nvPr/>
        </p:nvSpPr>
        <p:spPr>
          <a:xfrm>
            <a:off x="6162694" y="4080263"/>
            <a:ext cx="17171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05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모델로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송강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발탁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</a:p>
          <a:p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F0406A-F047-27D7-2579-19820678F0D8}"/>
              </a:ext>
            </a:extLst>
          </p:cNvPr>
          <p:cNvSpPr txBox="1"/>
          <p:nvPr/>
        </p:nvSpPr>
        <p:spPr>
          <a:xfrm>
            <a:off x="3944831" y="5124202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 &lt;  1  2  3  4  5  &gt;  &gt;&gt; </a:t>
            </a:r>
            <a:endParaRPr lang="ko-KR" altLang="en-US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2815" y="1977788"/>
            <a:ext cx="408636" cy="4086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38683" y="2557036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8670" y="2977836"/>
            <a:ext cx="403492" cy="403492"/>
          </a:xfrm>
          <a:prstGeom prst="rect">
            <a:avLst/>
          </a:prstGeom>
        </p:spPr>
      </p:pic>
      <p:pic>
        <p:nvPicPr>
          <p:cNvPr id="80" name="그래픽 79" descr="배지 4 단색으로 채워진">
            <a:extLst>
              <a:ext uri="{FF2B5EF4-FFF2-40B4-BE49-F238E27FC236}">
                <a16:creationId xmlns:a16="http://schemas.microsoft.com/office/drawing/2014/main" id="{542700B8-4341-13DF-048D-78F43F8D4D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21721" y="3627775"/>
            <a:ext cx="384436" cy="384436"/>
          </a:xfrm>
          <a:prstGeom prst="rect">
            <a:avLst/>
          </a:prstGeom>
        </p:spPr>
      </p:pic>
      <p:pic>
        <p:nvPicPr>
          <p:cNvPr id="82" name="그래픽 81" descr="배지 5 단색으로 채워진">
            <a:extLst>
              <a:ext uri="{FF2B5EF4-FFF2-40B4-BE49-F238E27FC236}">
                <a16:creationId xmlns:a16="http://schemas.microsoft.com/office/drawing/2014/main" id="{730DAF60-4F04-3081-8F76-8D292F5AFF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0562" y="4628694"/>
            <a:ext cx="448250" cy="44825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페이지 배너 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문구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 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실행된 페이지의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 위치를 확인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가능한 탭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클릭 시 해당 메뉴 하단에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 바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 카테고리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내용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카테고리를 선택 할 수 있도록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하단 메뉴 목록 나오게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문구 노출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할 경우 관련 내용 페이지로 이동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1B678BC-3325-F74A-8549-C2CE445A56FE}"/>
              </a:ext>
            </a:extLst>
          </p:cNvPr>
          <p:cNvCxnSpPr/>
          <p:nvPr/>
        </p:nvCxnSpPr>
        <p:spPr>
          <a:xfrm>
            <a:off x="6836225" y="647700"/>
            <a:ext cx="517075" cy="75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브랜드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172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BRAND STORY</a:t>
            </a:r>
          </a:p>
          <a:p>
            <a:r>
              <a:rPr lang="ko-KR" altLang="en-US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브랜드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소개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8D7D6E-FDA9-9EDF-363C-91A401592B3A}"/>
              </a:ext>
            </a:extLst>
          </p:cNvPr>
          <p:cNvSpPr txBox="1"/>
          <p:nvPr/>
        </p:nvSpPr>
        <p:spPr>
          <a:xfrm>
            <a:off x="2195553" y="2996979"/>
            <a:ext cx="553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공차 소개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2943" y="2929073"/>
            <a:ext cx="408636" cy="4086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7275" y="4409219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2213" y="5054917"/>
            <a:ext cx="403492" cy="40349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소개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소개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유튜브 링크 첨부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가치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핵심 가치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첨부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슬로건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슬로건 이미지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4C9D6876-FE57-0B70-6497-21C8F2DA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77593"/>
              </p:ext>
            </p:extLst>
          </p:nvPr>
        </p:nvGraphicFramePr>
        <p:xfrm>
          <a:off x="2195553" y="3345941"/>
          <a:ext cx="5537485" cy="746827"/>
        </p:xfrm>
        <a:graphic>
          <a:graphicData uri="http://schemas.openxmlformats.org/drawingml/2006/table">
            <a:tbl>
              <a:tblPr/>
              <a:tblGrid>
                <a:gridCol w="55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82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소개 영상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유튜브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9054"/>
              </p:ext>
            </p:extLst>
          </p:nvPr>
        </p:nvGraphicFramePr>
        <p:xfrm>
          <a:off x="2195553" y="4204018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1400" dirty="0"/>
                        <a:t>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E8C26086-6AB6-ED2C-1888-A4FD75742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9122"/>
              </p:ext>
            </p:extLst>
          </p:nvPr>
        </p:nvGraphicFramePr>
        <p:xfrm>
          <a:off x="6998241" y="4209625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DDAFB456-D62D-740D-8D41-BC8CECD4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29858"/>
              </p:ext>
            </p:extLst>
          </p:nvPr>
        </p:nvGraphicFramePr>
        <p:xfrm>
          <a:off x="5770993" y="4216781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277AB8D1-B638-231A-C349-28C0596B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02"/>
              </p:ext>
            </p:extLst>
          </p:nvPr>
        </p:nvGraphicFramePr>
        <p:xfrm>
          <a:off x="4596896" y="4215140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7846"/>
              </p:ext>
            </p:extLst>
          </p:nvPr>
        </p:nvGraphicFramePr>
        <p:xfrm>
          <a:off x="3385196" y="4215140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33">
            <a:extLst>
              <a:ext uri="{FF2B5EF4-FFF2-40B4-BE49-F238E27FC236}">
                <a16:creationId xmlns:a16="http://schemas.microsoft.com/office/drawing/2014/main" id="{1651761A-8CE2-8A08-5513-99AF255E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53" y="5103053"/>
            <a:ext cx="5537485" cy="3208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공들여 더하는 행복 </a:t>
            </a:r>
            <a:r>
              <a:rPr lang="ko-KR" altLang="en-US" sz="1000" dirty="0">
                <a:solidFill>
                  <a:srgbClr val="505050"/>
                </a:solidFill>
                <a:latin typeface="-apple-system"/>
              </a:rPr>
              <a:t>貢茶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6794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매장찾기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STORE</a:t>
            </a:r>
          </a:p>
          <a:p>
            <a:pPr algn="l"/>
            <a:r>
              <a:rPr lang="ko-KR" altLang="en-US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간편하게 공차의 매장을 검색해 보세요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매장찾기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0D6C97-5D22-A133-3740-1065D1C69063}"/>
              </a:ext>
            </a:extLst>
          </p:cNvPr>
          <p:cNvSpPr/>
          <p:nvPr/>
        </p:nvSpPr>
        <p:spPr>
          <a:xfrm>
            <a:off x="1747275" y="3184176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011ECE-EA05-CC4F-E366-2FFFFFEEBFD4}"/>
              </a:ext>
            </a:extLst>
          </p:cNvPr>
          <p:cNvSpPr/>
          <p:nvPr/>
        </p:nvSpPr>
        <p:spPr>
          <a:xfrm>
            <a:off x="6147129" y="3164537"/>
            <a:ext cx="2609311" cy="239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B0146E-2FD5-D4F2-4F88-7048895A4DFA}"/>
              </a:ext>
            </a:extLst>
          </p:cNvPr>
          <p:cNvSpPr txBox="1"/>
          <p:nvPr/>
        </p:nvSpPr>
        <p:spPr>
          <a:xfrm>
            <a:off x="1747730" y="316068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</a:t>
            </a:r>
          </a:p>
        </p:txBody>
      </p:sp>
      <p:pic>
        <p:nvPicPr>
          <p:cNvPr id="40" name="그래픽 39" descr="아래쪽 캐럿 단색으로 채워진">
            <a:extLst>
              <a:ext uri="{FF2B5EF4-FFF2-40B4-BE49-F238E27FC236}">
                <a16:creationId xmlns:a16="http://schemas.microsoft.com/office/drawing/2014/main" id="{4DEC50A5-C838-1033-3930-D8F525952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575" y="3166745"/>
            <a:ext cx="276999" cy="276999"/>
          </a:xfrm>
          <a:prstGeom prst="rect">
            <a:avLst/>
          </a:prstGeom>
        </p:spPr>
      </p:pic>
      <p:pic>
        <p:nvPicPr>
          <p:cNvPr id="42" name="그래픽 41" descr="돋보기 단색으로 채워진">
            <a:extLst>
              <a:ext uri="{FF2B5EF4-FFF2-40B4-BE49-F238E27FC236}">
                <a16:creationId xmlns:a16="http://schemas.microsoft.com/office/drawing/2014/main" id="{4BFB31AD-D1C4-9F5D-4663-23D339525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1745" y="3176643"/>
            <a:ext cx="234041" cy="234041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2871" y="3012419"/>
            <a:ext cx="408636" cy="40863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매장검색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군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매장명 또는 주소 입력을 통해 매장 검색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매장선택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목록 나열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클릭시 색상 변경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지도 이미지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지도 위에 아이콘으로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위치 표시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상세정보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지도 상의 아이콘 클릭시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상세정보 열람 가능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29">
            <a:extLst>
              <a:ext uri="{FF2B5EF4-FFF2-40B4-BE49-F238E27FC236}">
                <a16:creationId xmlns:a16="http://schemas.microsoft.com/office/drawing/2014/main" id="{8B0BE980-A032-A098-E11D-A2EB2B35FCD8}"/>
              </a:ext>
            </a:extLst>
          </p:cNvPr>
          <p:cNvSpPr/>
          <p:nvPr/>
        </p:nvSpPr>
        <p:spPr>
          <a:xfrm>
            <a:off x="3957314" y="3173535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39" descr="아래쪽 캐럿 단색으로 채워진">
            <a:extLst>
              <a:ext uri="{FF2B5EF4-FFF2-40B4-BE49-F238E27FC236}">
                <a16:creationId xmlns:a16="http://schemas.microsoft.com/office/drawing/2014/main" id="{F6A7F7CB-2959-ED35-8D03-29C069F62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3054" y="3138666"/>
            <a:ext cx="276999" cy="276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D5182-5597-F98E-6F9D-D2A4E439B485}"/>
              </a:ext>
            </a:extLst>
          </p:cNvPr>
          <p:cNvSpPr txBox="1"/>
          <p:nvPr/>
        </p:nvSpPr>
        <p:spPr>
          <a:xfrm>
            <a:off x="3948306" y="314315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B39EF-533C-B522-58A0-3A4AF6B863CD}"/>
              </a:ext>
            </a:extLst>
          </p:cNvPr>
          <p:cNvSpPr txBox="1"/>
          <p:nvPr/>
        </p:nvSpPr>
        <p:spPr>
          <a:xfrm>
            <a:off x="6140139" y="3149209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매장명 또는 주소를 입력하세요</a:t>
            </a:r>
          </a:p>
        </p:txBody>
      </p:sp>
      <p:pic>
        <p:nvPicPr>
          <p:cNvPr id="11" name="그림 17">
            <a:extLst>
              <a:ext uri="{FF2B5EF4-FFF2-40B4-BE49-F238E27FC236}">
                <a16:creationId xmlns:a16="http://schemas.microsoft.com/office/drawing/2014/main" id="{993F5C1D-6BBF-1D5E-7AB7-F1235DEFB7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370" y="3519302"/>
            <a:ext cx="2469094" cy="841321"/>
          </a:xfrm>
          <a:prstGeom prst="rect">
            <a:avLst/>
          </a:prstGeom>
        </p:spPr>
      </p:pic>
      <p:sp>
        <p:nvSpPr>
          <p:cNvPr id="13" name="직사각형 23">
            <a:extLst>
              <a:ext uri="{FF2B5EF4-FFF2-40B4-BE49-F238E27FC236}">
                <a16:creationId xmlns:a16="http://schemas.microsoft.com/office/drawing/2014/main" id="{E74A813A-2678-E487-2FDA-671EA1F96346}"/>
              </a:ext>
            </a:extLst>
          </p:cNvPr>
          <p:cNvSpPr/>
          <p:nvPr/>
        </p:nvSpPr>
        <p:spPr>
          <a:xfrm>
            <a:off x="468370" y="4355771"/>
            <a:ext cx="2464293" cy="841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FF087-3BC3-0F33-9E76-26869D995C5A}"/>
              </a:ext>
            </a:extLst>
          </p:cNvPr>
          <p:cNvSpPr txBox="1"/>
          <p:nvPr/>
        </p:nvSpPr>
        <p:spPr>
          <a:xfrm>
            <a:off x="468342" y="3529378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메가마트양산덕계점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경상남도 양산시 덕계로 </a:t>
            </a:r>
            <a:r>
              <a:rPr lang="en-US" altLang="ko-KR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60-1</a:t>
            </a:r>
            <a:endParaRPr lang="ko-KR" altLang="en-US" sz="12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79CFB-22D2-BB4B-9A2B-3BB0FA1ED36E}"/>
              </a:ext>
            </a:extLst>
          </p:cNvPr>
          <p:cNvSpPr txBox="1"/>
          <p:nvPr/>
        </p:nvSpPr>
        <p:spPr>
          <a:xfrm>
            <a:off x="463569" y="4344179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경산중산신도시점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경북 경산시 펜타힐즈</a:t>
            </a:r>
            <a:r>
              <a:rPr lang="en-US" altLang="ko-KR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</a:p>
        </p:txBody>
      </p:sp>
      <p:graphicFrame>
        <p:nvGraphicFramePr>
          <p:cNvPr id="39" name="표 17">
            <a:extLst>
              <a:ext uri="{FF2B5EF4-FFF2-40B4-BE49-F238E27FC236}">
                <a16:creationId xmlns:a16="http://schemas.microsoft.com/office/drawing/2014/main" id="{A6A45BE5-2EF1-FBC1-2A8D-9220D1C33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08999"/>
              </p:ext>
            </p:extLst>
          </p:nvPr>
        </p:nvGraphicFramePr>
        <p:xfrm>
          <a:off x="2998289" y="3525954"/>
          <a:ext cx="5747497" cy="1669484"/>
        </p:xfrm>
        <a:graphic>
          <a:graphicData uri="http://schemas.openxmlformats.org/drawingml/2006/table">
            <a:tbl>
              <a:tblPr/>
              <a:tblGrid>
                <a:gridCol w="574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94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지도 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4">
            <a:extLst>
              <a:ext uri="{FF2B5EF4-FFF2-40B4-BE49-F238E27FC236}">
                <a16:creationId xmlns:a16="http://schemas.microsoft.com/office/drawing/2014/main" id="{746D920F-6C4E-E375-84AC-5DB7C5075A96}"/>
              </a:ext>
            </a:extLst>
          </p:cNvPr>
          <p:cNvSpPr/>
          <p:nvPr/>
        </p:nvSpPr>
        <p:spPr>
          <a:xfrm>
            <a:off x="6443919" y="3568595"/>
            <a:ext cx="2150327" cy="94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D6AB23-356F-6BAC-4765-2B602B405504}"/>
              </a:ext>
            </a:extLst>
          </p:cNvPr>
          <p:cNvSpPr txBox="1"/>
          <p:nvPr/>
        </p:nvSpPr>
        <p:spPr>
          <a:xfrm>
            <a:off x="6394724" y="3574254"/>
            <a:ext cx="219952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메가마트양산덕계점</a:t>
            </a:r>
          </a:p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 경상남도 양산시 덕계로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60-1</a:t>
            </a:r>
          </a:p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전화번호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</a:p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오픈 행사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제조 음료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잔 이상 구매 시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마이보틀 증정</a:t>
            </a:r>
          </a:p>
        </p:txBody>
      </p:sp>
      <p:pic>
        <p:nvPicPr>
          <p:cNvPr id="61" name="Picture 60" descr="A picture containing text, kitchenware, vector graphics&#10;&#10;Description automatically generated">
            <a:extLst>
              <a:ext uri="{FF2B5EF4-FFF2-40B4-BE49-F238E27FC236}">
                <a16:creationId xmlns:a16="http://schemas.microsoft.com/office/drawing/2014/main" id="{4E197162-5A84-A610-EC8A-E98B518405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9" y="4529726"/>
            <a:ext cx="660968" cy="367843"/>
          </a:xfrm>
          <a:prstGeom prst="rect">
            <a:avLst/>
          </a:prstGeom>
        </p:spPr>
      </p:pic>
      <p:pic>
        <p:nvPicPr>
          <p:cNvPr id="63" name="Picture 62" descr="Shape&#10;&#10;Description automatically generated with low confidence">
            <a:extLst>
              <a:ext uri="{FF2B5EF4-FFF2-40B4-BE49-F238E27FC236}">
                <a16:creationId xmlns:a16="http://schemas.microsoft.com/office/drawing/2014/main" id="{B6743484-4072-63B4-F4B3-6CECA9A2D6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46" y="3608408"/>
            <a:ext cx="147199" cy="147199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5073" y="3900595"/>
            <a:ext cx="403492" cy="403492"/>
          </a:xfrm>
          <a:prstGeom prst="rect">
            <a:avLst/>
          </a:prstGeom>
        </p:spPr>
      </p:pic>
      <p:pic>
        <p:nvPicPr>
          <p:cNvPr id="80" name="그래픽 79" descr="배지 4 단색으로 채워진">
            <a:extLst>
              <a:ext uri="{FF2B5EF4-FFF2-40B4-BE49-F238E27FC236}">
                <a16:creationId xmlns:a16="http://schemas.microsoft.com/office/drawing/2014/main" id="{542700B8-4341-13DF-048D-78F43F8D4D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28570" y="3438666"/>
            <a:ext cx="384436" cy="3844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7543" y="3166603"/>
            <a:ext cx="412591" cy="4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1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308</TotalTime>
  <Words>983</Words>
  <Application>Microsoft Office PowerPoint</Application>
  <PresentationFormat>Widescreen</PresentationFormat>
  <Paragraphs>243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HY견명조</vt:lpstr>
      <vt:lpstr>HY헤드라인M</vt:lpstr>
      <vt:lpstr>NanumGothic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다은</dc:creator>
  <cp:lastModifiedBy>leesooji</cp:lastModifiedBy>
  <cp:revision>5</cp:revision>
  <dcterms:created xsi:type="dcterms:W3CDTF">2023-03-04T13:50:33Z</dcterms:created>
  <dcterms:modified xsi:type="dcterms:W3CDTF">2023-03-05T05:19:51Z</dcterms:modified>
</cp:coreProperties>
</file>